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70" r:id="rId2"/>
    <p:sldId id="27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3C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784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33BB8-6C7A-4BE0-9B55-9EAC48D52EC6}" type="datetimeFigureOut">
              <a:rPr lang="en-US"/>
              <a:t>6/13/2026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F7AA83-DE31-4E93-AB07-EF7FB05F667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21290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1EF64-F73B-4314-BB6F-BC0937BBDF19}" type="datetimeFigureOut">
              <a:rPr lang="en-US"/>
              <a:t>6/13/2026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5E2820-AFE1-45FA-949E-17BDB534E1D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57997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3" y="304800"/>
            <a:ext cx="7091361" cy="2793906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66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3108804"/>
            <a:ext cx="7091361" cy="8382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9702-7FBF-4720-8670-571C5E7EEDDE}" type="datetime1">
              <a:rPr lang="en-US"/>
              <a:t>6/13/2026</a:t>
            </a:fld>
            <a:endParaRPr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0547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AF48E-ABA0-4B58-B562-D1D7408067C4}" type="datetime1">
              <a:rPr lang="en-US"/>
              <a:t>6/13/2026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9990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0013" y="1600200"/>
            <a:ext cx="6400801" cy="2486025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0011" y="4105029"/>
            <a:ext cx="6400801" cy="9144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034C-8BD9-4B0C-893B-33834FAB227F}" type="datetime1">
              <a:rPr lang="en-US"/>
              <a:t>6/13/2026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17916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08213" y="1600200"/>
            <a:ext cx="4572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08813" y="1600200"/>
            <a:ext cx="4572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87AA-CBCD-47F9-A04C-7106C508CDE4}" type="datetime1">
              <a:rPr lang="en-US"/>
              <a:t>6/13/2026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751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8213" y="1600200"/>
            <a:ext cx="4572000" cy="82391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1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8213" y="2505075"/>
            <a:ext cx="4572000" cy="33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008813" y="1600200"/>
            <a:ext cx="4572000" cy="82391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1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008813" y="2505075"/>
            <a:ext cx="4572000" cy="33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C9DD-75F5-4611-BA0B-CFB1A226639C}" type="datetime1">
              <a:rPr lang="en-US"/>
              <a:t>6/13/2026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3304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0F1F9-2D3D-4243-878F-D000C3F2A1C4}" type="datetime1">
              <a:rPr lang="en-US"/>
              <a:t>6/13/2026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9830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CBE8-1824-4658-A8BB-BECFAEB7E35A}" type="datetime1">
              <a:rPr lang="en-US"/>
              <a:t>6/13/2026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2526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7612" y="2277477"/>
            <a:ext cx="2743201" cy="2322178"/>
          </a:xfrm>
        </p:spPr>
        <p:txBody>
          <a:bodyPr anchor="b">
            <a:normAutofit/>
          </a:bodyPr>
          <a:lstStyle>
            <a:lvl1pPr>
              <a:defRPr sz="2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533400"/>
            <a:ext cx="6858000" cy="4800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7614" y="4583187"/>
            <a:ext cx="2743200" cy="1131813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5CD17-C377-4DE5-9FCA-CC7471605C58}" type="datetime1">
              <a:rPr lang="en-US"/>
              <a:t>6/13/2026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7700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7612" y="2277477"/>
            <a:ext cx="2743201" cy="2322178"/>
          </a:xfrm>
        </p:spPr>
        <p:txBody>
          <a:bodyPr anchor="b">
            <a:normAutofit/>
          </a:bodyPr>
          <a:lstStyle>
            <a:lvl1pPr>
              <a:defRPr sz="2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293812" y="533400"/>
            <a:ext cx="6858001" cy="4800600"/>
          </a:xfrm>
          <a:prstGeom prst="roundRect">
            <a:avLst>
              <a:gd name="adj" fmla="val 4409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408112" y="647700"/>
            <a:ext cx="6629400" cy="4572000"/>
          </a:xfrm>
          <a:prstGeom prst="roundRect">
            <a:avLst>
              <a:gd name="adj" fmla="val 3725"/>
            </a:avLst>
          </a:prstGeo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7614" y="4583187"/>
            <a:ext cx="2743200" cy="1131813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E9F02-BE96-4BAE-86A5-1FA60D24CAE2}" type="datetime1">
              <a:rPr lang="en-US"/>
              <a:t>6/13/2026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39301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7AEA-BBBB-4C9B-AB23-214EAA8AB789}" type="datetime1">
              <a:rPr lang="en-US"/>
              <a:t>6/13/2026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7666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65014" y="304801"/>
            <a:ext cx="17158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09800" y="304801"/>
            <a:ext cx="7502814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CA30-F5CD-4CA0-B16A-349C6F830700}" type="datetime1">
              <a:rPr lang="en-US"/>
              <a:t>6/13/2026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99497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08213" y="304800"/>
            <a:ext cx="9372600" cy="12004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8213" y="1600200"/>
            <a:ext cx="9372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3576" y="6505078"/>
            <a:ext cx="964036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D3B9702-7FBF-4720-8670-571C5E7EEDDE}" type="datetime1">
              <a:rPr lang="en-US" smtClean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80159" y="6505078"/>
            <a:ext cx="6876415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580814" y="6280298"/>
            <a:ext cx="533399" cy="3491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rgbClr val="AB3C19"/>
                </a:solidFill>
              </a:defRPr>
            </a:lvl1pPr>
          </a:lstStyle>
          <a:p>
            <a:fld id="{8FDBFFB2-86D9-4B8F-A59A-553A60B94BB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255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4/31/contents" TargetMode="External"/><Relationship Id="rId2" Type="http://schemas.openxmlformats.org/officeDocument/2006/relationships/hyperlink" Target="https://www.legislation.gov.uk/ukpga/1989/41/conten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es.scot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20DD-1EBE-5BF4-0E2F-248AA38DB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1EE0D00-16B4-B9BB-654A-5AF053B005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2060867"/>
              </p:ext>
            </p:extLst>
          </p:nvPr>
        </p:nvGraphicFramePr>
        <p:xfrm>
          <a:off x="2061564" y="225649"/>
          <a:ext cx="8341893" cy="520899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341893">
                  <a:extLst>
                    <a:ext uri="{9D8B030D-6E8A-4147-A177-3AD203B41FA5}">
                      <a16:colId xmlns:a16="http://schemas.microsoft.com/office/drawing/2014/main" val="2235361193"/>
                    </a:ext>
                  </a:extLst>
                </a:gridCol>
              </a:tblGrid>
              <a:tr h="5208992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dirty="0">
                          <a:effectLst/>
                        </a:rPr>
                        <a:t>Rehana Kauser</a:t>
                      </a:r>
                    </a:p>
                    <a:p>
                      <a:pPr marL="0" marR="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dirty="0">
                          <a:effectLst/>
                        </a:rPr>
                        <a:t>Student ID :</a:t>
                      </a:r>
                      <a:r>
                        <a:rPr lang="en-US" sz="2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2320001</a:t>
                      </a:r>
                      <a:endParaRPr lang="en-GB" sz="2800" dirty="0">
                        <a:effectLst/>
                      </a:endParaRPr>
                    </a:p>
                    <a:p>
                      <a:pPr marL="0" marR="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BMHP5021</a:t>
                      </a:r>
                    </a:p>
                    <a:p>
                      <a:pPr marL="0" marR="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Component 1 Presentation</a:t>
                      </a:r>
                      <a:endParaRPr lang="en-GB" sz="2800" b="0" dirty="0">
                        <a:effectLst/>
                      </a:endParaRPr>
                    </a:p>
                    <a:p>
                      <a:pPr marL="0" marR="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dirty="0">
                          <a:effectLst/>
                        </a:rPr>
                        <a:t>Protecting and Supporting Families in Health and Care</a:t>
                      </a:r>
                    </a:p>
                    <a:p>
                      <a:pPr marL="0" marR="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dirty="0">
                          <a:effectLst/>
                        </a:rPr>
                        <a:t>Group 1</a:t>
                      </a:r>
                    </a:p>
                    <a:p>
                      <a:pPr marL="0" marR="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dirty="0">
                          <a:effectLst/>
                        </a:rPr>
                        <a:t>Role: Counsellor (Theo child)</a:t>
                      </a:r>
                    </a:p>
                    <a:p>
                      <a:pPr marL="0" marR="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Lecturer Name: </a:t>
                      </a:r>
                      <a:r>
                        <a:rPr lang="en-US" sz="2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Precious </a:t>
                      </a:r>
                      <a:r>
                        <a:rPr lang="en-US" sz="2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Igbinigie</a:t>
                      </a:r>
                      <a:endParaRPr lang="en-US" sz="28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49176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558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13D6D-FDF8-DBDB-184B-8583FF3AF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206" y="201283"/>
            <a:ext cx="8557552" cy="609600"/>
          </a:xfrm>
        </p:spPr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91907-3B01-402E-2189-D0436DC5B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366" y="810883"/>
            <a:ext cx="10783824" cy="4748911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Coventry Safeguarding Children Partnership (2022) </a:t>
            </a:r>
            <a:r>
              <a:rPr lang="en-US" i="1" dirty="0"/>
              <a:t>Theo Child Safeguarding Practice Review</a:t>
            </a:r>
            <a:r>
              <a:rPr lang="en-US" dirty="0"/>
              <a:t>. Coventry: Coventry Safeguarding Children Partnership.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Department for Education (2023) </a:t>
            </a:r>
            <a:r>
              <a:rPr lang="en-US" i="1" dirty="0"/>
              <a:t>Working together to safeguard children: A guide to multi-agency working to help, protect and promote the welfare of children</a:t>
            </a:r>
            <a:r>
              <a:rPr lang="en-US" dirty="0"/>
              <a:t>. London: Department for Education.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HM Government (1989) </a:t>
            </a:r>
            <a:r>
              <a:rPr lang="en-US" i="1" dirty="0"/>
              <a:t>Children Act 1989</a:t>
            </a:r>
            <a:r>
              <a:rPr lang="en-US" dirty="0"/>
              <a:t>. London: The Stationery Office. Available at: </a:t>
            </a:r>
            <a:r>
              <a:rPr lang="en-US" dirty="0">
                <a:hlinkClick r:id="rId2"/>
              </a:rPr>
              <a:t>https://www.legislation.gov.uk/ukpga/1989/41/contents</a:t>
            </a:r>
            <a:r>
              <a:rPr lang="en-US" dirty="0"/>
              <a:t> (Accessed: 5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HM Government (2004) </a:t>
            </a:r>
            <a:r>
              <a:rPr lang="en-US" i="1" dirty="0"/>
              <a:t>Children Act 2004</a:t>
            </a:r>
            <a:r>
              <a:rPr lang="en-US" dirty="0"/>
              <a:t>. London: The Stationery Office. Available at: </a:t>
            </a:r>
            <a:r>
              <a:rPr lang="en-US" dirty="0">
                <a:hlinkClick r:id="rId3"/>
              </a:rPr>
              <a:t>https://www.legislation.gov.uk/ukpga/2004/31/contents</a:t>
            </a:r>
            <a:r>
              <a:rPr lang="en-US" dirty="0"/>
              <a:t> (Accessed: 5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National Society for the Prevention of Cruelty to Children (2024) </a:t>
            </a:r>
            <a:r>
              <a:rPr lang="en-US" i="1" dirty="0"/>
              <a:t>Child protection and safeguarding</a:t>
            </a:r>
            <a:r>
              <a:rPr lang="en-US" dirty="0"/>
              <a:t>. Available at: https://www.nspcc.org.uk/what-is-child-abuse/child-protection-system/ (Accessed: 5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Nspcc.org.uk. (2026). </a:t>
            </a:r>
            <a:r>
              <a:rPr lang="en-US" i="1" dirty="0"/>
              <a:t>Welcome to the NSPCC’s Heritage Online</a:t>
            </a:r>
            <a:r>
              <a:rPr lang="en-US" dirty="0"/>
              <a:t>. [online] Available at: https://library.nspcc.org.uk/HeritageScripts/Hapi.dll/retrieve2?SetID=AE15CCAD-CE51-487C-A9AE-EFBAC3E3F97D&amp;SearchTerm0=theo&amp;SearchPrecision=40&amp;SortOrder=Y1&amp;Offset=1&amp;Direction=%2E&amp;Dispfmt=F&amp;Dispfmt_b=B27&amp;Dispfmt_f=F13&amp;DataSetName=LIVEDATA [Accessed 5 Jun. 2026].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NHS Education for Scotland (2023) </a:t>
            </a:r>
            <a:r>
              <a:rPr lang="en-US" i="1" dirty="0"/>
              <a:t>Adverse Childhood Experiences (ACEs)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https://www.nes.scot.nhs.uk</a:t>
            </a:r>
            <a:r>
              <a:rPr lang="en-US" dirty="0"/>
              <a:t> (Accessed: 5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Public Health Wales (2015) </a:t>
            </a:r>
            <a:r>
              <a:rPr lang="en-US" i="1" dirty="0"/>
              <a:t>Adverse Childhood Experiences and their impact on health-harming </a:t>
            </a:r>
            <a:r>
              <a:rPr lang="en-US" i="1" dirty="0" err="1"/>
              <a:t>behaviours</a:t>
            </a:r>
            <a:r>
              <a:rPr lang="en-US" i="1" dirty="0"/>
              <a:t> in the Welsh adult population</a:t>
            </a:r>
            <a:r>
              <a:rPr lang="en-US" dirty="0"/>
              <a:t>. Cardiff: Public Health Wales NHS Trust.</a:t>
            </a:r>
          </a:p>
        </p:txBody>
      </p:sp>
    </p:spTree>
    <p:extLst>
      <p:ext uri="{BB962C8B-B14F-4D97-AF65-F5344CB8AC3E}">
        <p14:creationId xmlns:p14="http://schemas.microsoft.com/office/powerpoint/2010/main" val="2332630385"/>
      </p:ext>
    </p:extLst>
  </p:cSld>
  <p:clrMapOvr>
    <a:masterClrMapping/>
  </p:clrMapOvr>
</p:sld>
</file>

<file path=ppt/theme/theme1.xml><?xml version="1.0" encoding="utf-8"?>
<a:theme xmlns:a="http://schemas.openxmlformats.org/drawingml/2006/main" name="Children Playing 16x9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3461883.potx" id="{18737D51-7733-4200-B5C9-BF22CA2CE631}" vid="{40CEFE45-12FF-4454-86EB-59F04C858872}"/>
    </a:ext>
  </a:extLst>
</a:theme>
</file>

<file path=ppt/theme/theme2.xml><?xml version="1.0" encoding="utf-8"?>
<a:theme xmlns:a="http://schemas.openxmlformats.org/drawingml/2006/main" name="Office Theme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Children playing education presentation design (cartoon illustration, widescreen)</Template>
  <TotalTime>4</TotalTime>
  <Words>361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Euphemia</vt:lpstr>
      <vt:lpstr>Times New Roman</vt:lpstr>
      <vt:lpstr>Wingdings</vt:lpstr>
      <vt:lpstr>Children Playing 16x9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Waqas Zeb</dc:creator>
  <cp:lastModifiedBy>Waqas Zeb</cp:lastModifiedBy>
  <cp:revision>1</cp:revision>
  <dcterms:created xsi:type="dcterms:W3CDTF">2026-06-13T22:07:41Z</dcterms:created>
  <dcterms:modified xsi:type="dcterms:W3CDTF">2026-06-13T22:12:02Z</dcterms:modified>
</cp:coreProperties>
</file>