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427" r:id="rId4"/>
    <p:sldId id="350" r:id="rId5"/>
    <p:sldId id="422" r:id="rId6"/>
    <p:sldId id="423" r:id="rId7"/>
    <p:sldId id="424" r:id="rId8"/>
    <p:sldId id="426" r:id="rId9"/>
    <p:sldId id="425" r:id="rId10"/>
    <p:sldId id="412" r:id="rId11"/>
    <p:sldId id="429" r:id="rId12"/>
    <p:sldId id="430" r:id="rId13"/>
    <p:sldId id="431" r:id="rId14"/>
    <p:sldId id="428" r:id="rId15"/>
    <p:sldId id="414" r:id="rId16"/>
    <p:sldId id="415" r:id="rId17"/>
    <p:sldId id="421" r:id="rId18"/>
    <p:sldId id="342" r:id="rId19"/>
    <p:sldId id="349" r:id="rId20"/>
    <p:sldId id="26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AF8911-D7C0-478E-97A1-8AAE9261A5EF}" v="4" dt="2025-11-12T16:45:24.8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29" autoAdjust="0"/>
    <p:restoredTop sz="88889" autoAdjust="0"/>
  </p:normalViewPr>
  <p:slideViewPr>
    <p:cSldViewPr snapToGrid="0">
      <p:cViewPr varScale="1">
        <p:scale>
          <a:sx n="99" d="100"/>
          <a:sy n="99" d="100"/>
        </p:scale>
        <p:origin x="400" y="6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5-11-12T16:46:41.431" v="26" actId="6549"/>
      <pc:docMkLst>
        <pc:docMk/>
      </pc:docMkLst>
      <pc:sldChg chg="modSp">
        <pc:chgData name="Alisdair Cunningham" userId="67e8d9ba-4582-42f1-b26c-e866daa7f65b" providerId="ADAL" clId="{D55405F9-96CE-42DD-9571-C3D40844E8B0}" dt="2025-11-12T16:42:33.325" v="1"/>
        <pc:sldMkLst>
          <pc:docMk/>
          <pc:sldMk cId="3701768522" sldId="256"/>
        </pc:sldMkLst>
        <pc:spChg chg="mod">
          <ac:chgData name="Alisdair Cunningham" userId="67e8d9ba-4582-42f1-b26c-e866daa7f65b" providerId="ADAL" clId="{D55405F9-96CE-42DD-9571-C3D40844E8B0}" dt="2025-11-12T16:42:33.325" v="1"/>
          <ac:spMkLst>
            <pc:docMk/>
            <pc:sldMk cId="3701768522" sldId="256"/>
            <ac:spMk id="38" creationId="{065D01E9-11A0-DBC0-6713-29D01B31E987}"/>
          </ac:spMkLst>
        </pc:spChg>
        <pc:spChg chg="mod">
          <ac:chgData name="Alisdair Cunningham" userId="67e8d9ba-4582-42f1-b26c-e866daa7f65b" providerId="ADAL" clId="{D55405F9-96CE-42DD-9571-C3D40844E8B0}" dt="2025-11-12T16:42:23.275"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5-11-12T16:42:33.325" v="1"/>
        <pc:sldMkLst>
          <pc:docMk/>
          <pc:sldMk cId="3520049810" sldId="257"/>
        </pc:sldMkLst>
        <pc:spChg chg="mod">
          <ac:chgData name="Alisdair Cunningham" userId="67e8d9ba-4582-42f1-b26c-e866daa7f65b" providerId="ADAL" clId="{D55405F9-96CE-42DD-9571-C3D40844E8B0}" dt="2025-11-12T16:42:33.325" v="1"/>
          <ac:spMkLst>
            <pc:docMk/>
            <pc:sldMk cId="3520049810" sldId="257"/>
            <ac:spMk id="8" creationId="{C39BE701-A67E-5BFD-B044-ECF13A621788}"/>
          </ac:spMkLst>
        </pc:spChg>
        <pc:spChg chg="mod">
          <ac:chgData name="Alisdair Cunningham" userId="67e8d9ba-4582-42f1-b26c-e866daa7f65b" providerId="ADAL" clId="{D55405F9-96CE-42DD-9571-C3D40844E8B0}" dt="2025-11-12T16:42:23.275"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5-11-12T16:45:27.401" v="6" actId="6549"/>
        <pc:sldMkLst>
          <pc:docMk/>
          <pc:sldMk cId="2545193714" sldId="263"/>
        </pc:sldMkLst>
        <pc:spChg chg="mod">
          <ac:chgData name="Alisdair Cunningham" userId="67e8d9ba-4582-42f1-b26c-e866daa7f65b" providerId="ADAL" clId="{D55405F9-96CE-42DD-9571-C3D40844E8B0}" dt="2025-11-12T16:42:23.275" v="0"/>
          <ac:spMkLst>
            <pc:docMk/>
            <pc:sldMk cId="2545193714" sldId="263"/>
            <ac:spMk id="2" creationId="{F51C16DF-F564-481C-CCA4-180408A5301A}"/>
          </ac:spMkLst>
        </pc:spChg>
        <pc:spChg chg="mod">
          <ac:chgData name="Alisdair Cunningham" userId="67e8d9ba-4582-42f1-b26c-e866daa7f65b" providerId="ADAL" clId="{D55405F9-96CE-42DD-9571-C3D40844E8B0}" dt="2025-11-12T16:42:33.325" v="1"/>
          <ac:spMkLst>
            <pc:docMk/>
            <pc:sldMk cId="2545193714" sldId="263"/>
            <ac:spMk id="8" creationId="{C39BE701-A67E-5BFD-B044-ECF13A621788}"/>
          </ac:spMkLst>
        </pc:spChg>
        <pc:spChg chg="mod">
          <ac:chgData name="Alisdair Cunningham" userId="67e8d9ba-4582-42f1-b26c-e866daa7f65b" providerId="ADAL" clId="{D55405F9-96CE-42DD-9571-C3D40844E8B0}" dt="2025-11-12T16:45:27.401" v="6" actId="6549"/>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5-11-12T16:42:33.325" v="1"/>
        <pc:sldMkLst>
          <pc:docMk/>
          <pc:sldMk cId="3760661320" sldId="342"/>
        </pc:sldMkLst>
        <pc:spChg chg="mod">
          <ac:chgData name="Alisdair Cunningham" userId="67e8d9ba-4582-42f1-b26c-e866daa7f65b" providerId="ADAL" clId="{D55405F9-96CE-42DD-9571-C3D40844E8B0}" dt="2025-11-12T16:42:23.275" v="0"/>
          <ac:spMkLst>
            <pc:docMk/>
            <pc:sldMk cId="3760661320" sldId="342"/>
            <ac:spMk id="2" creationId="{F51C16DF-F564-481C-CCA4-180408A5301A}"/>
          </ac:spMkLst>
        </pc:spChg>
        <pc:spChg chg="mod">
          <ac:chgData name="Alisdair Cunningham" userId="67e8d9ba-4582-42f1-b26c-e866daa7f65b" providerId="ADAL" clId="{D55405F9-96CE-42DD-9571-C3D40844E8B0}" dt="2025-11-12T16:42:33.325" v="1"/>
          <ac:spMkLst>
            <pc:docMk/>
            <pc:sldMk cId="3760661320" sldId="342"/>
            <ac:spMk id="8" creationId="{C39BE701-A67E-5BFD-B044-ECF13A621788}"/>
          </ac:spMkLst>
        </pc:spChg>
      </pc:sldChg>
      <pc:sldChg chg="modSp">
        <pc:chgData name="Alisdair Cunningham" userId="67e8d9ba-4582-42f1-b26c-e866daa7f65b" providerId="ADAL" clId="{D55405F9-96CE-42DD-9571-C3D40844E8B0}" dt="2025-11-12T16:42:33.325" v="1"/>
        <pc:sldMkLst>
          <pc:docMk/>
          <pc:sldMk cId="1360870616" sldId="349"/>
        </pc:sldMkLst>
        <pc:spChg chg="mod">
          <ac:chgData name="Alisdair Cunningham" userId="67e8d9ba-4582-42f1-b26c-e866daa7f65b" providerId="ADAL" clId="{D55405F9-96CE-42DD-9571-C3D40844E8B0}" dt="2025-11-12T16:42:23.275" v="0"/>
          <ac:spMkLst>
            <pc:docMk/>
            <pc:sldMk cId="1360870616" sldId="349"/>
            <ac:spMk id="2" creationId="{F51C16DF-F564-481C-CCA4-180408A5301A}"/>
          </ac:spMkLst>
        </pc:spChg>
        <pc:spChg chg="mod">
          <ac:chgData name="Alisdair Cunningham" userId="67e8d9ba-4582-42f1-b26c-e866daa7f65b" providerId="ADAL" clId="{D55405F9-96CE-42DD-9571-C3D40844E8B0}" dt="2025-11-12T16:42:33.325" v="1"/>
          <ac:spMkLst>
            <pc:docMk/>
            <pc:sldMk cId="1360870616" sldId="349"/>
            <ac:spMk id="8" creationId="{C39BE701-A67E-5BFD-B044-ECF13A621788}"/>
          </ac:spMkLst>
        </pc:spChg>
      </pc:sldChg>
      <pc:sldChg chg="modSp">
        <pc:chgData name="Alisdair Cunningham" userId="67e8d9ba-4582-42f1-b26c-e866daa7f65b" providerId="ADAL" clId="{D55405F9-96CE-42DD-9571-C3D40844E8B0}" dt="2025-11-12T16:42:33.325" v="1"/>
        <pc:sldMkLst>
          <pc:docMk/>
          <pc:sldMk cId="2187347608" sldId="350"/>
        </pc:sldMkLst>
        <pc:spChg chg="mod">
          <ac:chgData name="Alisdair Cunningham" userId="67e8d9ba-4582-42f1-b26c-e866daa7f65b" providerId="ADAL" clId="{D55405F9-96CE-42DD-9571-C3D40844E8B0}" dt="2025-11-12T16:42:23.275" v="0"/>
          <ac:spMkLst>
            <pc:docMk/>
            <pc:sldMk cId="2187347608" sldId="350"/>
            <ac:spMk id="2" creationId="{F51C16DF-F564-481C-CCA4-180408A5301A}"/>
          </ac:spMkLst>
        </pc:spChg>
        <pc:spChg chg="mod">
          <ac:chgData name="Alisdair Cunningham" userId="67e8d9ba-4582-42f1-b26c-e866daa7f65b" providerId="ADAL" clId="{D55405F9-96CE-42DD-9571-C3D40844E8B0}" dt="2025-11-12T16:42:33.325" v="1"/>
          <ac:spMkLst>
            <pc:docMk/>
            <pc:sldMk cId="2187347608" sldId="350"/>
            <ac:spMk id="8" creationId="{C39BE701-A67E-5BFD-B044-ECF13A621788}"/>
          </ac:spMkLst>
        </pc:spChg>
      </pc:sldChg>
      <pc:sldChg chg="modSp">
        <pc:chgData name="Alisdair Cunningham" userId="67e8d9ba-4582-42f1-b26c-e866daa7f65b" providerId="ADAL" clId="{D55405F9-96CE-42DD-9571-C3D40844E8B0}" dt="2025-11-12T16:42:33.325" v="1"/>
        <pc:sldMkLst>
          <pc:docMk/>
          <pc:sldMk cId="2880993089" sldId="412"/>
        </pc:sldMkLst>
        <pc:spChg chg="mod">
          <ac:chgData name="Alisdair Cunningham" userId="67e8d9ba-4582-42f1-b26c-e866daa7f65b" providerId="ADAL" clId="{D55405F9-96CE-42DD-9571-C3D40844E8B0}" dt="2025-11-12T16:42:23.275" v="0"/>
          <ac:spMkLst>
            <pc:docMk/>
            <pc:sldMk cId="2880993089" sldId="412"/>
            <ac:spMk id="2" creationId="{F51C16DF-F564-481C-CCA4-180408A5301A}"/>
          </ac:spMkLst>
        </pc:spChg>
        <pc:spChg chg="mod">
          <ac:chgData name="Alisdair Cunningham" userId="67e8d9ba-4582-42f1-b26c-e866daa7f65b" providerId="ADAL" clId="{D55405F9-96CE-42DD-9571-C3D40844E8B0}" dt="2025-11-12T16:42:33.325" v="1"/>
          <ac:spMkLst>
            <pc:docMk/>
            <pc:sldMk cId="2880993089" sldId="412"/>
            <ac:spMk id="8" creationId="{C39BE701-A67E-5BFD-B044-ECF13A621788}"/>
          </ac:spMkLst>
        </pc:spChg>
      </pc:sldChg>
      <pc:sldChg chg="modSp">
        <pc:chgData name="Alisdair Cunningham" userId="67e8d9ba-4582-42f1-b26c-e866daa7f65b" providerId="ADAL" clId="{D55405F9-96CE-42DD-9571-C3D40844E8B0}" dt="2025-11-12T16:42:33.325" v="1"/>
        <pc:sldMkLst>
          <pc:docMk/>
          <pc:sldMk cId="3928677996" sldId="414"/>
        </pc:sldMkLst>
        <pc:spChg chg="mod">
          <ac:chgData name="Alisdair Cunningham" userId="67e8d9ba-4582-42f1-b26c-e866daa7f65b" providerId="ADAL" clId="{D55405F9-96CE-42DD-9571-C3D40844E8B0}" dt="2025-11-12T16:42:23.275" v="0"/>
          <ac:spMkLst>
            <pc:docMk/>
            <pc:sldMk cId="3928677996" sldId="414"/>
            <ac:spMk id="2" creationId="{F51C16DF-F564-481C-CCA4-180408A5301A}"/>
          </ac:spMkLst>
        </pc:spChg>
        <pc:spChg chg="mod">
          <ac:chgData name="Alisdair Cunningham" userId="67e8d9ba-4582-42f1-b26c-e866daa7f65b" providerId="ADAL" clId="{D55405F9-96CE-42DD-9571-C3D40844E8B0}" dt="2025-11-12T16:42:33.325" v="1"/>
          <ac:spMkLst>
            <pc:docMk/>
            <pc:sldMk cId="3928677996" sldId="414"/>
            <ac:spMk id="8" creationId="{C39BE701-A67E-5BFD-B044-ECF13A621788}"/>
          </ac:spMkLst>
        </pc:spChg>
      </pc:sldChg>
      <pc:sldChg chg="modSp">
        <pc:chgData name="Alisdair Cunningham" userId="67e8d9ba-4582-42f1-b26c-e866daa7f65b" providerId="ADAL" clId="{D55405F9-96CE-42DD-9571-C3D40844E8B0}" dt="2025-11-12T16:42:33.325" v="1"/>
        <pc:sldMkLst>
          <pc:docMk/>
          <pc:sldMk cId="3894028497" sldId="415"/>
        </pc:sldMkLst>
        <pc:spChg chg="mod">
          <ac:chgData name="Alisdair Cunningham" userId="67e8d9ba-4582-42f1-b26c-e866daa7f65b" providerId="ADAL" clId="{D55405F9-96CE-42DD-9571-C3D40844E8B0}" dt="2025-11-12T16:42:23.275" v="0"/>
          <ac:spMkLst>
            <pc:docMk/>
            <pc:sldMk cId="3894028497" sldId="415"/>
            <ac:spMk id="2" creationId="{F51C16DF-F564-481C-CCA4-180408A5301A}"/>
          </ac:spMkLst>
        </pc:spChg>
        <pc:spChg chg="mod">
          <ac:chgData name="Alisdair Cunningham" userId="67e8d9ba-4582-42f1-b26c-e866daa7f65b" providerId="ADAL" clId="{D55405F9-96CE-42DD-9571-C3D40844E8B0}" dt="2025-11-12T16:42:33.325" v="1"/>
          <ac:spMkLst>
            <pc:docMk/>
            <pc:sldMk cId="3894028497" sldId="415"/>
            <ac:spMk id="8" creationId="{C39BE701-A67E-5BFD-B044-ECF13A621788}"/>
          </ac:spMkLst>
        </pc:spChg>
      </pc:sldChg>
      <pc:sldChg chg="modSp mod">
        <pc:chgData name="Alisdair Cunningham" userId="67e8d9ba-4582-42f1-b26c-e866daa7f65b" providerId="ADAL" clId="{D55405F9-96CE-42DD-9571-C3D40844E8B0}" dt="2025-11-12T16:46:41.431" v="26" actId="6549"/>
        <pc:sldMkLst>
          <pc:docMk/>
          <pc:sldMk cId="3159616709" sldId="421"/>
        </pc:sldMkLst>
        <pc:spChg chg="mod">
          <ac:chgData name="Alisdair Cunningham" userId="67e8d9ba-4582-42f1-b26c-e866daa7f65b" providerId="ADAL" clId="{D55405F9-96CE-42DD-9571-C3D40844E8B0}" dt="2025-11-12T16:42:23.275" v="0"/>
          <ac:spMkLst>
            <pc:docMk/>
            <pc:sldMk cId="3159616709" sldId="421"/>
            <ac:spMk id="2" creationId="{F51C16DF-F564-481C-CCA4-180408A5301A}"/>
          </ac:spMkLst>
        </pc:spChg>
        <pc:spChg chg="mod">
          <ac:chgData name="Alisdair Cunningham" userId="67e8d9ba-4582-42f1-b26c-e866daa7f65b" providerId="ADAL" clId="{D55405F9-96CE-42DD-9571-C3D40844E8B0}" dt="2025-11-12T16:46:41.431" v="26" actId="6549"/>
          <ac:spMkLst>
            <pc:docMk/>
            <pc:sldMk cId="3159616709" sldId="421"/>
            <ac:spMk id="4" creationId="{CFA07C0A-8C12-E553-D941-D2AAB56C65A6}"/>
          </ac:spMkLst>
        </pc:spChg>
        <pc:spChg chg="mod">
          <ac:chgData name="Alisdair Cunningham" userId="67e8d9ba-4582-42f1-b26c-e866daa7f65b" providerId="ADAL" clId="{D55405F9-96CE-42DD-9571-C3D40844E8B0}" dt="2025-11-12T16:42:33.325" v="1"/>
          <ac:spMkLst>
            <pc:docMk/>
            <pc:sldMk cId="3159616709" sldId="421"/>
            <ac:spMk id="8" creationId="{C39BE701-A67E-5BFD-B044-ECF13A621788}"/>
          </ac:spMkLst>
        </pc:spChg>
      </pc:sldChg>
      <pc:sldChg chg="modSp">
        <pc:chgData name="Alisdair Cunningham" userId="67e8d9ba-4582-42f1-b26c-e866daa7f65b" providerId="ADAL" clId="{D55405F9-96CE-42DD-9571-C3D40844E8B0}" dt="2025-11-12T16:42:33.325" v="1"/>
        <pc:sldMkLst>
          <pc:docMk/>
          <pc:sldMk cId="53494770" sldId="422"/>
        </pc:sldMkLst>
        <pc:spChg chg="mod">
          <ac:chgData name="Alisdair Cunningham" userId="67e8d9ba-4582-42f1-b26c-e866daa7f65b" providerId="ADAL" clId="{D55405F9-96CE-42DD-9571-C3D40844E8B0}" dt="2025-11-12T16:42:23.275" v="0"/>
          <ac:spMkLst>
            <pc:docMk/>
            <pc:sldMk cId="53494770" sldId="422"/>
            <ac:spMk id="2" creationId="{F51C16DF-F564-481C-CCA4-180408A5301A}"/>
          </ac:spMkLst>
        </pc:spChg>
        <pc:spChg chg="mod">
          <ac:chgData name="Alisdair Cunningham" userId="67e8d9ba-4582-42f1-b26c-e866daa7f65b" providerId="ADAL" clId="{D55405F9-96CE-42DD-9571-C3D40844E8B0}" dt="2025-11-12T16:42:33.325" v="1"/>
          <ac:spMkLst>
            <pc:docMk/>
            <pc:sldMk cId="53494770" sldId="422"/>
            <ac:spMk id="8" creationId="{C39BE701-A67E-5BFD-B044-ECF13A621788}"/>
          </ac:spMkLst>
        </pc:spChg>
      </pc:sldChg>
      <pc:sldChg chg="modSp">
        <pc:chgData name="Alisdair Cunningham" userId="67e8d9ba-4582-42f1-b26c-e866daa7f65b" providerId="ADAL" clId="{D55405F9-96CE-42DD-9571-C3D40844E8B0}" dt="2025-11-12T16:42:33.325" v="1"/>
        <pc:sldMkLst>
          <pc:docMk/>
          <pc:sldMk cId="3992477387" sldId="423"/>
        </pc:sldMkLst>
        <pc:spChg chg="mod">
          <ac:chgData name="Alisdair Cunningham" userId="67e8d9ba-4582-42f1-b26c-e866daa7f65b" providerId="ADAL" clId="{D55405F9-96CE-42DD-9571-C3D40844E8B0}" dt="2025-11-12T16:42:23.275" v="0"/>
          <ac:spMkLst>
            <pc:docMk/>
            <pc:sldMk cId="3992477387" sldId="423"/>
            <ac:spMk id="2" creationId="{F51C16DF-F564-481C-CCA4-180408A5301A}"/>
          </ac:spMkLst>
        </pc:spChg>
        <pc:spChg chg="mod">
          <ac:chgData name="Alisdair Cunningham" userId="67e8d9ba-4582-42f1-b26c-e866daa7f65b" providerId="ADAL" clId="{D55405F9-96CE-42DD-9571-C3D40844E8B0}" dt="2025-11-12T16:42:33.325" v="1"/>
          <ac:spMkLst>
            <pc:docMk/>
            <pc:sldMk cId="3992477387" sldId="423"/>
            <ac:spMk id="8" creationId="{C39BE701-A67E-5BFD-B044-ECF13A621788}"/>
          </ac:spMkLst>
        </pc:spChg>
      </pc:sldChg>
      <pc:sldChg chg="modSp">
        <pc:chgData name="Alisdair Cunningham" userId="67e8d9ba-4582-42f1-b26c-e866daa7f65b" providerId="ADAL" clId="{D55405F9-96CE-42DD-9571-C3D40844E8B0}" dt="2025-11-12T16:42:33.325" v="1"/>
        <pc:sldMkLst>
          <pc:docMk/>
          <pc:sldMk cId="144289104" sldId="424"/>
        </pc:sldMkLst>
        <pc:spChg chg="mod">
          <ac:chgData name="Alisdair Cunningham" userId="67e8d9ba-4582-42f1-b26c-e866daa7f65b" providerId="ADAL" clId="{D55405F9-96CE-42DD-9571-C3D40844E8B0}" dt="2025-11-12T16:42:23.275" v="0"/>
          <ac:spMkLst>
            <pc:docMk/>
            <pc:sldMk cId="144289104" sldId="424"/>
            <ac:spMk id="2" creationId="{F51C16DF-F564-481C-CCA4-180408A5301A}"/>
          </ac:spMkLst>
        </pc:spChg>
        <pc:spChg chg="mod">
          <ac:chgData name="Alisdair Cunningham" userId="67e8d9ba-4582-42f1-b26c-e866daa7f65b" providerId="ADAL" clId="{D55405F9-96CE-42DD-9571-C3D40844E8B0}" dt="2025-11-12T16:42:33.325" v="1"/>
          <ac:spMkLst>
            <pc:docMk/>
            <pc:sldMk cId="144289104" sldId="424"/>
            <ac:spMk id="8" creationId="{C39BE701-A67E-5BFD-B044-ECF13A621788}"/>
          </ac:spMkLst>
        </pc:spChg>
      </pc:sldChg>
      <pc:sldChg chg="modSp">
        <pc:chgData name="Alisdair Cunningham" userId="67e8d9ba-4582-42f1-b26c-e866daa7f65b" providerId="ADAL" clId="{D55405F9-96CE-42DD-9571-C3D40844E8B0}" dt="2025-11-12T16:42:33.325" v="1"/>
        <pc:sldMkLst>
          <pc:docMk/>
          <pc:sldMk cId="3559512243" sldId="425"/>
        </pc:sldMkLst>
        <pc:spChg chg="mod">
          <ac:chgData name="Alisdair Cunningham" userId="67e8d9ba-4582-42f1-b26c-e866daa7f65b" providerId="ADAL" clId="{D55405F9-96CE-42DD-9571-C3D40844E8B0}" dt="2025-11-12T16:42:23.275" v="0"/>
          <ac:spMkLst>
            <pc:docMk/>
            <pc:sldMk cId="3559512243" sldId="425"/>
            <ac:spMk id="2" creationId="{F51C16DF-F564-481C-CCA4-180408A5301A}"/>
          </ac:spMkLst>
        </pc:spChg>
        <pc:spChg chg="mod">
          <ac:chgData name="Alisdair Cunningham" userId="67e8d9ba-4582-42f1-b26c-e866daa7f65b" providerId="ADAL" clId="{D55405F9-96CE-42DD-9571-C3D40844E8B0}" dt="2025-11-12T16:42:33.325" v="1"/>
          <ac:spMkLst>
            <pc:docMk/>
            <pc:sldMk cId="3559512243" sldId="425"/>
            <ac:spMk id="8" creationId="{C39BE701-A67E-5BFD-B044-ECF13A621788}"/>
          </ac:spMkLst>
        </pc:spChg>
      </pc:sldChg>
      <pc:sldChg chg="modSp">
        <pc:chgData name="Alisdair Cunningham" userId="67e8d9ba-4582-42f1-b26c-e866daa7f65b" providerId="ADAL" clId="{D55405F9-96CE-42DD-9571-C3D40844E8B0}" dt="2025-11-12T16:42:33.325" v="1"/>
        <pc:sldMkLst>
          <pc:docMk/>
          <pc:sldMk cId="2928970621" sldId="426"/>
        </pc:sldMkLst>
        <pc:spChg chg="mod">
          <ac:chgData name="Alisdair Cunningham" userId="67e8d9ba-4582-42f1-b26c-e866daa7f65b" providerId="ADAL" clId="{D55405F9-96CE-42DD-9571-C3D40844E8B0}" dt="2025-11-12T16:42:23.275" v="0"/>
          <ac:spMkLst>
            <pc:docMk/>
            <pc:sldMk cId="2928970621" sldId="426"/>
            <ac:spMk id="2" creationId="{F51C16DF-F564-481C-CCA4-180408A5301A}"/>
          </ac:spMkLst>
        </pc:spChg>
        <pc:spChg chg="mod">
          <ac:chgData name="Alisdair Cunningham" userId="67e8d9ba-4582-42f1-b26c-e866daa7f65b" providerId="ADAL" clId="{D55405F9-96CE-42DD-9571-C3D40844E8B0}" dt="2025-11-12T16:42:33.325" v="1"/>
          <ac:spMkLst>
            <pc:docMk/>
            <pc:sldMk cId="2928970621" sldId="426"/>
            <ac:spMk id="8" creationId="{C39BE701-A67E-5BFD-B044-ECF13A621788}"/>
          </ac:spMkLst>
        </pc:spChg>
      </pc:sldChg>
      <pc:sldChg chg="modSp">
        <pc:chgData name="Alisdair Cunningham" userId="67e8d9ba-4582-42f1-b26c-e866daa7f65b" providerId="ADAL" clId="{D55405F9-96CE-42DD-9571-C3D40844E8B0}" dt="2025-11-12T16:42:33.325" v="1"/>
        <pc:sldMkLst>
          <pc:docMk/>
          <pc:sldMk cId="2866806021" sldId="427"/>
        </pc:sldMkLst>
        <pc:spChg chg="mod">
          <ac:chgData name="Alisdair Cunningham" userId="67e8d9ba-4582-42f1-b26c-e866daa7f65b" providerId="ADAL" clId="{D55405F9-96CE-42DD-9571-C3D40844E8B0}" dt="2025-11-12T16:42:23.275" v="0"/>
          <ac:spMkLst>
            <pc:docMk/>
            <pc:sldMk cId="2866806021" sldId="427"/>
            <ac:spMk id="2" creationId="{F51C16DF-F564-481C-CCA4-180408A5301A}"/>
          </ac:spMkLst>
        </pc:spChg>
        <pc:spChg chg="mod">
          <ac:chgData name="Alisdair Cunningham" userId="67e8d9ba-4582-42f1-b26c-e866daa7f65b" providerId="ADAL" clId="{D55405F9-96CE-42DD-9571-C3D40844E8B0}" dt="2025-11-12T16:42:33.325" v="1"/>
          <ac:spMkLst>
            <pc:docMk/>
            <pc:sldMk cId="2866806021" sldId="427"/>
            <ac:spMk id="8" creationId="{C39BE701-A67E-5BFD-B044-ECF13A621788}"/>
          </ac:spMkLst>
        </pc:spChg>
      </pc:sldChg>
      <pc:sldChg chg="modSp">
        <pc:chgData name="Alisdair Cunningham" userId="67e8d9ba-4582-42f1-b26c-e866daa7f65b" providerId="ADAL" clId="{D55405F9-96CE-42DD-9571-C3D40844E8B0}" dt="2025-11-12T16:42:33.325" v="1"/>
        <pc:sldMkLst>
          <pc:docMk/>
          <pc:sldMk cId="3615323111" sldId="428"/>
        </pc:sldMkLst>
        <pc:spChg chg="mod">
          <ac:chgData name="Alisdair Cunningham" userId="67e8d9ba-4582-42f1-b26c-e866daa7f65b" providerId="ADAL" clId="{D55405F9-96CE-42DD-9571-C3D40844E8B0}" dt="2025-11-12T16:42:23.275" v="0"/>
          <ac:spMkLst>
            <pc:docMk/>
            <pc:sldMk cId="3615323111" sldId="428"/>
            <ac:spMk id="2" creationId="{F51C16DF-F564-481C-CCA4-180408A5301A}"/>
          </ac:spMkLst>
        </pc:spChg>
        <pc:spChg chg="mod">
          <ac:chgData name="Alisdair Cunningham" userId="67e8d9ba-4582-42f1-b26c-e866daa7f65b" providerId="ADAL" clId="{D55405F9-96CE-42DD-9571-C3D40844E8B0}" dt="2025-11-12T16:42:33.325" v="1"/>
          <ac:spMkLst>
            <pc:docMk/>
            <pc:sldMk cId="3615323111" sldId="428"/>
            <ac:spMk id="8" creationId="{C39BE701-A67E-5BFD-B044-ECF13A621788}"/>
          </ac:spMkLst>
        </pc:spChg>
      </pc:sldChg>
      <pc:sldChg chg="modSp">
        <pc:chgData name="Alisdair Cunningham" userId="67e8d9ba-4582-42f1-b26c-e866daa7f65b" providerId="ADAL" clId="{D55405F9-96CE-42DD-9571-C3D40844E8B0}" dt="2025-11-12T16:42:33.325" v="1"/>
        <pc:sldMkLst>
          <pc:docMk/>
          <pc:sldMk cId="303187511" sldId="429"/>
        </pc:sldMkLst>
        <pc:spChg chg="mod">
          <ac:chgData name="Alisdair Cunningham" userId="67e8d9ba-4582-42f1-b26c-e866daa7f65b" providerId="ADAL" clId="{D55405F9-96CE-42DD-9571-C3D40844E8B0}" dt="2025-11-12T16:42:23.275" v="0"/>
          <ac:spMkLst>
            <pc:docMk/>
            <pc:sldMk cId="303187511" sldId="429"/>
            <ac:spMk id="2" creationId="{F51C16DF-F564-481C-CCA4-180408A5301A}"/>
          </ac:spMkLst>
        </pc:spChg>
        <pc:spChg chg="mod">
          <ac:chgData name="Alisdair Cunningham" userId="67e8d9ba-4582-42f1-b26c-e866daa7f65b" providerId="ADAL" clId="{D55405F9-96CE-42DD-9571-C3D40844E8B0}" dt="2025-11-12T16:42:33.325" v="1"/>
          <ac:spMkLst>
            <pc:docMk/>
            <pc:sldMk cId="303187511" sldId="429"/>
            <ac:spMk id="8" creationId="{C39BE701-A67E-5BFD-B044-ECF13A621788}"/>
          </ac:spMkLst>
        </pc:spChg>
      </pc:sldChg>
      <pc:sldChg chg="modSp">
        <pc:chgData name="Alisdair Cunningham" userId="67e8d9ba-4582-42f1-b26c-e866daa7f65b" providerId="ADAL" clId="{D55405F9-96CE-42DD-9571-C3D40844E8B0}" dt="2025-11-12T16:42:33.325" v="1"/>
        <pc:sldMkLst>
          <pc:docMk/>
          <pc:sldMk cId="4039151061" sldId="430"/>
        </pc:sldMkLst>
        <pc:spChg chg="mod">
          <ac:chgData name="Alisdair Cunningham" userId="67e8d9ba-4582-42f1-b26c-e866daa7f65b" providerId="ADAL" clId="{D55405F9-96CE-42DD-9571-C3D40844E8B0}" dt="2025-11-12T16:42:23.275" v="0"/>
          <ac:spMkLst>
            <pc:docMk/>
            <pc:sldMk cId="4039151061" sldId="430"/>
            <ac:spMk id="2" creationId="{F51C16DF-F564-481C-CCA4-180408A5301A}"/>
          </ac:spMkLst>
        </pc:spChg>
        <pc:spChg chg="mod">
          <ac:chgData name="Alisdair Cunningham" userId="67e8d9ba-4582-42f1-b26c-e866daa7f65b" providerId="ADAL" clId="{D55405F9-96CE-42DD-9571-C3D40844E8B0}" dt="2025-11-12T16:42:33.325" v="1"/>
          <ac:spMkLst>
            <pc:docMk/>
            <pc:sldMk cId="4039151061" sldId="430"/>
            <ac:spMk id="8" creationId="{C39BE701-A67E-5BFD-B044-ECF13A621788}"/>
          </ac:spMkLst>
        </pc:spChg>
      </pc:sldChg>
      <pc:sldChg chg="modSp">
        <pc:chgData name="Alisdair Cunningham" userId="67e8d9ba-4582-42f1-b26c-e866daa7f65b" providerId="ADAL" clId="{D55405F9-96CE-42DD-9571-C3D40844E8B0}" dt="2025-11-12T16:42:33.325" v="1"/>
        <pc:sldMkLst>
          <pc:docMk/>
          <pc:sldMk cId="50564348" sldId="431"/>
        </pc:sldMkLst>
        <pc:spChg chg="mod">
          <ac:chgData name="Alisdair Cunningham" userId="67e8d9ba-4582-42f1-b26c-e866daa7f65b" providerId="ADAL" clId="{D55405F9-96CE-42DD-9571-C3D40844E8B0}" dt="2025-11-12T16:42:23.275" v="0"/>
          <ac:spMkLst>
            <pc:docMk/>
            <pc:sldMk cId="50564348" sldId="431"/>
            <ac:spMk id="2" creationId="{F51C16DF-F564-481C-CCA4-180408A5301A}"/>
          </ac:spMkLst>
        </pc:spChg>
        <pc:spChg chg="mod">
          <ac:chgData name="Alisdair Cunningham" userId="67e8d9ba-4582-42f1-b26c-e866daa7f65b" providerId="ADAL" clId="{D55405F9-96CE-42DD-9571-C3D40844E8B0}" dt="2025-11-12T16:42:33.325" v="1"/>
          <ac:spMkLst>
            <pc:docMk/>
            <pc:sldMk cId="50564348" sldId="431"/>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guidance/environmental-impact-assessment#decision-making-subject-to-EIA"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gov.uk/guidance/environmental-impact-assessment"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emocracy.npt.gov.uk/Data/Planning%20and%20Development%20Control%20Committee/20110222/Agenda/$PLANDEV-220211-REP-EN-GW.doc.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Environmental Impact Assessment - GOV.UK (www.gov.uk)</a:t>
            </a:r>
            <a:r>
              <a:rPr lang="en-GB" dirty="0"/>
              <a:t> https://www.gov.uk/guidance/environmental-impact-assessment#decision-making-subject-to-EIA</a:t>
            </a:r>
          </a:p>
          <a:p>
            <a:endParaRPr lang="en-GB" dirty="0"/>
          </a:p>
          <a:p>
            <a:r>
              <a:rPr lang="en-GB" dirty="0">
                <a:hlinkClick r:id="rId4"/>
              </a:rPr>
              <a:t>Environmental Impact Assessment - GOV.UK (www.gov.uk)</a:t>
            </a:r>
            <a:r>
              <a:rPr lang="en-GB" dirty="0"/>
              <a:t> https://www.gov.uk/guidance/environmental-impact-assessment</a:t>
            </a:r>
          </a:p>
        </p:txBody>
      </p:sp>
      <p:sp>
        <p:nvSpPr>
          <p:cNvPr id="4" name="Slide Number Placeholder 3"/>
          <p:cNvSpPr>
            <a:spLocks noGrp="1"/>
          </p:cNvSpPr>
          <p:nvPr>
            <p:ph type="sldNum" sz="quarter" idx="5"/>
          </p:nvPr>
        </p:nvSpPr>
        <p:spPr/>
        <p:txBody>
          <a:bodyPr/>
          <a:lstStyle/>
          <a:p>
            <a:fld id="{66F9B635-24F6-40B0-BF56-B34D3512C82D}" type="slidenum">
              <a:rPr lang="en-GB" smtClean="0"/>
              <a:t>3</a:t>
            </a:fld>
            <a:endParaRPr lang="en-GB"/>
          </a:p>
        </p:txBody>
      </p:sp>
    </p:spTree>
    <p:extLst>
      <p:ext uri="{BB962C8B-B14F-4D97-AF65-F5344CB8AC3E}">
        <p14:creationId xmlns:p14="http://schemas.microsoft.com/office/powerpoint/2010/main" val="19996841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PLANNING AND DEVELOPMENT CONTROL COMMITTEE (npt.gov.uk)</a:t>
            </a:r>
            <a:r>
              <a:rPr lang="en-GB" dirty="0"/>
              <a:t> https://democracy.npt.gov.uk/Data/Planning%20and%20Development%20Control%20Committee/20110222/Agenda/$PLANDEV-220211-REP-EN-GW.doc.pdf</a:t>
            </a:r>
          </a:p>
        </p:txBody>
      </p:sp>
      <p:sp>
        <p:nvSpPr>
          <p:cNvPr id="4" name="Slide Number Placeholder 3"/>
          <p:cNvSpPr>
            <a:spLocks noGrp="1"/>
          </p:cNvSpPr>
          <p:nvPr>
            <p:ph type="sldNum" sz="quarter" idx="5"/>
          </p:nvPr>
        </p:nvSpPr>
        <p:spPr/>
        <p:txBody>
          <a:bodyPr/>
          <a:lstStyle/>
          <a:p>
            <a:fld id="{66F9B635-24F6-40B0-BF56-B34D3512C82D}" type="slidenum">
              <a:rPr lang="en-GB" smtClean="0"/>
              <a:t>4</a:t>
            </a:fld>
            <a:endParaRPr lang="en-GB"/>
          </a:p>
        </p:txBody>
      </p:sp>
    </p:spTree>
    <p:extLst>
      <p:ext uri="{BB962C8B-B14F-4D97-AF65-F5344CB8AC3E}">
        <p14:creationId xmlns:p14="http://schemas.microsoft.com/office/powerpoint/2010/main" val="205650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10</a:t>
            </a:fld>
            <a:endParaRPr lang="en-GB"/>
          </a:p>
        </p:txBody>
      </p:sp>
    </p:spTree>
    <p:extLst>
      <p:ext uri="{BB962C8B-B14F-4D97-AF65-F5344CB8AC3E}">
        <p14:creationId xmlns:p14="http://schemas.microsoft.com/office/powerpoint/2010/main" val="1139636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solidFill>
                  <a:srgbClr val="000000"/>
                </a:solidFill>
                <a:latin typeface="MyriadPro-Regular"/>
              </a:rPr>
              <a:t>IEMA </a:t>
            </a:r>
            <a:r>
              <a:rPr lang="en-GB" sz="1800" b="0" i="0" u="none" strike="noStrike" baseline="0" dirty="0">
                <a:solidFill>
                  <a:srgbClr val="000080"/>
                </a:solidFill>
                <a:latin typeface="MyriadPro-Regular"/>
              </a:rPr>
              <a:t>2011</a:t>
            </a:r>
            <a:r>
              <a:rPr lang="en-GB" sz="1800" b="0" i="0" u="none" strike="noStrike" baseline="0" dirty="0">
                <a:solidFill>
                  <a:srgbClr val="000000"/>
                </a:solidFill>
                <a:latin typeface="MyriadPro-Regular"/>
              </a:rPr>
              <a:t>. The state of environmental impact assessment in the UK; available at: </a:t>
            </a:r>
            <a:r>
              <a:rPr lang="en-GB" sz="1800" b="0" i="0" u="none" strike="noStrike" baseline="0" dirty="0">
                <a:solidFill>
                  <a:srgbClr val="000080"/>
                </a:solidFill>
                <a:latin typeface="MyriadPro-Regular"/>
              </a:rPr>
              <a:t>https://infrastructure.planninginspectorate.gov.uk/wp-content/ipc/uploads/projects/</a:t>
            </a:r>
            <a:r>
              <a:rPr lang="nl-NL" sz="1800" b="0" i="0" u="none" strike="noStrike" baseline="0" dirty="0">
                <a:solidFill>
                  <a:srgbClr val="000080"/>
                </a:solidFill>
                <a:latin typeface="MyriadPro-Regular"/>
              </a:rPr>
              <a:t>EN020016/ EN020016-000986-BFC_Vol_09.18.16_Special</a:t>
            </a:r>
            <a:r>
              <a:rPr lang="en-GB" sz="1800" b="0" i="0" u="none" strike="noStrike" baseline="0" dirty="0">
                <a:solidFill>
                  <a:srgbClr val="000080"/>
                </a:solidFill>
                <a:latin typeface="MyriadPro-Regular"/>
              </a:rPr>
              <a:t>%20Report%20-The%20State%20of%20Environmental %20Impact%20Assessment%20Practice%</a:t>
            </a:r>
          </a:p>
          <a:p>
            <a:pPr algn="l"/>
            <a:r>
              <a:rPr lang="en-GB" sz="1800" b="0" i="0" u="none" strike="noStrike" baseline="0" dirty="0">
                <a:solidFill>
                  <a:srgbClr val="000000"/>
                </a:solidFill>
                <a:latin typeface="MyriadPro-Regular"/>
              </a:rPr>
              <a:t>IEMA 2017. Delivering proportionate EIA. </a:t>
            </a:r>
            <a:r>
              <a:rPr lang="en-GB" sz="1800" b="0" i="0" u="none" strike="noStrike" baseline="0" dirty="0">
                <a:solidFill>
                  <a:srgbClr val="000080"/>
                </a:solidFill>
                <a:latin typeface="MyriadPro-Regular"/>
              </a:rPr>
              <a:t>https://www.iema.net/resources/reading-room/2017/07/18/deliveringproportionate-eia</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11</a:t>
            </a:fld>
            <a:endParaRPr lang="en-GB"/>
          </a:p>
        </p:txBody>
      </p:sp>
    </p:spTree>
    <p:extLst>
      <p:ext uri="{BB962C8B-B14F-4D97-AF65-F5344CB8AC3E}">
        <p14:creationId xmlns:p14="http://schemas.microsoft.com/office/powerpoint/2010/main" val="650859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12/11/2025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12/11/2025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s://democracy.npt.gov.uk/Data/Planning%20and%20Development%20Control%20Committee/20110222/Agenda/$PLANDEV-220211-REP-EN-GW.doc.pdf"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endsreport.com/article/1816884/government-outlines-plans-replace-over-complicated-eia-regime"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environment-analyst.com/uk/108073/new-legislation-proposes-radical-changes-replacing-eia"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7:</a:t>
            </a:r>
          </a:p>
          <a:p>
            <a:pPr algn="ctr">
              <a:lnSpc>
                <a:spcPct val="90000"/>
              </a:lnSpc>
              <a:spcBef>
                <a:spcPct val="0"/>
              </a:spcBef>
              <a:spcAft>
                <a:spcPts val="600"/>
              </a:spcAft>
            </a:pPr>
            <a:r>
              <a:rPr lang="en-US" sz="5000" dirty="0">
                <a:latin typeface="+mj-lt"/>
                <a:ea typeface="+mj-ea"/>
                <a:cs typeface="+mj-cs"/>
              </a:rPr>
              <a:t>EIA Critique Workshop</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20</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17/11/2025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851623" cy="369332"/>
          </a:xfrm>
          <a:prstGeom prst="rect">
            <a:avLst/>
          </a:prstGeom>
          <a:noFill/>
        </p:spPr>
        <p:txBody>
          <a:bodyPr wrap="square" rtlCol="0">
            <a:spAutoFit/>
          </a:bodyPr>
          <a:lstStyle/>
          <a:p>
            <a:r>
              <a:rPr lang="en-GB" dirty="0"/>
              <a:t>A. Cunningham			Lecture 7: EIA Critique Workshop</a:t>
            </a:r>
          </a:p>
        </p:txBody>
      </p:sp>
      <p:sp>
        <p:nvSpPr>
          <p:cNvPr id="2" name="TextBox 1">
            <a:extLst>
              <a:ext uri="{FF2B5EF4-FFF2-40B4-BE49-F238E27FC236}">
                <a16:creationId xmlns:a16="http://schemas.microsoft.com/office/drawing/2014/main" id="{FA433B41-F3A5-1813-1934-F6CCF4E3501C}"/>
              </a:ext>
            </a:extLst>
          </p:cNvPr>
          <p:cNvSpPr txBox="1"/>
          <p:nvPr/>
        </p:nvSpPr>
        <p:spPr>
          <a:xfrm>
            <a:off x="4207540" y="703826"/>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1711478977"/>
              </p:ext>
            </p:extLst>
          </p:nvPr>
        </p:nvGraphicFramePr>
        <p:xfrm>
          <a:off x="4207540" y="1534822"/>
          <a:ext cx="6992679" cy="3712088"/>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464011">
                <a:tc>
                  <a:txBody>
                    <a:bodyPr/>
                    <a:lstStyle/>
                    <a:p>
                      <a:pPr algn="ctr"/>
                      <a:r>
                        <a:rPr lang="en-GB" sz="2000" dirty="0"/>
                        <a:t>Slide(s)</a:t>
                      </a:r>
                    </a:p>
                  </a:txBody>
                  <a:tcPr/>
                </a:tc>
                <a:tc>
                  <a:txBody>
                    <a:bodyPr/>
                    <a:lstStyle/>
                    <a:p>
                      <a:r>
                        <a:rPr lang="en-GB" sz="2000" dirty="0"/>
                        <a:t>Topic</a:t>
                      </a:r>
                    </a:p>
                  </a:txBody>
                  <a:tcPr/>
                </a:tc>
                <a:extLst>
                  <a:ext uri="{0D108BD9-81ED-4DB2-BD59-A6C34878D82A}">
                    <a16:rowId xmlns:a16="http://schemas.microsoft.com/office/drawing/2014/main" val="2577364065"/>
                  </a:ext>
                </a:extLst>
              </a:tr>
              <a:tr h="464011">
                <a:tc>
                  <a:txBody>
                    <a:bodyPr/>
                    <a:lstStyle/>
                    <a:p>
                      <a:pPr algn="ctr"/>
                      <a:r>
                        <a:rPr lang="en-GB" sz="2000" dirty="0"/>
                        <a:t>3</a:t>
                      </a:r>
                    </a:p>
                  </a:txBody>
                  <a:tcPr/>
                </a:tc>
                <a:tc>
                  <a:txBody>
                    <a:bodyPr/>
                    <a:lstStyle/>
                    <a:p>
                      <a:r>
                        <a:rPr lang="en-GB" sz="2000" dirty="0"/>
                        <a:t>UK Decision Making guidance</a:t>
                      </a:r>
                    </a:p>
                  </a:txBody>
                  <a:tcPr/>
                </a:tc>
                <a:extLst>
                  <a:ext uri="{0D108BD9-81ED-4DB2-BD59-A6C34878D82A}">
                    <a16:rowId xmlns:a16="http://schemas.microsoft.com/office/drawing/2014/main" val="3837722624"/>
                  </a:ext>
                </a:extLst>
              </a:tr>
              <a:tr h="464011">
                <a:tc>
                  <a:txBody>
                    <a:bodyPr/>
                    <a:lstStyle/>
                    <a:p>
                      <a:pPr algn="ctr"/>
                      <a:r>
                        <a:rPr lang="en-GB" sz="2000" dirty="0"/>
                        <a:t>4 – 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Bay Campus Planning Committee Decision</a:t>
                      </a:r>
                    </a:p>
                  </a:txBody>
                  <a:tcPr/>
                </a:tc>
                <a:extLst>
                  <a:ext uri="{0D108BD9-81ED-4DB2-BD59-A6C34878D82A}">
                    <a16:rowId xmlns:a16="http://schemas.microsoft.com/office/drawing/2014/main" val="3852937406"/>
                  </a:ext>
                </a:extLst>
              </a:tr>
              <a:tr h="464011">
                <a:tc>
                  <a:txBody>
                    <a:bodyPr/>
                    <a:lstStyle/>
                    <a:p>
                      <a:pPr algn="ctr"/>
                      <a:r>
                        <a:rPr lang="en-GB" sz="2000" dirty="0"/>
                        <a:t>10 -13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0" dirty="0"/>
                        <a:t>EIA Weaknesses and next steps</a:t>
                      </a:r>
                    </a:p>
                  </a:txBody>
                  <a:tcPr/>
                </a:tc>
                <a:extLst>
                  <a:ext uri="{0D108BD9-81ED-4DB2-BD59-A6C34878D82A}">
                    <a16:rowId xmlns:a16="http://schemas.microsoft.com/office/drawing/2014/main" val="2937946906"/>
                  </a:ext>
                </a:extLst>
              </a:tr>
              <a:tr h="464011">
                <a:tc>
                  <a:txBody>
                    <a:bodyPr/>
                    <a:lstStyle/>
                    <a:p>
                      <a:pPr algn="ctr"/>
                      <a:r>
                        <a:rPr lang="en-GB" sz="2000" dirty="0"/>
                        <a:t>14 – 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Assessment: Critiquing an EIA process </a:t>
                      </a:r>
                    </a:p>
                  </a:txBody>
                  <a:tcPr/>
                </a:tc>
                <a:extLst>
                  <a:ext uri="{0D108BD9-81ED-4DB2-BD59-A6C34878D82A}">
                    <a16:rowId xmlns:a16="http://schemas.microsoft.com/office/drawing/2014/main" val="2691238003"/>
                  </a:ext>
                </a:extLst>
              </a:tr>
              <a:tr h="464011">
                <a:tc>
                  <a:txBody>
                    <a:bodyPr/>
                    <a:lstStyle/>
                    <a:p>
                      <a:pPr algn="ctr"/>
                      <a:r>
                        <a:rPr lang="en-GB" sz="20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Workshop: Critiquing an EIA process</a:t>
                      </a:r>
                    </a:p>
                  </a:txBody>
                  <a:tcPr/>
                </a:tc>
                <a:extLst>
                  <a:ext uri="{0D108BD9-81ED-4DB2-BD59-A6C34878D82A}">
                    <a16:rowId xmlns:a16="http://schemas.microsoft.com/office/drawing/2014/main" val="3951052039"/>
                  </a:ext>
                </a:extLst>
              </a:tr>
              <a:tr h="464011">
                <a:tc>
                  <a:txBody>
                    <a:bodyPr/>
                    <a:lstStyle/>
                    <a:p>
                      <a:pPr algn="ctr"/>
                      <a:r>
                        <a:rPr lang="en-GB" sz="20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Summary</a:t>
                      </a:r>
                    </a:p>
                  </a:txBody>
                  <a:tcPr/>
                </a:tc>
                <a:extLst>
                  <a:ext uri="{0D108BD9-81ED-4DB2-BD59-A6C34878D82A}">
                    <a16:rowId xmlns:a16="http://schemas.microsoft.com/office/drawing/2014/main" val="3774179779"/>
                  </a:ext>
                </a:extLst>
              </a:tr>
              <a:tr h="464011">
                <a:tc>
                  <a:txBody>
                    <a:bodyPr/>
                    <a:lstStyle/>
                    <a:p>
                      <a:pPr algn="ctr"/>
                      <a:r>
                        <a:rPr lang="en-GB" sz="20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UK </a:t>
            </a:r>
            <a:r>
              <a:rPr lang="en-GB" b="1" dirty="0"/>
              <a:t>Decision Making guidance</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1200329"/>
          </a:xfrm>
          <a:prstGeom prst="rect">
            <a:avLst/>
          </a:prstGeom>
          <a:noFill/>
        </p:spPr>
        <p:txBody>
          <a:bodyPr wrap="square" rtlCol="0">
            <a:spAutoFit/>
          </a:bodyPr>
          <a:lstStyle/>
          <a:p>
            <a:r>
              <a:rPr lang="en-GB" sz="2400" dirty="0"/>
              <a:t>The government guidelines for decision making are as follows:</a:t>
            </a:r>
          </a:p>
          <a:p>
            <a:endParaRPr lang="en-GB" sz="2400" dirty="0"/>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pic>
        <p:nvPicPr>
          <p:cNvPr id="6" name="Picture 5">
            <a:extLst>
              <a:ext uri="{FF2B5EF4-FFF2-40B4-BE49-F238E27FC236}">
                <a16:creationId xmlns:a16="http://schemas.microsoft.com/office/drawing/2014/main" id="{E42F7437-6A5C-A2A1-58D8-EE9095E505C7}"/>
              </a:ext>
            </a:extLst>
          </p:cNvPr>
          <p:cNvPicPr>
            <a:picLocks noChangeAspect="1"/>
          </p:cNvPicPr>
          <p:nvPr/>
        </p:nvPicPr>
        <p:blipFill>
          <a:blip r:embed="rId4"/>
          <a:stretch>
            <a:fillRect/>
          </a:stretch>
        </p:blipFill>
        <p:spPr>
          <a:xfrm>
            <a:off x="3292652" y="1036583"/>
            <a:ext cx="6822456" cy="2084442"/>
          </a:xfrm>
          <a:prstGeom prst="rect">
            <a:avLst/>
          </a:prstGeom>
        </p:spPr>
      </p:pic>
      <p:pic>
        <p:nvPicPr>
          <p:cNvPr id="9" name="Picture 8">
            <a:extLst>
              <a:ext uri="{FF2B5EF4-FFF2-40B4-BE49-F238E27FC236}">
                <a16:creationId xmlns:a16="http://schemas.microsoft.com/office/drawing/2014/main" id="{F54E34AB-307A-65BD-2074-F0D938584C31}"/>
              </a:ext>
            </a:extLst>
          </p:cNvPr>
          <p:cNvPicPr>
            <a:picLocks noChangeAspect="1"/>
          </p:cNvPicPr>
          <p:nvPr/>
        </p:nvPicPr>
        <p:blipFill>
          <a:blip r:embed="rId5"/>
          <a:stretch>
            <a:fillRect/>
          </a:stretch>
        </p:blipFill>
        <p:spPr>
          <a:xfrm>
            <a:off x="3292651" y="3146132"/>
            <a:ext cx="6469691" cy="3294874"/>
          </a:xfrm>
          <a:prstGeom prst="rect">
            <a:avLst/>
          </a:prstGeom>
        </p:spPr>
      </p:pic>
    </p:spTree>
    <p:extLst>
      <p:ext uri="{BB962C8B-B14F-4D97-AF65-F5344CB8AC3E}">
        <p14:creationId xmlns:p14="http://schemas.microsoft.com/office/powerpoint/2010/main" val="2866806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6253444" y="464471"/>
            <a:ext cx="5719414" cy="6001643"/>
          </a:xfrm>
          <a:prstGeom prst="rect">
            <a:avLst/>
          </a:prstGeom>
          <a:noFill/>
        </p:spPr>
        <p:txBody>
          <a:bodyPr wrap="square" rtlCol="0">
            <a:spAutoFit/>
          </a:bodyPr>
          <a:lstStyle/>
          <a:p>
            <a:r>
              <a:rPr lang="en-GB" sz="2400" dirty="0"/>
              <a:t>In February 2011, Neath Port Talbot council planning committee met to discuss the application of Swansea University – Bay Campus.</a:t>
            </a:r>
          </a:p>
          <a:p>
            <a:endParaRPr lang="en-GB" sz="2400" dirty="0"/>
          </a:p>
          <a:p>
            <a:pPr algn="ctr"/>
            <a:r>
              <a:rPr lang="en-GB" sz="2400" b="1" dirty="0"/>
              <a:t>The outcome was to approve the application, subject to conditions.</a:t>
            </a:r>
          </a:p>
          <a:p>
            <a:endParaRPr lang="en-GB" sz="2400" dirty="0"/>
          </a:p>
          <a:p>
            <a:r>
              <a:rPr lang="en-GB" sz="2400" dirty="0"/>
              <a:t>The committee meeting documents highlights the contrasting trade-offs between social, economic, and environmental factors, the latter detailed in the Environmental Statement.</a:t>
            </a:r>
          </a:p>
          <a:p>
            <a:endParaRPr lang="en-GB" sz="2400" dirty="0"/>
          </a:p>
          <a:p>
            <a:r>
              <a:rPr lang="en-GB" sz="2400" dirty="0">
                <a:hlinkClick r:id="rId3"/>
              </a:rPr>
              <a:t>PLANNING AND DEVELOPMENT CONTROL COMMITTEE (npt.gov.uk)</a:t>
            </a:r>
            <a:endParaRPr lang="en-GB" sz="2400" dirty="0">
              <a:latin typeface="Comic Sans MS" panose="030F0702030302020204" pitchFamily="66"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pic>
        <p:nvPicPr>
          <p:cNvPr id="1026" name="Picture 2" descr="Swansea University Bay Campus | VisitWales">
            <a:extLst>
              <a:ext uri="{FF2B5EF4-FFF2-40B4-BE49-F238E27FC236}">
                <a16:creationId xmlns:a16="http://schemas.microsoft.com/office/drawing/2014/main" id="{ABFBD367-822B-E101-A889-4373830133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4277"/>
          <a:stretch/>
        </p:blipFill>
        <p:spPr bwMode="auto">
          <a:xfrm>
            <a:off x="5612" y="369331"/>
            <a:ext cx="6155552" cy="60967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6017D2A-0F10-ED14-6274-300E30AF6D47}"/>
              </a:ext>
            </a:extLst>
          </p:cNvPr>
          <p:cNvSpPr txBox="1"/>
          <p:nvPr/>
        </p:nvSpPr>
        <p:spPr>
          <a:xfrm flipH="1">
            <a:off x="3841027" y="464471"/>
            <a:ext cx="1577518" cy="523220"/>
          </a:xfrm>
          <a:prstGeom prst="rect">
            <a:avLst/>
          </a:prstGeom>
          <a:solidFill>
            <a:schemeClr val="bg1"/>
          </a:solidFill>
        </p:spPr>
        <p:txBody>
          <a:bodyPr wrap="square" rtlCol="0">
            <a:spAutoFit/>
          </a:bodyPr>
          <a:lstStyle/>
          <a:p>
            <a:pPr algn="ctr"/>
            <a:r>
              <a:rPr lang="en-GB" sz="1400" dirty="0"/>
              <a:t>Crymlyn Burrows SSSI</a:t>
            </a:r>
          </a:p>
        </p:txBody>
      </p:sp>
      <p:cxnSp>
        <p:nvCxnSpPr>
          <p:cNvPr id="7" name="Straight Arrow Connector 6">
            <a:extLst>
              <a:ext uri="{FF2B5EF4-FFF2-40B4-BE49-F238E27FC236}">
                <a16:creationId xmlns:a16="http://schemas.microsoft.com/office/drawing/2014/main" id="{A891283F-F845-443C-D100-D5E2AEFB18A9}"/>
              </a:ext>
            </a:extLst>
          </p:cNvPr>
          <p:cNvCxnSpPr>
            <a:cxnSpLocks/>
          </p:cNvCxnSpPr>
          <p:nvPr/>
        </p:nvCxnSpPr>
        <p:spPr>
          <a:xfrm>
            <a:off x="4657060" y="985284"/>
            <a:ext cx="1156475" cy="730102"/>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B92CBB57-DBB4-8D30-D01E-5A6636D1BF2D}"/>
              </a:ext>
            </a:extLst>
          </p:cNvPr>
          <p:cNvCxnSpPr>
            <a:cxnSpLocks/>
          </p:cNvCxnSpPr>
          <p:nvPr/>
        </p:nvCxnSpPr>
        <p:spPr>
          <a:xfrm flipV="1">
            <a:off x="1502735" y="5365898"/>
            <a:ext cx="3487479" cy="50681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91E731D0-CE36-7721-7793-BDA9E7045543}"/>
              </a:ext>
            </a:extLst>
          </p:cNvPr>
          <p:cNvSpPr txBox="1"/>
          <p:nvPr/>
        </p:nvSpPr>
        <p:spPr>
          <a:xfrm flipH="1">
            <a:off x="94823" y="5573562"/>
            <a:ext cx="1577518" cy="307777"/>
          </a:xfrm>
          <a:prstGeom prst="rect">
            <a:avLst/>
          </a:prstGeom>
          <a:solidFill>
            <a:schemeClr val="bg1"/>
          </a:solidFill>
        </p:spPr>
        <p:txBody>
          <a:bodyPr wrap="square" rtlCol="0">
            <a:spAutoFit/>
          </a:bodyPr>
          <a:lstStyle/>
          <a:p>
            <a:pPr algn="ctr"/>
            <a:r>
              <a:rPr lang="en-GB" sz="1400" dirty="0"/>
              <a:t>Sand Dunes</a:t>
            </a:r>
          </a:p>
        </p:txBody>
      </p:sp>
    </p:spTree>
    <p:extLst>
      <p:ext uri="{BB962C8B-B14F-4D97-AF65-F5344CB8AC3E}">
        <p14:creationId xmlns:p14="http://schemas.microsoft.com/office/powerpoint/2010/main" val="2187347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792403" y="464471"/>
            <a:ext cx="7180455" cy="5755422"/>
          </a:xfrm>
          <a:prstGeom prst="rect">
            <a:avLst/>
          </a:prstGeom>
          <a:noFill/>
        </p:spPr>
        <p:txBody>
          <a:bodyPr wrap="square" rtlCol="0">
            <a:spAutoFit/>
          </a:bodyPr>
          <a:lstStyle/>
          <a:p>
            <a:r>
              <a:rPr lang="en-GB" sz="2400" dirty="0"/>
              <a:t>The committee meeting highlights the following:</a:t>
            </a:r>
          </a:p>
          <a:p>
            <a:endParaRPr lang="en-GB" sz="2400" dirty="0"/>
          </a:p>
          <a:p>
            <a:pPr marL="342900" indent="-342900">
              <a:buFont typeface="Arial" panose="020B0604020202020204" pitchFamily="34" charset="0"/>
              <a:buChar char="•"/>
            </a:pPr>
            <a:r>
              <a:rPr lang="en-GB" sz="2000" dirty="0"/>
              <a:t>“Swansea University held four public exhibitions. These </a:t>
            </a:r>
            <a:r>
              <a:rPr lang="en-GB" sz="2000" b="1" dirty="0"/>
              <a:t>took place following submission of the application</a:t>
            </a:r>
            <a:r>
              <a:rPr lang="en-GB" sz="2000" dirty="0"/>
              <a:t>, and were held on the 18th March at Swansea University, 22nd March at Crymlyn Burrows Community Centre, 23rd March at Aberavon Shopping Centre, Port Talbot, and on the 25th March in the Waterfront Museum, Swansea.” (p. 5)</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“Environment Agency Wales- No Objection, subject to conditions.” (p. 6)</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a:t>
            </a:r>
            <a:r>
              <a:rPr lang="en-GB" sz="2000" b="1" dirty="0"/>
              <a:t>application fails to provide an adequate and robust assessment of any other alternative</a:t>
            </a:r>
            <a:r>
              <a:rPr lang="en-GB" sz="2000" dirty="0"/>
              <a:t> model for University expansion on another site </a:t>
            </a:r>
            <a:r>
              <a:rPr lang="en-GB" sz="2000" b="1" dirty="0"/>
              <a:t>or sites in a more sustainable location </a:t>
            </a:r>
            <a:r>
              <a:rPr lang="en-GB" sz="2000" dirty="0"/>
              <a:t>or locations closer to the Swansea City Centre which could result in greater overall regeneration benefits to the City and City region” (p. 6)</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pic>
        <p:nvPicPr>
          <p:cNvPr id="4" name="Picture 3">
            <a:extLst>
              <a:ext uri="{FF2B5EF4-FFF2-40B4-BE49-F238E27FC236}">
                <a16:creationId xmlns:a16="http://schemas.microsoft.com/office/drawing/2014/main" id="{80277C44-301B-9362-FCDC-61136DB98B76}"/>
              </a:ext>
            </a:extLst>
          </p:cNvPr>
          <p:cNvPicPr>
            <a:picLocks noChangeAspect="1"/>
          </p:cNvPicPr>
          <p:nvPr/>
        </p:nvPicPr>
        <p:blipFill rotWithShape="1">
          <a:blip r:embed="rId2"/>
          <a:srcRect l="10244" r="36802"/>
          <a:stretch/>
        </p:blipFill>
        <p:spPr>
          <a:xfrm>
            <a:off x="0" y="464471"/>
            <a:ext cx="4792403" cy="6027444"/>
          </a:xfrm>
          <a:prstGeom prst="rect">
            <a:avLst/>
          </a:prstGeom>
        </p:spPr>
      </p:pic>
    </p:spTree>
    <p:extLst>
      <p:ext uri="{BB962C8B-B14F-4D97-AF65-F5344CB8AC3E}">
        <p14:creationId xmlns:p14="http://schemas.microsoft.com/office/powerpoint/2010/main" val="53494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95493" y="464471"/>
            <a:ext cx="11777366" cy="5755422"/>
          </a:xfrm>
          <a:prstGeom prst="rect">
            <a:avLst/>
          </a:prstGeom>
          <a:noFill/>
        </p:spPr>
        <p:txBody>
          <a:bodyPr wrap="square" rtlCol="0">
            <a:spAutoFit/>
          </a:bodyPr>
          <a:lstStyle/>
          <a:p>
            <a:r>
              <a:rPr lang="en-GB" sz="2400" dirty="0"/>
              <a:t>The committee meeting highlights the following:</a:t>
            </a:r>
          </a:p>
          <a:p>
            <a:endParaRPr lang="en-GB" sz="2400" dirty="0"/>
          </a:p>
          <a:p>
            <a:pPr marL="342900" indent="-342900">
              <a:buFont typeface="Arial" panose="020B0604020202020204" pitchFamily="34" charset="0"/>
              <a:buChar char="•"/>
            </a:pPr>
            <a:r>
              <a:rPr lang="en-GB" sz="2000" dirty="0"/>
              <a:t>“Neath Port Talbot Biodiversity Forum- The planning sub-group wishes primarily that permission to develop land on Crymlyn Burrows for the proposed Swansea University Second Campus is not granted. It is hoped that this land will be left to develop naturally so that this area will once again become a dynamic sand dune habitat, as set out in the UDP. In the event that this area is granted planning permission clear mitigation measures need to be researched and agreed” (p. 7)</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NPBF highlight conflicting interesting between financial and environmental impacts</a:t>
            </a:r>
          </a:p>
          <a:p>
            <a:pPr marL="800100" lvl="1" indent="-342900">
              <a:buFont typeface="Arial" panose="020B0604020202020204" pitchFamily="34" charset="0"/>
              <a:buChar char="•"/>
            </a:pPr>
            <a:r>
              <a:rPr lang="en-GB" sz="2000" dirty="0"/>
              <a:t>The dune systems of Neath Port Talbot provide the only natural habitats within the county</a:t>
            </a:r>
          </a:p>
          <a:p>
            <a:pPr marL="800100" lvl="1" indent="-342900">
              <a:buFont typeface="Arial" panose="020B0604020202020204" pitchFamily="34" charset="0"/>
              <a:buChar char="•"/>
            </a:pPr>
            <a:r>
              <a:rPr lang="en-GB" sz="2000" dirty="0"/>
              <a:t>“If access to the SSSI from the campus is not subject to very strict control, then significant areas will suffer irreversible damage. This is not something that should be </a:t>
            </a:r>
            <a:r>
              <a:rPr lang="en-GB" sz="2000" b="1" dirty="0"/>
              <a:t>left to discussion after planning permission has been granted</a:t>
            </a:r>
            <a:r>
              <a:rPr lang="en-GB" sz="2000" dirty="0"/>
              <a:t>” (p.8)</a:t>
            </a:r>
          </a:p>
          <a:p>
            <a:pPr marL="800100" lvl="1" indent="-342900">
              <a:buFont typeface="Arial" panose="020B0604020202020204" pitchFamily="34" charset="0"/>
              <a:buChar char="•"/>
            </a:pPr>
            <a:r>
              <a:rPr lang="en-GB" sz="2000" dirty="0"/>
              <a:t>“It is also of significant concern that the </a:t>
            </a:r>
            <a:r>
              <a:rPr lang="en-GB" sz="2000" b="1" dirty="0"/>
              <a:t>mitigation proposals are so light and vague</a:t>
            </a:r>
            <a:r>
              <a:rPr lang="en-GB" sz="2000" dirty="0"/>
              <a:t>. An area of dune system that already exists seems to be offered as compensation against loss of dunes from the main site. This does not equate to a target of ‘no net loss’.” (p.9)</a:t>
            </a:r>
          </a:p>
          <a:p>
            <a:pPr marL="800100" lvl="1" indent="-342900">
              <a:buFont typeface="Arial" panose="020B0604020202020204" pitchFamily="34" charset="0"/>
              <a:buChar char="•"/>
            </a:pPr>
            <a:r>
              <a:rPr lang="en-GB" sz="2000" dirty="0"/>
              <a:t>“In conclusion it is our belief that the mitigation proposals in their current state fall well short of satisfying the concerns of many highly experienced naturalists.” (p. 9)</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pic>
        <p:nvPicPr>
          <p:cNvPr id="2050" name="Picture 2" descr="Site Map – Neath Port Talbot Council">
            <a:extLst>
              <a:ext uri="{FF2B5EF4-FFF2-40B4-BE49-F238E27FC236}">
                <a16:creationId xmlns:a16="http://schemas.microsoft.com/office/drawing/2014/main" id="{43CE9D5F-4DF8-2CA7-CF15-5B4D06A072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4081" y="369332"/>
            <a:ext cx="980781" cy="77839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PT Wildlife | Neath">
            <a:extLst>
              <a:ext uri="{FF2B5EF4-FFF2-40B4-BE49-F238E27FC236}">
                <a16:creationId xmlns:a16="http://schemas.microsoft.com/office/drawing/2014/main" id="{A39B53E8-1816-4E4C-FEF5-EEE83788D5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56590" y="369332"/>
            <a:ext cx="851030" cy="851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2477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679205" y="464471"/>
            <a:ext cx="7293653" cy="6063198"/>
          </a:xfrm>
          <a:prstGeom prst="rect">
            <a:avLst/>
          </a:prstGeom>
          <a:noFill/>
        </p:spPr>
        <p:txBody>
          <a:bodyPr wrap="square" rtlCol="0">
            <a:spAutoFit/>
          </a:bodyPr>
          <a:lstStyle/>
          <a:p>
            <a:r>
              <a:rPr lang="en-GB" sz="2400" dirty="0"/>
              <a:t>The committee meeting highlights the following:</a:t>
            </a:r>
          </a:p>
          <a:p>
            <a:endParaRPr lang="en-GB" sz="2400" dirty="0"/>
          </a:p>
          <a:p>
            <a:pPr marL="342900" indent="-342900">
              <a:buFont typeface="Arial" panose="020B0604020202020204" pitchFamily="34" charset="0"/>
              <a:buChar char="•"/>
            </a:pPr>
            <a:r>
              <a:rPr lang="en-GB" sz="2000" dirty="0"/>
              <a:t>Summary of the Environmental Statement:</a:t>
            </a:r>
          </a:p>
          <a:p>
            <a:pPr marL="800100" lvl="1" indent="-342900">
              <a:buFont typeface="Arial" panose="020B0604020202020204" pitchFamily="34" charset="0"/>
              <a:buChar char="•"/>
            </a:pPr>
            <a:r>
              <a:rPr lang="en-GB" sz="2000" dirty="0"/>
              <a:t>EIA requirement for alternatives, highlighting the benefit of converting a site that would otherwise become a ‘natural wasteland’</a:t>
            </a:r>
          </a:p>
          <a:p>
            <a:pPr marL="800100" lvl="1" indent="-342900">
              <a:buFont typeface="Arial" panose="020B0604020202020204" pitchFamily="34" charset="0"/>
              <a:buChar char="•"/>
            </a:pPr>
            <a:r>
              <a:rPr lang="en-GB" sz="2000" dirty="0"/>
              <a:t>The loss of realisation of Swansea University aims (socio-economic benefits)</a:t>
            </a:r>
          </a:p>
          <a:p>
            <a:pPr marL="800100" lvl="1" indent="-342900">
              <a:buFont typeface="Arial" panose="020B0604020202020204" pitchFamily="34" charset="0"/>
              <a:buChar char="•"/>
            </a:pPr>
            <a:r>
              <a:rPr lang="en-GB" sz="2000" dirty="0"/>
              <a:t>Remediation of contaminated soil not being conducted</a:t>
            </a:r>
          </a:p>
          <a:p>
            <a:pPr lvl="1"/>
            <a:endParaRPr lang="en-GB" sz="2000" dirty="0"/>
          </a:p>
          <a:p>
            <a:pPr lvl="1"/>
            <a:endParaRPr lang="en-GB" sz="2000" dirty="0"/>
          </a:p>
          <a:p>
            <a:pPr lvl="1"/>
            <a:endParaRPr lang="en-GB" sz="2000" dirty="0"/>
          </a:p>
          <a:p>
            <a:pPr lvl="1"/>
            <a:endParaRPr lang="en-GB" sz="2000" dirty="0"/>
          </a:p>
          <a:p>
            <a:pPr lvl="1"/>
            <a:endParaRPr lang="en-GB" sz="2000" dirty="0"/>
          </a:p>
          <a:p>
            <a:pPr marL="800100" lvl="1" indent="-342900">
              <a:buFont typeface="Arial" panose="020B0604020202020204" pitchFamily="34" charset="0"/>
              <a:buChar char="•"/>
            </a:pPr>
            <a:r>
              <a:rPr lang="en-GB" sz="2000" dirty="0"/>
              <a:t>For ecology, “there is scope to negate the impact through an off-site funding scheme, to recreate and/or restore an equivalent or larger area of sand dune habitat than is lost by the proposals.” (p.45)</a:t>
            </a:r>
          </a:p>
          <a:p>
            <a:pPr marL="342900" indent="-342900">
              <a:buFont typeface="Arial" panose="020B0604020202020204" pitchFamily="34" charset="0"/>
              <a:buChar char="•"/>
            </a:pPr>
            <a:endParaRPr lang="en-GB" sz="20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pic>
        <p:nvPicPr>
          <p:cNvPr id="6" name="Picture 5">
            <a:extLst>
              <a:ext uri="{FF2B5EF4-FFF2-40B4-BE49-F238E27FC236}">
                <a16:creationId xmlns:a16="http://schemas.microsoft.com/office/drawing/2014/main" id="{7BD5511C-6C01-EF8D-84E5-EBB6D2A8EAA7}"/>
              </a:ext>
            </a:extLst>
          </p:cNvPr>
          <p:cNvPicPr>
            <a:picLocks noChangeAspect="1"/>
          </p:cNvPicPr>
          <p:nvPr/>
        </p:nvPicPr>
        <p:blipFill>
          <a:blip r:embed="rId2"/>
          <a:stretch>
            <a:fillRect/>
          </a:stretch>
        </p:blipFill>
        <p:spPr>
          <a:xfrm>
            <a:off x="-1" y="369332"/>
            <a:ext cx="4784507" cy="6119336"/>
          </a:xfrm>
          <a:prstGeom prst="rect">
            <a:avLst/>
          </a:prstGeom>
        </p:spPr>
      </p:pic>
      <p:pic>
        <p:nvPicPr>
          <p:cNvPr id="9" name="Picture 8">
            <a:extLst>
              <a:ext uri="{FF2B5EF4-FFF2-40B4-BE49-F238E27FC236}">
                <a16:creationId xmlns:a16="http://schemas.microsoft.com/office/drawing/2014/main" id="{C0E1D8ED-E58F-3949-7049-CABF41A4CE07}"/>
              </a:ext>
            </a:extLst>
          </p:cNvPr>
          <p:cNvPicPr>
            <a:picLocks noChangeAspect="1"/>
          </p:cNvPicPr>
          <p:nvPr/>
        </p:nvPicPr>
        <p:blipFill>
          <a:blip r:embed="rId3"/>
          <a:stretch>
            <a:fillRect/>
          </a:stretch>
        </p:blipFill>
        <p:spPr>
          <a:xfrm>
            <a:off x="4907438" y="3638054"/>
            <a:ext cx="6500182" cy="844789"/>
          </a:xfrm>
          <a:prstGeom prst="rect">
            <a:avLst/>
          </a:prstGeom>
        </p:spPr>
      </p:pic>
    </p:spTree>
    <p:extLst>
      <p:ext uri="{BB962C8B-B14F-4D97-AF65-F5344CB8AC3E}">
        <p14:creationId xmlns:p14="http://schemas.microsoft.com/office/powerpoint/2010/main" val="144289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69359" y="464471"/>
            <a:ext cx="11703500" cy="6001643"/>
          </a:xfrm>
          <a:prstGeom prst="rect">
            <a:avLst/>
          </a:prstGeom>
          <a:noFill/>
        </p:spPr>
        <p:txBody>
          <a:bodyPr wrap="square" rtlCol="0">
            <a:spAutoFit/>
          </a:bodyPr>
          <a:lstStyle/>
          <a:p>
            <a:r>
              <a:rPr lang="en-GB" sz="2400" dirty="0"/>
              <a:t>The committee meeting concludes:</a:t>
            </a:r>
          </a:p>
          <a:p>
            <a:pPr marL="342900" indent="-342900">
              <a:buFont typeface="Arial" panose="020B0604020202020204" pitchFamily="34" charset="0"/>
              <a:buChar char="•"/>
            </a:pPr>
            <a:r>
              <a:rPr lang="en-GB" sz="2000" dirty="0"/>
              <a:t>“The proposed benefits of the scheme at a national level to provide a significant expansion of Swansea university, and the regional benefits that the investment in integrating education and industry at this single site offer a unique opportunity. This opportunity will potentially drive forward the aspirations for the knowledge economy, within this wider region, and at a local level generate </a:t>
            </a:r>
            <a:r>
              <a:rPr lang="en-GB" sz="2000" b="1" dirty="0"/>
              <a:t>significant socio-economic benefits</a:t>
            </a:r>
            <a:r>
              <a:rPr lang="en-GB" sz="2000" dirty="0"/>
              <a:t>. The location of the development along the Fabian Way Corridor, which has benefited from significant development at SA1, will further improve this gateway into Swansea, and will raise the profile of the area as a whole. </a:t>
            </a:r>
            <a:r>
              <a:rPr lang="en-GB" sz="2000" b="1" dirty="0"/>
              <a:t>The interaction between the site and wider environment, including the SSSI is seen as a key feature, and intrinsic in this will be the benefits of </a:t>
            </a:r>
            <a:r>
              <a:rPr lang="en-GB" sz="2000" b="1" dirty="0" err="1"/>
              <a:t>Wardening</a:t>
            </a:r>
            <a:r>
              <a:rPr lang="en-GB" sz="2000" b="1" dirty="0"/>
              <a:t> to the SSSI and the creation of a management committee to oversee the future of these areas</a:t>
            </a:r>
            <a:r>
              <a:rPr lang="en-GB" sz="2000" dirty="0"/>
              <a:t>, which are considered equally important in attracting further investment into the wider area.” (p. 117)</a:t>
            </a:r>
          </a:p>
          <a:p>
            <a:pPr marL="342900" indent="-342900">
              <a:buFont typeface="Arial" panose="020B0604020202020204" pitchFamily="34" charset="0"/>
              <a:buChar char="•"/>
            </a:pPr>
            <a:r>
              <a:rPr lang="en-GB" sz="2000" dirty="0"/>
              <a:t>“The Environmental Statement has adequately addressed and provided clarity on mitigation measures to ensure that the impacts of the development are minimised. The </a:t>
            </a:r>
            <a:r>
              <a:rPr lang="en-GB" sz="2000" b="1" dirty="0"/>
              <a:t>provision of mitigation </a:t>
            </a:r>
            <a:r>
              <a:rPr lang="en-GB" sz="2000" dirty="0"/>
              <a:t>with regard to impacts upon transport, </a:t>
            </a:r>
            <a:r>
              <a:rPr lang="en-GB" sz="2000" b="1" dirty="0"/>
              <a:t>and ecology </a:t>
            </a:r>
            <a:r>
              <a:rPr lang="en-GB" sz="2000" dirty="0"/>
              <a:t>are to be secured through a section 106 agreement, and the imposition of conditions ensure that the </a:t>
            </a:r>
            <a:r>
              <a:rPr lang="en-GB" sz="2000" b="1" dirty="0"/>
              <a:t>requisite level of controls are placed upon the development with regard to environmental impacts both during construction, and post construction including monitoring of these measures for the future</a:t>
            </a:r>
            <a:r>
              <a:rPr lang="en-GB" sz="2000" dirty="0"/>
              <a:t>. (p. 118)</a:t>
            </a:r>
          </a:p>
          <a:p>
            <a:pPr marL="342900" indent="-342900">
              <a:buFont typeface="Arial" panose="020B0604020202020204" pitchFamily="34" charset="0"/>
              <a:buChar char="•"/>
            </a:pPr>
            <a:r>
              <a:rPr lang="en-GB" sz="2000" dirty="0"/>
              <a:t>“It is therefore considered that the proposed development would significantly benefit the aspirations and key principles for socio-economic growth in the region” (p.118)</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2928970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69359" y="464471"/>
            <a:ext cx="11703500" cy="5786199"/>
          </a:xfrm>
          <a:prstGeom prst="rect">
            <a:avLst/>
          </a:prstGeom>
          <a:noFill/>
        </p:spPr>
        <p:txBody>
          <a:bodyPr wrap="square" rtlCol="0">
            <a:spAutoFit/>
          </a:bodyPr>
          <a:lstStyle/>
          <a:p>
            <a:r>
              <a:rPr lang="en-GB" sz="2400" dirty="0"/>
              <a:t>The committee meeting recommendation:</a:t>
            </a:r>
          </a:p>
          <a:p>
            <a:pPr marL="342900" indent="-342900">
              <a:buFont typeface="Arial" panose="020B0604020202020204" pitchFamily="34" charset="0"/>
              <a:buChar char="•"/>
            </a:pPr>
            <a:r>
              <a:rPr lang="en-GB" sz="2000" dirty="0"/>
              <a:t>“That the Council be minded to grant planning permission.” (p. 118)</a:t>
            </a:r>
          </a:p>
          <a:p>
            <a:r>
              <a:rPr lang="en-GB" sz="2000" dirty="0"/>
              <a:t>1</a:t>
            </a:r>
            <a:r>
              <a:rPr lang="en-GB" dirty="0"/>
              <a:t>. The </a:t>
            </a:r>
            <a:r>
              <a:rPr lang="en-GB" b="1" dirty="0"/>
              <a:t>provision and long-term retention of security and </a:t>
            </a:r>
            <a:r>
              <a:rPr lang="en-GB" b="1" dirty="0" err="1"/>
              <a:t>wardening</a:t>
            </a:r>
            <a:r>
              <a:rPr lang="en-GB" b="1" dirty="0"/>
              <a:t> for the Crymlyn Burrows SSSI</a:t>
            </a:r>
            <a:r>
              <a:rPr lang="en-GB" dirty="0"/>
              <a:t>, the details for which are to be agreed in discussion with CCW and the LPA. This shall include, but not be limited to site security, site management, access management, habitat management and community liaison, for which the security element shall be in place and operational as approved prior to any development taking place, and the warden provision being in place and operational prior to the first use or occupation of any development on the site. </a:t>
            </a:r>
          </a:p>
          <a:p>
            <a:endParaRPr lang="en-GB" dirty="0"/>
          </a:p>
          <a:p>
            <a:r>
              <a:rPr lang="en-GB" dirty="0"/>
              <a:t>2. The </a:t>
            </a:r>
            <a:r>
              <a:rPr lang="en-GB" b="1" dirty="0"/>
              <a:t>provision and long term (minimum 15 years) retention of security/</a:t>
            </a:r>
            <a:r>
              <a:rPr lang="en-GB" b="1" dirty="0" err="1"/>
              <a:t>wardening</a:t>
            </a:r>
            <a:r>
              <a:rPr lang="en-GB" b="1" dirty="0"/>
              <a:t> for the Dune Compensation Area at </a:t>
            </a:r>
            <a:r>
              <a:rPr lang="en-GB" b="1" dirty="0" err="1"/>
              <a:t>Witford</a:t>
            </a:r>
            <a:r>
              <a:rPr lang="en-GB" b="1" dirty="0"/>
              <a:t> Point, </a:t>
            </a:r>
            <a:r>
              <a:rPr lang="en-GB" b="1" dirty="0" err="1"/>
              <a:t>Baglan</a:t>
            </a:r>
            <a:r>
              <a:rPr lang="en-GB" dirty="0"/>
              <a:t> (as shown on Drawing No. 5077146-BAG-DWG4038 submitted under Regulation 19) and the beach adjacent to the development site and SSSI. The details for which are to be agreed in discussion with the LPA, but shall include, but not be limited to site security, site management, access management, habitat and species management and monitoring, and the production of awareness raising materials. The scheme shall be in place and operational as approved prior to any development taking place on the development site, including vegetation clearance. These sites also to be overseen by the management committee to be created under the SSSI </a:t>
            </a:r>
            <a:r>
              <a:rPr lang="en-GB" dirty="0" err="1"/>
              <a:t>wardening</a:t>
            </a:r>
            <a:r>
              <a:rPr lang="en-GB" dirty="0"/>
              <a:t> scheme. </a:t>
            </a:r>
          </a:p>
          <a:p>
            <a:endParaRPr lang="en-GB" dirty="0"/>
          </a:p>
          <a:p>
            <a:r>
              <a:rPr lang="en-GB" dirty="0"/>
              <a:t>3. </a:t>
            </a:r>
            <a:r>
              <a:rPr lang="en-GB" b="1" dirty="0"/>
              <a:t>The creation of a management committee to address issues of arising from the proximity of the Residential Campus to Crymlyn Burrows SSSI</a:t>
            </a:r>
            <a:r>
              <a:rPr lang="en-GB" dirty="0"/>
              <a:t>, that shall include but not be limited to site management, access management and community liaison. This committee shall be held quarterly, with representatives of the University, SMD Ltd (as SSSI owners), CCW and the LPA. Regarding the SSSI and it future management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3559512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EIA </a:t>
            </a:r>
            <a:r>
              <a:rPr lang="en-GB" b="1" dirty="0"/>
              <a:t>Weaknesses and next steps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5262979"/>
          </a:xfrm>
          <a:prstGeom prst="rect">
            <a:avLst/>
          </a:prstGeom>
          <a:noFill/>
        </p:spPr>
        <p:txBody>
          <a:bodyPr wrap="square" rtlCol="0">
            <a:spAutoFit/>
          </a:bodyPr>
          <a:lstStyle/>
          <a:p>
            <a:r>
              <a:rPr lang="en-GB" sz="2400" dirty="0"/>
              <a:t>There is some criticism for the EIA process across literature.</a:t>
            </a:r>
          </a:p>
          <a:p>
            <a:endParaRPr lang="en-GB" sz="2400" dirty="0"/>
          </a:p>
          <a:p>
            <a:r>
              <a:rPr lang="en-GB" sz="2400" dirty="0"/>
              <a:t>Informally referenced as bureaucratic “red-tape” and criticised for adding expense to development projects</a:t>
            </a:r>
          </a:p>
          <a:p>
            <a:endParaRPr lang="en-GB" sz="2400" dirty="0"/>
          </a:p>
          <a:p>
            <a:r>
              <a:rPr lang="en-GB" sz="2400" dirty="0"/>
              <a:t>Glasson (1999) identified several weaknesses:</a:t>
            </a:r>
          </a:p>
          <a:p>
            <a:pPr marL="342900" indent="-342900">
              <a:buFont typeface="Arial" panose="020B0604020202020204" pitchFamily="34" charset="0"/>
              <a:buChar char="•"/>
            </a:pPr>
            <a:r>
              <a:rPr lang="en-GB" sz="2400" dirty="0"/>
              <a:t>‘little consideration of alternatives’, </a:t>
            </a:r>
          </a:p>
          <a:p>
            <a:pPr marL="342900" indent="-342900">
              <a:buFont typeface="Arial" panose="020B0604020202020204" pitchFamily="34" charset="0"/>
              <a:buChar char="•"/>
            </a:pPr>
            <a:r>
              <a:rPr lang="en-GB" sz="2400" dirty="0"/>
              <a:t>‘little monitoring and auditing’, </a:t>
            </a:r>
          </a:p>
          <a:p>
            <a:pPr marL="342900" indent="-342900">
              <a:buFont typeface="Arial" panose="020B0604020202020204" pitchFamily="34" charset="0"/>
              <a:buChar char="•"/>
            </a:pPr>
            <a:r>
              <a:rPr lang="en-GB" sz="2400" dirty="0"/>
              <a:t>‘bio-physical perspective on environment’, </a:t>
            </a:r>
          </a:p>
          <a:p>
            <a:pPr marL="342900" indent="-342900">
              <a:buFont typeface="Arial" panose="020B0604020202020204" pitchFamily="34" charset="0"/>
              <a:buChar char="•"/>
            </a:pPr>
            <a:r>
              <a:rPr lang="en-GB" sz="2400" dirty="0"/>
              <a:t>‘little consideration of cumulative impacts’, </a:t>
            </a:r>
          </a:p>
          <a:p>
            <a:pPr marL="342900" indent="-342900">
              <a:buFont typeface="Arial" panose="020B0604020202020204" pitchFamily="34" charset="0"/>
              <a:buChar char="•"/>
            </a:pPr>
            <a:r>
              <a:rPr lang="en-GB" sz="2400" dirty="0"/>
              <a:t>‘perceived problem of developer/consultant management of the EIA process’ </a:t>
            </a:r>
          </a:p>
          <a:p>
            <a:pPr marL="342900" indent="-342900">
              <a:buFont typeface="Arial" panose="020B0604020202020204" pitchFamily="34" charset="0"/>
              <a:buChar char="•"/>
            </a:pPr>
            <a:r>
              <a:rPr lang="en-GB" sz="2400" dirty="0"/>
              <a:t> ‘lack of effective public participation; too little too late’.</a:t>
            </a:r>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2880993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EIA </a:t>
            </a:r>
            <a:r>
              <a:rPr lang="en-GB" b="1" dirty="0"/>
              <a:t>Weaknesses and next steps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6032421"/>
          </a:xfrm>
          <a:prstGeom prst="rect">
            <a:avLst/>
          </a:prstGeom>
          <a:noFill/>
        </p:spPr>
        <p:txBody>
          <a:bodyPr wrap="square" rtlCol="0">
            <a:spAutoFit/>
          </a:bodyPr>
          <a:lstStyle/>
          <a:p>
            <a:r>
              <a:rPr lang="en-GB" sz="2400" dirty="0"/>
              <a:t>IEMA reviewed EIA application within the UK, and identified key limitations</a:t>
            </a:r>
          </a:p>
          <a:p>
            <a:pPr marL="342900" indent="-342900">
              <a:buFont typeface="Arial" panose="020B0604020202020204" pitchFamily="34" charset="0"/>
              <a:buChar char="•"/>
            </a:pPr>
            <a:r>
              <a:rPr lang="en-GB" sz="2400" dirty="0"/>
              <a:t>the appropriateness of the length of documents and the need for avoiding duplication of efforts </a:t>
            </a:r>
          </a:p>
          <a:p>
            <a:pPr marL="342900" indent="-342900">
              <a:buFont typeface="Arial" panose="020B0604020202020204" pitchFamily="34" charset="0"/>
              <a:buChar char="•"/>
            </a:pPr>
            <a:r>
              <a:rPr lang="en-GB" sz="2400" dirty="0"/>
              <a:t>need for effective scoping</a:t>
            </a:r>
          </a:p>
          <a:p>
            <a:endParaRPr lang="en-GB" sz="2400" dirty="0"/>
          </a:p>
          <a:p>
            <a:pPr algn="l"/>
            <a:r>
              <a:rPr lang="en-GB" sz="2000" b="0" i="1" u="none" strike="noStrike" baseline="0" dirty="0">
                <a:latin typeface="Comic Sans MS" panose="030F0702030302020204" pitchFamily="66" charset="0"/>
              </a:rPr>
              <a:t>“current EIA practice is too often driven by a risk averse approach, leading to broad assessments that lack the focus required to demonstrate the true value environmental professionals can add to project design and the decision-making process’</a:t>
            </a:r>
            <a:r>
              <a:rPr lang="en-GB" sz="2000" b="0" i="0" u="none" strike="noStrike" baseline="0" dirty="0">
                <a:latin typeface="Comic Sans MS" panose="030F0702030302020204" pitchFamily="66" charset="0"/>
              </a:rPr>
              <a:t>.” </a:t>
            </a:r>
            <a:r>
              <a:rPr lang="en-GB" sz="1800" b="0" i="0" u="none" strike="noStrike" baseline="0" dirty="0">
                <a:latin typeface="MyriadPro-Regular"/>
              </a:rPr>
              <a:t>(IEMA, 2011. p. 12)</a:t>
            </a:r>
          </a:p>
          <a:p>
            <a:pPr algn="l"/>
            <a:endParaRPr lang="en-GB" dirty="0">
              <a:latin typeface="MyriadPro-Regular"/>
            </a:endParaRPr>
          </a:p>
          <a:p>
            <a:pPr algn="l"/>
            <a:r>
              <a:rPr lang="en-GB" sz="2400" b="0" i="0" u="none" strike="noStrike" baseline="0" dirty="0">
                <a:latin typeface="MyriadPro-Regular"/>
              </a:rPr>
              <a:t>IEMA, in 2017, recommended: </a:t>
            </a:r>
          </a:p>
          <a:p>
            <a:pPr marL="285750" indent="-285750" algn="l">
              <a:buFont typeface="Arial" panose="020B0604020202020204" pitchFamily="34" charset="0"/>
              <a:buChar char="•"/>
            </a:pPr>
            <a:r>
              <a:rPr lang="en-GB" sz="2400" b="0" i="0" u="none" strike="noStrike" baseline="0" dirty="0">
                <a:latin typeface="MyriadPro-Regular"/>
              </a:rPr>
              <a:t>innovation through digitization, </a:t>
            </a:r>
          </a:p>
          <a:p>
            <a:pPr marL="285750" indent="-285750" algn="l">
              <a:buFont typeface="Arial" panose="020B0604020202020204" pitchFamily="34" charset="0"/>
              <a:buChar char="•"/>
            </a:pPr>
            <a:r>
              <a:rPr lang="en-GB" sz="2400" b="0" i="0" u="none" strike="noStrike" baseline="0" dirty="0">
                <a:latin typeface="MyriadPro-Regular"/>
              </a:rPr>
              <a:t>a reduction of topics included through improved scoping, </a:t>
            </a:r>
          </a:p>
          <a:p>
            <a:pPr marL="285750" indent="-285750" algn="l">
              <a:buFont typeface="Arial" panose="020B0604020202020204" pitchFamily="34" charset="0"/>
              <a:buChar char="•"/>
            </a:pPr>
            <a:r>
              <a:rPr lang="en-GB" sz="2400" b="0" i="0" u="none" strike="noStrike" baseline="0" dirty="0">
                <a:latin typeface="MyriadPro-Regular"/>
              </a:rPr>
              <a:t>An enhancement of skills and knowledge (and associated with that, confidence) </a:t>
            </a:r>
          </a:p>
          <a:p>
            <a:pPr marL="285750" indent="-285750" algn="l">
              <a:buFont typeface="Arial" panose="020B0604020202020204" pitchFamily="34" charset="0"/>
              <a:buChar char="•"/>
            </a:pPr>
            <a:r>
              <a:rPr lang="en-GB" sz="2400" b="0" i="0" u="none" strike="noStrike" baseline="0" dirty="0">
                <a:latin typeface="MyriadPro-Regular"/>
              </a:rPr>
              <a:t>improved collaboration of different stakeholders.</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pic>
        <p:nvPicPr>
          <p:cNvPr id="3074" name="Picture 2" descr="IEMA: Transforming the world to sustainability">
            <a:extLst>
              <a:ext uri="{FF2B5EF4-FFF2-40B4-BE49-F238E27FC236}">
                <a16:creationId xmlns:a16="http://schemas.microsoft.com/office/drawing/2014/main" id="{9C4EC62F-59DB-A839-CDEA-E6DA958D83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470" y="738664"/>
            <a:ext cx="2575088" cy="395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87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EIA </a:t>
            </a:r>
            <a:r>
              <a:rPr lang="en-GB" b="1" dirty="0"/>
              <a:t>Weaknesses and next steps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24971" y="436418"/>
            <a:ext cx="11750201" cy="5262979"/>
          </a:xfrm>
          <a:prstGeom prst="rect">
            <a:avLst/>
          </a:prstGeom>
          <a:noFill/>
        </p:spPr>
        <p:txBody>
          <a:bodyPr wrap="square" rtlCol="0">
            <a:spAutoFit/>
          </a:bodyPr>
          <a:lstStyle/>
          <a:p>
            <a:r>
              <a:rPr lang="en-GB" sz="2400" dirty="0"/>
              <a:t>Since Brexit, the UK government has already demonstrated a willingness to move away from EU legislation, for example, the removal of the Habitat Regulations Assessment (HRA)</a:t>
            </a:r>
          </a:p>
          <a:p>
            <a:endParaRPr lang="en-GB" sz="2400" dirty="0"/>
          </a:p>
          <a:p>
            <a:r>
              <a:rPr lang="en-GB" sz="2400" dirty="0"/>
              <a:t>In 2015, the UK raised the thresholds for having to conduct EIA for residential and other developments from 0.5 ha to 5 ha. As a consequence of these changes, fewer EIAs have since been conducted, down from around 800 annually to about 400–500 pa today.</a:t>
            </a:r>
          </a:p>
          <a:p>
            <a:endParaRPr lang="en-GB" sz="2400" dirty="0"/>
          </a:p>
          <a:p>
            <a:r>
              <a:rPr lang="en-GB" sz="2400" dirty="0"/>
              <a:t>As part of the Levelling Up and Regeneration Bill, a proposal has been made to replace EIA’s with a more streamlined process, called ‘Environmental Outcome Reports (EORs)”</a:t>
            </a:r>
          </a:p>
          <a:p>
            <a:endParaRPr lang="en-GB" sz="2400" dirty="0"/>
          </a:p>
          <a:p>
            <a:r>
              <a:rPr lang="en-GB" sz="2400" dirty="0"/>
              <a:t>Fischer (2023) concluded that “a replacement of EA with EORs is unlikely to present a fit-for-purpose approach, mainly because current weaknesses can only be very partially addressed. Current environmental objectives and targets (e.g. biodiversity net gain</a:t>
            </a:r>
          </a:p>
          <a:p>
            <a:r>
              <a:rPr lang="en-GB" sz="2400" dirty="0"/>
              <a:t>and carbon neutrality) are only realistic if negative impacts are avoided early on.</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4039151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EIA </a:t>
            </a:r>
            <a:r>
              <a:rPr lang="en-GB" b="1" dirty="0"/>
              <a:t>Weaknesses and next steps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8164286" y="813789"/>
            <a:ext cx="3897085" cy="4524315"/>
          </a:xfrm>
          <a:prstGeom prst="rect">
            <a:avLst/>
          </a:prstGeom>
          <a:noFill/>
        </p:spPr>
        <p:txBody>
          <a:bodyPr wrap="square" rtlCol="0">
            <a:spAutoFit/>
          </a:bodyPr>
          <a:lstStyle/>
          <a:p>
            <a:r>
              <a:rPr lang="en-GB" sz="2400" dirty="0"/>
              <a:t>It is still unclear exactly what EORs will look like, as consultation is still ongoing, but some preliminary analysis has been conducted.</a:t>
            </a:r>
          </a:p>
          <a:p>
            <a:endParaRPr lang="en-GB" sz="2400" dirty="0"/>
          </a:p>
          <a:p>
            <a:r>
              <a:rPr lang="en-GB" sz="2400" dirty="0"/>
              <a:t>- Stream-lined screening and scoping process</a:t>
            </a:r>
          </a:p>
          <a:p>
            <a:r>
              <a:rPr lang="en-GB" sz="2400" dirty="0"/>
              <a:t>- Greater focus on post-application monitoring and enforcement</a:t>
            </a:r>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pic>
        <p:nvPicPr>
          <p:cNvPr id="6" name="Picture 5">
            <a:extLst>
              <a:ext uri="{FF2B5EF4-FFF2-40B4-BE49-F238E27FC236}">
                <a16:creationId xmlns:a16="http://schemas.microsoft.com/office/drawing/2014/main" id="{DB442B39-D40D-5192-F01C-15E9B4D5ACA3}"/>
              </a:ext>
            </a:extLst>
          </p:cNvPr>
          <p:cNvPicPr>
            <a:picLocks noChangeAspect="1"/>
          </p:cNvPicPr>
          <p:nvPr/>
        </p:nvPicPr>
        <p:blipFill>
          <a:blip r:embed="rId2"/>
          <a:stretch>
            <a:fillRect/>
          </a:stretch>
        </p:blipFill>
        <p:spPr>
          <a:xfrm>
            <a:off x="0" y="436418"/>
            <a:ext cx="8040913" cy="6032258"/>
          </a:xfrm>
          <a:prstGeom prst="rect">
            <a:avLst/>
          </a:prstGeom>
        </p:spPr>
      </p:pic>
    </p:spTree>
    <p:extLst>
      <p:ext uri="{BB962C8B-B14F-4D97-AF65-F5344CB8AC3E}">
        <p14:creationId xmlns:p14="http://schemas.microsoft.com/office/powerpoint/2010/main" val="50564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Assessment</a:t>
            </a:r>
            <a:r>
              <a:rPr lang="fr-FR" b="1" dirty="0"/>
              <a:t>: </a:t>
            </a:r>
            <a:r>
              <a:rPr lang="en-GB" b="1" dirty="0"/>
              <a:t>Critiquing an EIA process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5759718"/>
          </a:xfrm>
          <a:prstGeom prst="rect">
            <a:avLst/>
          </a:prstGeom>
          <a:noFill/>
        </p:spPr>
        <p:txBody>
          <a:bodyPr wrap="square" rtlCol="0">
            <a:spAutoFit/>
          </a:bodyPr>
          <a:lstStyle/>
          <a:p>
            <a:r>
              <a:rPr lang="en-GB" sz="2400" dirty="0"/>
              <a:t>Your assignment is to critique an EIA process.</a:t>
            </a:r>
          </a:p>
          <a:p>
            <a:r>
              <a:rPr lang="en-GB" sz="2400" dirty="0"/>
              <a:t>In the critique, you should aim to:</a:t>
            </a:r>
          </a:p>
          <a:p>
            <a:pPr>
              <a:lnSpc>
                <a:spcPct val="150000"/>
              </a:lnSpc>
            </a:pPr>
            <a:r>
              <a:rPr lang="en-GB" sz="2400" dirty="0"/>
              <a:t>- identify any areas that have been neglected and offer suggestions</a:t>
            </a:r>
          </a:p>
          <a:p>
            <a:pPr>
              <a:lnSpc>
                <a:spcPct val="150000"/>
              </a:lnSpc>
            </a:pPr>
            <a:r>
              <a:rPr lang="en-GB" sz="2400" dirty="0"/>
              <a:t>- highlight areas of ambiguity and unsupported mitigation.  </a:t>
            </a:r>
          </a:p>
          <a:p>
            <a:pPr>
              <a:lnSpc>
                <a:spcPct val="150000"/>
              </a:lnSpc>
            </a:pPr>
            <a:r>
              <a:rPr lang="en-GB" sz="2400" dirty="0"/>
              <a:t>- use all necessary information (including archived) to determine whether the environment (natural and human) is being protected fully and correctly.</a:t>
            </a:r>
          </a:p>
          <a:p>
            <a:pPr>
              <a:lnSpc>
                <a:spcPct val="150000"/>
              </a:lnSpc>
            </a:pPr>
            <a:r>
              <a:rPr lang="en-GB" sz="2400" dirty="0"/>
              <a:t>- research / source other examples of best practice and procedures from other locations and EIAs. </a:t>
            </a:r>
          </a:p>
          <a:p>
            <a:pPr>
              <a:lnSpc>
                <a:spcPct val="150000"/>
              </a:lnSpc>
            </a:pPr>
            <a:r>
              <a:rPr lang="en-GB" sz="2400" dirty="0"/>
              <a:t>- make a comparison between the theory (what EIA processes should be followed) and the practice in your project. </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3615323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err="1"/>
              <a:t>Assessment</a:t>
            </a:r>
            <a:r>
              <a:rPr lang="fr-FR" b="1" dirty="0"/>
              <a:t>: </a:t>
            </a:r>
            <a:r>
              <a:rPr lang="en-GB" b="1" dirty="0"/>
              <a:t>Critiquing an EIA process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5632311"/>
          </a:xfrm>
          <a:prstGeom prst="rect">
            <a:avLst/>
          </a:prstGeom>
          <a:noFill/>
        </p:spPr>
        <p:txBody>
          <a:bodyPr wrap="square" rtlCol="0">
            <a:spAutoFit/>
          </a:bodyPr>
          <a:lstStyle/>
          <a:p>
            <a:r>
              <a:rPr lang="en-GB" sz="2400" dirty="0"/>
              <a:t>Questions to ask:</a:t>
            </a:r>
          </a:p>
          <a:p>
            <a:pPr marL="457200" indent="-457200">
              <a:buAutoNum type="arabicParenR"/>
            </a:pPr>
            <a:r>
              <a:rPr lang="en-GB" sz="2400" dirty="0"/>
              <a:t>Have the public been included?</a:t>
            </a:r>
          </a:p>
          <a:p>
            <a:pPr marL="914400" lvl="1" indent="-457200">
              <a:buFont typeface="+mj-lt"/>
              <a:buAutoNum type="alphaLcParenR"/>
            </a:pPr>
            <a:r>
              <a:rPr lang="en-GB" sz="2000" dirty="0"/>
              <a:t>At what stage? How? Where their views influential in the process and final design?</a:t>
            </a:r>
          </a:p>
          <a:p>
            <a:pPr marL="457200" indent="-457200">
              <a:buAutoNum type="arabicParenR"/>
            </a:pPr>
            <a:r>
              <a:rPr lang="en-GB" sz="2400" dirty="0"/>
              <a:t>Did the developer carry out all the advisory steps as well as the mandatory?</a:t>
            </a:r>
          </a:p>
          <a:p>
            <a:pPr marL="914400" lvl="1" indent="-457200">
              <a:buFont typeface="+mj-lt"/>
              <a:buAutoNum type="alphaLcParenR"/>
            </a:pPr>
            <a:r>
              <a:rPr lang="en-GB" sz="2000" dirty="0"/>
              <a:t>Did they conduct a Scoping Report to capture the LPA’s and Statutory consultants feedback?</a:t>
            </a:r>
          </a:p>
          <a:p>
            <a:pPr marL="914400" lvl="1" indent="-457200">
              <a:buFont typeface="+mj-lt"/>
              <a:buAutoNum type="alphaLcParenR"/>
            </a:pPr>
            <a:r>
              <a:rPr lang="en-GB" sz="2000" dirty="0"/>
              <a:t>Did they include all stakeholders as early as possible in the process?</a:t>
            </a:r>
          </a:p>
          <a:p>
            <a:pPr marL="914400" lvl="1" indent="-457200">
              <a:buFont typeface="+mj-lt"/>
              <a:buAutoNum type="alphaLcParenR"/>
            </a:pPr>
            <a:r>
              <a:rPr lang="en-GB" sz="2000" dirty="0"/>
              <a:t>Did they consider alternatives, including a do-nothing approach?</a:t>
            </a:r>
          </a:p>
          <a:p>
            <a:pPr marL="457200" indent="-457200">
              <a:buAutoNum type="arabicParenR"/>
            </a:pPr>
            <a:r>
              <a:rPr lang="en-GB" sz="2400" dirty="0"/>
              <a:t>Are all the required steps in the document (as outlined by the government schedules)?</a:t>
            </a:r>
          </a:p>
          <a:p>
            <a:pPr marL="457200" indent="-457200">
              <a:buAutoNum type="arabicParenR"/>
            </a:pPr>
            <a:r>
              <a:rPr lang="en-GB" sz="2400" dirty="0"/>
              <a:t>If any potential impacts were excluded, was their sufficient justification / evidence for doing so e.g. air quality?</a:t>
            </a:r>
          </a:p>
          <a:p>
            <a:pPr marL="457200" indent="-457200">
              <a:buAutoNum type="arabicParenR"/>
            </a:pPr>
            <a:r>
              <a:rPr lang="en-GB" sz="2400" dirty="0"/>
              <a:t>Does the documentation, in your opinion, facilitate an informed decision by the competent authority?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3928677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err="1"/>
              <a:t>Assessment</a:t>
            </a:r>
            <a:r>
              <a:rPr lang="fr-FR" b="1" dirty="0"/>
              <a:t>: </a:t>
            </a:r>
            <a:r>
              <a:rPr lang="en-GB" b="1" dirty="0"/>
              <a:t>Critiquing an EIA process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09154" y="417499"/>
            <a:ext cx="11773688" cy="6124754"/>
          </a:xfrm>
          <a:prstGeom prst="rect">
            <a:avLst/>
          </a:prstGeom>
          <a:noFill/>
        </p:spPr>
        <p:txBody>
          <a:bodyPr wrap="square" rtlCol="0">
            <a:spAutoFit/>
          </a:bodyPr>
          <a:lstStyle/>
          <a:p>
            <a:r>
              <a:rPr lang="en-GB" sz="2400" dirty="0"/>
              <a:t>Recommended Process:</a:t>
            </a:r>
          </a:p>
          <a:p>
            <a:pPr marL="457200" indent="-457200">
              <a:buAutoNum type="arabicParenR"/>
            </a:pPr>
            <a:r>
              <a:rPr lang="en-GB" sz="2000" dirty="0"/>
              <a:t>Read the Non-technical summary</a:t>
            </a:r>
          </a:p>
          <a:p>
            <a:pPr marL="457200" indent="-457200">
              <a:buAutoNum type="arabicParenR"/>
            </a:pPr>
            <a:r>
              <a:rPr lang="en-GB" sz="2000" dirty="0"/>
              <a:t>Align your critique with an existing review structure identified in literature (e.g. Lee and Colley review package (1990))</a:t>
            </a:r>
          </a:p>
          <a:p>
            <a:pPr marL="457200" indent="-457200">
              <a:buAutoNum type="arabicParenR"/>
            </a:pPr>
            <a:r>
              <a:rPr lang="en-GB" sz="2000" dirty="0"/>
              <a:t>Use another Environmental Statement as a comparison</a:t>
            </a:r>
          </a:p>
          <a:p>
            <a:pPr marL="457200" indent="-457200">
              <a:buAutoNum type="arabicParenR"/>
            </a:pPr>
            <a:r>
              <a:rPr lang="en-GB" sz="2000" dirty="0"/>
              <a:t>Focus on the summary / synthesis / discussion sections.</a:t>
            </a:r>
          </a:p>
          <a:p>
            <a:pPr marL="457200" indent="-457200">
              <a:buAutoNum type="arabicParenR"/>
            </a:pPr>
            <a:endParaRPr lang="en-GB" sz="2400" dirty="0"/>
          </a:p>
          <a:p>
            <a:r>
              <a:rPr lang="en-GB" sz="2400" dirty="0"/>
              <a:t>Tips:</a:t>
            </a:r>
          </a:p>
          <a:p>
            <a:pPr marL="342900" indent="-342900">
              <a:buFont typeface="Arial" panose="020B0604020202020204" pitchFamily="34" charset="0"/>
              <a:buChar char="•"/>
            </a:pPr>
            <a:r>
              <a:rPr lang="en-GB" sz="2000" dirty="0"/>
              <a:t>You are not expected to read every word of the ES and all of its appendices (with the exception of appendix Scoping documents) – for example, the detailed reports from the external consultants such as noise / air quality / ecology. These documents contain many highly technical aspects beyond the expected knowledge of non-subject matter experts, you need only care about why they were invited, and their findings.</a:t>
            </a:r>
          </a:p>
          <a:p>
            <a:pPr marL="342900" indent="-342900">
              <a:buFont typeface="Arial" panose="020B0604020202020204" pitchFamily="34" charset="0"/>
              <a:buChar char="•"/>
            </a:pPr>
            <a:r>
              <a:rPr lang="en-GB" sz="2000" dirty="0"/>
              <a:t>Skip unnecessary details, for example, at the beginning, most Ess introduce the EIA process, you already know this process, so just identify they are setting the scene, and move to the next section.</a:t>
            </a:r>
          </a:p>
          <a:p>
            <a:pPr marL="342900" indent="-342900">
              <a:buFont typeface="Arial" panose="020B0604020202020204" pitchFamily="34" charset="0"/>
              <a:buChar char="•"/>
            </a:pPr>
            <a:r>
              <a:rPr lang="en-GB" sz="2000" dirty="0"/>
              <a:t>Your job is to question the how (the process), not the specifics e.g. which instrument a consultant used to establish an environmental metric, just that a metric was used to establish a baseline and forecast prediction</a:t>
            </a:r>
          </a:p>
          <a:p>
            <a:pPr marL="342900" indent="-342900">
              <a:buFont typeface="Arial" panose="020B0604020202020204" pitchFamily="34" charset="0"/>
              <a:buChar char="•"/>
            </a:pPr>
            <a:r>
              <a:rPr lang="en-GB" sz="2000" dirty="0"/>
              <a:t>The objective is to critique the decision making and process of the proponent; have they followed best practise, are their decisions defensible?</a:t>
            </a:r>
          </a:p>
          <a:p>
            <a:pPr marL="342900" indent="-342900">
              <a:buFont typeface="Arial" panose="020B0604020202020204" pitchFamily="34" charset="0"/>
              <a:buChar char="•"/>
            </a:pPr>
            <a:r>
              <a:rPr lang="en-GB" sz="2000" dirty="0"/>
              <a:t>Your assignment is 2500 words, so you are not expected to query and discuss every element.</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3894028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en-GB" b="1" dirty="0"/>
              <a:t>Workshop</a:t>
            </a:r>
            <a:r>
              <a:rPr lang="fr-FR" b="1" dirty="0"/>
              <a:t>: </a:t>
            </a:r>
            <a:r>
              <a:rPr lang="en-GB" b="1" dirty="0"/>
              <a:t>Critiquing an EIA process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
        <p:nvSpPr>
          <p:cNvPr id="4" name="TextBox 3">
            <a:extLst>
              <a:ext uri="{FF2B5EF4-FFF2-40B4-BE49-F238E27FC236}">
                <a16:creationId xmlns:a16="http://schemas.microsoft.com/office/drawing/2014/main" id="{CFA07C0A-8C12-E553-D941-D2AAB56C65A6}"/>
              </a:ext>
            </a:extLst>
          </p:cNvPr>
          <p:cNvSpPr txBox="1"/>
          <p:nvPr/>
        </p:nvSpPr>
        <p:spPr>
          <a:xfrm>
            <a:off x="209154" y="417499"/>
            <a:ext cx="11773688" cy="5878532"/>
          </a:xfrm>
          <a:prstGeom prst="rect">
            <a:avLst/>
          </a:prstGeom>
          <a:noFill/>
        </p:spPr>
        <p:txBody>
          <a:bodyPr wrap="square" rtlCol="0">
            <a:spAutoFit/>
          </a:bodyPr>
          <a:lstStyle/>
          <a:p>
            <a:pPr algn="ctr"/>
            <a:r>
              <a:rPr lang="en-GB" sz="2400" b="1" dirty="0"/>
              <a:t>Workshop: compare and critically evaluate multiple EIA’s</a:t>
            </a:r>
            <a:endParaRPr lang="en-GB" sz="2400" dirty="0"/>
          </a:p>
          <a:p>
            <a:pPr marL="342900" indent="-342900">
              <a:buFont typeface="Arial" panose="020B0604020202020204" pitchFamily="34" charset="0"/>
              <a:buChar char="•"/>
            </a:pPr>
            <a:r>
              <a:rPr lang="en-GB" sz="2200" dirty="0"/>
              <a:t>Split into two groups.</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Each group must have more than one EIA – a comparable EIA has been shared (</a:t>
            </a:r>
            <a:r>
              <a:rPr lang="en-GB" sz="2200" dirty="0" err="1"/>
              <a:t>Penrhos</a:t>
            </a:r>
            <a:r>
              <a:rPr lang="en-GB" sz="2200" dirty="0"/>
              <a:t> Leisure Village), but another can be selected.</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Compare the following:</a:t>
            </a:r>
          </a:p>
          <a:p>
            <a:pPr marL="800100" lvl="1" indent="-342900">
              <a:buFont typeface="Arial" panose="020B0604020202020204" pitchFamily="34" charset="0"/>
              <a:buChar char="•"/>
            </a:pPr>
            <a:r>
              <a:rPr lang="en-GB" sz="2200" dirty="0"/>
              <a:t>EIA stages (Screening, Scoping, and ES)</a:t>
            </a:r>
          </a:p>
          <a:p>
            <a:pPr marL="800100" lvl="1" indent="-342900">
              <a:buFont typeface="Arial" panose="020B0604020202020204" pitchFamily="34" charset="0"/>
              <a:buChar char="•"/>
            </a:pPr>
            <a:r>
              <a:rPr lang="en-GB" sz="2200" dirty="0"/>
              <a:t>Format and clarity of information (accessibility, ease of reading, structure of reporting)</a:t>
            </a:r>
          </a:p>
          <a:p>
            <a:pPr marL="800100" lvl="1" indent="-342900">
              <a:buFont typeface="Arial" panose="020B0604020202020204" pitchFamily="34" charset="0"/>
              <a:buChar char="•"/>
            </a:pPr>
            <a:r>
              <a:rPr lang="en-GB" sz="2200" dirty="0"/>
              <a:t>Scope of impacts (omissions and justifications)</a:t>
            </a:r>
          </a:p>
          <a:p>
            <a:pPr marL="800100" lvl="1" indent="-342900">
              <a:buFont typeface="Arial" panose="020B0604020202020204" pitchFamily="34" charset="0"/>
              <a:buChar char="•"/>
            </a:pPr>
            <a:r>
              <a:rPr lang="en-GB" sz="2200" dirty="0"/>
              <a:t>Alternatives (range / diversity, justification measures, and ‘do-nothing’)</a:t>
            </a:r>
          </a:p>
          <a:p>
            <a:pPr marL="800100" lvl="1" indent="-342900">
              <a:buFont typeface="Arial" panose="020B0604020202020204" pitchFamily="34" charset="0"/>
              <a:buChar char="•"/>
            </a:pPr>
            <a:r>
              <a:rPr lang="en-GB" sz="2200" dirty="0"/>
              <a:t>Public participation (which stages of the EIA, to what extent, influence on the project)</a:t>
            </a:r>
          </a:p>
          <a:p>
            <a:pPr marL="800100" lvl="1" indent="-342900">
              <a:buFont typeface="Arial" panose="020B0604020202020204" pitchFamily="34" charset="0"/>
              <a:buChar char="•"/>
            </a:pPr>
            <a:r>
              <a:rPr lang="en-GB" sz="2200" dirty="0"/>
              <a:t>Response to feedback / consultations (from Scoping Opinion, Statutory consultants, and the public).</a:t>
            </a:r>
          </a:p>
          <a:p>
            <a:pPr marL="342900" indent="-342900">
              <a:buFont typeface="Arial" panose="020B0604020202020204" pitchFamily="34" charset="0"/>
              <a:buChar char="•"/>
            </a:pPr>
            <a:endParaRPr lang="en-GB" sz="2200" dirty="0"/>
          </a:p>
          <a:p>
            <a:pPr marL="342900" indent="-342900">
              <a:buFont typeface="Arial" panose="020B0604020202020204" pitchFamily="34" charset="0"/>
              <a:buChar char="•"/>
            </a:pPr>
            <a:r>
              <a:rPr lang="en-GB" sz="2200" dirty="0"/>
              <a:t>Discuss any key observations and then feed your findings back to the class at the end of the session.</a:t>
            </a:r>
          </a:p>
        </p:txBody>
      </p:sp>
    </p:spTree>
    <p:extLst>
      <p:ext uri="{BB962C8B-B14F-4D97-AF65-F5344CB8AC3E}">
        <p14:creationId xmlns:p14="http://schemas.microsoft.com/office/powerpoint/2010/main" val="31596167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29418" y="786233"/>
            <a:ext cx="8609369" cy="3970318"/>
          </a:xfrm>
          <a:prstGeom prst="rect">
            <a:avLst/>
          </a:prstGeom>
          <a:noFill/>
        </p:spPr>
        <p:txBody>
          <a:bodyPr wrap="square" rtlCol="0">
            <a:spAutoFit/>
          </a:bodyPr>
          <a:lstStyle/>
          <a:p>
            <a:r>
              <a:rPr lang="en-GB" sz="2800" dirty="0"/>
              <a:t>In this lecture we covered:</a:t>
            </a:r>
          </a:p>
          <a:p>
            <a:endParaRPr lang="en-GB" sz="2800" dirty="0"/>
          </a:p>
          <a:p>
            <a:pPr marL="457200" indent="-457200">
              <a:buFont typeface="Arial" panose="020B0604020202020204" pitchFamily="34" charset="0"/>
              <a:buChar char="•"/>
            </a:pPr>
            <a:r>
              <a:rPr lang="en-GB" sz="2800" dirty="0"/>
              <a:t>A decision-making process example case study for Swansea University Bay Campus</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The published criticisms / weaknesses of the current EIA system</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The proposed reform of EIA in the UK to EORs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3760661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511521" y="1152191"/>
            <a:ext cx="7986988" cy="4154984"/>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a:t>Introduction to EMS</a:t>
            </a:r>
          </a:p>
          <a:p>
            <a:endParaRPr lang="en-GB" sz="2400" dirty="0"/>
          </a:p>
          <a:p>
            <a:r>
              <a:rPr lang="en-GB" sz="2400" dirty="0"/>
              <a:t>Suggested activities: </a:t>
            </a:r>
          </a:p>
          <a:p>
            <a:pPr marL="800100" lvl="1" indent="-342900">
              <a:buFont typeface="Arial" panose="020B0604020202020204" pitchFamily="34" charset="0"/>
              <a:buChar char="•"/>
            </a:pPr>
            <a:r>
              <a:rPr lang="en-GB" sz="2400" dirty="0"/>
              <a:t>Continue with EIA critique.</a:t>
            </a:r>
          </a:p>
          <a:p>
            <a:r>
              <a:rPr lang="en-GB" sz="2400" dirty="0"/>
              <a:t>Suggested reading:</a:t>
            </a:r>
          </a:p>
          <a:p>
            <a:pPr marL="800100" lvl="1" indent="-342900">
              <a:buFont typeface="Arial" panose="020B0604020202020204" pitchFamily="34" charset="0"/>
              <a:buChar char="•"/>
            </a:pPr>
            <a:r>
              <a:rPr lang="en-GB" sz="2400" dirty="0"/>
              <a:t>Read and review: </a:t>
            </a:r>
            <a:r>
              <a:rPr lang="en-GB" sz="2400" dirty="0">
                <a:hlinkClick r:id="rId3"/>
              </a:rPr>
              <a:t>Government outlines plans to replace ‘over-complicated’ EIA regime (endsreport.com)</a:t>
            </a:r>
            <a:endParaRPr lang="en-GB" sz="2400" dirty="0"/>
          </a:p>
          <a:p>
            <a:pPr marL="800100" lvl="1" indent="-342900">
              <a:buFont typeface="Arial" panose="020B0604020202020204" pitchFamily="34" charset="0"/>
              <a:buChar char="•"/>
            </a:pPr>
            <a:r>
              <a:rPr lang="en-GB" sz="2400" dirty="0">
                <a:hlinkClick r:id="rId4"/>
              </a:rPr>
              <a:t>https://environment-analyst.com/uk/108073/new-legislation-proposes-radical-changes-replacing-eia</a:t>
            </a:r>
            <a:endParaRPr lang="en-GB" sz="2400" dirty="0"/>
          </a:p>
          <a:p>
            <a:pPr marL="800100" lvl="1" indent="-34290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1360870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20</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132654"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“ACNA6002 Environmental Assessment, Management, and </a:t>
            </a:r>
            <a:r>
              <a:rPr lang="en-GB" sz="1400" dirty="0" err="1"/>
              <a:t>Auditting</a:t>
            </a:r>
            <a:r>
              <a:rPr lang="en-GB" sz="1400" dirty="0"/>
              <a:t>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17/11/2025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a:t>
            </a:r>
            <a:r>
              <a:rPr lang="it-IT" dirty="0"/>
              <a:t>Lecture 7: EIA Critique Workshop</a:t>
            </a:r>
            <a:endParaRPr lang="en-GB" dirty="0"/>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3211</Words>
  <Application>Microsoft Office PowerPoint</Application>
  <PresentationFormat>Widescreen</PresentationFormat>
  <Paragraphs>260</Paragraphs>
  <Slides>20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MyriadPro-Regular</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9</cp:revision>
  <dcterms:created xsi:type="dcterms:W3CDTF">2023-07-26T10:21:48Z</dcterms:created>
  <dcterms:modified xsi:type="dcterms:W3CDTF">2025-11-12T16:46:43Z</dcterms:modified>
</cp:coreProperties>
</file>