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63"/>
    <p:restoredTop sz="94646"/>
  </p:normalViewPr>
  <p:slideViewPr>
    <p:cSldViewPr snapToGrid="0">
      <p:cViewPr varScale="1">
        <p:scale>
          <a:sx n="75" d="100"/>
          <a:sy n="75" d="100"/>
        </p:scale>
        <p:origin x="70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5.svg"/><Relationship Id="rId16" Type="http://schemas.openxmlformats.org/officeDocument/2006/relationships/image" Target="../media/image19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Relationship Id="rId14" Type="http://schemas.openxmlformats.org/officeDocument/2006/relationships/image" Target="../media/image17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5.svg"/><Relationship Id="rId16" Type="http://schemas.openxmlformats.org/officeDocument/2006/relationships/image" Target="../media/image19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Relationship Id="rId14" Type="http://schemas.openxmlformats.org/officeDocument/2006/relationships/image" Target="../media/image1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1907EC-D436-4BE9-A1EF-E742F035300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8591CFA-91BD-4AF0-BC8F-350BE6C21979}">
      <dgm:prSet/>
      <dgm:spPr/>
      <dgm:t>
        <a:bodyPr/>
        <a:lstStyle/>
        <a:p>
          <a:r>
            <a:rPr lang="en-US"/>
            <a:t>The number of producers </a:t>
          </a:r>
        </a:p>
      </dgm:t>
    </dgm:pt>
    <dgm:pt modelId="{0F5CAB88-A1CA-4408-B893-112C91BAD12E}" type="parTrans" cxnId="{8EBD9918-1216-4892-963F-E670D6749277}">
      <dgm:prSet/>
      <dgm:spPr/>
      <dgm:t>
        <a:bodyPr/>
        <a:lstStyle/>
        <a:p>
          <a:endParaRPr lang="en-US"/>
        </a:p>
      </dgm:t>
    </dgm:pt>
    <dgm:pt modelId="{30263DF6-E330-4122-9DAC-87EF057DD1E5}" type="sibTrans" cxnId="{8EBD9918-1216-4892-963F-E670D6749277}">
      <dgm:prSet/>
      <dgm:spPr/>
      <dgm:t>
        <a:bodyPr/>
        <a:lstStyle/>
        <a:p>
          <a:endParaRPr lang="en-US"/>
        </a:p>
      </dgm:t>
    </dgm:pt>
    <dgm:pt modelId="{D2F083A0-120A-4BA6-A9FD-AC21F67D0A5C}">
      <dgm:prSet/>
      <dgm:spPr/>
      <dgm:t>
        <a:bodyPr/>
        <a:lstStyle/>
        <a:p>
          <a:r>
            <a:rPr lang="en-US"/>
            <a:t>The existence and amount of spare capacity</a:t>
          </a:r>
        </a:p>
      </dgm:t>
    </dgm:pt>
    <dgm:pt modelId="{FFFA6568-8EB1-4C22-9442-9203A5DB7693}" type="parTrans" cxnId="{E0434864-5B24-498D-9AD5-CB40B315A250}">
      <dgm:prSet/>
      <dgm:spPr/>
      <dgm:t>
        <a:bodyPr/>
        <a:lstStyle/>
        <a:p>
          <a:endParaRPr lang="en-US"/>
        </a:p>
      </dgm:t>
    </dgm:pt>
    <dgm:pt modelId="{FA2A6E83-1B46-497F-8393-E9B0B1F3896D}" type="sibTrans" cxnId="{E0434864-5B24-498D-9AD5-CB40B315A250}">
      <dgm:prSet/>
      <dgm:spPr/>
      <dgm:t>
        <a:bodyPr/>
        <a:lstStyle/>
        <a:p>
          <a:endParaRPr lang="en-US"/>
        </a:p>
      </dgm:t>
    </dgm:pt>
    <dgm:pt modelId="{02AC6681-34A6-4630-A1A0-2689E960A021}">
      <dgm:prSet/>
      <dgm:spPr/>
      <dgm:t>
        <a:bodyPr/>
        <a:lstStyle/>
        <a:p>
          <a:r>
            <a:rPr lang="en-US"/>
            <a:t>How easy it is to store supplies, raw materials and stocks. </a:t>
          </a:r>
        </a:p>
      </dgm:t>
    </dgm:pt>
    <dgm:pt modelId="{D2566200-A203-40DD-8E25-AB5E77267ACA}" type="parTrans" cxnId="{0660D350-5532-404B-8CD3-1F2DBCCF884A}">
      <dgm:prSet/>
      <dgm:spPr/>
      <dgm:t>
        <a:bodyPr/>
        <a:lstStyle/>
        <a:p>
          <a:endParaRPr lang="en-US"/>
        </a:p>
      </dgm:t>
    </dgm:pt>
    <dgm:pt modelId="{F0B486BA-AE80-4BFD-867A-D5E4F2F10EF8}" type="sibTrans" cxnId="{0660D350-5532-404B-8CD3-1F2DBCCF884A}">
      <dgm:prSet/>
      <dgm:spPr/>
      <dgm:t>
        <a:bodyPr/>
        <a:lstStyle/>
        <a:p>
          <a:endParaRPr lang="en-US"/>
        </a:p>
      </dgm:t>
    </dgm:pt>
    <dgm:pt modelId="{FC3C659D-542E-4729-9679-5121B872BFB1}">
      <dgm:prSet/>
      <dgm:spPr/>
      <dgm:t>
        <a:bodyPr/>
        <a:lstStyle/>
        <a:p>
          <a:r>
            <a:rPr lang="en-US"/>
            <a:t>The perishability of stocks – fresh food /fruit /flowers</a:t>
          </a:r>
        </a:p>
      </dgm:t>
    </dgm:pt>
    <dgm:pt modelId="{31661EAC-4874-443D-AD5D-BEB8F8F6003A}" type="parTrans" cxnId="{DFD556C3-A408-46C3-9ABF-ED019D4CF0F8}">
      <dgm:prSet/>
      <dgm:spPr/>
      <dgm:t>
        <a:bodyPr/>
        <a:lstStyle/>
        <a:p>
          <a:endParaRPr lang="en-US"/>
        </a:p>
      </dgm:t>
    </dgm:pt>
    <dgm:pt modelId="{767CAFBA-9ACC-44DF-A993-2040EF3FC16A}" type="sibTrans" cxnId="{DFD556C3-A408-46C3-9ABF-ED019D4CF0F8}">
      <dgm:prSet/>
      <dgm:spPr/>
      <dgm:t>
        <a:bodyPr/>
        <a:lstStyle/>
        <a:p>
          <a:endParaRPr lang="en-US"/>
        </a:p>
      </dgm:t>
    </dgm:pt>
    <dgm:pt modelId="{A426BE25-D04C-4A6E-A476-E1F580B0C202}">
      <dgm:prSet/>
      <dgm:spPr/>
      <dgm:t>
        <a:bodyPr/>
        <a:lstStyle/>
        <a:p>
          <a:r>
            <a:rPr lang="en-US"/>
            <a:t>The amount of and the availability of labour </a:t>
          </a:r>
        </a:p>
      </dgm:t>
    </dgm:pt>
    <dgm:pt modelId="{D5266B30-6E39-407D-84E6-BE121459EBFA}" type="parTrans" cxnId="{A42B1403-FDAA-44D2-BD39-836A3C4E9A92}">
      <dgm:prSet/>
      <dgm:spPr/>
      <dgm:t>
        <a:bodyPr/>
        <a:lstStyle/>
        <a:p>
          <a:endParaRPr lang="en-US"/>
        </a:p>
      </dgm:t>
    </dgm:pt>
    <dgm:pt modelId="{466A2264-1D27-44E8-9933-922D49B82D00}" type="sibTrans" cxnId="{A42B1403-FDAA-44D2-BD39-836A3C4E9A92}">
      <dgm:prSet/>
      <dgm:spPr/>
      <dgm:t>
        <a:bodyPr/>
        <a:lstStyle/>
        <a:p>
          <a:endParaRPr lang="en-US"/>
        </a:p>
      </dgm:t>
    </dgm:pt>
    <dgm:pt modelId="{721747CB-0CE2-4604-8348-08D04F989374}">
      <dgm:prSet/>
      <dgm:spPr/>
      <dgm:t>
        <a:bodyPr/>
        <a:lstStyle/>
        <a:p>
          <a:r>
            <a:rPr lang="en-US"/>
            <a:t>Barriers to entry </a:t>
          </a:r>
        </a:p>
      </dgm:t>
    </dgm:pt>
    <dgm:pt modelId="{8A7DC98B-BFFC-41D4-9F46-44F8347296E6}" type="parTrans" cxnId="{7B5A1172-E9C4-48DA-B328-32E4D887A5C7}">
      <dgm:prSet/>
      <dgm:spPr/>
      <dgm:t>
        <a:bodyPr/>
        <a:lstStyle/>
        <a:p>
          <a:endParaRPr lang="en-US"/>
        </a:p>
      </dgm:t>
    </dgm:pt>
    <dgm:pt modelId="{23BA0370-A674-46C1-B7F0-AA49A85AB338}" type="sibTrans" cxnId="{7B5A1172-E9C4-48DA-B328-32E4D887A5C7}">
      <dgm:prSet/>
      <dgm:spPr/>
      <dgm:t>
        <a:bodyPr/>
        <a:lstStyle/>
        <a:p>
          <a:endParaRPr lang="en-US"/>
        </a:p>
      </dgm:t>
    </dgm:pt>
    <dgm:pt modelId="{9C23D387-3EF6-4775-8720-410649706031}">
      <dgm:prSet/>
      <dgm:spPr/>
      <dgm:t>
        <a:bodyPr/>
        <a:lstStyle/>
        <a:p>
          <a:r>
            <a:rPr lang="en-US"/>
            <a:t>Factor mobility </a:t>
          </a:r>
        </a:p>
      </dgm:t>
    </dgm:pt>
    <dgm:pt modelId="{532A810A-987D-4D91-A415-6CE0C0D3CAF7}" type="parTrans" cxnId="{938E88FC-2A1C-43BB-A034-96F628CAE129}">
      <dgm:prSet/>
      <dgm:spPr/>
      <dgm:t>
        <a:bodyPr/>
        <a:lstStyle/>
        <a:p>
          <a:endParaRPr lang="en-US"/>
        </a:p>
      </dgm:t>
    </dgm:pt>
    <dgm:pt modelId="{58E459D4-EC23-48F2-B2A7-65965091143F}" type="sibTrans" cxnId="{938E88FC-2A1C-43BB-A034-96F628CAE129}">
      <dgm:prSet/>
      <dgm:spPr/>
      <dgm:t>
        <a:bodyPr/>
        <a:lstStyle/>
        <a:p>
          <a:endParaRPr lang="en-US"/>
        </a:p>
      </dgm:t>
    </dgm:pt>
    <dgm:pt modelId="{52FC9A23-04F2-4701-9CDE-C66B701B6D38}">
      <dgm:prSet/>
      <dgm:spPr/>
      <dgm:t>
        <a:bodyPr/>
        <a:lstStyle/>
        <a:p>
          <a:r>
            <a:rPr lang="en-US"/>
            <a:t>The time period </a:t>
          </a:r>
        </a:p>
      </dgm:t>
    </dgm:pt>
    <dgm:pt modelId="{A9F95195-524C-49C6-BB6E-DC1824109E35}" type="parTrans" cxnId="{EEFB9399-15A5-402F-A7E7-F34BC0EF9FBE}">
      <dgm:prSet/>
      <dgm:spPr/>
      <dgm:t>
        <a:bodyPr/>
        <a:lstStyle/>
        <a:p>
          <a:endParaRPr lang="en-US"/>
        </a:p>
      </dgm:t>
    </dgm:pt>
    <dgm:pt modelId="{4ECE4290-A434-4982-A0E3-F02BD8170133}" type="sibTrans" cxnId="{EEFB9399-15A5-402F-A7E7-F34BC0EF9FBE}">
      <dgm:prSet/>
      <dgm:spPr/>
      <dgm:t>
        <a:bodyPr/>
        <a:lstStyle/>
        <a:p>
          <a:endParaRPr lang="en-US"/>
        </a:p>
      </dgm:t>
    </dgm:pt>
    <dgm:pt modelId="{3A1120A8-C6F2-432A-B81F-0455C9E214FF}" type="pres">
      <dgm:prSet presAssocID="{A11907EC-D436-4BE9-A1EF-E742F0353000}" presName="root" presStyleCnt="0">
        <dgm:presLayoutVars>
          <dgm:dir/>
          <dgm:resizeHandles val="exact"/>
        </dgm:presLayoutVars>
      </dgm:prSet>
      <dgm:spPr/>
    </dgm:pt>
    <dgm:pt modelId="{3B41B7C3-8B1C-4AFC-9DC6-ECB9DE3D27E2}" type="pres">
      <dgm:prSet presAssocID="{48591CFA-91BD-4AF0-BC8F-350BE6C21979}" presName="compNode" presStyleCnt="0"/>
      <dgm:spPr/>
    </dgm:pt>
    <dgm:pt modelId="{6158D86D-B6AC-4269-B542-44CA02F91C99}" type="pres">
      <dgm:prSet presAssocID="{48591CFA-91BD-4AF0-BC8F-350BE6C21979}" presName="bgRect" presStyleLbl="bgShp" presStyleIdx="0" presStyleCnt="8"/>
      <dgm:spPr/>
    </dgm:pt>
    <dgm:pt modelId="{B0728A60-800D-491C-8F30-9C630AD7A6F2}" type="pres">
      <dgm:prSet presAssocID="{48591CFA-91BD-4AF0-BC8F-350BE6C21979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09C95579-A3C3-4BBE-99C1-5893C8365B11}" type="pres">
      <dgm:prSet presAssocID="{48591CFA-91BD-4AF0-BC8F-350BE6C21979}" presName="spaceRect" presStyleCnt="0"/>
      <dgm:spPr/>
    </dgm:pt>
    <dgm:pt modelId="{3E6FB9F7-FFC1-44F3-BF9F-C313C39E0AA9}" type="pres">
      <dgm:prSet presAssocID="{48591CFA-91BD-4AF0-BC8F-350BE6C21979}" presName="parTx" presStyleLbl="revTx" presStyleIdx="0" presStyleCnt="8">
        <dgm:presLayoutVars>
          <dgm:chMax val="0"/>
          <dgm:chPref val="0"/>
        </dgm:presLayoutVars>
      </dgm:prSet>
      <dgm:spPr/>
    </dgm:pt>
    <dgm:pt modelId="{E69B969C-C6D5-466B-931F-36D77EDA262B}" type="pres">
      <dgm:prSet presAssocID="{30263DF6-E330-4122-9DAC-87EF057DD1E5}" presName="sibTrans" presStyleCnt="0"/>
      <dgm:spPr/>
    </dgm:pt>
    <dgm:pt modelId="{AF487ADA-8A24-4553-85CC-1D68FE63D251}" type="pres">
      <dgm:prSet presAssocID="{D2F083A0-120A-4BA6-A9FD-AC21F67D0A5C}" presName="compNode" presStyleCnt="0"/>
      <dgm:spPr/>
    </dgm:pt>
    <dgm:pt modelId="{2D7089F1-52B9-4B24-8B82-8CB6B1EE796D}" type="pres">
      <dgm:prSet presAssocID="{D2F083A0-120A-4BA6-A9FD-AC21F67D0A5C}" presName="bgRect" presStyleLbl="bgShp" presStyleIdx="1" presStyleCnt="8"/>
      <dgm:spPr/>
    </dgm:pt>
    <dgm:pt modelId="{DA46A3F0-D9A4-4A6F-8A6B-4F1FA0DEDBEC}" type="pres">
      <dgm:prSet presAssocID="{D2F083A0-120A-4BA6-A9FD-AC21F67D0A5C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ls"/>
        </a:ext>
      </dgm:extLst>
    </dgm:pt>
    <dgm:pt modelId="{5278AC67-2484-4A35-913D-6E6D66DBDEE6}" type="pres">
      <dgm:prSet presAssocID="{D2F083A0-120A-4BA6-A9FD-AC21F67D0A5C}" presName="spaceRect" presStyleCnt="0"/>
      <dgm:spPr/>
    </dgm:pt>
    <dgm:pt modelId="{CCF359AC-9CB6-4F09-A3C2-DC447D8B6301}" type="pres">
      <dgm:prSet presAssocID="{D2F083A0-120A-4BA6-A9FD-AC21F67D0A5C}" presName="parTx" presStyleLbl="revTx" presStyleIdx="1" presStyleCnt="8">
        <dgm:presLayoutVars>
          <dgm:chMax val="0"/>
          <dgm:chPref val="0"/>
        </dgm:presLayoutVars>
      </dgm:prSet>
      <dgm:spPr/>
    </dgm:pt>
    <dgm:pt modelId="{6617BC7F-DBA6-422C-88A7-775902F1FEEB}" type="pres">
      <dgm:prSet presAssocID="{FA2A6E83-1B46-497F-8393-E9B0B1F3896D}" presName="sibTrans" presStyleCnt="0"/>
      <dgm:spPr/>
    </dgm:pt>
    <dgm:pt modelId="{03A033B7-9D97-474A-9C1C-AB6252E83797}" type="pres">
      <dgm:prSet presAssocID="{02AC6681-34A6-4630-A1A0-2689E960A021}" presName="compNode" presStyleCnt="0"/>
      <dgm:spPr/>
    </dgm:pt>
    <dgm:pt modelId="{BFE4E4CE-F4F9-48F5-9E4E-1F73EB7D24CD}" type="pres">
      <dgm:prSet presAssocID="{02AC6681-34A6-4630-A1A0-2689E960A021}" presName="bgRect" presStyleLbl="bgShp" presStyleIdx="2" presStyleCnt="8"/>
      <dgm:spPr/>
    </dgm:pt>
    <dgm:pt modelId="{670B92F5-D4C9-40CA-A8FC-3113C6393782}" type="pres">
      <dgm:prSet presAssocID="{02AC6681-34A6-4630-A1A0-2689E960A021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old bars"/>
        </a:ext>
      </dgm:extLst>
    </dgm:pt>
    <dgm:pt modelId="{E5AAA524-B61B-496B-9128-CF95CACC11E6}" type="pres">
      <dgm:prSet presAssocID="{02AC6681-34A6-4630-A1A0-2689E960A021}" presName="spaceRect" presStyleCnt="0"/>
      <dgm:spPr/>
    </dgm:pt>
    <dgm:pt modelId="{567324C6-7CC3-41A8-A13A-173515B8F30E}" type="pres">
      <dgm:prSet presAssocID="{02AC6681-34A6-4630-A1A0-2689E960A021}" presName="parTx" presStyleLbl="revTx" presStyleIdx="2" presStyleCnt="8">
        <dgm:presLayoutVars>
          <dgm:chMax val="0"/>
          <dgm:chPref val="0"/>
        </dgm:presLayoutVars>
      </dgm:prSet>
      <dgm:spPr/>
    </dgm:pt>
    <dgm:pt modelId="{72D55D74-9BAD-49AA-BAE0-801320457669}" type="pres">
      <dgm:prSet presAssocID="{F0B486BA-AE80-4BFD-867A-D5E4F2F10EF8}" presName="sibTrans" presStyleCnt="0"/>
      <dgm:spPr/>
    </dgm:pt>
    <dgm:pt modelId="{B4429DB6-9D99-4803-8D1E-618BD5E656EF}" type="pres">
      <dgm:prSet presAssocID="{FC3C659D-542E-4729-9679-5121B872BFB1}" presName="compNode" presStyleCnt="0"/>
      <dgm:spPr/>
    </dgm:pt>
    <dgm:pt modelId="{67A9A8A7-8753-409B-860D-5DCD7275E841}" type="pres">
      <dgm:prSet presAssocID="{FC3C659D-542E-4729-9679-5121B872BFB1}" presName="bgRect" presStyleLbl="bgShp" presStyleIdx="3" presStyleCnt="8"/>
      <dgm:spPr/>
    </dgm:pt>
    <dgm:pt modelId="{CB5B6557-091F-4B19-849A-0A7E64BCFB67}" type="pres">
      <dgm:prSet presAssocID="{FC3C659D-542E-4729-9679-5121B872BFB1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apanese Dolls"/>
        </a:ext>
      </dgm:extLst>
    </dgm:pt>
    <dgm:pt modelId="{76CC2C35-B490-49DD-8B05-03E59B4F97FA}" type="pres">
      <dgm:prSet presAssocID="{FC3C659D-542E-4729-9679-5121B872BFB1}" presName="spaceRect" presStyleCnt="0"/>
      <dgm:spPr/>
    </dgm:pt>
    <dgm:pt modelId="{750C9FB9-AEA2-40CD-9C68-184CBCF0CCA3}" type="pres">
      <dgm:prSet presAssocID="{FC3C659D-542E-4729-9679-5121B872BFB1}" presName="parTx" presStyleLbl="revTx" presStyleIdx="3" presStyleCnt="8">
        <dgm:presLayoutVars>
          <dgm:chMax val="0"/>
          <dgm:chPref val="0"/>
        </dgm:presLayoutVars>
      </dgm:prSet>
      <dgm:spPr/>
    </dgm:pt>
    <dgm:pt modelId="{7CD3D9AA-F094-47B7-907C-CDDF89F86650}" type="pres">
      <dgm:prSet presAssocID="{767CAFBA-9ACC-44DF-A993-2040EF3FC16A}" presName="sibTrans" presStyleCnt="0"/>
      <dgm:spPr/>
    </dgm:pt>
    <dgm:pt modelId="{11FD3D5F-E1FB-4E79-BB0C-2D0BFE9D21A7}" type="pres">
      <dgm:prSet presAssocID="{A426BE25-D04C-4A6E-A476-E1F580B0C202}" presName="compNode" presStyleCnt="0"/>
      <dgm:spPr/>
    </dgm:pt>
    <dgm:pt modelId="{88A87010-82D9-4E1B-93C5-CBCD1B52A471}" type="pres">
      <dgm:prSet presAssocID="{A426BE25-D04C-4A6E-A476-E1F580B0C202}" presName="bgRect" presStyleLbl="bgShp" presStyleIdx="4" presStyleCnt="8"/>
      <dgm:spPr/>
    </dgm:pt>
    <dgm:pt modelId="{5C334E1C-01B7-433E-8E63-7FA4F0B8F123}" type="pres">
      <dgm:prSet presAssocID="{A426BE25-D04C-4A6E-A476-E1F580B0C202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5E3FA49A-9847-4203-B09F-E9BEB9383008}" type="pres">
      <dgm:prSet presAssocID="{A426BE25-D04C-4A6E-A476-E1F580B0C202}" presName="spaceRect" presStyleCnt="0"/>
      <dgm:spPr/>
    </dgm:pt>
    <dgm:pt modelId="{B49EF966-1862-4921-B364-F5A6F1AA2BC7}" type="pres">
      <dgm:prSet presAssocID="{A426BE25-D04C-4A6E-A476-E1F580B0C202}" presName="parTx" presStyleLbl="revTx" presStyleIdx="4" presStyleCnt="8">
        <dgm:presLayoutVars>
          <dgm:chMax val="0"/>
          <dgm:chPref val="0"/>
        </dgm:presLayoutVars>
      </dgm:prSet>
      <dgm:spPr/>
    </dgm:pt>
    <dgm:pt modelId="{A9B16A6D-097A-4827-BD54-36EC5AED9786}" type="pres">
      <dgm:prSet presAssocID="{466A2264-1D27-44E8-9933-922D49B82D00}" presName="sibTrans" presStyleCnt="0"/>
      <dgm:spPr/>
    </dgm:pt>
    <dgm:pt modelId="{0C6CE75D-09B4-41A0-9AAF-5239524B473D}" type="pres">
      <dgm:prSet presAssocID="{721747CB-0CE2-4604-8348-08D04F989374}" presName="compNode" presStyleCnt="0"/>
      <dgm:spPr/>
    </dgm:pt>
    <dgm:pt modelId="{F4F10FAE-7986-44C0-B216-C24017929393}" type="pres">
      <dgm:prSet presAssocID="{721747CB-0CE2-4604-8348-08D04F989374}" presName="bgRect" presStyleLbl="bgShp" presStyleIdx="5" presStyleCnt="8"/>
      <dgm:spPr/>
    </dgm:pt>
    <dgm:pt modelId="{C74A45E2-ED4A-4708-B6E1-7240A90CEDF1}" type="pres">
      <dgm:prSet presAssocID="{721747CB-0CE2-4604-8348-08D04F989374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o sign"/>
        </a:ext>
      </dgm:extLst>
    </dgm:pt>
    <dgm:pt modelId="{4DAAB9A1-9432-43E5-A03B-E5F1739A74C6}" type="pres">
      <dgm:prSet presAssocID="{721747CB-0CE2-4604-8348-08D04F989374}" presName="spaceRect" presStyleCnt="0"/>
      <dgm:spPr/>
    </dgm:pt>
    <dgm:pt modelId="{B5600C3C-1DA9-4E1C-B638-483DB628BF06}" type="pres">
      <dgm:prSet presAssocID="{721747CB-0CE2-4604-8348-08D04F989374}" presName="parTx" presStyleLbl="revTx" presStyleIdx="5" presStyleCnt="8">
        <dgm:presLayoutVars>
          <dgm:chMax val="0"/>
          <dgm:chPref val="0"/>
        </dgm:presLayoutVars>
      </dgm:prSet>
      <dgm:spPr/>
    </dgm:pt>
    <dgm:pt modelId="{9D28CFE2-6940-4293-9CE0-D8653909088C}" type="pres">
      <dgm:prSet presAssocID="{23BA0370-A674-46C1-B7F0-AA49A85AB338}" presName="sibTrans" presStyleCnt="0"/>
      <dgm:spPr/>
    </dgm:pt>
    <dgm:pt modelId="{046581FA-3727-4360-8CD0-152399E2E653}" type="pres">
      <dgm:prSet presAssocID="{9C23D387-3EF6-4775-8720-410649706031}" presName="compNode" presStyleCnt="0"/>
      <dgm:spPr/>
    </dgm:pt>
    <dgm:pt modelId="{D76D9327-5240-4495-BC87-3325CE5F6BF8}" type="pres">
      <dgm:prSet presAssocID="{9C23D387-3EF6-4775-8720-410649706031}" presName="bgRect" presStyleLbl="bgShp" presStyleIdx="6" presStyleCnt="8"/>
      <dgm:spPr/>
    </dgm:pt>
    <dgm:pt modelId="{56B8F976-39B3-47FB-9B3F-723E7416C51B}" type="pres">
      <dgm:prSet presAssocID="{9C23D387-3EF6-4775-8720-410649706031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r"/>
        </a:ext>
      </dgm:extLst>
    </dgm:pt>
    <dgm:pt modelId="{C511B1A4-13BA-4C30-8615-181FEFE0C5EA}" type="pres">
      <dgm:prSet presAssocID="{9C23D387-3EF6-4775-8720-410649706031}" presName="spaceRect" presStyleCnt="0"/>
      <dgm:spPr/>
    </dgm:pt>
    <dgm:pt modelId="{11B12A30-64E9-4A08-9D69-E04236E771BC}" type="pres">
      <dgm:prSet presAssocID="{9C23D387-3EF6-4775-8720-410649706031}" presName="parTx" presStyleLbl="revTx" presStyleIdx="6" presStyleCnt="8">
        <dgm:presLayoutVars>
          <dgm:chMax val="0"/>
          <dgm:chPref val="0"/>
        </dgm:presLayoutVars>
      </dgm:prSet>
      <dgm:spPr/>
    </dgm:pt>
    <dgm:pt modelId="{DB5FACE2-E4BA-407D-ABCF-FD3CAF46C25D}" type="pres">
      <dgm:prSet presAssocID="{58E459D4-EC23-48F2-B2A7-65965091143F}" presName="sibTrans" presStyleCnt="0"/>
      <dgm:spPr/>
    </dgm:pt>
    <dgm:pt modelId="{A729F24C-74D0-43EA-97EA-E4DA335AD67E}" type="pres">
      <dgm:prSet presAssocID="{52FC9A23-04F2-4701-9CDE-C66B701B6D38}" presName="compNode" presStyleCnt="0"/>
      <dgm:spPr/>
    </dgm:pt>
    <dgm:pt modelId="{84098800-4143-4A57-AB63-B688BD338617}" type="pres">
      <dgm:prSet presAssocID="{52FC9A23-04F2-4701-9CDE-C66B701B6D38}" presName="bgRect" presStyleLbl="bgShp" presStyleIdx="7" presStyleCnt="8"/>
      <dgm:spPr/>
    </dgm:pt>
    <dgm:pt modelId="{D153FA31-556B-40F6-842C-F9831925EFBB}" type="pres">
      <dgm:prSet presAssocID="{52FC9A23-04F2-4701-9CDE-C66B701B6D38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ck"/>
        </a:ext>
      </dgm:extLst>
    </dgm:pt>
    <dgm:pt modelId="{384C6481-B29B-4EEB-91CD-16BAA2BE5580}" type="pres">
      <dgm:prSet presAssocID="{52FC9A23-04F2-4701-9CDE-C66B701B6D38}" presName="spaceRect" presStyleCnt="0"/>
      <dgm:spPr/>
    </dgm:pt>
    <dgm:pt modelId="{973B3128-B5C0-40FC-8E51-1B1BBB6C7DF8}" type="pres">
      <dgm:prSet presAssocID="{52FC9A23-04F2-4701-9CDE-C66B701B6D38}" presName="parTx" presStyleLbl="revTx" presStyleIdx="7" presStyleCnt="8">
        <dgm:presLayoutVars>
          <dgm:chMax val="0"/>
          <dgm:chPref val="0"/>
        </dgm:presLayoutVars>
      </dgm:prSet>
      <dgm:spPr/>
    </dgm:pt>
  </dgm:ptLst>
  <dgm:cxnLst>
    <dgm:cxn modelId="{A42B1403-FDAA-44D2-BD39-836A3C4E9A92}" srcId="{A11907EC-D436-4BE9-A1EF-E742F0353000}" destId="{A426BE25-D04C-4A6E-A476-E1F580B0C202}" srcOrd="4" destOrd="0" parTransId="{D5266B30-6E39-407D-84E6-BE121459EBFA}" sibTransId="{466A2264-1D27-44E8-9933-922D49B82D00}"/>
    <dgm:cxn modelId="{B41C5B0F-0AB6-484A-8893-49C6B1A67635}" type="presOf" srcId="{721747CB-0CE2-4604-8348-08D04F989374}" destId="{B5600C3C-1DA9-4E1C-B638-483DB628BF06}" srcOrd="0" destOrd="0" presId="urn:microsoft.com/office/officeart/2018/2/layout/IconVerticalSolidList"/>
    <dgm:cxn modelId="{8EBD9918-1216-4892-963F-E670D6749277}" srcId="{A11907EC-D436-4BE9-A1EF-E742F0353000}" destId="{48591CFA-91BD-4AF0-BC8F-350BE6C21979}" srcOrd="0" destOrd="0" parTransId="{0F5CAB88-A1CA-4408-B893-112C91BAD12E}" sibTransId="{30263DF6-E330-4122-9DAC-87EF057DD1E5}"/>
    <dgm:cxn modelId="{8B60E930-CFF6-41ED-BA64-D26EFAE040B0}" type="presOf" srcId="{52FC9A23-04F2-4701-9CDE-C66B701B6D38}" destId="{973B3128-B5C0-40FC-8E51-1B1BBB6C7DF8}" srcOrd="0" destOrd="0" presId="urn:microsoft.com/office/officeart/2018/2/layout/IconVerticalSolidList"/>
    <dgm:cxn modelId="{E0434864-5B24-498D-9AD5-CB40B315A250}" srcId="{A11907EC-D436-4BE9-A1EF-E742F0353000}" destId="{D2F083A0-120A-4BA6-A9FD-AC21F67D0A5C}" srcOrd="1" destOrd="0" parTransId="{FFFA6568-8EB1-4C22-9442-9203A5DB7693}" sibTransId="{FA2A6E83-1B46-497F-8393-E9B0B1F3896D}"/>
    <dgm:cxn modelId="{C2774570-A8D3-48D0-859C-CA6F8701A366}" type="presOf" srcId="{FC3C659D-542E-4729-9679-5121B872BFB1}" destId="{750C9FB9-AEA2-40CD-9C68-184CBCF0CCA3}" srcOrd="0" destOrd="0" presId="urn:microsoft.com/office/officeart/2018/2/layout/IconVerticalSolidList"/>
    <dgm:cxn modelId="{0660D350-5532-404B-8CD3-1F2DBCCF884A}" srcId="{A11907EC-D436-4BE9-A1EF-E742F0353000}" destId="{02AC6681-34A6-4630-A1A0-2689E960A021}" srcOrd="2" destOrd="0" parTransId="{D2566200-A203-40DD-8E25-AB5E77267ACA}" sibTransId="{F0B486BA-AE80-4BFD-867A-D5E4F2F10EF8}"/>
    <dgm:cxn modelId="{7B5A1172-E9C4-48DA-B328-32E4D887A5C7}" srcId="{A11907EC-D436-4BE9-A1EF-E742F0353000}" destId="{721747CB-0CE2-4604-8348-08D04F989374}" srcOrd="5" destOrd="0" parTransId="{8A7DC98B-BFFC-41D4-9F46-44F8347296E6}" sibTransId="{23BA0370-A674-46C1-B7F0-AA49A85AB338}"/>
    <dgm:cxn modelId="{DC1FEF7E-0213-4196-A18F-01DCD11A4A76}" type="presOf" srcId="{A426BE25-D04C-4A6E-A476-E1F580B0C202}" destId="{B49EF966-1862-4921-B364-F5A6F1AA2BC7}" srcOrd="0" destOrd="0" presId="urn:microsoft.com/office/officeart/2018/2/layout/IconVerticalSolidList"/>
    <dgm:cxn modelId="{DF4B6793-08B8-4BB7-9A24-29DE54D73B66}" type="presOf" srcId="{A11907EC-D436-4BE9-A1EF-E742F0353000}" destId="{3A1120A8-C6F2-432A-B81F-0455C9E214FF}" srcOrd="0" destOrd="0" presId="urn:microsoft.com/office/officeart/2018/2/layout/IconVerticalSolidList"/>
    <dgm:cxn modelId="{EEFB9399-15A5-402F-A7E7-F34BC0EF9FBE}" srcId="{A11907EC-D436-4BE9-A1EF-E742F0353000}" destId="{52FC9A23-04F2-4701-9CDE-C66B701B6D38}" srcOrd="7" destOrd="0" parTransId="{A9F95195-524C-49C6-BB6E-DC1824109E35}" sibTransId="{4ECE4290-A434-4982-A0E3-F02BD8170133}"/>
    <dgm:cxn modelId="{58649CBD-9220-4641-9C03-A34226C33422}" type="presOf" srcId="{02AC6681-34A6-4630-A1A0-2689E960A021}" destId="{567324C6-7CC3-41A8-A13A-173515B8F30E}" srcOrd="0" destOrd="0" presId="urn:microsoft.com/office/officeart/2018/2/layout/IconVerticalSolidList"/>
    <dgm:cxn modelId="{DFD556C3-A408-46C3-9ABF-ED019D4CF0F8}" srcId="{A11907EC-D436-4BE9-A1EF-E742F0353000}" destId="{FC3C659D-542E-4729-9679-5121B872BFB1}" srcOrd="3" destOrd="0" parTransId="{31661EAC-4874-443D-AD5D-BEB8F8F6003A}" sibTransId="{767CAFBA-9ACC-44DF-A993-2040EF3FC16A}"/>
    <dgm:cxn modelId="{C20F88DA-E5AD-4CEF-B07C-7BD12C521A53}" type="presOf" srcId="{D2F083A0-120A-4BA6-A9FD-AC21F67D0A5C}" destId="{CCF359AC-9CB6-4F09-A3C2-DC447D8B6301}" srcOrd="0" destOrd="0" presId="urn:microsoft.com/office/officeart/2018/2/layout/IconVerticalSolidList"/>
    <dgm:cxn modelId="{E264FADE-F803-4CDA-BF7B-BA5779CFA46E}" type="presOf" srcId="{9C23D387-3EF6-4775-8720-410649706031}" destId="{11B12A30-64E9-4A08-9D69-E04236E771BC}" srcOrd="0" destOrd="0" presId="urn:microsoft.com/office/officeart/2018/2/layout/IconVerticalSolidList"/>
    <dgm:cxn modelId="{FE2EF6F3-35F8-41A3-9A95-78EC16D2A43B}" type="presOf" srcId="{48591CFA-91BD-4AF0-BC8F-350BE6C21979}" destId="{3E6FB9F7-FFC1-44F3-BF9F-C313C39E0AA9}" srcOrd="0" destOrd="0" presId="urn:microsoft.com/office/officeart/2018/2/layout/IconVerticalSolidList"/>
    <dgm:cxn modelId="{938E88FC-2A1C-43BB-A034-96F628CAE129}" srcId="{A11907EC-D436-4BE9-A1EF-E742F0353000}" destId="{9C23D387-3EF6-4775-8720-410649706031}" srcOrd="6" destOrd="0" parTransId="{532A810A-987D-4D91-A415-6CE0C0D3CAF7}" sibTransId="{58E459D4-EC23-48F2-B2A7-65965091143F}"/>
    <dgm:cxn modelId="{BE50481D-922E-4301-B6FD-27EFB6AA2AA7}" type="presParOf" srcId="{3A1120A8-C6F2-432A-B81F-0455C9E214FF}" destId="{3B41B7C3-8B1C-4AFC-9DC6-ECB9DE3D27E2}" srcOrd="0" destOrd="0" presId="urn:microsoft.com/office/officeart/2018/2/layout/IconVerticalSolidList"/>
    <dgm:cxn modelId="{ACB15BF3-5478-4B4E-A4D4-A3F261420EF8}" type="presParOf" srcId="{3B41B7C3-8B1C-4AFC-9DC6-ECB9DE3D27E2}" destId="{6158D86D-B6AC-4269-B542-44CA02F91C99}" srcOrd="0" destOrd="0" presId="urn:microsoft.com/office/officeart/2018/2/layout/IconVerticalSolidList"/>
    <dgm:cxn modelId="{3BBE3D37-B346-4866-9BE0-C10A7042C3EB}" type="presParOf" srcId="{3B41B7C3-8B1C-4AFC-9DC6-ECB9DE3D27E2}" destId="{B0728A60-800D-491C-8F30-9C630AD7A6F2}" srcOrd="1" destOrd="0" presId="urn:microsoft.com/office/officeart/2018/2/layout/IconVerticalSolidList"/>
    <dgm:cxn modelId="{23C81C3B-4DD3-436D-B677-1968DF7E3D0C}" type="presParOf" srcId="{3B41B7C3-8B1C-4AFC-9DC6-ECB9DE3D27E2}" destId="{09C95579-A3C3-4BBE-99C1-5893C8365B11}" srcOrd="2" destOrd="0" presId="urn:microsoft.com/office/officeart/2018/2/layout/IconVerticalSolidList"/>
    <dgm:cxn modelId="{FB30FA85-DCD3-4C76-B267-F50E1D264B2F}" type="presParOf" srcId="{3B41B7C3-8B1C-4AFC-9DC6-ECB9DE3D27E2}" destId="{3E6FB9F7-FFC1-44F3-BF9F-C313C39E0AA9}" srcOrd="3" destOrd="0" presId="urn:microsoft.com/office/officeart/2018/2/layout/IconVerticalSolidList"/>
    <dgm:cxn modelId="{91B16997-74AC-4206-9A9E-DCC24F7F71E0}" type="presParOf" srcId="{3A1120A8-C6F2-432A-B81F-0455C9E214FF}" destId="{E69B969C-C6D5-466B-931F-36D77EDA262B}" srcOrd="1" destOrd="0" presId="urn:microsoft.com/office/officeart/2018/2/layout/IconVerticalSolidList"/>
    <dgm:cxn modelId="{5CA9B8CB-582E-4B11-8D69-B9544A015DD2}" type="presParOf" srcId="{3A1120A8-C6F2-432A-B81F-0455C9E214FF}" destId="{AF487ADA-8A24-4553-85CC-1D68FE63D251}" srcOrd="2" destOrd="0" presId="urn:microsoft.com/office/officeart/2018/2/layout/IconVerticalSolidList"/>
    <dgm:cxn modelId="{E5D3C41A-206B-4E16-B879-3FDCC0C3069F}" type="presParOf" srcId="{AF487ADA-8A24-4553-85CC-1D68FE63D251}" destId="{2D7089F1-52B9-4B24-8B82-8CB6B1EE796D}" srcOrd="0" destOrd="0" presId="urn:microsoft.com/office/officeart/2018/2/layout/IconVerticalSolidList"/>
    <dgm:cxn modelId="{D569CB63-DAA2-4620-9922-9D093C749F8A}" type="presParOf" srcId="{AF487ADA-8A24-4553-85CC-1D68FE63D251}" destId="{DA46A3F0-D9A4-4A6F-8A6B-4F1FA0DEDBEC}" srcOrd="1" destOrd="0" presId="urn:microsoft.com/office/officeart/2018/2/layout/IconVerticalSolidList"/>
    <dgm:cxn modelId="{2E34D0BD-961D-4FFE-9755-0EA0B6AE6C5A}" type="presParOf" srcId="{AF487ADA-8A24-4553-85CC-1D68FE63D251}" destId="{5278AC67-2484-4A35-913D-6E6D66DBDEE6}" srcOrd="2" destOrd="0" presId="urn:microsoft.com/office/officeart/2018/2/layout/IconVerticalSolidList"/>
    <dgm:cxn modelId="{7B66B967-8DE2-4D46-8AB7-995446AA9C01}" type="presParOf" srcId="{AF487ADA-8A24-4553-85CC-1D68FE63D251}" destId="{CCF359AC-9CB6-4F09-A3C2-DC447D8B6301}" srcOrd="3" destOrd="0" presId="urn:microsoft.com/office/officeart/2018/2/layout/IconVerticalSolidList"/>
    <dgm:cxn modelId="{43081F4A-F294-42D8-BFFE-B0EEBFFE76EE}" type="presParOf" srcId="{3A1120A8-C6F2-432A-B81F-0455C9E214FF}" destId="{6617BC7F-DBA6-422C-88A7-775902F1FEEB}" srcOrd="3" destOrd="0" presId="urn:microsoft.com/office/officeart/2018/2/layout/IconVerticalSolidList"/>
    <dgm:cxn modelId="{3048BB4A-D5BD-447C-8EE1-9F18C82F5DED}" type="presParOf" srcId="{3A1120A8-C6F2-432A-B81F-0455C9E214FF}" destId="{03A033B7-9D97-474A-9C1C-AB6252E83797}" srcOrd="4" destOrd="0" presId="urn:microsoft.com/office/officeart/2018/2/layout/IconVerticalSolidList"/>
    <dgm:cxn modelId="{AE562A3F-F542-4B67-AB07-FE8F34D022E4}" type="presParOf" srcId="{03A033B7-9D97-474A-9C1C-AB6252E83797}" destId="{BFE4E4CE-F4F9-48F5-9E4E-1F73EB7D24CD}" srcOrd="0" destOrd="0" presId="urn:microsoft.com/office/officeart/2018/2/layout/IconVerticalSolidList"/>
    <dgm:cxn modelId="{24B0B3B5-2797-4E21-AC55-6CB9EAE31C23}" type="presParOf" srcId="{03A033B7-9D97-474A-9C1C-AB6252E83797}" destId="{670B92F5-D4C9-40CA-A8FC-3113C6393782}" srcOrd="1" destOrd="0" presId="urn:microsoft.com/office/officeart/2018/2/layout/IconVerticalSolidList"/>
    <dgm:cxn modelId="{9F70DB07-BBDF-4960-B610-AB20EA3FFE64}" type="presParOf" srcId="{03A033B7-9D97-474A-9C1C-AB6252E83797}" destId="{E5AAA524-B61B-496B-9128-CF95CACC11E6}" srcOrd="2" destOrd="0" presId="urn:microsoft.com/office/officeart/2018/2/layout/IconVerticalSolidList"/>
    <dgm:cxn modelId="{19902410-4B86-4BAB-A7A4-6B8B53F1D008}" type="presParOf" srcId="{03A033B7-9D97-474A-9C1C-AB6252E83797}" destId="{567324C6-7CC3-41A8-A13A-173515B8F30E}" srcOrd="3" destOrd="0" presId="urn:microsoft.com/office/officeart/2018/2/layout/IconVerticalSolidList"/>
    <dgm:cxn modelId="{09F094EE-6A18-48FF-91C0-2430EAEC1C20}" type="presParOf" srcId="{3A1120A8-C6F2-432A-B81F-0455C9E214FF}" destId="{72D55D74-9BAD-49AA-BAE0-801320457669}" srcOrd="5" destOrd="0" presId="urn:microsoft.com/office/officeart/2018/2/layout/IconVerticalSolidList"/>
    <dgm:cxn modelId="{63632F62-5A2C-4DFE-83F3-5A6711C3E7F5}" type="presParOf" srcId="{3A1120A8-C6F2-432A-B81F-0455C9E214FF}" destId="{B4429DB6-9D99-4803-8D1E-618BD5E656EF}" srcOrd="6" destOrd="0" presId="urn:microsoft.com/office/officeart/2018/2/layout/IconVerticalSolidList"/>
    <dgm:cxn modelId="{1C4EEC6B-3AB7-40C3-B4D3-1CCD4AB1DE0F}" type="presParOf" srcId="{B4429DB6-9D99-4803-8D1E-618BD5E656EF}" destId="{67A9A8A7-8753-409B-860D-5DCD7275E841}" srcOrd="0" destOrd="0" presId="urn:microsoft.com/office/officeart/2018/2/layout/IconVerticalSolidList"/>
    <dgm:cxn modelId="{E12D04AF-51C7-4860-944D-A65334553BCF}" type="presParOf" srcId="{B4429DB6-9D99-4803-8D1E-618BD5E656EF}" destId="{CB5B6557-091F-4B19-849A-0A7E64BCFB67}" srcOrd="1" destOrd="0" presId="urn:microsoft.com/office/officeart/2018/2/layout/IconVerticalSolidList"/>
    <dgm:cxn modelId="{D7F30D12-1F71-4AC1-BD1B-9FA63068D8E1}" type="presParOf" srcId="{B4429DB6-9D99-4803-8D1E-618BD5E656EF}" destId="{76CC2C35-B490-49DD-8B05-03E59B4F97FA}" srcOrd="2" destOrd="0" presId="urn:microsoft.com/office/officeart/2018/2/layout/IconVerticalSolidList"/>
    <dgm:cxn modelId="{C31F7621-B684-4327-B636-CE5734CF17DB}" type="presParOf" srcId="{B4429DB6-9D99-4803-8D1E-618BD5E656EF}" destId="{750C9FB9-AEA2-40CD-9C68-184CBCF0CCA3}" srcOrd="3" destOrd="0" presId="urn:microsoft.com/office/officeart/2018/2/layout/IconVerticalSolidList"/>
    <dgm:cxn modelId="{5AE441A1-B463-40B9-97E8-5F6ED8D33899}" type="presParOf" srcId="{3A1120A8-C6F2-432A-B81F-0455C9E214FF}" destId="{7CD3D9AA-F094-47B7-907C-CDDF89F86650}" srcOrd="7" destOrd="0" presId="urn:microsoft.com/office/officeart/2018/2/layout/IconVerticalSolidList"/>
    <dgm:cxn modelId="{248E5EE3-C096-41E4-A6F7-490355813753}" type="presParOf" srcId="{3A1120A8-C6F2-432A-B81F-0455C9E214FF}" destId="{11FD3D5F-E1FB-4E79-BB0C-2D0BFE9D21A7}" srcOrd="8" destOrd="0" presId="urn:microsoft.com/office/officeart/2018/2/layout/IconVerticalSolidList"/>
    <dgm:cxn modelId="{1DE9E91E-82BA-4F89-A539-58436B4845AD}" type="presParOf" srcId="{11FD3D5F-E1FB-4E79-BB0C-2D0BFE9D21A7}" destId="{88A87010-82D9-4E1B-93C5-CBCD1B52A471}" srcOrd="0" destOrd="0" presId="urn:microsoft.com/office/officeart/2018/2/layout/IconVerticalSolidList"/>
    <dgm:cxn modelId="{8DCB76B7-72D6-4220-B06F-324BB2DE8A08}" type="presParOf" srcId="{11FD3D5F-E1FB-4E79-BB0C-2D0BFE9D21A7}" destId="{5C334E1C-01B7-433E-8E63-7FA4F0B8F123}" srcOrd="1" destOrd="0" presId="urn:microsoft.com/office/officeart/2018/2/layout/IconVerticalSolidList"/>
    <dgm:cxn modelId="{33257DE6-B5C0-49CB-A99B-1690C101265F}" type="presParOf" srcId="{11FD3D5F-E1FB-4E79-BB0C-2D0BFE9D21A7}" destId="{5E3FA49A-9847-4203-B09F-E9BEB9383008}" srcOrd="2" destOrd="0" presId="urn:microsoft.com/office/officeart/2018/2/layout/IconVerticalSolidList"/>
    <dgm:cxn modelId="{00DF9D99-AA9A-40E3-A7CC-DEEC0699E1AB}" type="presParOf" srcId="{11FD3D5F-E1FB-4E79-BB0C-2D0BFE9D21A7}" destId="{B49EF966-1862-4921-B364-F5A6F1AA2BC7}" srcOrd="3" destOrd="0" presId="urn:microsoft.com/office/officeart/2018/2/layout/IconVerticalSolidList"/>
    <dgm:cxn modelId="{3AA1017A-EA62-4582-9C99-AFAB8B7D062C}" type="presParOf" srcId="{3A1120A8-C6F2-432A-B81F-0455C9E214FF}" destId="{A9B16A6D-097A-4827-BD54-36EC5AED9786}" srcOrd="9" destOrd="0" presId="urn:microsoft.com/office/officeart/2018/2/layout/IconVerticalSolidList"/>
    <dgm:cxn modelId="{26F39ED0-B763-4172-BB6D-B65877B75275}" type="presParOf" srcId="{3A1120A8-C6F2-432A-B81F-0455C9E214FF}" destId="{0C6CE75D-09B4-41A0-9AAF-5239524B473D}" srcOrd="10" destOrd="0" presId="urn:microsoft.com/office/officeart/2018/2/layout/IconVerticalSolidList"/>
    <dgm:cxn modelId="{41525C8E-CDE8-4F97-93FA-207A503F74F8}" type="presParOf" srcId="{0C6CE75D-09B4-41A0-9AAF-5239524B473D}" destId="{F4F10FAE-7986-44C0-B216-C24017929393}" srcOrd="0" destOrd="0" presId="urn:microsoft.com/office/officeart/2018/2/layout/IconVerticalSolidList"/>
    <dgm:cxn modelId="{97DECA80-9BAF-4FA0-9EA0-396C92EB0931}" type="presParOf" srcId="{0C6CE75D-09B4-41A0-9AAF-5239524B473D}" destId="{C74A45E2-ED4A-4708-B6E1-7240A90CEDF1}" srcOrd="1" destOrd="0" presId="urn:microsoft.com/office/officeart/2018/2/layout/IconVerticalSolidList"/>
    <dgm:cxn modelId="{39EB01C4-EAD4-4B11-88F1-A35F853D8B2A}" type="presParOf" srcId="{0C6CE75D-09B4-41A0-9AAF-5239524B473D}" destId="{4DAAB9A1-9432-43E5-A03B-E5F1739A74C6}" srcOrd="2" destOrd="0" presId="urn:microsoft.com/office/officeart/2018/2/layout/IconVerticalSolidList"/>
    <dgm:cxn modelId="{FBDEE24A-30FC-4766-AA3B-24E301CCF22D}" type="presParOf" srcId="{0C6CE75D-09B4-41A0-9AAF-5239524B473D}" destId="{B5600C3C-1DA9-4E1C-B638-483DB628BF06}" srcOrd="3" destOrd="0" presId="urn:microsoft.com/office/officeart/2018/2/layout/IconVerticalSolidList"/>
    <dgm:cxn modelId="{0EE4A287-AD4E-429F-B35F-5D4AC63EF52E}" type="presParOf" srcId="{3A1120A8-C6F2-432A-B81F-0455C9E214FF}" destId="{9D28CFE2-6940-4293-9CE0-D8653909088C}" srcOrd="11" destOrd="0" presId="urn:microsoft.com/office/officeart/2018/2/layout/IconVerticalSolidList"/>
    <dgm:cxn modelId="{DE97836E-DB57-4053-8BA5-093F0D097D05}" type="presParOf" srcId="{3A1120A8-C6F2-432A-B81F-0455C9E214FF}" destId="{046581FA-3727-4360-8CD0-152399E2E653}" srcOrd="12" destOrd="0" presId="urn:microsoft.com/office/officeart/2018/2/layout/IconVerticalSolidList"/>
    <dgm:cxn modelId="{8A9AD286-800E-4A8F-B581-35C1932680DF}" type="presParOf" srcId="{046581FA-3727-4360-8CD0-152399E2E653}" destId="{D76D9327-5240-4495-BC87-3325CE5F6BF8}" srcOrd="0" destOrd="0" presId="urn:microsoft.com/office/officeart/2018/2/layout/IconVerticalSolidList"/>
    <dgm:cxn modelId="{003EA2D1-AB09-4338-8875-E51158475AB8}" type="presParOf" srcId="{046581FA-3727-4360-8CD0-152399E2E653}" destId="{56B8F976-39B3-47FB-9B3F-723E7416C51B}" srcOrd="1" destOrd="0" presId="urn:microsoft.com/office/officeart/2018/2/layout/IconVerticalSolidList"/>
    <dgm:cxn modelId="{9E471CF9-F1EE-42FF-8277-E1D717B1F9F1}" type="presParOf" srcId="{046581FA-3727-4360-8CD0-152399E2E653}" destId="{C511B1A4-13BA-4C30-8615-181FEFE0C5EA}" srcOrd="2" destOrd="0" presId="urn:microsoft.com/office/officeart/2018/2/layout/IconVerticalSolidList"/>
    <dgm:cxn modelId="{542A049C-7E69-448D-90DD-01197D286031}" type="presParOf" srcId="{046581FA-3727-4360-8CD0-152399E2E653}" destId="{11B12A30-64E9-4A08-9D69-E04236E771BC}" srcOrd="3" destOrd="0" presId="urn:microsoft.com/office/officeart/2018/2/layout/IconVerticalSolidList"/>
    <dgm:cxn modelId="{12DC732F-523E-4F78-B175-4AD698C7FFC9}" type="presParOf" srcId="{3A1120A8-C6F2-432A-B81F-0455C9E214FF}" destId="{DB5FACE2-E4BA-407D-ABCF-FD3CAF46C25D}" srcOrd="13" destOrd="0" presId="urn:microsoft.com/office/officeart/2018/2/layout/IconVerticalSolidList"/>
    <dgm:cxn modelId="{742278DA-C378-4369-B8A5-F7E16F6C0F8B}" type="presParOf" srcId="{3A1120A8-C6F2-432A-B81F-0455C9E214FF}" destId="{A729F24C-74D0-43EA-97EA-E4DA335AD67E}" srcOrd="14" destOrd="0" presId="urn:microsoft.com/office/officeart/2018/2/layout/IconVerticalSolidList"/>
    <dgm:cxn modelId="{D384590C-A843-4F90-87D8-4EDD8431E281}" type="presParOf" srcId="{A729F24C-74D0-43EA-97EA-E4DA335AD67E}" destId="{84098800-4143-4A57-AB63-B688BD338617}" srcOrd="0" destOrd="0" presId="urn:microsoft.com/office/officeart/2018/2/layout/IconVerticalSolidList"/>
    <dgm:cxn modelId="{8366B94A-25F9-4E0D-8A8A-92926C3F128B}" type="presParOf" srcId="{A729F24C-74D0-43EA-97EA-E4DA335AD67E}" destId="{D153FA31-556B-40F6-842C-F9831925EFBB}" srcOrd="1" destOrd="0" presId="urn:microsoft.com/office/officeart/2018/2/layout/IconVerticalSolidList"/>
    <dgm:cxn modelId="{58D438E4-1924-4179-B871-1EC5BCEB2844}" type="presParOf" srcId="{A729F24C-74D0-43EA-97EA-E4DA335AD67E}" destId="{384C6481-B29B-4EEB-91CD-16BAA2BE5580}" srcOrd="2" destOrd="0" presId="urn:microsoft.com/office/officeart/2018/2/layout/IconVerticalSolidList"/>
    <dgm:cxn modelId="{610A76D3-168A-4926-A2C1-D7960A82BEA5}" type="presParOf" srcId="{A729F24C-74D0-43EA-97EA-E4DA335AD67E}" destId="{973B3128-B5C0-40FC-8E51-1B1BBB6C7DF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58D86D-B6AC-4269-B542-44CA02F91C99}">
      <dsp:nvSpPr>
        <dsp:cNvPr id="0" name=""/>
        <dsp:cNvSpPr/>
      </dsp:nvSpPr>
      <dsp:spPr>
        <a:xfrm>
          <a:off x="0" y="699"/>
          <a:ext cx="6571413" cy="5875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728A60-800D-491C-8F30-9C630AD7A6F2}">
      <dsp:nvSpPr>
        <dsp:cNvPr id="0" name=""/>
        <dsp:cNvSpPr/>
      </dsp:nvSpPr>
      <dsp:spPr>
        <a:xfrm>
          <a:off x="177723" y="132890"/>
          <a:ext cx="323134" cy="3231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6FB9F7-FFC1-44F3-BF9F-C313C39E0AA9}">
      <dsp:nvSpPr>
        <dsp:cNvPr id="0" name=""/>
        <dsp:cNvSpPr/>
      </dsp:nvSpPr>
      <dsp:spPr>
        <a:xfrm>
          <a:off x="678581" y="699"/>
          <a:ext cx="5892831" cy="5875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179" tIns="62179" rIns="62179" bIns="6217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number of producers </a:t>
          </a:r>
        </a:p>
      </dsp:txBody>
      <dsp:txXfrm>
        <a:off x="678581" y="699"/>
        <a:ext cx="5892831" cy="587516"/>
      </dsp:txXfrm>
    </dsp:sp>
    <dsp:sp modelId="{2D7089F1-52B9-4B24-8B82-8CB6B1EE796D}">
      <dsp:nvSpPr>
        <dsp:cNvPr id="0" name=""/>
        <dsp:cNvSpPr/>
      </dsp:nvSpPr>
      <dsp:spPr>
        <a:xfrm>
          <a:off x="0" y="735095"/>
          <a:ext cx="6571413" cy="5875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46A3F0-D9A4-4A6F-8A6B-4F1FA0DEDBEC}">
      <dsp:nvSpPr>
        <dsp:cNvPr id="0" name=""/>
        <dsp:cNvSpPr/>
      </dsp:nvSpPr>
      <dsp:spPr>
        <a:xfrm>
          <a:off x="177723" y="867286"/>
          <a:ext cx="323134" cy="3231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F359AC-9CB6-4F09-A3C2-DC447D8B6301}">
      <dsp:nvSpPr>
        <dsp:cNvPr id="0" name=""/>
        <dsp:cNvSpPr/>
      </dsp:nvSpPr>
      <dsp:spPr>
        <a:xfrm>
          <a:off x="678581" y="735095"/>
          <a:ext cx="5892831" cy="5875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179" tIns="62179" rIns="62179" bIns="6217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existence and amount of spare capacity</a:t>
          </a:r>
        </a:p>
      </dsp:txBody>
      <dsp:txXfrm>
        <a:off x="678581" y="735095"/>
        <a:ext cx="5892831" cy="587516"/>
      </dsp:txXfrm>
    </dsp:sp>
    <dsp:sp modelId="{BFE4E4CE-F4F9-48F5-9E4E-1F73EB7D24CD}">
      <dsp:nvSpPr>
        <dsp:cNvPr id="0" name=""/>
        <dsp:cNvSpPr/>
      </dsp:nvSpPr>
      <dsp:spPr>
        <a:xfrm>
          <a:off x="0" y="1469491"/>
          <a:ext cx="6571413" cy="5875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0B92F5-D4C9-40CA-A8FC-3113C6393782}">
      <dsp:nvSpPr>
        <dsp:cNvPr id="0" name=""/>
        <dsp:cNvSpPr/>
      </dsp:nvSpPr>
      <dsp:spPr>
        <a:xfrm>
          <a:off x="177723" y="1601682"/>
          <a:ext cx="323134" cy="3231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7324C6-7CC3-41A8-A13A-173515B8F30E}">
      <dsp:nvSpPr>
        <dsp:cNvPr id="0" name=""/>
        <dsp:cNvSpPr/>
      </dsp:nvSpPr>
      <dsp:spPr>
        <a:xfrm>
          <a:off x="678581" y="1469491"/>
          <a:ext cx="5892831" cy="5875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179" tIns="62179" rIns="62179" bIns="6217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How easy it is to store supplies, raw materials and stocks. </a:t>
          </a:r>
        </a:p>
      </dsp:txBody>
      <dsp:txXfrm>
        <a:off x="678581" y="1469491"/>
        <a:ext cx="5892831" cy="587516"/>
      </dsp:txXfrm>
    </dsp:sp>
    <dsp:sp modelId="{67A9A8A7-8753-409B-860D-5DCD7275E841}">
      <dsp:nvSpPr>
        <dsp:cNvPr id="0" name=""/>
        <dsp:cNvSpPr/>
      </dsp:nvSpPr>
      <dsp:spPr>
        <a:xfrm>
          <a:off x="0" y="2203886"/>
          <a:ext cx="6571413" cy="5875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5B6557-091F-4B19-849A-0A7E64BCFB67}">
      <dsp:nvSpPr>
        <dsp:cNvPr id="0" name=""/>
        <dsp:cNvSpPr/>
      </dsp:nvSpPr>
      <dsp:spPr>
        <a:xfrm>
          <a:off x="177723" y="2336078"/>
          <a:ext cx="323134" cy="32313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0C9FB9-AEA2-40CD-9C68-184CBCF0CCA3}">
      <dsp:nvSpPr>
        <dsp:cNvPr id="0" name=""/>
        <dsp:cNvSpPr/>
      </dsp:nvSpPr>
      <dsp:spPr>
        <a:xfrm>
          <a:off x="678581" y="2203886"/>
          <a:ext cx="5892831" cy="5875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179" tIns="62179" rIns="62179" bIns="6217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perishability of stocks – fresh food /fruit /flowers</a:t>
          </a:r>
        </a:p>
      </dsp:txBody>
      <dsp:txXfrm>
        <a:off x="678581" y="2203886"/>
        <a:ext cx="5892831" cy="587516"/>
      </dsp:txXfrm>
    </dsp:sp>
    <dsp:sp modelId="{88A87010-82D9-4E1B-93C5-CBCD1B52A471}">
      <dsp:nvSpPr>
        <dsp:cNvPr id="0" name=""/>
        <dsp:cNvSpPr/>
      </dsp:nvSpPr>
      <dsp:spPr>
        <a:xfrm>
          <a:off x="0" y="2938282"/>
          <a:ext cx="6571413" cy="5875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334E1C-01B7-433E-8E63-7FA4F0B8F123}">
      <dsp:nvSpPr>
        <dsp:cNvPr id="0" name=""/>
        <dsp:cNvSpPr/>
      </dsp:nvSpPr>
      <dsp:spPr>
        <a:xfrm>
          <a:off x="177723" y="3070473"/>
          <a:ext cx="323134" cy="32313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9EF966-1862-4921-B364-F5A6F1AA2BC7}">
      <dsp:nvSpPr>
        <dsp:cNvPr id="0" name=""/>
        <dsp:cNvSpPr/>
      </dsp:nvSpPr>
      <dsp:spPr>
        <a:xfrm>
          <a:off x="678581" y="2938282"/>
          <a:ext cx="5892831" cy="5875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179" tIns="62179" rIns="62179" bIns="6217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amount of and the availability of labour </a:t>
          </a:r>
        </a:p>
      </dsp:txBody>
      <dsp:txXfrm>
        <a:off x="678581" y="2938282"/>
        <a:ext cx="5892831" cy="587516"/>
      </dsp:txXfrm>
    </dsp:sp>
    <dsp:sp modelId="{F4F10FAE-7986-44C0-B216-C24017929393}">
      <dsp:nvSpPr>
        <dsp:cNvPr id="0" name=""/>
        <dsp:cNvSpPr/>
      </dsp:nvSpPr>
      <dsp:spPr>
        <a:xfrm>
          <a:off x="0" y="3672678"/>
          <a:ext cx="6571413" cy="5875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4A45E2-ED4A-4708-B6E1-7240A90CEDF1}">
      <dsp:nvSpPr>
        <dsp:cNvPr id="0" name=""/>
        <dsp:cNvSpPr/>
      </dsp:nvSpPr>
      <dsp:spPr>
        <a:xfrm>
          <a:off x="177723" y="3804869"/>
          <a:ext cx="323134" cy="323134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600C3C-1DA9-4E1C-B638-483DB628BF06}">
      <dsp:nvSpPr>
        <dsp:cNvPr id="0" name=""/>
        <dsp:cNvSpPr/>
      </dsp:nvSpPr>
      <dsp:spPr>
        <a:xfrm>
          <a:off x="678581" y="3672678"/>
          <a:ext cx="5892831" cy="5875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179" tIns="62179" rIns="62179" bIns="6217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Barriers to entry </a:t>
          </a:r>
        </a:p>
      </dsp:txBody>
      <dsp:txXfrm>
        <a:off x="678581" y="3672678"/>
        <a:ext cx="5892831" cy="587516"/>
      </dsp:txXfrm>
    </dsp:sp>
    <dsp:sp modelId="{D76D9327-5240-4495-BC87-3325CE5F6BF8}">
      <dsp:nvSpPr>
        <dsp:cNvPr id="0" name=""/>
        <dsp:cNvSpPr/>
      </dsp:nvSpPr>
      <dsp:spPr>
        <a:xfrm>
          <a:off x="0" y="4407074"/>
          <a:ext cx="6571413" cy="5875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B8F976-39B3-47FB-9B3F-723E7416C51B}">
      <dsp:nvSpPr>
        <dsp:cNvPr id="0" name=""/>
        <dsp:cNvSpPr/>
      </dsp:nvSpPr>
      <dsp:spPr>
        <a:xfrm>
          <a:off x="177723" y="4539265"/>
          <a:ext cx="323134" cy="323134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B12A30-64E9-4A08-9D69-E04236E771BC}">
      <dsp:nvSpPr>
        <dsp:cNvPr id="0" name=""/>
        <dsp:cNvSpPr/>
      </dsp:nvSpPr>
      <dsp:spPr>
        <a:xfrm>
          <a:off x="678581" y="4407074"/>
          <a:ext cx="5892831" cy="5875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179" tIns="62179" rIns="62179" bIns="6217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Factor mobility </a:t>
          </a:r>
        </a:p>
      </dsp:txBody>
      <dsp:txXfrm>
        <a:off x="678581" y="4407074"/>
        <a:ext cx="5892831" cy="587516"/>
      </dsp:txXfrm>
    </dsp:sp>
    <dsp:sp modelId="{84098800-4143-4A57-AB63-B688BD338617}">
      <dsp:nvSpPr>
        <dsp:cNvPr id="0" name=""/>
        <dsp:cNvSpPr/>
      </dsp:nvSpPr>
      <dsp:spPr>
        <a:xfrm>
          <a:off x="0" y="5141469"/>
          <a:ext cx="6571413" cy="5875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53FA31-556B-40F6-842C-F9831925EFBB}">
      <dsp:nvSpPr>
        <dsp:cNvPr id="0" name=""/>
        <dsp:cNvSpPr/>
      </dsp:nvSpPr>
      <dsp:spPr>
        <a:xfrm>
          <a:off x="177723" y="5273661"/>
          <a:ext cx="323134" cy="323134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3B3128-B5C0-40FC-8E51-1B1BBB6C7DF8}">
      <dsp:nvSpPr>
        <dsp:cNvPr id="0" name=""/>
        <dsp:cNvSpPr/>
      </dsp:nvSpPr>
      <dsp:spPr>
        <a:xfrm>
          <a:off x="678581" y="5141469"/>
          <a:ext cx="5892831" cy="5875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179" tIns="62179" rIns="62179" bIns="6217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time period </a:t>
          </a:r>
        </a:p>
      </dsp:txBody>
      <dsp:txXfrm>
        <a:off x="678581" y="5141469"/>
        <a:ext cx="5892831" cy="587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81894A-0B81-BB41-848B-B0932220A463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3F0E43-15E0-CD45-9595-2FE1603D0F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748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3F0E43-15E0-CD45-9595-2FE1603D0F6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96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6847D-1CF6-46BA-B46B-48BED0604A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1" cap="all" spc="1500" baseline="0">
                <a:latin typeface="+mj-lt"/>
                <a:ea typeface="Source Sans Pro SemiBold" panose="020B0603030403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B4F5A5-C931-4A4C-B6B1-EF4C95965B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cap="all" spc="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8A351602-3772-4279-B0D3-A523F6F6EAB3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5AAAA75-5FFB-4C07-AD4A-3146773E6CDD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1479895E-3847-44BB-8404-28F14219FB70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0E02F68-8149-4236-8D9F-6B550F78B932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56FCAAB-F073-4561-A484-42C7DD10DC26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CF8DB94-87A3-43E9-9BBB-301CFF0FB05B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DE4AEC-B6E4-439C-B716-EBE3D4D1D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FF81C-1FCB-4DBA-8044-F1A0FCFD45A6}" type="datetime1">
              <a:rPr lang="en-US" smtClean="0"/>
              <a:t>2/18/2025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78BC18-102E-45BF-8FEA-801E9C59D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A8BF5F-B1F8-461F-9B3D-7D50D0242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D6BF779-0B8C-4CC2-9268-9506AD0C5331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53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88500-1605-41EA-A15F-9B79DF7E4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B14AC8-25A5-4D7F-BF23-CB20AA2ECF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8997F1B7-1EE7-4EA5-A5A4-866F9A810C9F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B5E13483-2FB6-4753-8402-06FDC3498E06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88F0DF22-F640-4002-B783-DF1C6A9473F6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C2787B8-7984-4332-B611-D3D3DE898FE0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AF3646C-B3D7-4F57-8FD2-CD93CEB39214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65FA7DA-93A0-43A4-834C-0F1BB9806A8C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995D22-0146-4DE2-9E78-4C00333D4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7773D-8987-489A-A650-3D6F7D5C7C38}" type="datetime1">
              <a:rPr lang="en-US" smtClean="0"/>
              <a:t>2/18/2025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59717A-A1FE-485D-AFFF-2C7026C71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6DB88B-64CF-4100-8F07-D191DD793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04332FF-8349-42A5-B5C8-5EE3825CE252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121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BFE6C-EBF1-47DE-8468-E7125172B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104992-D139-48DC-BCCE-D71EA23CA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A8C5E768-0E62-4DE7-A0AF-93121DA8439E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6402845F-9E8A-41E1-B051-1AAA46C997A2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AA45C410-5FD0-4339-A3BC-A865DE4190AF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7B0B703-8BA8-483C-A433-C44C809687DE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ECCFA03D-B879-419B-88B9-F4F3645C8AF5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6B0260A-6B2D-4F54-8614-60BC3103E166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AB8F6-0796-47E9-B1D4-760B7CCFC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150C1-1D78-4D80-810D-E9E86F6E88AB}" type="datetime1">
              <a:rPr lang="en-US" smtClean="0"/>
              <a:t>2/18/2025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86FC0-7327-44D9-B689-0AE73FD25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19D265-BFBA-4C93-9B1A-B9483AE6B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4F5FEB-DE92-47DA-8C46-DC088E8960A4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814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637BE-B22F-40EE-94F0-04549BC56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71582-4BAF-4211-AD4A-476ED6EB11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9DCF6B-C800-4345-BAE9-EE9FA65903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E6190A1E-5381-43C4-B058-7758339984D6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7E35469-0BEA-4E5E-955F-1AA300A62DE5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8F650BE-565E-4A52-8143-7A87700FC5F5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286A3F89-AA2A-44E5-915E-C47A069EB685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C57F514-AB27-4489-8D3C-01DD1025DDAD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141169F-1C39-4D04-AF32-D0D14D004B05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087465-759F-4895-8FC6-DD464FB91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9CBD8-1588-4B6B-B74D-87480DDE94C0}" type="datetime1">
              <a:rPr lang="en-US" smtClean="0"/>
              <a:t>2/18/2025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F1AA18-D8A5-44D9-881C-522258ED5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1BA574-A76A-4F4C-8CBD-768278B66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793E083-ADC4-4391-83DD-781529A66110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971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1B666-D6BE-4FA8-9CF1-F15FD58B0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CE4B4A-DE64-4563-83CD-C40B1D681D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DA0314-0202-4E6D-8352-C28376A9C0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B56083-87B4-4603-B6FF-A9EB68E3E6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3708CF-F028-4917-A9CB-59BF5248A2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10" name="Graphic 185">
            <a:extLst>
              <a:ext uri="{FF2B5EF4-FFF2-40B4-BE49-F238E27FC236}">
                <a16:creationId xmlns:a16="http://schemas.microsoft.com/office/drawing/2014/main" id="{81B934BF-E239-47E1-93E9-EA3182162D21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3BBF177-5044-426A-93ED-64BDC84BF184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4270648-77F5-4D28-B691-DA57AA28FD73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086B770-2F70-4B7B-9525-286BBD63AD72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7DDC14D-7AE3-41CD-ADFC-A3601D4F9DF3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2181834-8401-4B66-85EE-1CBF57807DAB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33C091-3B62-4087-9A97-63BBE28CF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94440-721C-4D75-BD4F-4CFB3D51CDCA}" type="datetime1">
              <a:rPr lang="en-US" smtClean="0"/>
              <a:t>2/18/2025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0710C3-2723-4847-BCAF-96D9FAE50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618B2C-95AC-4438-97FD-07ACF297B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6B0F5A7-6E8A-4BCD-8F1F-233ECD21B262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182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9CF7F-748D-4598-983E-96A2BE269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6" name="Graphic 185">
            <a:extLst>
              <a:ext uri="{FF2B5EF4-FFF2-40B4-BE49-F238E27FC236}">
                <a16:creationId xmlns:a16="http://schemas.microsoft.com/office/drawing/2014/main" id="{DFD4D3BE-80D4-4E69-9C76-F0D8517DF690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A0B6E97F-00E1-4372-8978-8BCBDC9026E6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CC7651B7-7A30-4AFA-A4D7-0B0C5D2DDAAF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D2FC5CA-556B-4409-B084-34753A1F04E6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E63FB41-EE1F-4889-9096-3A38936330D5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DD19F3B-7B3E-4861-8FDA-D0116C96C16E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0A2C46-C908-4010-AAE2-9FA41B145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01A64-483B-4532-94FB-D8F90CB6DEE0}" type="datetime1">
              <a:rPr lang="en-US" smtClean="0"/>
              <a:t>2/18/2025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CF5279-7D37-4D98-9A70-987C84F62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96FAD0-59EF-49AA-BBC6-A0EC184DD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76EB399-18D2-46D5-8757-35FCFF8EA80D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209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aphic 185">
            <a:extLst>
              <a:ext uri="{FF2B5EF4-FFF2-40B4-BE49-F238E27FC236}">
                <a16:creationId xmlns:a16="http://schemas.microsoft.com/office/drawing/2014/main" id="{773CCE17-EE0F-40E0-B7AE-CF7677B64709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B0AC6C4E-6EA5-454A-AB84-8B94D8B585EC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B4329338-925B-4677-BA6E-4357D37DB545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34C0A08-043F-4818-BA1D-BCC9F811A873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DCB185DD-ED0D-4633-8098-95C4A6F177CC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D50526-B611-40B6-BB45-AE82F0EF5992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08C302-4224-4668-8CAC-3267172A0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FB39-20FB-4E2E-B861-45B709B9C3C5}" type="datetime1">
              <a:rPr lang="en-US" smtClean="0"/>
              <a:t>2/18/2025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C8FC22-AEB6-4BAF-BF93-41A2C757C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2CA88A-5462-4F17-AFA0-52721ADDB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0CCC791-94D7-4BB8-9EDF-423CEA1F6215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26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6AC37-C5B5-462A-BE4A-E55CEBF2A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B007F-32A8-4688-BBEF-4FCB99DF5E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F2E2EB-BF8A-44A4-8AE0-BD6C31B1D9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FC9E188F-54C8-4547-9F8C-525712AD7DB6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B99C4538-3939-47A9-A590-09FF21960653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541CA75-5D05-4996-A26D-CE0C909CD5F7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86305856-26BC-4BCC-BEF3-5E9CED941775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C69651C-AC37-4CD2-8367-19297D7E2389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3E9031B-BA8D-4D9D-9BB3-A16F7A80F854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9840A2-CF60-4C47-B955-E65BC451F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8AC19-8BD6-476C-9770-8884373BCF00}" type="datetime1">
              <a:rPr lang="en-US" smtClean="0"/>
              <a:t>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79DC6E-CC55-47AB-A405-5FB7EE2D1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5D5E7D-EBA7-4DB0-8C78-7EB8A85FA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5B051DE-636E-4B3C-9886-2055CE23E49A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526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1D355-3146-41D1-B7DC-20B8ACE39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D4AAFB-E8F8-4FD1-8C6A-ED2C3FAD50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051AF1-B16F-43B9-95CC-C17B570DEC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C8B77273-9FF7-4B93-8385-AD09A5F86AE5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117A673-3729-4EAD-9E8C-52BEBF74B857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E8DB752-94CD-4A94-BDE3-DD285EB89F3F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2F8DDFC-E5CA-4F36-B2BE-BCE49D4F6C95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0BB589AE-2F9C-4C83-8DC7-1205CB037525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AC9A2DE-3C9E-4CD0-8C7A-CC5F9F9942E4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8C8714-2467-4715-934E-6787C84F7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68C53-8AD1-4F09-9486-FB3406B99CFA}" type="datetime1">
              <a:rPr lang="en-US" smtClean="0"/>
              <a:t>2/18/2025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6F13D6-03EC-4D31-8BB1-9FFDE3633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65D4DD-A2A4-4DF6-9527-E5F12FEB9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D202F3A-9FDE-4E11-B865-FBAEC415F880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834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3A871-D377-4EC0-9ACF-86842F01E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D53202-92A9-45A3-B812-777DB9578B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7196FB0C-3A9D-4892-90C9-21F3459AAD9E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6938C96-CF0F-4B69-A695-913F11BFC6F0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CA7E6BB-6B60-4BF5-9D3E-A3FE782EF5B0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F693EDA-57B3-4AEB-863B-B198C2A5A8E3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B3A04A96-045F-4B6E-AEEE-11A2FA01B4FC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FB357DC-5AD3-44F4-879B-5AD6B18AC36F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2CA47F-83AD-4BE3-AC2F-6C17883F7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92B3-2D87-4CDF-B84B-C46E5F5D31F7}" type="datetime1">
              <a:rPr lang="en-US" smtClean="0"/>
              <a:t>2/18/2025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118A72-3200-4597-A9C5-0D9ECFF3E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0055A-71D4-49B4-8A8F-19AFDB84E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B0E5D27-C447-432F-982D-B60FDD6F34AD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288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8C59DBB-9256-464D-8A6A-8BDA71541D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25E310-E6CB-4838-8E9B-B288DA5527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BCF412A8-E798-47AD-ABD9-98D76A55D30B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E70160C5-475D-401A-AEE2-2C04E99A1518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07CC7CE9-9C7F-49C2-8609-47BF523390F5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26FD5F1-978C-45AF-9086-D5DBE1F01681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873AB1C-723A-4FB4-9B23-65BAF5074833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1DE5510-5094-4FA4-96E5-AD4841D1C38A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CE2202-679F-48B0-B2DD-F6F547112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9E57-47B1-47B0-B526-3153E4B1E729}" type="datetime1">
              <a:rPr lang="en-US" smtClean="0"/>
              <a:t>2/18/2025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7BC83D-E4C0-49E1-ADA1-1AF403984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F211E-B2EA-4CDC-9E84-B68983949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FE2F5FD-5D31-4C1D-82F8-93624C7B0A3C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78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33F5C3-CD4B-4472-B59A-49D460CB1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72236B-AB2C-4D6F-AE15-700992DA91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0F509-07BE-4446-8772-F44E09936B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fld id="{BA543EDD-D0D2-447F-B24F-3717AF4B109D}" type="datetime1">
              <a:rPr lang="en-US" smtClean="0"/>
              <a:pPr/>
              <a:t>2/18/2025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1B927E-3833-4F85-99B5-56B5F1E540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28CB64-4E98-43DE-B543-7BE5B329DB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fld id="{F3450C42-9A0B-4425-92C2-70FCF7C457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689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sSeByVLztJg?feature=oembed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4451559-81F2-4775-ACF4-DF3065AA0C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B27F9D7-BBC0-437E-8255-BA784A415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2"/>
            <a:ext cx="2134216" cy="2258161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338F18C-1ACE-40BD-BA86-BC5FB14B1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2"/>
            <a:ext cx="2134216" cy="2258161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6D3FFDA-09F9-434B-A54C-3BA968CC5C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81312" y="743744"/>
            <a:ext cx="4860256" cy="4589316"/>
          </a:xfrm>
          <a:prstGeom prst="rect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E2F2EF4-82B2-4140-908D-6A19E2298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81312" y="743744"/>
            <a:ext cx="4860256" cy="4589316"/>
          </a:xfrm>
          <a:prstGeom prst="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E85DD554-C440-40CC-98C8-539C1CC5B8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9729" y="648365"/>
            <a:ext cx="4860256" cy="4589316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625550-1285-8985-C301-8D8500F4D5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1269" y="799275"/>
            <a:ext cx="4579668" cy="3028072"/>
          </a:xfrm>
        </p:spPr>
        <p:txBody>
          <a:bodyPr>
            <a:normAutofit/>
          </a:bodyPr>
          <a:lstStyle/>
          <a:p>
            <a:r>
              <a:rPr lang="en-US" sz="3800" dirty="0"/>
              <a:t>Price Elasticity of Supply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40EEA3-F70B-D1CA-75A3-0050958E1D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1269" y="3919422"/>
            <a:ext cx="4579668" cy="1166797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grpSp>
        <p:nvGrpSpPr>
          <p:cNvPr id="22" name="Graphic 185">
            <a:extLst>
              <a:ext uri="{FF2B5EF4-FFF2-40B4-BE49-F238E27FC236}">
                <a16:creationId xmlns:a16="http://schemas.microsoft.com/office/drawing/2014/main" id="{104222E9-8358-4916-9750-7360B852D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358345" y="1312929"/>
            <a:ext cx="843745" cy="375828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A9AF59CF-4A2A-41BA-9CC5-8280A43DF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accent1"/>
                </a:solidFill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0F44388-FD53-4AA9-928D-5F1A601D6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accent1"/>
                </a:solidFill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10F8913D-CBD1-435B-AB49-24FDD29A4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accent1"/>
                </a:solidFill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D1DEAD-DFB2-4410-A2FE-ECC5532A1C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accent1"/>
                </a:solidFill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753AAB1-8B04-4543-81E5-DC30BA9C3F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accent1"/>
                </a:solidFill>
              </a:endParaRPr>
            </a:p>
          </p:txBody>
        </p:sp>
      </p:grpSp>
      <p:pic>
        <p:nvPicPr>
          <p:cNvPr id="4" name="Picture 3" descr="Colourful strings being woven togehter">
            <a:extLst>
              <a:ext uri="{FF2B5EF4-FFF2-40B4-BE49-F238E27FC236}">
                <a16:creationId xmlns:a16="http://schemas.microsoft.com/office/drawing/2014/main" id="{F158A511-CD67-7739-8A5E-A617BE8711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8216" y="1790390"/>
            <a:ext cx="3189561" cy="2129032"/>
          </a:xfrm>
          <a:prstGeom prst="rect">
            <a:avLst/>
          </a:prstGeom>
        </p:spPr>
      </p:pic>
      <p:sp>
        <p:nvSpPr>
          <p:cNvPr id="29" name="Oval 28">
            <a:extLst>
              <a:ext uri="{FF2B5EF4-FFF2-40B4-BE49-F238E27FC236}">
                <a16:creationId xmlns:a16="http://schemas.microsoft.com/office/drawing/2014/main" id="{92CC5FBB-C05B-4004-8615-9F83F22B8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4980" y="4074364"/>
            <a:ext cx="365125" cy="365125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47E04A9E-7A77-4C68-B7EC-5222AFF53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4980" y="4074364"/>
            <a:ext cx="365125" cy="36512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8A2FC649-5933-4BB1-9BDC-A70DADE319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02612" y="5333060"/>
            <a:ext cx="1589388" cy="1524940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89EFC1E9-BB97-4B2D-A3D6-D288EAB678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02612" y="5333060"/>
            <a:ext cx="1589388" cy="1524940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5" name="Picture 4" descr="Colourful strings being woven togehter">
            <a:extLst>
              <a:ext uri="{FF2B5EF4-FFF2-40B4-BE49-F238E27FC236}">
                <a16:creationId xmlns:a16="http://schemas.microsoft.com/office/drawing/2014/main" id="{04A21CA6-162C-29AF-336C-5FF75EC942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6804" y="4036162"/>
            <a:ext cx="3189561" cy="2129032"/>
          </a:xfrm>
          <a:prstGeom prst="rect">
            <a:avLst/>
          </a:prstGeom>
          <a:ln w="28575">
            <a:noFill/>
          </a:ln>
        </p:spPr>
      </p:pic>
    </p:spTree>
    <p:extLst>
      <p:ext uri="{BB962C8B-B14F-4D97-AF65-F5344CB8AC3E}">
        <p14:creationId xmlns:p14="http://schemas.microsoft.com/office/powerpoint/2010/main" val="8439706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B6362-F99A-A0D2-D503-F5D2DA993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Price Elasticity of Supply (PES)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9D456-36F8-B225-432E-EEAA189CC7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PES measures the sensitivity response of supply to a change in price </a:t>
            </a:r>
          </a:p>
          <a:p>
            <a:endParaRPr lang="en-US" dirty="0"/>
          </a:p>
          <a:p>
            <a:r>
              <a:rPr lang="en-US" u="sng" dirty="0"/>
              <a:t>Percentage change in the quantity supplied </a:t>
            </a:r>
          </a:p>
          <a:p>
            <a:r>
              <a:rPr lang="en-US" dirty="0"/>
              <a:t>Percentage change in price </a:t>
            </a:r>
          </a:p>
          <a:p>
            <a:endParaRPr lang="en-US" dirty="0"/>
          </a:p>
          <a:p>
            <a:r>
              <a:rPr lang="en-US" dirty="0"/>
              <a:t>Therefore , we can suggest that the PES is an indicator of the readiness of an industry (manufacturer/supplier) to respond following a shift in the demand curve. </a:t>
            </a:r>
          </a:p>
        </p:txBody>
      </p:sp>
    </p:spTree>
    <p:extLst>
      <p:ext uri="{BB962C8B-B14F-4D97-AF65-F5344CB8AC3E}">
        <p14:creationId xmlns:p14="http://schemas.microsoft.com/office/powerpoint/2010/main" val="1864750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1E32D-8ACD-3D84-5AA6-6B4E561D9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Elasticity of Supply </a:t>
            </a:r>
          </a:p>
        </p:txBody>
      </p:sp>
      <p:pic>
        <p:nvPicPr>
          <p:cNvPr id="1026" name="Picture 2" descr="Supply Elasticity: Definition and ...">
            <a:extLst>
              <a:ext uri="{FF2B5EF4-FFF2-40B4-BE49-F238E27FC236}">
                <a16:creationId xmlns:a16="http://schemas.microsoft.com/office/drawing/2014/main" id="{B2A43042-8E41-823F-5C5B-58FDACACCBD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324" y="2030738"/>
            <a:ext cx="9187134" cy="482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6523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1D72A4A-771D-4FE0-A07E-D0DAF4D69C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5448" y="447277"/>
            <a:ext cx="3294813" cy="5911481"/>
          </a:xfrm>
          <a:prstGeom prst="rect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5BB7246-8AFD-47FC-A1F4-491E0167E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9940" y="438890"/>
            <a:ext cx="3294813" cy="5911481"/>
          </a:xfrm>
          <a:prstGeom prst="rect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A6DF2E7-0906-4F1E-9B28-48B1A4D8E0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3787" y="308343"/>
            <a:ext cx="3294813" cy="5911481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Graphic 212">
            <a:extLst>
              <a:ext uri="{FF2B5EF4-FFF2-40B4-BE49-F238E27FC236}">
                <a16:creationId xmlns:a16="http://schemas.microsoft.com/office/drawing/2014/main" id="{684FEC42-F70A-4505-A5DF-EC67268FE9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841" y="499242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9" name="Graphic 212">
            <a:extLst>
              <a:ext uri="{FF2B5EF4-FFF2-40B4-BE49-F238E27FC236}">
                <a16:creationId xmlns:a16="http://schemas.microsoft.com/office/drawing/2014/main" id="{7D10AF26-17A2-4FA8-824A-F78507AF66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841" y="499242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004C14-C782-504B-0D9E-B4B09D827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105985" cy="4238118"/>
          </a:xfrm>
        </p:spPr>
        <p:txBody>
          <a:bodyPr>
            <a:normAutofit/>
          </a:bodyPr>
          <a:lstStyle/>
          <a:p>
            <a:r>
              <a:rPr lang="en-US" dirty="0"/>
              <a:t>The Factors which affect Elasticity of Supply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7A15611-A727-2838-5690-B3A8828330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1171813"/>
              </p:ext>
            </p:extLst>
          </p:nvPr>
        </p:nvGraphicFramePr>
        <p:xfrm>
          <a:off x="4782386" y="447277"/>
          <a:ext cx="6571413" cy="5729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35778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nline Media 6" descr="Explaining Price Elasticity of Supply I A-Level &amp; IB Economics">
            <a:hlinkClick r:id="" action="ppaction://media"/>
            <a:extLst>
              <a:ext uri="{FF2B5EF4-FFF2-40B4-BE49-F238E27FC236}">
                <a16:creationId xmlns:a16="http://schemas.microsoft.com/office/drawing/2014/main" id="{56F37A0A-7056-B568-E09E-E9DB95B07066}"/>
              </a:ext>
            </a:extLst>
          </p:cNvPr>
          <p:cNvPicPr>
            <a:picLocks noGrp="1" noRot="1" noChangeAspect="1"/>
          </p:cNvPicPr>
          <p:nvPr>
            <p:ph sz="half" idx="4294967295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074460" y="614149"/>
            <a:ext cx="10117540" cy="6243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254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FD7622-7837-A257-2BDD-1B4CC4074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 and Supply Curves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BA6042-43DB-CB48-F441-9810D5812B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023A979-54AF-B0EF-983B-4B63F537CF0A}"/>
              </a:ext>
            </a:extLst>
          </p:cNvPr>
          <p:cNvCxnSpPr/>
          <p:nvPr/>
        </p:nvCxnSpPr>
        <p:spPr>
          <a:xfrm>
            <a:off x="1304144" y="2113613"/>
            <a:ext cx="0" cy="38674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F898B85-1291-626D-128B-75AEE98EA366}"/>
              </a:ext>
            </a:extLst>
          </p:cNvPr>
          <p:cNvCxnSpPr/>
          <p:nvPr/>
        </p:nvCxnSpPr>
        <p:spPr>
          <a:xfrm>
            <a:off x="1304144" y="5981075"/>
            <a:ext cx="71503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117E19F3-4355-1823-81EB-745088C9E506}"/>
              </a:ext>
            </a:extLst>
          </p:cNvPr>
          <p:cNvSpPr txBox="1"/>
          <p:nvPr/>
        </p:nvSpPr>
        <p:spPr>
          <a:xfrm>
            <a:off x="1304144" y="2113613"/>
            <a:ext cx="1439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Price £ 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104D677-F549-25B1-07F3-FA816F423D71}"/>
              </a:ext>
            </a:extLst>
          </p:cNvPr>
          <p:cNvCxnSpPr/>
          <p:nvPr/>
        </p:nvCxnSpPr>
        <p:spPr>
          <a:xfrm flipV="1">
            <a:off x="1488875" y="2194957"/>
            <a:ext cx="3548951" cy="34294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EAAA920-31A6-00A7-460C-10ABD0AB69C3}"/>
              </a:ext>
            </a:extLst>
          </p:cNvPr>
          <p:cNvCxnSpPr/>
          <p:nvPr/>
        </p:nvCxnSpPr>
        <p:spPr>
          <a:xfrm flipV="1">
            <a:off x="1304144" y="2743200"/>
            <a:ext cx="6373365" cy="14664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0DC4DC24-E6A1-CA6A-87F3-47903726F58D}"/>
              </a:ext>
            </a:extLst>
          </p:cNvPr>
          <p:cNvSpPr txBox="1"/>
          <p:nvPr/>
        </p:nvSpPr>
        <p:spPr>
          <a:xfrm>
            <a:off x="8039819" y="2482945"/>
            <a:ext cx="5517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LRS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36419E0-F40E-4356-63D9-5AED159F9325}"/>
              </a:ext>
            </a:extLst>
          </p:cNvPr>
          <p:cNvSpPr txBox="1"/>
          <p:nvPr/>
        </p:nvSpPr>
        <p:spPr>
          <a:xfrm>
            <a:off x="5037826" y="2194957"/>
            <a:ext cx="609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SRS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2A3B17-0A11-2911-17A7-6583D51A47C9}"/>
              </a:ext>
            </a:extLst>
          </p:cNvPr>
          <p:cNvSpPr txBox="1"/>
          <p:nvPr/>
        </p:nvSpPr>
        <p:spPr>
          <a:xfrm>
            <a:off x="8591573" y="5624423"/>
            <a:ext cx="1074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Quantity </a:t>
            </a:r>
          </a:p>
        </p:txBody>
      </p:sp>
    </p:spTree>
    <p:extLst>
      <p:ext uri="{BB962C8B-B14F-4D97-AF65-F5344CB8AC3E}">
        <p14:creationId xmlns:p14="http://schemas.microsoft.com/office/powerpoint/2010/main" val="196033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0EF5C9-A749-D30D-972F-53F6EAAF0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Supply Elasticity and Time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443992-9363-8E7C-A41A-215874D492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the </a:t>
            </a:r>
            <a:r>
              <a:rPr lang="en-US" b="1" dirty="0"/>
              <a:t>market period</a:t>
            </a:r>
            <a:r>
              <a:rPr lang="en-US" dirty="0"/>
              <a:t>, supply is limited and this can cause supply to be fixed.</a:t>
            </a:r>
          </a:p>
          <a:p>
            <a:r>
              <a:rPr lang="en-US" b="1" dirty="0"/>
              <a:t>The short run </a:t>
            </a:r>
            <a:r>
              <a:rPr lang="en-US" dirty="0"/>
              <a:t>is the period long enough for supplies of the good ore the service to alter given increases / decrease in current output.  However, the period is not long enough for the fixed equipment used in production to be altered. </a:t>
            </a:r>
          </a:p>
          <a:p>
            <a:r>
              <a:rPr lang="en-US" b="1" dirty="0"/>
              <a:t>Long Run </a:t>
            </a:r>
            <a:r>
              <a:rPr lang="en-US" dirty="0"/>
              <a:t>– the period is of sufficient length for the fixed equipment to be altered. There is the time to build new equipment, factories and buildings. In the long run , new forms will enter the industry.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9525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F7436-7A18-10D1-FFD2-FEF5B26EF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Supply Response to a Shift in the Demand Curve – complete &amp; explain the diagram.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BC85E-45E3-6D09-B19E-55EE862DEB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/>
          <a:lstStyle/>
          <a:p>
            <a:r>
              <a:rPr lang="en-US" dirty="0"/>
              <a:t>D1</a:t>
            </a:r>
          </a:p>
        </p:txBody>
      </p:sp>
      <p:sp>
        <p:nvSpPr>
          <p:cNvPr id="6" name="Up Arrow 5">
            <a:extLst>
              <a:ext uri="{FF2B5EF4-FFF2-40B4-BE49-F238E27FC236}">
                <a16:creationId xmlns:a16="http://schemas.microsoft.com/office/drawing/2014/main" id="{7BFAC33D-FA13-ED3D-455F-57C336243D20}"/>
              </a:ext>
            </a:extLst>
          </p:cNvPr>
          <p:cNvSpPr/>
          <p:nvPr/>
        </p:nvSpPr>
        <p:spPr>
          <a:xfrm>
            <a:off x="1078543" y="1888761"/>
            <a:ext cx="45719" cy="4077324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1A60723D-CAA0-7C89-8B03-44FB2E5F9C2D}"/>
              </a:ext>
            </a:extLst>
          </p:cNvPr>
          <p:cNvSpPr/>
          <p:nvPr/>
        </p:nvSpPr>
        <p:spPr>
          <a:xfrm>
            <a:off x="1124262" y="5966085"/>
            <a:ext cx="9878518" cy="4571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1FECCDA-F288-7CA0-6D0E-FA83F86D427E}"/>
              </a:ext>
            </a:extLst>
          </p:cNvPr>
          <p:cNvCxnSpPr>
            <a:cxnSpLocks/>
          </p:cNvCxnSpPr>
          <p:nvPr/>
        </p:nvCxnSpPr>
        <p:spPr>
          <a:xfrm flipH="1">
            <a:off x="2098623" y="2128603"/>
            <a:ext cx="3102964" cy="3237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33CDF675-8529-4040-1BB4-834507831DEF}"/>
              </a:ext>
            </a:extLst>
          </p:cNvPr>
          <p:cNvSpPr txBox="1"/>
          <p:nvPr/>
        </p:nvSpPr>
        <p:spPr>
          <a:xfrm>
            <a:off x="5396460" y="1491521"/>
            <a:ext cx="7452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S1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226EFA7-ED88-8F8B-466E-564AD68735C6}"/>
              </a:ext>
            </a:extLst>
          </p:cNvPr>
          <p:cNvCxnSpPr/>
          <p:nvPr/>
        </p:nvCxnSpPr>
        <p:spPr>
          <a:xfrm>
            <a:off x="1738858" y="2944579"/>
            <a:ext cx="3822493" cy="239517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742C7452-61A3-1D3A-C38A-C0A10735BD3F}"/>
              </a:ext>
            </a:extLst>
          </p:cNvPr>
          <p:cNvCxnSpPr/>
          <p:nvPr/>
        </p:nvCxnSpPr>
        <p:spPr>
          <a:xfrm>
            <a:off x="3087974" y="2278505"/>
            <a:ext cx="3642610" cy="22785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9A4FCE4-342A-A4E8-B7D4-55710A6A2F29}"/>
              </a:ext>
            </a:extLst>
          </p:cNvPr>
          <p:cNvCxnSpPr/>
          <p:nvPr/>
        </p:nvCxnSpPr>
        <p:spPr>
          <a:xfrm flipV="1">
            <a:off x="2878111" y="3102964"/>
            <a:ext cx="3852473" cy="10392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B2395383-1C2A-F369-0016-D991B79C6C83}"/>
              </a:ext>
            </a:extLst>
          </p:cNvPr>
          <p:cNvSpPr txBox="1"/>
          <p:nvPr/>
        </p:nvSpPr>
        <p:spPr>
          <a:xfrm>
            <a:off x="6865495" y="2817084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S2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AB662F0-7E96-B136-4F33-E75BD29092CD}"/>
              </a:ext>
            </a:extLst>
          </p:cNvPr>
          <p:cNvSpPr txBox="1"/>
          <p:nvPr/>
        </p:nvSpPr>
        <p:spPr>
          <a:xfrm>
            <a:off x="2653259" y="1690688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D2</a:t>
            </a:r>
          </a:p>
        </p:txBody>
      </p:sp>
    </p:spTree>
    <p:extLst>
      <p:ext uri="{BB962C8B-B14F-4D97-AF65-F5344CB8AC3E}">
        <p14:creationId xmlns:p14="http://schemas.microsoft.com/office/powerpoint/2010/main" val="586640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31C1D-AE3F-116E-D549-841328B70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 Practice – (2-5 ) (20 minutes) [CQB _ P3]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CD8D3-459D-A462-C20B-CB7DF3C3AE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is the elasticity of supply influenced by: </a:t>
            </a:r>
          </a:p>
          <a:p>
            <a:r>
              <a:rPr lang="en-US" dirty="0"/>
              <a:t>(a) time </a:t>
            </a:r>
          </a:p>
          <a:p>
            <a:r>
              <a:rPr lang="en-US" dirty="0"/>
              <a:t>&amp; </a:t>
            </a:r>
          </a:p>
          <a:p>
            <a:r>
              <a:rPr lang="en-US" dirty="0"/>
              <a:t>(b) costs </a:t>
            </a:r>
          </a:p>
          <a:p>
            <a:endParaRPr lang="en-US" dirty="0"/>
          </a:p>
          <a:p>
            <a:r>
              <a:rPr lang="en-US" dirty="0"/>
              <a:t>How would you go about answering this question? [10 minutes thinking time and 10 minutes for planning the structure of your answer] </a:t>
            </a:r>
          </a:p>
        </p:txBody>
      </p:sp>
    </p:spTree>
    <p:extLst>
      <p:ext uri="{BB962C8B-B14F-4D97-AF65-F5344CB8AC3E}">
        <p14:creationId xmlns:p14="http://schemas.microsoft.com/office/powerpoint/2010/main" val="3549613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E2115-E82E-C6A0-12D9-8304126CE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Suggested Structure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04B68E-27C2-6C6A-A406-AC8B39F375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Define supply </a:t>
            </a:r>
          </a:p>
          <a:p>
            <a:r>
              <a:rPr lang="en-US" dirty="0"/>
              <a:t>Define PES </a:t>
            </a:r>
          </a:p>
          <a:p>
            <a:r>
              <a:rPr lang="en-US" dirty="0"/>
              <a:t>Explain how PES is measured </a:t>
            </a:r>
          </a:p>
          <a:p>
            <a:r>
              <a:rPr lang="en-US" dirty="0"/>
              <a:t>PES as elastic /inelastic </a:t>
            </a:r>
          </a:p>
          <a:p>
            <a:r>
              <a:rPr lang="en-US" dirty="0"/>
              <a:t>Explain how time affects PES – market , short and long periods </a:t>
            </a:r>
          </a:p>
          <a:p>
            <a:r>
              <a:rPr lang="en-US" dirty="0"/>
              <a:t>Include the impact on stocks /availability of factors of production and the impact on costs</a:t>
            </a:r>
          </a:p>
          <a:p>
            <a:r>
              <a:rPr lang="en-US" dirty="0"/>
              <a:t>Discuss how costs are important to suppliers/manufacturers in the short and the long run . </a:t>
            </a:r>
          </a:p>
        </p:txBody>
      </p:sp>
    </p:spTree>
    <p:extLst>
      <p:ext uri="{BB962C8B-B14F-4D97-AF65-F5344CB8AC3E}">
        <p14:creationId xmlns:p14="http://schemas.microsoft.com/office/powerpoint/2010/main" val="1458898615"/>
      </p:ext>
    </p:extLst>
  </p:cSld>
  <p:clrMapOvr>
    <a:masterClrMapping/>
  </p:clrMapOvr>
</p:sld>
</file>

<file path=ppt/theme/theme1.xml><?xml version="1.0" encoding="utf-8"?>
<a:theme xmlns:a="http://schemas.openxmlformats.org/drawingml/2006/main" name="FunkyShapesVTI">
  <a:themeElements>
    <a:clrScheme name="Custom 15">
      <a:dk1>
        <a:sysClr val="windowText" lastClr="000000"/>
      </a:dk1>
      <a:lt1>
        <a:sysClr val="window" lastClr="FFFFFF"/>
      </a:lt1>
      <a:dk2>
        <a:srgbClr val="2D2D2D"/>
      </a:dk2>
      <a:lt2>
        <a:srgbClr val="F3FFF8"/>
      </a:lt2>
      <a:accent1>
        <a:srgbClr val="FF80BD"/>
      </a:accent1>
      <a:accent2>
        <a:srgbClr val="1EB9D3"/>
      </a:accent2>
      <a:accent3>
        <a:srgbClr val="21C46B"/>
      </a:accent3>
      <a:accent4>
        <a:srgbClr val="EA9600"/>
      </a:accent4>
      <a:accent5>
        <a:srgbClr val="F43B56"/>
      </a:accent5>
      <a:accent6>
        <a:srgbClr val="4B56E8"/>
      </a:accent6>
      <a:hlink>
        <a:srgbClr val="8F61FF"/>
      </a:hlink>
      <a:folHlink>
        <a:srgbClr val="F900A0"/>
      </a:folHlink>
    </a:clrScheme>
    <a:fontScheme name="Source Sans Pro">
      <a:majorFont>
        <a:latin typeface="Source Sans Pro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unkyShapesVTI" id="{A7F40C41-3FB2-45B0-B0D6-DFB7FDD9B7AD}" vid="{C49381A0-09CD-46EE-B141-E2CDD87ABFE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</TotalTime>
  <Words>386</Words>
  <Application>Microsoft Office PowerPoint</Application>
  <PresentationFormat>Widescreen</PresentationFormat>
  <Paragraphs>48</Paragraphs>
  <Slides>10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Arial</vt:lpstr>
      <vt:lpstr>Source Sans Pro</vt:lpstr>
      <vt:lpstr>FunkyShapesVTI</vt:lpstr>
      <vt:lpstr>Price Elasticity of Supply  </vt:lpstr>
      <vt:lpstr>The Price Elasticity of Supply (PES) </vt:lpstr>
      <vt:lpstr>Types of Elasticity of Supply </vt:lpstr>
      <vt:lpstr>The Factors which affect Elasticity of Supply </vt:lpstr>
      <vt:lpstr>PowerPoint Presentation</vt:lpstr>
      <vt:lpstr>Time and Supply Curves </vt:lpstr>
      <vt:lpstr>Supply Elasticity and Time </vt:lpstr>
      <vt:lpstr>Supply Response to a Shift in the Demand Curve – complete &amp; explain the diagram. </vt:lpstr>
      <vt:lpstr>Qu Practice – (2-5 ) (20 minutes) [CQB _ P3]</vt:lpstr>
      <vt:lpstr>Suggested Structure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Price Elasticity of Supply</dc:title>
  <dc:creator>Xena Ibrahim Atta</dc:creator>
  <cp:lastModifiedBy>Zainab Atta</cp:lastModifiedBy>
  <cp:revision>9</cp:revision>
  <cp:lastPrinted>2024-06-10T10:48:31Z</cp:lastPrinted>
  <dcterms:created xsi:type="dcterms:W3CDTF">2024-05-07T15:14:17Z</dcterms:created>
  <dcterms:modified xsi:type="dcterms:W3CDTF">2025-02-18T21:07:10Z</dcterms:modified>
</cp:coreProperties>
</file>