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336" r:id="rId3"/>
    <p:sldId id="282" r:id="rId4"/>
    <p:sldId id="329" r:id="rId5"/>
    <p:sldId id="330" r:id="rId6"/>
    <p:sldId id="331" r:id="rId7"/>
    <p:sldId id="332" r:id="rId8"/>
    <p:sldId id="333" r:id="rId9"/>
    <p:sldId id="334" r:id="rId10"/>
    <p:sldId id="337" r:id="rId11"/>
    <p:sldId id="275" r:id="rId12"/>
    <p:sldId id="335" r:id="rId13"/>
    <p:sldId id="338" r:id="rId14"/>
    <p:sldId id="339" r:id="rId1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119" autoAdjust="0"/>
  </p:normalViewPr>
  <p:slideViewPr>
    <p:cSldViewPr>
      <p:cViewPr varScale="1">
        <p:scale>
          <a:sx n="126" d="100"/>
          <a:sy n="126" d="100"/>
        </p:scale>
        <p:origin x="15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1424" y="1988840"/>
            <a:ext cx="958723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10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4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Management Accounting  </a:t>
            </a:r>
            <a:endParaRPr lang="en-GB" sz="4400" dirty="0">
              <a:solidFill>
                <a:schemeClr val="accent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2166258" y="6433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913804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9BEEC-4B32-4E24-A84C-9D905C973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13F3ED6-5303-AF51-D20E-FED1BB76F2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altLang="en-US" sz="3600" dirty="0"/>
              <a:t>Learning Objectives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434196E-1000-6E89-6148-672EC6C41C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0513168" cy="375701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 sustainable management accounting (SMA)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Understand the role of SMA in decision-making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tools and techniques used in SMA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Analyze</a:t>
            </a:r>
            <a:r>
              <a:rPr lang="en-GB" dirty="0"/>
              <a:t> real-world applications and benefits of SMA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AF6C82D-92E5-73A2-D9A7-FC3B991CC2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0523AF-E91D-14D8-073C-07B51CC3411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9056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5B02B4CD-C1F5-4C4A-AB04-2328DAF5A7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4433" y="620688"/>
            <a:ext cx="10982610" cy="712885"/>
          </a:xfrm>
        </p:spPr>
        <p:txBody>
          <a:bodyPr/>
          <a:lstStyle/>
          <a:p>
            <a:r>
              <a:rPr lang="en-GB" sz="3800" b="1" dirty="0"/>
              <a:t>What is Sustainable Management Accounting?</a:t>
            </a:r>
            <a:br>
              <a:rPr lang="en-GB" sz="3800" dirty="0"/>
            </a:br>
            <a:endParaRPr lang="en-GB" altLang="en-US" sz="3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4443D30-A565-4AC3-AFEA-1D76233EEE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2133" y="1484784"/>
            <a:ext cx="10117124" cy="411705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Integration of environmental and social considerations into management accounting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Supports long-term value creation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Goes beyond financial metrics to include sustainability performance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D0AD55-152F-9BEC-9C44-043CD863E1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7F15693-5A7E-C724-8772-8B25D47CC3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71464" y="332656"/>
            <a:ext cx="9649072" cy="1143000"/>
          </a:xfrm>
        </p:spPr>
        <p:txBody>
          <a:bodyPr/>
          <a:lstStyle/>
          <a:p>
            <a:r>
              <a:rPr lang="en-GB" sz="3600" b="1" dirty="0"/>
              <a:t>Drivers for Sustainability in Business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889B9E78-4EFF-C328-CCDD-63AF6B397B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296493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Regulatory pressures (e.g., carbon reporting)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Stakeholder expectations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Competitive advantage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Risk management and cost savings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482296-76C7-8F5F-27CB-77D41744FE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71B640-EB1A-91EF-05A7-0EA62967DC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915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14498-056E-346C-39B9-B887C4606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9E7B3408-A0AD-0553-4ACB-3AD449ECC0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Key Features of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01635432-E0C9-5038-22CF-37C6D6F0A2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5380" y="1243585"/>
            <a:ext cx="11161240" cy="312151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Focus on triple bottom line: People, Planet, Profit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Use of both monetary and non-monetary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Supports sustainable strategy and operations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36F940A-2418-A718-6C56-0F281114D7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010A5B-C216-3230-9A95-AA77D2E86D5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6473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6BB62-6DED-2287-9439-C4E1BA11A6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5AA56CB4-B056-7C0F-3051-EA5BBAA08D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Tools and Techniques in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57A5E7EC-0D9C-A595-D91E-E9C8FFA5F8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9793088" cy="354099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Environmental cost accounting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Life cycle costing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Material flow cost accounting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Sustainability balanced scorecard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982537E-CAC3-122B-5091-D3662A0A4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009F92-B93B-0AD0-AE44-68EA25291C0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1126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C1857-8509-B1FF-4FDF-B5A8F24E21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CAEDC67C-8AA8-A4C0-435F-FE538B8D8F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98977" y="476672"/>
            <a:ext cx="8928992" cy="792088"/>
          </a:xfrm>
        </p:spPr>
        <p:txBody>
          <a:bodyPr/>
          <a:lstStyle/>
          <a:p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 vs Traditional Management Accounting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lang="en-GB" altLang="en-US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C69E90-CE7D-CDF2-17BA-A02BC6FB6F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7507129"/>
              </p:ext>
            </p:extLst>
          </p:nvPr>
        </p:nvGraphicFramePr>
        <p:xfrm>
          <a:off x="991973" y="1403648"/>
          <a:ext cx="10370451" cy="292608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56817">
                  <a:extLst>
                    <a:ext uri="{9D8B030D-6E8A-4147-A177-3AD203B41FA5}">
                      <a16:colId xmlns:a16="http://schemas.microsoft.com/office/drawing/2014/main" val="2403571044"/>
                    </a:ext>
                  </a:extLst>
                </a:gridCol>
                <a:gridCol w="3456817">
                  <a:extLst>
                    <a:ext uri="{9D8B030D-6E8A-4147-A177-3AD203B41FA5}">
                      <a16:colId xmlns:a16="http://schemas.microsoft.com/office/drawing/2014/main" val="1329984811"/>
                    </a:ext>
                  </a:extLst>
                </a:gridCol>
                <a:gridCol w="3456817">
                  <a:extLst>
                    <a:ext uri="{9D8B030D-6E8A-4147-A177-3AD203B41FA5}">
                      <a16:colId xmlns:a16="http://schemas.microsoft.com/office/drawing/2014/main" val="33498241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800" dirty="0"/>
                        <a:t>Feature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Traditional MA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Sustainable MA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872868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800"/>
                        <a:t>Focus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Financial 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Environmental, social, financial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991907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800"/>
                        <a:t>Time Horizon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Short/medium term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Long-term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040689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800"/>
                        <a:t>Data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Monetary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Mixed (monetary &amp; non-monetary)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63314"/>
                  </a:ext>
                </a:extLst>
              </a:tr>
            </a:tbl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D82AB5A-A547-2DCC-63F2-EAAB6439F0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42FFDD-3F12-4FC8-6EDC-E2548C6654E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9173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A9FEB5-D418-2411-8C0C-F851C7415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1F4D52C2-133B-8F88-C6CE-DAB6701E53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Case Study – Unilever</a:t>
            </a:r>
            <a:br>
              <a:rPr lang="en-GB" sz="3600" dirty="0"/>
            </a:br>
            <a:endParaRPr lang="en-GB" altLang="en-US" sz="36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6AC1F60D-8AA4-6CB7-1D90-F9806AED1B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9476" y="1268760"/>
            <a:ext cx="9433048" cy="382902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Sustainable Living Plan embedded in financial strategy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Use of sustainability KPIs (e.g., water usage, CO2 emissions)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Cost savings and brand equity through sustainability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9CA2DA5-8010-0034-A163-A7C20D664B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272728-4AC6-A659-F146-0E5893F77E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5426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14CE0-2FA9-DA67-3E30-0BFF03834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A945B38A-6CDB-8745-76E1-59328E5DE2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Case Study – Tesco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9F5728E-A3D9-7324-B77A-5F2C2DC6DA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53340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Goal to be a zero-carbon business by 2050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Implementation of energy-saving projects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Integration of sustainability in performance measurement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3FD5399-AF1B-0751-DEE6-EA902FB87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B417D5-DFF8-BBE1-09B7-FDA2447076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98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389516-97C0-03D5-8E2A-06C0F0DBB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BC2E45D4-3098-5AA5-1E4A-85CCADAD8B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600" b="1" dirty="0"/>
              <a:t>Emerging Trends in SMA</a:t>
            </a:r>
            <a:br>
              <a:rPr lang="en-GB" sz="3600" dirty="0"/>
            </a:br>
            <a:endParaRPr lang="en-GB" altLang="en-US" sz="3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68A0827-851A-1AE6-FB64-30A1A4366D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18B874-3605-D217-CF2B-AFC3C3B0CCA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DB89F7-76BB-BCEF-B615-023DBCDF300C}"/>
              </a:ext>
            </a:extLst>
          </p:cNvPr>
          <p:cNvSpPr txBox="1"/>
          <p:nvPr/>
        </p:nvSpPr>
        <p:spPr>
          <a:xfrm>
            <a:off x="767408" y="1363848"/>
            <a:ext cx="10153128" cy="29557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Digital tools for environmental data tracking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Integrated reporting frameworks (e.g., GRI, SASB)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Increased ESG disclosure requirements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Growing importance of circular economy metrics</a:t>
            </a:r>
          </a:p>
        </p:txBody>
      </p:sp>
    </p:spTree>
    <p:extLst>
      <p:ext uri="{BB962C8B-B14F-4D97-AF65-F5344CB8AC3E}">
        <p14:creationId xmlns:p14="http://schemas.microsoft.com/office/powerpoint/2010/main" val="1289439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9353DB-2299-448C-A065-40CAD6C1D6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1143000"/>
          </a:xfrm>
        </p:spPr>
        <p:txBody>
          <a:bodyPr/>
          <a:lstStyle/>
          <a:p>
            <a:r>
              <a:rPr lang="en-GB" altLang="en-US" sz="2800" dirty="0"/>
              <a:t>The Performance Prism/Stakeholder Model</a:t>
            </a:r>
            <a:br>
              <a:rPr lang="en-GB" altLang="en-US" dirty="0"/>
            </a:br>
            <a:endParaRPr lang="en-GB" altLang="en-US" dirty="0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76" y="692696"/>
            <a:ext cx="9741219" cy="5051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C9943-1B2D-C0DF-DCCB-0312B4714F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A77DEA16-EB41-35C1-6EE4-663362F71B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Benefits of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F97D7233-0493-31DC-2A7F-47AC7B56CD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53340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Enhanced decision-making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Improved stakeholder trust and reputation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Cost efficiency and risk mitigation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Strategic alignment with global goals (e.g., SDGs)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372966E-D4DF-D5FC-5F45-433DAF4EAC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90F84C-FFE5-D862-E62D-9B6F23B52D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42890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F3619-99A2-6894-27D2-A1FD39AC8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CD46EDAF-0222-ED80-A3B8-CFEA582AB6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4433" y="280415"/>
            <a:ext cx="10802127" cy="1143000"/>
          </a:xfrm>
        </p:spPr>
        <p:txBody>
          <a:bodyPr/>
          <a:lstStyle/>
          <a:p>
            <a:r>
              <a:rPr lang="en-GB" sz="3600" b="1" dirty="0"/>
              <a:t>Group Activity – SMA Application (10 mins)</a:t>
            </a:r>
            <a:br>
              <a:rPr lang="en-GB" sz="3600" dirty="0"/>
            </a:br>
            <a:endParaRPr lang="en-GB" altLang="en-US" sz="36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24609CE-63EA-B5C6-47E8-9DC2BD1343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85417" y="1243585"/>
            <a:ext cx="10369152" cy="333754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Scenario: A food retail company aims to reduce its environmental impact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Task: Identify two SMA tools that could be applied and explain why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Optional extension: Draft a simple KPI framework for sustainability performance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E908500-31DF-369E-B991-3E2FA62152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F1DA4E-FA28-432C-22CC-590DE37036C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49671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F915D6-56B2-3D68-C775-C0C5506C2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748F07E3-7395-882F-CF1D-71761B9667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600" b="1" dirty="0"/>
              <a:t>Recap &amp; Takeaways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FE573458-5CDE-C730-B79B-68C34839C4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5380" y="1124744"/>
            <a:ext cx="11161240" cy="368501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 helps integrate sustainability into core management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Long-term value requires more than just financial metrics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Practical tools and real-world applications make SMA actionable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Essential skill for modern management accountants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E512875-AC24-0508-380B-D01A51E576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AC2727-0347-0785-A4E8-2B36B48480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38497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512</Words>
  <Application>Microsoft Office PowerPoint</Application>
  <PresentationFormat>Widescreen</PresentationFormat>
  <Paragraphs>96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Myriad Pro</vt:lpstr>
      <vt:lpstr>Arial</vt:lpstr>
      <vt:lpstr>Calibri</vt:lpstr>
      <vt:lpstr>Verdana</vt:lpstr>
      <vt:lpstr>20140311PresentationUWTSDTemplate</vt:lpstr>
      <vt:lpstr>﻿LCBB5010</vt:lpstr>
      <vt:lpstr>Learning Objectives </vt:lpstr>
      <vt:lpstr>What is Sustainable Management Accounting? </vt:lpstr>
      <vt:lpstr>Drivers for Sustainability in Business </vt:lpstr>
      <vt:lpstr>Key Features of SMA </vt:lpstr>
      <vt:lpstr>Tools and Techniques in SMA </vt:lpstr>
      <vt:lpstr>SMA vs Traditional Management Accounting </vt:lpstr>
      <vt:lpstr>Case Study – Unilever </vt:lpstr>
      <vt:lpstr>Case Study – Tesco </vt:lpstr>
      <vt:lpstr>Emerging Trends in SMA </vt:lpstr>
      <vt:lpstr>The Performance Prism/Stakeholder Model </vt:lpstr>
      <vt:lpstr>Benefits of SMA </vt:lpstr>
      <vt:lpstr>Group Activity – SMA Application (10 mins) </vt:lpstr>
      <vt:lpstr>Recap &amp; Takeaways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Patrick Yeboah</cp:lastModifiedBy>
  <cp:revision>35</cp:revision>
  <dcterms:created xsi:type="dcterms:W3CDTF">2020-06-14T17:29:46Z</dcterms:created>
  <dcterms:modified xsi:type="dcterms:W3CDTF">2025-07-02T13:21:24Z</dcterms:modified>
</cp:coreProperties>
</file>