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80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ya shah" userId="5eac8d0701676d57" providerId="LiveId" clId="{F5F703F9-52B0-40A1-BCB6-8755A198DDF0}"/>
    <pc:docChg chg="custSel modSld">
      <pc:chgData name="Noya shah" userId="5eac8d0701676d57" providerId="LiveId" clId="{F5F703F9-52B0-40A1-BCB6-8755A198DDF0}" dt="2023-06-18T20:28:15.133" v="125" actId="20577"/>
      <pc:docMkLst>
        <pc:docMk/>
      </pc:docMkLst>
      <pc:sldChg chg="modSp mod">
        <pc:chgData name="Noya shah" userId="5eac8d0701676d57" providerId="LiveId" clId="{F5F703F9-52B0-40A1-BCB6-8755A198DDF0}" dt="2023-06-18T20:28:15.133" v="125" actId="20577"/>
        <pc:sldMkLst>
          <pc:docMk/>
          <pc:sldMk cId="2244736347" sldId="256"/>
        </pc:sldMkLst>
        <pc:spChg chg="mod">
          <ac:chgData name="Noya shah" userId="5eac8d0701676d57" providerId="LiveId" clId="{F5F703F9-52B0-40A1-BCB6-8755A198DDF0}" dt="2023-06-18T20:28:15.133" v="125" actId="20577"/>
          <ac:spMkLst>
            <pc:docMk/>
            <pc:sldMk cId="2244736347"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42A2-AA28-4685-9FC0-C52F10F235E6}" type="datetimeFigureOut">
              <a:rPr lang="en-GB" smtClean="0"/>
              <a:t>18/06/2023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9CC1B2-FC9B-4886-990D-BB1539F5DBF4}" type="slidenum">
              <a:rPr lang="en-GB" smtClean="0"/>
              <a:t>‹#›</a:t>
            </a:fld>
            <a:endParaRPr lang="en-GB"/>
          </a:p>
        </p:txBody>
      </p:sp>
    </p:spTree>
    <p:extLst>
      <p:ext uri="{BB962C8B-B14F-4D97-AF65-F5344CB8AC3E}">
        <p14:creationId xmlns:p14="http://schemas.microsoft.com/office/powerpoint/2010/main" val="4127569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significance of volunteers for the development and effectiveness of any organisation is widely acknowledged, particularly for a children’s club catering to the age group of 5 to 7 years. The individual’s aspiration, commitment, and diligent efforts are likely to yield significant benefits for the individuals they assist (Kim and James, 2019). This study aims to explore the practical application of two psychological theories in the context of a children’s club. Specifically, it seeks to investigate how these theories can be utilised by workers to enhance the self-esteem and well-being of the children under their care. The present discourse will expound upon methods and pursuits that have demonstrated efficacy in enhancing children’s happiness, augmenting their self-regard, and fostering their overall development. Through the implementation of these actions, volunteers have the potential to significantly and enduringly impact the well-being of the children with whom they collaborate.</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4E9CC1B2-FC9B-4886-990D-BB1539F5DBF4}" type="slidenum">
              <a:rPr lang="en-GB" smtClean="0"/>
              <a:t>2</a:t>
            </a:fld>
            <a:endParaRPr lang="en-GB"/>
          </a:p>
        </p:txBody>
      </p:sp>
    </p:spTree>
    <p:extLst>
      <p:ext uri="{BB962C8B-B14F-4D97-AF65-F5344CB8AC3E}">
        <p14:creationId xmlns:p14="http://schemas.microsoft.com/office/powerpoint/2010/main" val="3615267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effectLst/>
              </a:rPr>
              <a:t>The kids’ club is intended to provide a secure and enjoyable environment for young children to socialise, acquire novel abilities, and establish new relationships. Through the application of psychological theories, volunteers have the potential to enhance academic performance, foster positive self-perception, and promote overall well-being amongst children (Fotiadis, et al., 2019). The conceptual framework for the ideas will be anchored on two established psychological theories, namely the Self-Determination Theory (SDT) and the Positive Psychology Theory (Xia, et al., 2022). Self-Determination Theory (SDT) prioritises the fundamental psychological needs of autonomy, competence, and relatedness, whilst also promoting intrinsic motivation. Conversely, the positive psychology paradigm endeavours to foster flourishing by facilitating the cultivation of optimistic mental states and significant interpersonal connections (</a:t>
            </a:r>
            <a:r>
              <a:rPr lang="en-GB" dirty="0" err="1">
                <a:effectLst/>
              </a:rPr>
              <a:t>Sheeran</a:t>
            </a:r>
            <a:r>
              <a:rPr lang="en-GB" dirty="0">
                <a:effectLst/>
              </a:rPr>
              <a:t>, et al., 2020).</a:t>
            </a:r>
          </a:p>
          <a:p>
            <a:endParaRPr lang="en-GB" dirty="0"/>
          </a:p>
        </p:txBody>
      </p:sp>
      <p:sp>
        <p:nvSpPr>
          <p:cNvPr id="4" name="Slide Number Placeholder 3"/>
          <p:cNvSpPr>
            <a:spLocks noGrp="1"/>
          </p:cNvSpPr>
          <p:nvPr>
            <p:ph type="sldNum" sz="quarter" idx="10"/>
          </p:nvPr>
        </p:nvSpPr>
        <p:spPr/>
        <p:txBody>
          <a:bodyPr/>
          <a:lstStyle/>
          <a:p>
            <a:fld id="{4E9CC1B2-FC9B-4886-990D-BB1539F5DBF4}" type="slidenum">
              <a:rPr lang="en-GB" smtClean="0"/>
              <a:t>3</a:t>
            </a:fld>
            <a:endParaRPr lang="en-GB"/>
          </a:p>
        </p:txBody>
      </p:sp>
    </p:spTree>
    <p:extLst>
      <p:ext uri="{BB962C8B-B14F-4D97-AF65-F5344CB8AC3E}">
        <p14:creationId xmlns:p14="http://schemas.microsoft.com/office/powerpoint/2010/main" val="982221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Self-Determination Theory (SDT)</a:t>
            </a:r>
          </a:p>
          <a:p>
            <a:r>
              <a:rPr lang="en-GB" dirty="0">
                <a:effectLst/>
              </a:rPr>
              <a:t>Self-Determination Theory (SDT) aims to facilitate individuals’ sense of autonomy by fulfilling their fundamental needs for autonomy, competence, and relatedness (Xia, et al., 2022). The application of Self-Determination Theory (SDT) concepts may potentially enhance the ability of volunteers at a children’s club catering to the age group of 5 to 7 years, to effectively promote the self-assurance and well-being of the children (</a:t>
            </a:r>
            <a:r>
              <a:rPr lang="en-GB" dirty="0" err="1">
                <a:effectLst/>
              </a:rPr>
              <a:t>Sheeran</a:t>
            </a:r>
            <a:r>
              <a:rPr lang="en-GB" dirty="0">
                <a:effectLst/>
              </a:rPr>
              <a:t>, et al., 2020).</a:t>
            </a:r>
          </a:p>
          <a:p>
            <a:r>
              <a:rPr lang="en-GB" dirty="0">
                <a:effectLst/>
              </a:rPr>
              <a:t>Autonomy - Autonomy refers to an individual’s perception of possessing independence and self-determination. The facilitation of children’s independence can be achieved by volunteers at a youth club through the provision of opportunities for children to participate in decision-making processes regarding club activities and regulations, with the caveat that safety remains a top priority (Xia, et al., 2022). Two strategies involve granting children a voice in determining the activities of the club and enabling them to select topics that align with their personal interests. The provision of autonomy to children, allowing them to exercise agency and influence the course of their experiences, has the potential to foster an enhancement in their self-esteem and perception of accomplishment (</a:t>
            </a:r>
            <a:r>
              <a:rPr lang="en-GB" dirty="0" err="1">
                <a:effectLst/>
              </a:rPr>
              <a:t>Sheeran</a:t>
            </a:r>
            <a:r>
              <a:rPr lang="en-GB" dirty="0">
                <a:effectLst/>
              </a:rPr>
              <a:t>, et al., 2020).</a:t>
            </a:r>
          </a:p>
          <a:p>
            <a:r>
              <a:rPr lang="en-GB" dirty="0">
                <a:effectLst/>
              </a:rPr>
              <a:t>Competence - The term “competent” is used to describe an individual who possesses a high level of confidence in their ability to perform a task proficiently (Xia, et al., 2022). Through the establishment of attainable objectives and the delegation of suitable responsibilities, employees can foster a milieu that facilitates the enhancement of children’s abilities. Volunteers may prioritise discussing the significance of labour, personal development, and transformation over solely emphasising the outcome’s worth. The provision of constructive feedback and acknowledgement of skill development or improvement may demonstrate a display of reverence towards the children’s endeavours (Tyack and </a:t>
            </a:r>
            <a:r>
              <a:rPr lang="en-GB" dirty="0" err="1">
                <a:effectLst/>
              </a:rPr>
              <a:t>Mekler</a:t>
            </a:r>
            <a:r>
              <a:rPr lang="en-GB" dirty="0">
                <a:effectLst/>
              </a:rPr>
              <a:t>, 2020). This approach facilitates the enhancement of children’s self-assurance and well-being by encouraging them to perceive themselves as proficient learners and performers.</a:t>
            </a:r>
          </a:p>
          <a:p>
            <a:r>
              <a:rPr lang="en-GB" dirty="0">
                <a:effectLst/>
              </a:rPr>
              <a:t>Relatedness - The concept of relatedness pertains to a robust desire for interpersonal connections and supportive relationships. The provision of a welcoming and amicable environment at the club can be facilitated by the involvement of volunteers, thereby contributing to a sense of belongingness amongst children (</a:t>
            </a:r>
            <a:r>
              <a:rPr lang="en-GB" dirty="0" err="1">
                <a:effectLst/>
              </a:rPr>
              <a:t>Sheeran</a:t>
            </a:r>
            <a:r>
              <a:rPr lang="en-GB" dirty="0">
                <a:effectLst/>
              </a:rPr>
              <a:t>, et al., 2020). The cultivation of teamwork, unity, and mutual understanding can be fostered through collaborative tasks or games that require individuals to work collectively. The harmonious interaction amongst children is crucial for their personal and collective growth (</a:t>
            </a:r>
            <a:r>
              <a:rPr lang="en-GB" dirty="0" err="1">
                <a:effectLst/>
              </a:rPr>
              <a:t>Jeno</a:t>
            </a:r>
            <a:r>
              <a:rPr lang="en-GB" dirty="0">
                <a:effectLst/>
              </a:rPr>
              <a:t>, et al., 2019). Volunteers can contribute by actively engaging in attentive listening, demonstrating empathy, and ensuring a secure environment that fosters communication and social connections amongst children.</a:t>
            </a:r>
          </a:p>
          <a:p>
            <a:endParaRPr lang="en-GB" dirty="0"/>
          </a:p>
        </p:txBody>
      </p:sp>
      <p:sp>
        <p:nvSpPr>
          <p:cNvPr id="4" name="Slide Number Placeholder 3"/>
          <p:cNvSpPr>
            <a:spLocks noGrp="1"/>
          </p:cNvSpPr>
          <p:nvPr>
            <p:ph type="sldNum" sz="quarter" idx="10"/>
          </p:nvPr>
        </p:nvSpPr>
        <p:spPr/>
        <p:txBody>
          <a:bodyPr/>
          <a:lstStyle/>
          <a:p>
            <a:fld id="{4E9CC1B2-FC9B-4886-990D-BB1539F5DBF4}" type="slidenum">
              <a:rPr lang="en-GB" smtClean="0"/>
              <a:t>4</a:t>
            </a:fld>
            <a:endParaRPr lang="en-GB"/>
          </a:p>
        </p:txBody>
      </p:sp>
    </p:spTree>
    <p:extLst>
      <p:ext uri="{BB962C8B-B14F-4D97-AF65-F5344CB8AC3E}">
        <p14:creationId xmlns:p14="http://schemas.microsoft.com/office/powerpoint/2010/main" val="2045319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accent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solidFill>
              </a:defRPr>
            </a:lvl1pPr>
          </a:lstStyle>
          <a:p>
            <a:fld id="{96DFF08F-DC6B-4601-B491-B0F83F6DD2DA}" type="datetimeFigureOut">
              <a:rPr lang="en-US" smtClean="0"/>
              <a:t>6/18/2023</a:t>
            </a:fld>
            <a:endParaRPr lang="en-US" dirty="0"/>
          </a:p>
        </p:txBody>
      </p:sp>
      <p:sp>
        <p:nvSpPr>
          <p:cNvPr id="5" name="Footer Placeholder 4"/>
          <p:cNvSpPr>
            <a:spLocks noGrp="1"/>
          </p:cNvSpPr>
          <p:nvPr>
            <p:ph type="ftr" sz="quarter" idx="11"/>
          </p:nvPr>
        </p:nvSpPr>
        <p:spPr/>
        <p:txBody>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4FAB73BC-B049-4115-A692-8D63A059BFB8}" type="slidenum">
              <a:rPr lang="en-US" smtClean="0"/>
              <a:t>‹#›</a:t>
            </a:fld>
            <a:endParaRPr lang="en-US" dirty="0"/>
          </a:p>
        </p:txBody>
      </p:sp>
      <p:cxnSp>
        <p:nvCxnSpPr>
          <p:cNvPr id="8" name="Straight Connector 7"/>
          <p:cNvCxnSpPr/>
          <p:nvPr/>
        </p:nvCxnSpPr>
        <p:spPr>
          <a:xfrm>
            <a:off x="1978660" y="3733800"/>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9869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3070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marL="0" algn="ctr" defTabSz="914400" rtl="0" eaLnBrk="1" latinLnBrk="0" hangingPunct="1">
              <a:lnSpc>
                <a:spcPct val="85000"/>
              </a:lnSpc>
              <a:spcBef>
                <a:spcPct val="0"/>
              </a:spcBef>
              <a:buNone/>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Corbel" pitchFamily="34" charset="0"/>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2860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6/18/2023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68726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6/18/2023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62758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6/18/2023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79832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6/18/2023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55432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6/18/2023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7827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6/18/2023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79527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41584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860205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smtClean="0"/>
              <a:pPr/>
              <a:t>6/18/2023</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6245055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089" y="1625455"/>
            <a:ext cx="9966960" cy="2926080"/>
          </a:xfrm>
        </p:spPr>
        <p:txBody>
          <a:bodyPr>
            <a:noAutofit/>
          </a:bodyPr>
          <a:lstStyle/>
          <a:p>
            <a:pPr>
              <a:lnSpc>
                <a:spcPct val="150000"/>
              </a:lnSpc>
              <a:spcBef>
                <a:spcPts val="600"/>
              </a:spcBef>
              <a:spcAft>
                <a:spcPts val="600"/>
              </a:spcAft>
            </a:pPr>
            <a:r>
              <a:rPr lang="en-GB" sz="3600" dirty="0">
                <a:ln w="19050">
                  <a:solidFill>
                    <a:schemeClr val="tx2">
                      <a:lumMod val="50000"/>
                    </a:schemeClr>
                  </a:solidFill>
                </a:ln>
                <a:solidFill>
                  <a:schemeClr val="accent1"/>
                </a:solidFill>
                <a:latin typeface="Arial Black" panose="020B0A04020102020204" pitchFamily="34" charset="0"/>
                <a:ea typeface="+mj-ea"/>
                <a:cs typeface="+mj-cs"/>
              </a:rPr>
              <a:t>The Application of Psychological Theories in a Kids Club for Children Aged 5-7</a:t>
            </a:r>
          </a:p>
        </p:txBody>
      </p:sp>
      <p:sp>
        <p:nvSpPr>
          <p:cNvPr id="3" name="Subtitle 2"/>
          <p:cNvSpPr>
            <a:spLocks noGrp="1"/>
          </p:cNvSpPr>
          <p:nvPr>
            <p:ph type="subTitle" idx="1"/>
          </p:nvPr>
        </p:nvSpPr>
        <p:spPr>
          <a:xfrm>
            <a:off x="308024" y="4538462"/>
            <a:ext cx="8767860" cy="1388165"/>
          </a:xfrm>
        </p:spPr>
        <p:txBody>
          <a:bodyPr>
            <a:noAutofit/>
          </a:bodyPr>
          <a:lstStyle/>
          <a:p>
            <a:pPr algn="l"/>
            <a:r>
              <a:rPr lang="en-GB" sz="1800" dirty="0"/>
              <a:t>Student name: </a:t>
            </a:r>
            <a:r>
              <a:rPr lang="en-GB" sz="1800" dirty="0" err="1"/>
              <a:t>Aatekabanu</a:t>
            </a:r>
            <a:r>
              <a:rPr lang="en-GB" sz="1800" dirty="0"/>
              <a:t> </a:t>
            </a:r>
            <a:r>
              <a:rPr lang="en-GB" sz="1800" dirty="0" err="1"/>
              <a:t>Daudmia</a:t>
            </a:r>
            <a:r>
              <a:rPr lang="en-GB" sz="1800" dirty="0"/>
              <a:t> </a:t>
            </a:r>
          </a:p>
          <a:p>
            <a:pPr algn="l"/>
            <a:r>
              <a:rPr lang="en-GB" sz="1800" dirty="0"/>
              <a:t>ID:2028879</a:t>
            </a:r>
          </a:p>
          <a:p>
            <a:pPr algn="l"/>
            <a:r>
              <a:rPr lang="en-GB" sz="1800" dirty="0"/>
              <a:t>Lecturer: Hayley Tower</a:t>
            </a:r>
          </a:p>
          <a:p>
            <a:pPr algn="l"/>
            <a:r>
              <a:rPr lang="en-GB" sz="1800" dirty="0"/>
              <a:t>Module: LCHS4010-BIRM</a:t>
            </a:r>
          </a:p>
          <a:p>
            <a:pPr algn="l"/>
            <a:r>
              <a:rPr lang="en-GB" sz="1800"/>
              <a:t>Date: 19/06/2023</a:t>
            </a:r>
            <a:endParaRPr lang="en-GB" sz="1800" dirty="0"/>
          </a:p>
        </p:txBody>
      </p:sp>
    </p:spTree>
    <p:extLst>
      <p:ext uri="{BB962C8B-B14F-4D97-AF65-F5344CB8AC3E}">
        <p14:creationId xmlns:p14="http://schemas.microsoft.com/office/powerpoint/2010/main" val="2244736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8408" y="911352"/>
            <a:ext cx="9875520" cy="1356360"/>
          </a:xfrm>
        </p:spPr>
        <p:txBody>
          <a:bodyPr/>
          <a:lstStyle/>
          <a:p>
            <a:r>
              <a:rPr lang="en-GB" dirty="0">
                <a:ln w="19050">
                  <a:solidFill>
                    <a:schemeClr val="tx2">
                      <a:lumMod val="50000"/>
                    </a:schemeClr>
                  </a:solidFill>
                </a:ln>
                <a:latin typeface="Arial Black" panose="020B0A04020102020204" pitchFamily="34" charset="0"/>
              </a:rPr>
              <a:t>Introduction</a:t>
            </a:r>
          </a:p>
        </p:txBody>
      </p:sp>
      <p:sp>
        <p:nvSpPr>
          <p:cNvPr id="3" name="Content Placeholder 2"/>
          <p:cNvSpPr>
            <a:spLocks noGrp="1"/>
          </p:cNvSpPr>
          <p:nvPr>
            <p:ph idx="1"/>
          </p:nvPr>
        </p:nvSpPr>
        <p:spPr>
          <a:xfrm>
            <a:off x="704088" y="2450592"/>
            <a:ext cx="6620255" cy="4038600"/>
          </a:xfrm>
        </p:spPr>
        <p:txBody>
          <a:bodyPr>
            <a:normAutofit/>
          </a:bodyPr>
          <a:lstStyle/>
          <a:p>
            <a:pPr algn="just">
              <a:lnSpc>
                <a:spcPct val="100000"/>
              </a:lnSpc>
            </a:pPr>
            <a:r>
              <a:rPr lang="en-GB" sz="1400" dirty="0">
                <a:solidFill>
                  <a:schemeClr val="accent3">
                    <a:lumMod val="75000"/>
                  </a:schemeClr>
                </a:solidFill>
                <a:latin typeface="Bahnschrift" panose="020B0502040204020203" pitchFamily="34" charset="0"/>
              </a:rPr>
              <a:t>The significance of volunteers for the development and effectiveness of any organisation is widely acknowledged, particularly for a children’s club catering to the age group of 5 to 7 years. </a:t>
            </a:r>
          </a:p>
          <a:p>
            <a:pPr algn="just">
              <a:lnSpc>
                <a:spcPct val="100000"/>
              </a:lnSpc>
            </a:pPr>
            <a:endParaRPr lang="en-GB" sz="1400" dirty="0">
              <a:solidFill>
                <a:schemeClr val="accent3">
                  <a:lumMod val="75000"/>
                </a:schemeClr>
              </a:solidFill>
              <a:latin typeface="Bahnschrift" panose="020B0502040204020203" pitchFamily="34" charset="0"/>
            </a:endParaRPr>
          </a:p>
          <a:p>
            <a:pPr algn="just">
              <a:lnSpc>
                <a:spcPct val="100000"/>
              </a:lnSpc>
            </a:pPr>
            <a:r>
              <a:rPr lang="en-GB" sz="1400" dirty="0">
                <a:solidFill>
                  <a:schemeClr val="accent3">
                    <a:lumMod val="75000"/>
                  </a:schemeClr>
                </a:solidFill>
                <a:latin typeface="Bahnschrift" panose="020B0502040204020203" pitchFamily="34" charset="0"/>
              </a:rPr>
              <a:t>The individual’s aspiration, commitment, and diligent efforts are likely to yield significant benefits for the individuals they assist (Kim and James, 2019).</a:t>
            </a:r>
          </a:p>
          <a:p>
            <a:pPr algn="just">
              <a:lnSpc>
                <a:spcPct val="100000"/>
              </a:lnSpc>
            </a:pPr>
            <a:endParaRPr lang="en-GB" sz="1400" dirty="0">
              <a:solidFill>
                <a:schemeClr val="accent3">
                  <a:lumMod val="75000"/>
                </a:schemeClr>
              </a:solidFill>
              <a:latin typeface="Bahnschrift" panose="020B0502040204020203" pitchFamily="34" charset="0"/>
            </a:endParaRPr>
          </a:p>
          <a:p>
            <a:pPr algn="just">
              <a:lnSpc>
                <a:spcPct val="100000"/>
              </a:lnSpc>
            </a:pPr>
            <a:r>
              <a:rPr lang="en-GB" sz="1400" dirty="0">
                <a:solidFill>
                  <a:schemeClr val="accent3">
                    <a:lumMod val="75000"/>
                  </a:schemeClr>
                </a:solidFill>
                <a:latin typeface="Bahnschrift" panose="020B0502040204020203" pitchFamily="34" charset="0"/>
              </a:rPr>
              <a:t>Through the implementation of these actions, volunteers have the potential to significantly and enduringly impact the well-being of the children with whom they collaborate.</a:t>
            </a:r>
          </a:p>
        </p:txBody>
      </p:sp>
      <p:pic>
        <p:nvPicPr>
          <p:cNvPr id="5" name="Picture 4"/>
          <p:cNvPicPr>
            <a:picLocks noChangeAspect="1"/>
          </p:cNvPicPr>
          <p:nvPr/>
        </p:nvPicPr>
        <p:blipFill>
          <a:blip r:embed="rId3"/>
          <a:stretch>
            <a:fillRect/>
          </a:stretch>
        </p:blipFill>
        <p:spPr>
          <a:xfrm>
            <a:off x="7266430" y="552069"/>
            <a:ext cx="2619375" cy="1743075"/>
          </a:xfrm>
          <a:prstGeom prst="rect">
            <a:avLst/>
          </a:prstGeom>
          <a:ln w="38100" cap="sq">
            <a:solidFill>
              <a:schemeClr val="accent6"/>
            </a:solidFill>
            <a:prstDash val="solid"/>
            <a:miter lim="800000"/>
          </a:ln>
          <a:effectLst>
            <a:outerShdw blurRad="50800" dist="38100" dir="2700000" algn="tl" rotWithShape="0">
              <a:srgbClr val="000000">
                <a:alpha val="43000"/>
              </a:srgbClr>
            </a:outerShdw>
          </a:effectLst>
        </p:spPr>
      </p:pic>
      <p:pic>
        <p:nvPicPr>
          <p:cNvPr id="7" name="Picture 6"/>
          <p:cNvPicPr>
            <a:picLocks noChangeAspect="1"/>
          </p:cNvPicPr>
          <p:nvPr/>
        </p:nvPicPr>
        <p:blipFill>
          <a:blip r:embed="rId4"/>
          <a:stretch>
            <a:fillRect/>
          </a:stretch>
        </p:blipFill>
        <p:spPr>
          <a:xfrm>
            <a:off x="8811385" y="2444115"/>
            <a:ext cx="2819400" cy="1619250"/>
          </a:xfrm>
          <a:prstGeom prst="rect">
            <a:avLst/>
          </a:prstGeom>
          <a:ln w="38100" cap="sq">
            <a:solidFill>
              <a:schemeClr val="accent6">
                <a:lumMod val="60000"/>
                <a:lumOff val="40000"/>
              </a:schemeClr>
            </a:solidFill>
            <a:prstDash val="solid"/>
            <a:miter lim="800000"/>
          </a:ln>
          <a:effectLst>
            <a:outerShdw blurRad="50800" dist="38100" dir="2700000" algn="tl" rotWithShape="0">
              <a:srgbClr val="000000">
                <a:alpha val="43000"/>
              </a:srgbClr>
            </a:outerShdw>
          </a:effectLst>
        </p:spPr>
      </p:pic>
      <p:pic>
        <p:nvPicPr>
          <p:cNvPr id="9" name="Picture 8"/>
          <p:cNvPicPr>
            <a:picLocks noChangeAspect="1"/>
          </p:cNvPicPr>
          <p:nvPr/>
        </p:nvPicPr>
        <p:blipFill>
          <a:blip r:embed="rId5"/>
          <a:stretch>
            <a:fillRect/>
          </a:stretch>
        </p:blipFill>
        <p:spPr>
          <a:xfrm>
            <a:off x="7504554" y="4239768"/>
            <a:ext cx="2143125" cy="2143125"/>
          </a:xfrm>
          <a:prstGeom prst="rect">
            <a:avLst/>
          </a:prstGeom>
          <a:ln w="38100" cap="sq">
            <a:solidFill>
              <a:schemeClr val="accent2">
                <a:lumMod val="75000"/>
              </a:schemeClr>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69658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792" y="893064"/>
            <a:ext cx="9875520" cy="1356360"/>
          </a:xfrm>
        </p:spPr>
        <p:txBody>
          <a:bodyPr>
            <a:noAutofit/>
          </a:bodyPr>
          <a:lstStyle/>
          <a:p>
            <a:r>
              <a:rPr lang="en-GB" sz="3600" dirty="0">
                <a:ln w="19050">
                  <a:solidFill>
                    <a:schemeClr val="tx2">
                      <a:lumMod val="50000"/>
                    </a:schemeClr>
                  </a:solidFill>
                </a:ln>
                <a:latin typeface="Arial Black" panose="020B0A04020102020204" pitchFamily="34" charset="0"/>
              </a:rPr>
              <a:t>Psychological Theories Enhancing Sense of Achievement and Well-Being </a:t>
            </a:r>
          </a:p>
        </p:txBody>
      </p:sp>
      <p:sp>
        <p:nvSpPr>
          <p:cNvPr id="3" name="Content Placeholder 2"/>
          <p:cNvSpPr>
            <a:spLocks noGrp="1"/>
          </p:cNvSpPr>
          <p:nvPr>
            <p:ph idx="1"/>
          </p:nvPr>
        </p:nvSpPr>
        <p:spPr>
          <a:xfrm>
            <a:off x="694944" y="2432304"/>
            <a:ext cx="6766559" cy="4038600"/>
          </a:xfrm>
        </p:spPr>
        <p:txBody>
          <a:bodyPr>
            <a:normAutofit/>
          </a:bodyPr>
          <a:lstStyle/>
          <a:p>
            <a:pPr algn="just"/>
            <a:r>
              <a:rPr lang="en-GB" sz="1400" dirty="0">
                <a:solidFill>
                  <a:schemeClr val="accent3">
                    <a:lumMod val="75000"/>
                  </a:schemeClr>
                </a:solidFill>
                <a:latin typeface="Bahnschrift" panose="020B0502040204020203" pitchFamily="34" charset="0"/>
              </a:rPr>
              <a:t>The kids’ club is intended to provide a secure and enjoyable environment for young children to socialise, acquire novel abilities, and establish new relationships.</a:t>
            </a:r>
          </a:p>
          <a:p>
            <a:pPr algn="just"/>
            <a:endParaRPr lang="en-GB" sz="1400" dirty="0">
              <a:solidFill>
                <a:schemeClr val="accent3">
                  <a:lumMod val="75000"/>
                </a:schemeClr>
              </a:solidFill>
              <a:latin typeface="Bahnschrift" panose="020B0502040204020203" pitchFamily="34" charset="0"/>
            </a:endParaRPr>
          </a:p>
          <a:p>
            <a:pPr algn="just"/>
            <a:r>
              <a:rPr lang="en-GB" sz="1400" dirty="0">
                <a:solidFill>
                  <a:schemeClr val="accent3">
                    <a:lumMod val="75000"/>
                  </a:schemeClr>
                </a:solidFill>
                <a:latin typeface="Bahnschrift" panose="020B0502040204020203" pitchFamily="34" charset="0"/>
              </a:rPr>
              <a:t>Through the application of psychological theories, volunteers have the potential to enhance academic performance, foster positive self-perception, and promote overall well-being amongst children (Fotiadis, et al., 2019). </a:t>
            </a:r>
          </a:p>
          <a:p>
            <a:pPr algn="just"/>
            <a:endParaRPr lang="en-GB" sz="1400" dirty="0">
              <a:solidFill>
                <a:schemeClr val="accent3">
                  <a:lumMod val="75000"/>
                </a:schemeClr>
              </a:solidFill>
              <a:latin typeface="Bahnschrift" panose="020B0502040204020203" pitchFamily="34" charset="0"/>
            </a:endParaRPr>
          </a:p>
          <a:p>
            <a:pPr algn="just"/>
            <a:r>
              <a:rPr lang="en-GB" sz="1400" dirty="0">
                <a:solidFill>
                  <a:schemeClr val="accent3">
                    <a:lumMod val="75000"/>
                  </a:schemeClr>
                </a:solidFill>
                <a:latin typeface="Bahnschrift" panose="020B0502040204020203" pitchFamily="34" charset="0"/>
              </a:rPr>
              <a:t>The conceptual framework for the ideas will be anchored on two established psychological theories, namely the Self-Determination Theory (SDT) and the Positive Psychology Theory (Xia, et al., 2022). </a:t>
            </a:r>
          </a:p>
        </p:txBody>
      </p:sp>
      <p:pic>
        <p:nvPicPr>
          <p:cNvPr id="2052" name="Picture 4" descr="Erikson's Stages of Development"/>
          <p:cNvPicPr>
            <a:picLocks noChangeAspect="1" noChangeArrowheads="1"/>
          </p:cNvPicPr>
          <p:nvPr/>
        </p:nvPicPr>
        <p:blipFill rotWithShape="1">
          <a:blip r:embed="rId3">
            <a:extLst>
              <a:ext uri="{28A0092B-C50C-407E-A947-70E740481C1C}">
                <a14:useLocalDpi xmlns:a14="http://schemas.microsoft.com/office/drawing/2010/main" val="0"/>
              </a:ext>
            </a:extLst>
          </a:blip>
          <a:srcRect l="4584" t="1075" r="-717" b="6141"/>
          <a:stretch/>
        </p:blipFill>
        <p:spPr bwMode="auto">
          <a:xfrm>
            <a:off x="7726680" y="2606041"/>
            <a:ext cx="3677003" cy="2368296"/>
          </a:xfrm>
          <a:prstGeom prst="rect">
            <a:avLst/>
          </a:prstGeom>
          <a:ln w="38100" cap="sq">
            <a:solidFill>
              <a:schemeClr val="accent6"/>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3970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232" y="637032"/>
            <a:ext cx="9875520" cy="1356360"/>
          </a:xfrm>
        </p:spPr>
        <p:txBody>
          <a:bodyPr>
            <a:normAutofit/>
          </a:bodyPr>
          <a:lstStyle/>
          <a:p>
            <a:r>
              <a:rPr lang="en-GB" sz="4000" dirty="0">
                <a:ln w="19050">
                  <a:solidFill>
                    <a:schemeClr val="tx2">
                      <a:lumMod val="50000"/>
                    </a:schemeClr>
                  </a:solidFill>
                </a:ln>
                <a:latin typeface="Arial Black" panose="020B0A04020102020204" pitchFamily="34" charset="0"/>
              </a:rPr>
              <a:t>Self-Determination Theory (SDT)</a:t>
            </a:r>
          </a:p>
        </p:txBody>
      </p:sp>
      <p:sp>
        <p:nvSpPr>
          <p:cNvPr id="3" name="Content Placeholder 2"/>
          <p:cNvSpPr>
            <a:spLocks noGrp="1"/>
          </p:cNvSpPr>
          <p:nvPr>
            <p:ph idx="1"/>
          </p:nvPr>
        </p:nvSpPr>
        <p:spPr>
          <a:xfrm>
            <a:off x="566929" y="1856232"/>
            <a:ext cx="7306056" cy="4834128"/>
          </a:xfrm>
        </p:spPr>
        <p:txBody>
          <a:bodyPr>
            <a:normAutofit fontScale="92500" lnSpcReduction="10000"/>
          </a:bodyPr>
          <a:lstStyle/>
          <a:p>
            <a:pPr algn="just">
              <a:lnSpc>
                <a:spcPct val="110000"/>
              </a:lnSpc>
            </a:pPr>
            <a:r>
              <a:rPr lang="en-GB" sz="1500" dirty="0">
                <a:solidFill>
                  <a:schemeClr val="accent3">
                    <a:lumMod val="75000"/>
                  </a:schemeClr>
                </a:solidFill>
                <a:latin typeface="Bahnschrift" panose="020B0502040204020203" pitchFamily="34" charset="0"/>
              </a:rPr>
              <a:t>Self-Determination Theory (SDT) aims to facilitate individuals’ sense of autonomy by fulfilling their fundamental needs for autonomy, competence, and relatedness (Xia, et al., 2022). </a:t>
            </a:r>
          </a:p>
          <a:p>
            <a:pPr algn="just">
              <a:lnSpc>
                <a:spcPct val="110000"/>
              </a:lnSpc>
            </a:pPr>
            <a:endParaRPr lang="en-GB" sz="1500" dirty="0">
              <a:solidFill>
                <a:schemeClr val="accent3">
                  <a:lumMod val="75000"/>
                </a:schemeClr>
              </a:solidFill>
              <a:latin typeface="Bahnschrift" panose="020B0502040204020203" pitchFamily="34" charset="0"/>
            </a:endParaRPr>
          </a:p>
          <a:p>
            <a:pPr algn="just">
              <a:lnSpc>
                <a:spcPct val="110000"/>
              </a:lnSpc>
            </a:pPr>
            <a:r>
              <a:rPr lang="en-GB" sz="1500" dirty="0">
                <a:solidFill>
                  <a:schemeClr val="accent3">
                    <a:lumMod val="75000"/>
                  </a:schemeClr>
                </a:solidFill>
                <a:latin typeface="Bahnschrift" panose="020B0502040204020203" pitchFamily="34" charset="0"/>
              </a:rPr>
              <a:t>Autonomy - Autonomy refers to an individual’s perception of possessing independence and self-determination. </a:t>
            </a:r>
          </a:p>
          <a:p>
            <a:pPr algn="just">
              <a:lnSpc>
                <a:spcPct val="110000"/>
              </a:lnSpc>
            </a:pPr>
            <a:endParaRPr lang="en-GB" sz="1500" dirty="0">
              <a:solidFill>
                <a:schemeClr val="accent3">
                  <a:lumMod val="75000"/>
                </a:schemeClr>
              </a:solidFill>
              <a:latin typeface="Bahnschrift" panose="020B0502040204020203" pitchFamily="34" charset="0"/>
            </a:endParaRPr>
          </a:p>
          <a:p>
            <a:pPr algn="just">
              <a:lnSpc>
                <a:spcPct val="110000"/>
              </a:lnSpc>
            </a:pPr>
            <a:r>
              <a:rPr lang="en-GB" sz="1500" dirty="0">
                <a:solidFill>
                  <a:schemeClr val="accent3">
                    <a:lumMod val="75000"/>
                  </a:schemeClr>
                </a:solidFill>
                <a:latin typeface="Bahnschrift" panose="020B0502040204020203" pitchFamily="34" charset="0"/>
              </a:rPr>
              <a:t>Competence - The term “competent” is used to describe an individual who possesses a high level of confidence in their ability to perform a task proficiently (Xia, et al., 2022). </a:t>
            </a:r>
          </a:p>
          <a:p>
            <a:pPr algn="just">
              <a:lnSpc>
                <a:spcPct val="110000"/>
              </a:lnSpc>
            </a:pPr>
            <a:endParaRPr lang="en-GB" sz="1500" dirty="0">
              <a:solidFill>
                <a:schemeClr val="accent3">
                  <a:lumMod val="75000"/>
                </a:schemeClr>
              </a:solidFill>
              <a:latin typeface="Bahnschrift" panose="020B0502040204020203" pitchFamily="34" charset="0"/>
            </a:endParaRPr>
          </a:p>
          <a:p>
            <a:pPr algn="just">
              <a:lnSpc>
                <a:spcPct val="110000"/>
              </a:lnSpc>
            </a:pPr>
            <a:r>
              <a:rPr lang="en-GB" sz="1500" dirty="0">
                <a:solidFill>
                  <a:schemeClr val="accent3">
                    <a:lumMod val="75000"/>
                  </a:schemeClr>
                </a:solidFill>
                <a:latin typeface="Bahnschrift" panose="020B0502040204020203" pitchFamily="34" charset="0"/>
              </a:rPr>
              <a:t>Relatedness - The concept of relatedness pertains to a robust desire for interpersonal connections and supportive relationships. </a:t>
            </a:r>
          </a:p>
          <a:p>
            <a:pPr algn="just">
              <a:lnSpc>
                <a:spcPct val="110000"/>
              </a:lnSpc>
            </a:pPr>
            <a:r>
              <a:rPr lang="en-GB" sz="1500" dirty="0">
                <a:solidFill>
                  <a:schemeClr val="accent3">
                    <a:lumMod val="75000"/>
                  </a:schemeClr>
                </a:solidFill>
                <a:latin typeface="Bahnschrift" panose="020B0502040204020203" pitchFamily="34" charset="0"/>
              </a:rPr>
              <a:t>Volunteers can contribute by actively engaging in attentive listening, demonstrating empathy, and ensuring a secure environment that fosters communication and social connections amongst children.</a:t>
            </a:r>
          </a:p>
          <a:p>
            <a:endParaRPr lang="en-GB" dirty="0"/>
          </a:p>
        </p:txBody>
      </p:sp>
      <p:pic>
        <p:nvPicPr>
          <p:cNvPr id="3074" name="Picture 2" descr="Self-Determination Theory – Post-Secondary Peer Support Training Curriculum"/>
          <p:cNvPicPr>
            <a:picLocks noChangeAspect="1" noChangeArrowheads="1"/>
          </p:cNvPicPr>
          <p:nvPr/>
        </p:nvPicPr>
        <p:blipFill rotWithShape="1">
          <a:blip r:embed="rId3">
            <a:extLst>
              <a:ext uri="{28A0092B-C50C-407E-A947-70E740481C1C}">
                <a14:useLocalDpi xmlns:a14="http://schemas.microsoft.com/office/drawing/2010/main" val="0"/>
              </a:ext>
            </a:extLst>
          </a:blip>
          <a:srcRect b="9621"/>
          <a:stretch/>
        </p:blipFill>
        <p:spPr bwMode="auto">
          <a:xfrm>
            <a:off x="7802001" y="2185417"/>
            <a:ext cx="4171188" cy="2834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3410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928" y="353568"/>
            <a:ext cx="9875520" cy="1356360"/>
          </a:xfrm>
        </p:spPr>
        <p:txBody>
          <a:bodyPr>
            <a:normAutofit/>
          </a:bodyPr>
          <a:lstStyle/>
          <a:p>
            <a:r>
              <a:rPr lang="en-GB" dirty="0">
                <a:ln w="19050">
                  <a:solidFill>
                    <a:schemeClr val="tx2">
                      <a:lumMod val="50000"/>
                    </a:schemeClr>
                  </a:solidFill>
                </a:ln>
                <a:latin typeface="Arial Black" panose="020B0A04020102020204" pitchFamily="34" charset="0"/>
              </a:rPr>
              <a:t>Positive Psychology Theory</a:t>
            </a:r>
          </a:p>
        </p:txBody>
      </p:sp>
      <p:sp>
        <p:nvSpPr>
          <p:cNvPr id="3" name="Content Placeholder 2"/>
          <p:cNvSpPr>
            <a:spLocks noGrp="1"/>
          </p:cNvSpPr>
          <p:nvPr>
            <p:ph idx="1"/>
          </p:nvPr>
        </p:nvSpPr>
        <p:spPr>
          <a:xfrm>
            <a:off x="630936" y="1563624"/>
            <a:ext cx="6428231" cy="4864608"/>
          </a:xfrm>
        </p:spPr>
        <p:txBody>
          <a:bodyPr>
            <a:noAutofit/>
          </a:bodyPr>
          <a:lstStyle/>
          <a:p>
            <a:pPr algn="just">
              <a:lnSpc>
                <a:spcPct val="110000"/>
              </a:lnSpc>
            </a:pPr>
            <a:r>
              <a:rPr lang="en-GB" sz="1400" dirty="0">
                <a:solidFill>
                  <a:schemeClr val="accent3">
                    <a:lumMod val="75000"/>
                  </a:schemeClr>
                </a:solidFill>
                <a:latin typeface="Bahnschrift" panose="020B0502040204020203" pitchFamily="34" charset="0"/>
              </a:rPr>
              <a:t>The Positive Psychology Theory is centred on several fundamental concepts, including but not limited to well-being, positive affect, engagement, interpersonal relationships, meaning and purpose, and achievement (Kern, et al., 2020). </a:t>
            </a:r>
          </a:p>
          <a:p>
            <a:pPr algn="just">
              <a:lnSpc>
                <a:spcPct val="110000"/>
              </a:lnSpc>
            </a:pPr>
            <a:endParaRPr lang="en-GB" sz="1400" dirty="0">
              <a:solidFill>
                <a:schemeClr val="accent3">
                  <a:lumMod val="75000"/>
                </a:schemeClr>
              </a:solidFill>
              <a:latin typeface="Bahnschrift" panose="020B0502040204020203" pitchFamily="34" charset="0"/>
            </a:endParaRPr>
          </a:p>
          <a:p>
            <a:pPr algn="just">
              <a:lnSpc>
                <a:spcPct val="110000"/>
              </a:lnSpc>
            </a:pPr>
            <a:r>
              <a:rPr lang="en-GB" sz="1400" dirty="0">
                <a:solidFill>
                  <a:schemeClr val="accent3">
                    <a:lumMod val="75000"/>
                  </a:schemeClr>
                </a:solidFill>
                <a:latin typeface="Bahnschrift" panose="020B0502040204020203" pitchFamily="34" charset="0"/>
              </a:rPr>
              <a:t>Positive Emotions - In order to attain a state of well-being, individuals must experience feelings of contentment and pleasure (Garland and Fredrickson, 2019).</a:t>
            </a:r>
          </a:p>
          <a:p>
            <a:pPr algn="just">
              <a:lnSpc>
                <a:spcPct val="110000"/>
              </a:lnSpc>
            </a:pPr>
            <a:endParaRPr lang="en-GB" sz="1400" dirty="0">
              <a:solidFill>
                <a:schemeClr val="accent3">
                  <a:lumMod val="75000"/>
                </a:schemeClr>
              </a:solidFill>
              <a:latin typeface="Bahnschrift" panose="020B0502040204020203" pitchFamily="34" charset="0"/>
            </a:endParaRPr>
          </a:p>
          <a:p>
            <a:pPr algn="just">
              <a:lnSpc>
                <a:spcPct val="110000"/>
              </a:lnSpc>
            </a:pPr>
            <a:r>
              <a:rPr lang="en-GB" sz="1400" dirty="0">
                <a:solidFill>
                  <a:schemeClr val="accent3">
                    <a:lumMod val="75000"/>
                  </a:schemeClr>
                </a:solidFill>
                <a:latin typeface="Bahnschrift" panose="020B0502040204020203" pitchFamily="34" charset="0"/>
              </a:rPr>
              <a:t>Engagement - Individuals tend to exhibit heightened levels of concentration when they are deeply engrossed in a task. </a:t>
            </a:r>
          </a:p>
          <a:p>
            <a:pPr algn="just">
              <a:lnSpc>
                <a:spcPct val="110000"/>
              </a:lnSpc>
            </a:pPr>
            <a:endParaRPr lang="en-GB" sz="1400" dirty="0">
              <a:solidFill>
                <a:schemeClr val="accent3">
                  <a:lumMod val="75000"/>
                </a:schemeClr>
              </a:solidFill>
              <a:latin typeface="Bahnschrift" panose="020B0502040204020203" pitchFamily="34" charset="0"/>
            </a:endParaRPr>
          </a:p>
          <a:p>
            <a:pPr algn="just">
              <a:lnSpc>
                <a:spcPct val="110000"/>
              </a:lnSpc>
            </a:pPr>
            <a:r>
              <a:rPr lang="en-GB" sz="1400" dirty="0">
                <a:solidFill>
                  <a:schemeClr val="accent3">
                    <a:lumMod val="75000"/>
                  </a:schemeClr>
                </a:solidFill>
                <a:latin typeface="Bahnschrift" panose="020B0502040204020203" pitchFamily="34" charset="0"/>
              </a:rPr>
              <a:t>Relationships - Volunteers are afforded the opportunity to establish mutually beneficial relationships with the children they serve. By attentively listening and demonstrating empathy, individuals can provide a secure environment for children to communicate and establish relationships with others. </a:t>
            </a:r>
          </a:p>
        </p:txBody>
      </p:sp>
      <p:pic>
        <p:nvPicPr>
          <p:cNvPr id="4100" name="Picture 4" descr="Positive Psychology Initiatives | Authentic Happin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0336" y="2532888"/>
            <a:ext cx="4452874" cy="1922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58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072" y="701040"/>
            <a:ext cx="9875520" cy="1356360"/>
          </a:xfrm>
        </p:spPr>
        <p:txBody>
          <a:bodyPr>
            <a:normAutofit/>
          </a:bodyPr>
          <a:lstStyle/>
          <a:p>
            <a:r>
              <a:rPr lang="en-GB" dirty="0">
                <a:ln w="19050">
                  <a:solidFill>
                    <a:schemeClr val="tx2">
                      <a:lumMod val="50000"/>
                    </a:schemeClr>
                  </a:solidFill>
                </a:ln>
                <a:latin typeface="Arial Black" panose="020B0A04020102020204" pitchFamily="34" charset="0"/>
              </a:rPr>
              <a:t>Conclusion</a:t>
            </a:r>
          </a:p>
        </p:txBody>
      </p:sp>
      <p:sp>
        <p:nvSpPr>
          <p:cNvPr id="3" name="Content Placeholder 2"/>
          <p:cNvSpPr>
            <a:spLocks noGrp="1"/>
          </p:cNvSpPr>
          <p:nvPr>
            <p:ph idx="1"/>
          </p:nvPr>
        </p:nvSpPr>
        <p:spPr>
          <a:xfrm>
            <a:off x="647701" y="2057400"/>
            <a:ext cx="6364224" cy="4038600"/>
          </a:xfrm>
        </p:spPr>
        <p:txBody>
          <a:bodyPr>
            <a:normAutofit/>
          </a:bodyPr>
          <a:lstStyle/>
          <a:p>
            <a:pPr algn="just">
              <a:lnSpc>
                <a:spcPct val="100000"/>
              </a:lnSpc>
            </a:pPr>
            <a:r>
              <a:rPr lang="en-GB" sz="1600" dirty="0">
                <a:solidFill>
                  <a:schemeClr val="accent3">
                    <a:lumMod val="75000"/>
                  </a:schemeClr>
                </a:solidFill>
                <a:latin typeface="Bahnschrift" panose="020B0502040204020203" pitchFamily="34" charset="0"/>
              </a:rPr>
              <a:t>In conclusion, if volunteers possess a comprehensive understanding of the underlying principles of these theories, they may be better equipped to create a stimulating and informative environment for the children. </a:t>
            </a:r>
          </a:p>
          <a:p>
            <a:pPr algn="just">
              <a:lnSpc>
                <a:spcPct val="100000"/>
              </a:lnSpc>
            </a:pPr>
            <a:endParaRPr lang="en-GB" sz="1600" dirty="0">
              <a:solidFill>
                <a:schemeClr val="accent3">
                  <a:lumMod val="75000"/>
                </a:schemeClr>
              </a:solidFill>
              <a:latin typeface="Bahnschrift" panose="020B0502040204020203" pitchFamily="34" charset="0"/>
            </a:endParaRPr>
          </a:p>
          <a:p>
            <a:pPr algn="just">
              <a:lnSpc>
                <a:spcPct val="100000"/>
              </a:lnSpc>
            </a:pPr>
            <a:r>
              <a:rPr lang="en-GB" sz="1600" dirty="0">
                <a:solidFill>
                  <a:schemeClr val="accent3">
                    <a:lumMod val="75000"/>
                  </a:schemeClr>
                </a:solidFill>
                <a:latin typeface="Bahnschrift" panose="020B0502040204020203" pitchFamily="34" charset="0"/>
              </a:rPr>
              <a:t>Volunteers can establish a conducive environment, foster widespread participation, and cultivate meaningful connections by directing their attention towards affirmative emotions, engagement, and interpersonal bonds. </a:t>
            </a:r>
          </a:p>
          <a:p>
            <a:pPr algn="just">
              <a:lnSpc>
                <a:spcPct val="100000"/>
              </a:lnSpc>
            </a:pPr>
            <a:endParaRPr lang="en-GB" sz="1600" dirty="0">
              <a:solidFill>
                <a:schemeClr val="accent3">
                  <a:lumMod val="75000"/>
                </a:schemeClr>
              </a:solidFill>
              <a:latin typeface="Bahnschrift" panose="020B0502040204020203" pitchFamily="34" charset="0"/>
            </a:endParaRPr>
          </a:p>
          <a:p>
            <a:pPr algn="just">
              <a:lnSpc>
                <a:spcPct val="100000"/>
              </a:lnSpc>
            </a:pPr>
            <a:r>
              <a:rPr lang="en-GB" sz="1600" dirty="0">
                <a:solidFill>
                  <a:schemeClr val="accent3">
                    <a:lumMod val="75000"/>
                  </a:schemeClr>
                </a:solidFill>
                <a:latin typeface="Bahnschrift" panose="020B0502040204020203" pitchFamily="34" charset="0"/>
              </a:rPr>
              <a:t>This methodology facilitates the maturation, advancement, and realisation of the complete capabilities of the juvenile constituents of the organisation.</a:t>
            </a:r>
          </a:p>
          <a:p>
            <a:endParaRPr lang="en-GB" dirty="0"/>
          </a:p>
        </p:txBody>
      </p:sp>
      <p:pic>
        <p:nvPicPr>
          <p:cNvPr id="5122" name="Picture 2" descr="Seven Important Things Parents must Remind their Children Everyd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3260" y="2506662"/>
            <a:ext cx="4623523" cy="2806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9694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5928" y="774192"/>
            <a:ext cx="9875520" cy="1356360"/>
          </a:xfrm>
        </p:spPr>
        <p:txBody>
          <a:bodyPr>
            <a:normAutofit/>
          </a:bodyPr>
          <a:lstStyle/>
          <a:p>
            <a:r>
              <a:rPr lang="en-GB" dirty="0">
                <a:ln w="19050">
                  <a:solidFill>
                    <a:schemeClr val="tx2">
                      <a:lumMod val="50000"/>
                    </a:schemeClr>
                  </a:solidFill>
                </a:ln>
                <a:latin typeface="Arial Black" panose="020B0A04020102020204" pitchFamily="34" charset="0"/>
              </a:rPr>
              <a:t>References</a:t>
            </a:r>
          </a:p>
        </p:txBody>
      </p:sp>
      <p:sp>
        <p:nvSpPr>
          <p:cNvPr id="3" name="Content Placeholder 2"/>
          <p:cNvSpPr>
            <a:spLocks noGrp="1"/>
          </p:cNvSpPr>
          <p:nvPr>
            <p:ph idx="1"/>
          </p:nvPr>
        </p:nvSpPr>
        <p:spPr>
          <a:xfrm>
            <a:off x="2281428" y="2130552"/>
            <a:ext cx="7598664" cy="4038600"/>
          </a:xfrm>
        </p:spPr>
        <p:txBody>
          <a:bodyPr>
            <a:normAutofit/>
          </a:bodyPr>
          <a:lstStyle/>
          <a:p>
            <a:pPr algn="just"/>
            <a:r>
              <a:rPr lang="en-GB" sz="1400" dirty="0">
                <a:solidFill>
                  <a:schemeClr val="accent3">
                    <a:lumMod val="75000"/>
                  </a:schemeClr>
                </a:solidFill>
                <a:latin typeface="Bahnschrift" panose="020B0502040204020203" pitchFamily="34" charset="0"/>
              </a:rPr>
              <a:t>Fotiadis, A., </a:t>
            </a:r>
            <a:r>
              <a:rPr lang="en-GB" sz="1400" dirty="0" err="1">
                <a:solidFill>
                  <a:schemeClr val="accent3">
                    <a:lumMod val="75000"/>
                  </a:schemeClr>
                </a:solidFill>
                <a:latin typeface="Bahnschrift" panose="020B0502040204020203" pitchFamily="34" charset="0"/>
              </a:rPr>
              <a:t>Abdulrahman</a:t>
            </a:r>
            <a:r>
              <a:rPr lang="en-GB" sz="1400" dirty="0">
                <a:solidFill>
                  <a:schemeClr val="accent3">
                    <a:lumMod val="75000"/>
                  </a:schemeClr>
                </a:solidFill>
                <a:latin typeface="Bahnschrift" panose="020B0502040204020203" pitchFamily="34" charset="0"/>
              </a:rPr>
              <a:t>, K. and </a:t>
            </a:r>
            <a:r>
              <a:rPr lang="en-GB" sz="1400" dirty="0" err="1">
                <a:solidFill>
                  <a:schemeClr val="accent3">
                    <a:lumMod val="75000"/>
                  </a:schemeClr>
                </a:solidFill>
                <a:latin typeface="Bahnschrift" panose="020B0502040204020203" pitchFamily="34" charset="0"/>
              </a:rPr>
              <a:t>Spyridou</a:t>
            </a:r>
            <a:r>
              <a:rPr lang="en-GB" sz="1400" dirty="0">
                <a:solidFill>
                  <a:schemeClr val="accent3">
                    <a:lumMod val="75000"/>
                  </a:schemeClr>
                </a:solidFill>
                <a:latin typeface="Bahnschrift" panose="020B0502040204020203" pitchFamily="34" charset="0"/>
              </a:rPr>
              <a:t>, A., 2019. The mediating roles of psychological autonomy, competence and relatedness on work-life balance and well-being. </a:t>
            </a:r>
            <a:r>
              <a:rPr lang="en-GB" sz="1400" i="1" dirty="0">
                <a:solidFill>
                  <a:schemeClr val="accent3">
                    <a:lumMod val="75000"/>
                  </a:schemeClr>
                </a:solidFill>
                <a:latin typeface="Bahnschrift" panose="020B0502040204020203" pitchFamily="34" charset="0"/>
              </a:rPr>
              <a:t>Frontiers in psychology</a:t>
            </a:r>
            <a:r>
              <a:rPr lang="en-GB" sz="1400" dirty="0">
                <a:solidFill>
                  <a:schemeClr val="accent3">
                    <a:lumMod val="75000"/>
                  </a:schemeClr>
                </a:solidFill>
                <a:latin typeface="Bahnschrift" panose="020B0502040204020203" pitchFamily="34" charset="0"/>
              </a:rPr>
              <a:t>, </a:t>
            </a:r>
            <a:r>
              <a:rPr lang="en-GB" sz="1400" i="1" dirty="0">
                <a:solidFill>
                  <a:schemeClr val="accent3">
                    <a:lumMod val="75000"/>
                  </a:schemeClr>
                </a:solidFill>
                <a:latin typeface="Bahnschrift" panose="020B0502040204020203" pitchFamily="34" charset="0"/>
              </a:rPr>
              <a:t>10</a:t>
            </a:r>
            <a:r>
              <a:rPr lang="en-GB" sz="1400" dirty="0">
                <a:solidFill>
                  <a:schemeClr val="accent3">
                    <a:lumMod val="75000"/>
                  </a:schemeClr>
                </a:solidFill>
                <a:latin typeface="Bahnschrift" panose="020B0502040204020203" pitchFamily="34" charset="0"/>
              </a:rPr>
              <a:t>, p.1267.</a:t>
            </a:r>
          </a:p>
          <a:p>
            <a:pPr algn="just"/>
            <a:r>
              <a:rPr lang="en-GB" sz="1400" dirty="0">
                <a:solidFill>
                  <a:schemeClr val="accent3">
                    <a:lumMod val="75000"/>
                  </a:schemeClr>
                </a:solidFill>
                <a:latin typeface="Bahnschrift" panose="020B0502040204020203" pitchFamily="34" charset="0"/>
              </a:rPr>
              <a:t>Garland, E.L. and Fredrickson, B.L., 2019. Positive psychological states in the arc from mindfulness to self-transcendence: extensions of the Mindfulness-to-Meaning Theory and applications to addiction and chronic pain treatment. </a:t>
            </a:r>
            <a:r>
              <a:rPr lang="en-GB" sz="1400" i="1" dirty="0">
                <a:solidFill>
                  <a:schemeClr val="accent3">
                    <a:lumMod val="75000"/>
                  </a:schemeClr>
                </a:solidFill>
                <a:latin typeface="Bahnschrift" panose="020B0502040204020203" pitchFamily="34" charset="0"/>
              </a:rPr>
              <a:t>Current Opinion in Psychology</a:t>
            </a:r>
            <a:r>
              <a:rPr lang="en-GB" sz="1400" dirty="0">
                <a:solidFill>
                  <a:schemeClr val="accent3">
                    <a:lumMod val="75000"/>
                  </a:schemeClr>
                </a:solidFill>
                <a:latin typeface="Bahnschrift" panose="020B0502040204020203" pitchFamily="34" charset="0"/>
              </a:rPr>
              <a:t>, </a:t>
            </a:r>
            <a:r>
              <a:rPr lang="en-GB" sz="1400" i="1" dirty="0">
                <a:solidFill>
                  <a:schemeClr val="accent3">
                    <a:lumMod val="75000"/>
                  </a:schemeClr>
                </a:solidFill>
                <a:latin typeface="Bahnschrift" panose="020B0502040204020203" pitchFamily="34" charset="0"/>
              </a:rPr>
              <a:t>28</a:t>
            </a:r>
            <a:r>
              <a:rPr lang="en-GB" sz="1400" dirty="0">
                <a:solidFill>
                  <a:schemeClr val="accent3">
                    <a:lumMod val="75000"/>
                  </a:schemeClr>
                </a:solidFill>
                <a:latin typeface="Bahnschrift" panose="020B0502040204020203" pitchFamily="34" charset="0"/>
              </a:rPr>
              <a:t>, pp.184-191.</a:t>
            </a:r>
          </a:p>
          <a:p>
            <a:pPr algn="just"/>
            <a:r>
              <a:rPr lang="en-GB" sz="1400" dirty="0" err="1">
                <a:solidFill>
                  <a:schemeClr val="accent3">
                    <a:lumMod val="75000"/>
                  </a:schemeClr>
                </a:solidFill>
                <a:latin typeface="Bahnschrift" panose="020B0502040204020203" pitchFamily="34" charset="0"/>
              </a:rPr>
              <a:t>Jeno</a:t>
            </a:r>
            <a:r>
              <a:rPr lang="en-GB" sz="1400" dirty="0">
                <a:solidFill>
                  <a:schemeClr val="accent3">
                    <a:lumMod val="75000"/>
                  </a:schemeClr>
                </a:solidFill>
                <a:latin typeface="Bahnschrift" panose="020B0502040204020203" pitchFamily="34" charset="0"/>
              </a:rPr>
              <a:t>, L.M., Adachi, P.J., </a:t>
            </a:r>
            <a:r>
              <a:rPr lang="en-GB" sz="1400" dirty="0" err="1">
                <a:solidFill>
                  <a:schemeClr val="accent3">
                    <a:lumMod val="75000"/>
                  </a:schemeClr>
                </a:solidFill>
                <a:latin typeface="Bahnschrift" panose="020B0502040204020203" pitchFamily="34" charset="0"/>
              </a:rPr>
              <a:t>Grytnes</a:t>
            </a:r>
            <a:r>
              <a:rPr lang="en-GB" sz="1400" dirty="0">
                <a:solidFill>
                  <a:schemeClr val="accent3">
                    <a:lumMod val="75000"/>
                  </a:schemeClr>
                </a:solidFill>
                <a:latin typeface="Bahnschrift" panose="020B0502040204020203" pitchFamily="34" charset="0"/>
              </a:rPr>
              <a:t>, J.A., </a:t>
            </a:r>
            <a:r>
              <a:rPr lang="en-GB" sz="1400" dirty="0" err="1">
                <a:solidFill>
                  <a:schemeClr val="accent3">
                    <a:lumMod val="75000"/>
                  </a:schemeClr>
                </a:solidFill>
                <a:latin typeface="Bahnschrift" panose="020B0502040204020203" pitchFamily="34" charset="0"/>
              </a:rPr>
              <a:t>Vandvik</a:t>
            </a:r>
            <a:r>
              <a:rPr lang="en-GB" sz="1400" dirty="0">
                <a:solidFill>
                  <a:schemeClr val="accent3">
                    <a:lumMod val="75000"/>
                  </a:schemeClr>
                </a:solidFill>
                <a:latin typeface="Bahnschrift" panose="020B0502040204020203" pitchFamily="34" charset="0"/>
              </a:rPr>
              <a:t>, V. and </a:t>
            </a:r>
            <a:r>
              <a:rPr lang="en-GB" sz="1400" dirty="0" err="1">
                <a:solidFill>
                  <a:schemeClr val="accent3">
                    <a:lumMod val="75000"/>
                  </a:schemeClr>
                </a:solidFill>
                <a:latin typeface="Bahnschrift" panose="020B0502040204020203" pitchFamily="34" charset="0"/>
              </a:rPr>
              <a:t>Deci</a:t>
            </a:r>
            <a:r>
              <a:rPr lang="en-GB" sz="1400" dirty="0">
                <a:solidFill>
                  <a:schemeClr val="accent3">
                    <a:lumMod val="75000"/>
                  </a:schemeClr>
                </a:solidFill>
                <a:latin typeface="Bahnschrift" panose="020B0502040204020203" pitchFamily="34" charset="0"/>
              </a:rPr>
              <a:t>, E.L., 2019. The effects of m‐learning on motivation, achievement and well‐being: A Self‐Determination Theory approach. </a:t>
            </a:r>
            <a:r>
              <a:rPr lang="en-GB" sz="1400" i="1" dirty="0">
                <a:solidFill>
                  <a:schemeClr val="accent3">
                    <a:lumMod val="75000"/>
                  </a:schemeClr>
                </a:solidFill>
                <a:latin typeface="Bahnschrift" panose="020B0502040204020203" pitchFamily="34" charset="0"/>
              </a:rPr>
              <a:t>British Journal of Educational Technology</a:t>
            </a:r>
            <a:r>
              <a:rPr lang="en-GB" sz="1400" dirty="0">
                <a:solidFill>
                  <a:schemeClr val="accent3">
                    <a:lumMod val="75000"/>
                  </a:schemeClr>
                </a:solidFill>
                <a:latin typeface="Bahnschrift" panose="020B0502040204020203" pitchFamily="34" charset="0"/>
              </a:rPr>
              <a:t>, </a:t>
            </a:r>
            <a:r>
              <a:rPr lang="en-GB" sz="1400" i="1" dirty="0">
                <a:solidFill>
                  <a:schemeClr val="accent3">
                    <a:lumMod val="75000"/>
                  </a:schemeClr>
                </a:solidFill>
                <a:latin typeface="Bahnschrift" panose="020B0502040204020203" pitchFamily="34" charset="0"/>
              </a:rPr>
              <a:t>50</a:t>
            </a:r>
            <a:r>
              <a:rPr lang="en-GB" sz="1400" dirty="0">
                <a:solidFill>
                  <a:schemeClr val="accent3">
                    <a:lumMod val="75000"/>
                  </a:schemeClr>
                </a:solidFill>
                <a:latin typeface="Bahnschrift" panose="020B0502040204020203" pitchFamily="34" charset="0"/>
              </a:rPr>
              <a:t>(2), pp.669-683.</a:t>
            </a:r>
          </a:p>
          <a:p>
            <a:pPr algn="just"/>
            <a:r>
              <a:rPr lang="en-GB" sz="1400" dirty="0">
                <a:solidFill>
                  <a:schemeClr val="accent3">
                    <a:lumMod val="75000"/>
                  </a:schemeClr>
                </a:solidFill>
                <a:latin typeface="Bahnschrift" panose="020B0502040204020203" pitchFamily="34" charset="0"/>
              </a:rPr>
              <a:t>Kern, M.L., Williams, P., </a:t>
            </a:r>
            <a:r>
              <a:rPr lang="en-GB" sz="1400" dirty="0" err="1">
                <a:solidFill>
                  <a:schemeClr val="accent3">
                    <a:lumMod val="75000"/>
                  </a:schemeClr>
                </a:solidFill>
                <a:latin typeface="Bahnschrift" panose="020B0502040204020203" pitchFamily="34" charset="0"/>
              </a:rPr>
              <a:t>Spong</a:t>
            </a:r>
            <a:r>
              <a:rPr lang="en-GB" sz="1400" dirty="0">
                <a:solidFill>
                  <a:schemeClr val="accent3">
                    <a:lumMod val="75000"/>
                  </a:schemeClr>
                </a:solidFill>
                <a:latin typeface="Bahnschrift" panose="020B0502040204020203" pitchFamily="34" charset="0"/>
              </a:rPr>
              <a:t>, C., </a:t>
            </a:r>
            <a:r>
              <a:rPr lang="en-GB" sz="1400" dirty="0" err="1">
                <a:solidFill>
                  <a:schemeClr val="accent3">
                    <a:lumMod val="75000"/>
                  </a:schemeClr>
                </a:solidFill>
                <a:latin typeface="Bahnschrift" panose="020B0502040204020203" pitchFamily="34" charset="0"/>
              </a:rPr>
              <a:t>Colla</a:t>
            </a:r>
            <a:r>
              <a:rPr lang="en-GB" sz="1400" dirty="0">
                <a:solidFill>
                  <a:schemeClr val="accent3">
                    <a:lumMod val="75000"/>
                  </a:schemeClr>
                </a:solidFill>
                <a:latin typeface="Bahnschrift" panose="020B0502040204020203" pitchFamily="34" charset="0"/>
              </a:rPr>
              <a:t>, R., Sharma, K., </a:t>
            </a:r>
            <a:r>
              <a:rPr lang="en-GB" sz="1400" dirty="0" err="1">
                <a:solidFill>
                  <a:schemeClr val="accent3">
                    <a:lumMod val="75000"/>
                  </a:schemeClr>
                </a:solidFill>
                <a:latin typeface="Bahnschrift" panose="020B0502040204020203" pitchFamily="34" charset="0"/>
              </a:rPr>
              <a:t>Downie</a:t>
            </a:r>
            <a:r>
              <a:rPr lang="en-GB" sz="1400" dirty="0">
                <a:solidFill>
                  <a:schemeClr val="accent3">
                    <a:lumMod val="75000"/>
                  </a:schemeClr>
                </a:solidFill>
                <a:latin typeface="Bahnschrift" panose="020B0502040204020203" pitchFamily="34" charset="0"/>
              </a:rPr>
              <a:t>, A., Taylor, J.A., Sharp, S., </a:t>
            </a:r>
            <a:r>
              <a:rPr lang="en-GB" sz="1400" dirty="0" err="1">
                <a:solidFill>
                  <a:schemeClr val="accent3">
                    <a:lumMod val="75000"/>
                  </a:schemeClr>
                </a:solidFill>
                <a:latin typeface="Bahnschrift" panose="020B0502040204020203" pitchFamily="34" charset="0"/>
              </a:rPr>
              <a:t>Siokou</a:t>
            </a:r>
            <a:r>
              <a:rPr lang="en-GB" sz="1400" dirty="0">
                <a:solidFill>
                  <a:schemeClr val="accent3">
                    <a:lumMod val="75000"/>
                  </a:schemeClr>
                </a:solidFill>
                <a:latin typeface="Bahnschrift" panose="020B0502040204020203" pitchFamily="34" charset="0"/>
              </a:rPr>
              <a:t>, C. and </a:t>
            </a:r>
            <a:r>
              <a:rPr lang="en-GB" sz="1400" dirty="0" err="1">
                <a:solidFill>
                  <a:schemeClr val="accent3">
                    <a:lumMod val="75000"/>
                  </a:schemeClr>
                </a:solidFill>
                <a:latin typeface="Bahnschrift" panose="020B0502040204020203" pitchFamily="34" charset="0"/>
              </a:rPr>
              <a:t>Oades</a:t>
            </a:r>
            <a:r>
              <a:rPr lang="en-GB" sz="1400" dirty="0">
                <a:solidFill>
                  <a:schemeClr val="accent3">
                    <a:lumMod val="75000"/>
                  </a:schemeClr>
                </a:solidFill>
                <a:latin typeface="Bahnschrift" panose="020B0502040204020203" pitchFamily="34" charset="0"/>
              </a:rPr>
              <a:t>, L.G., 2020. Systems informed positive psychology. </a:t>
            </a:r>
            <a:r>
              <a:rPr lang="en-GB" sz="1400" i="1" dirty="0">
                <a:solidFill>
                  <a:schemeClr val="accent3">
                    <a:lumMod val="75000"/>
                  </a:schemeClr>
                </a:solidFill>
                <a:latin typeface="Bahnschrift" panose="020B0502040204020203" pitchFamily="34" charset="0"/>
              </a:rPr>
              <a:t>The Journal of Positive Psychology</a:t>
            </a:r>
            <a:r>
              <a:rPr lang="en-GB" sz="1400" dirty="0">
                <a:solidFill>
                  <a:schemeClr val="accent3">
                    <a:lumMod val="75000"/>
                  </a:schemeClr>
                </a:solidFill>
                <a:latin typeface="Bahnschrift" panose="020B0502040204020203" pitchFamily="34" charset="0"/>
              </a:rPr>
              <a:t>, </a:t>
            </a:r>
            <a:r>
              <a:rPr lang="en-GB" sz="1400" i="1" dirty="0">
                <a:solidFill>
                  <a:schemeClr val="accent3">
                    <a:lumMod val="75000"/>
                  </a:schemeClr>
                </a:solidFill>
                <a:latin typeface="Bahnschrift" panose="020B0502040204020203" pitchFamily="34" charset="0"/>
              </a:rPr>
              <a:t>15</a:t>
            </a:r>
            <a:r>
              <a:rPr lang="en-GB" sz="1400" dirty="0">
                <a:solidFill>
                  <a:schemeClr val="accent3">
                    <a:lumMod val="75000"/>
                  </a:schemeClr>
                </a:solidFill>
                <a:latin typeface="Bahnschrift" panose="020B0502040204020203" pitchFamily="34" charset="0"/>
              </a:rPr>
              <a:t>(6), pp.705-715.</a:t>
            </a:r>
          </a:p>
          <a:p>
            <a:pPr algn="just"/>
            <a:r>
              <a:rPr lang="en-GB" sz="1400" dirty="0">
                <a:solidFill>
                  <a:schemeClr val="accent3">
                    <a:lumMod val="75000"/>
                  </a:schemeClr>
                </a:solidFill>
                <a:latin typeface="Bahnschrift" panose="020B0502040204020203" pitchFamily="34" charset="0"/>
              </a:rPr>
              <a:t>Kim, J. and James, J.D., 2019. Sport and happiness: Understanding the relations amongst sport consumption activities, long-and short-term subjective well-being, and psychological need </a:t>
            </a:r>
            <a:r>
              <a:rPr lang="en-GB" sz="1400" dirty="0" err="1">
                <a:solidFill>
                  <a:schemeClr val="accent3">
                    <a:lumMod val="75000"/>
                  </a:schemeClr>
                </a:solidFill>
                <a:latin typeface="Bahnschrift" panose="020B0502040204020203" pitchFamily="34" charset="0"/>
              </a:rPr>
              <a:t>fulfillment</a:t>
            </a:r>
            <a:r>
              <a:rPr lang="en-GB" sz="1400" dirty="0">
                <a:solidFill>
                  <a:schemeClr val="accent3">
                    <a:lumMod val="75000"/>
                  </a:schemeClr>
                </a:solidFill>
                <a:latin typeface="Bahnschrift" panose="020B0502040204020203" pitchFamily="34" charset="0"/>
              </a:rPr>
              <a:t>. </a:t>
            </a:r>
            <a:r>
              <a:rPr lang="en-GB" sz="1400" i="1" dirty="0">
                <a:solidFill>
                  <a:schemeClr val="accent3">
                    <a:lumMod val="75000"/>
                  </a:schemeClr>
                </a:solidFill>
                <a:latin typeface="Bahnschrift" panose="020B0502040204020203" pitchFamily="34" charset="0"/>
              </a:rPr>
              <a:t>Journal of Sport Management</a:t>
            </a:r>
            <a:r>
              <a:rPr lang="en-GB" sz="1400" dirty="0">
                <a:solidFill>
                  <a:schemeClr val="accent3">
                    <a:lumMod val="75000"/>
                  </a:schemeClr>
                </a:solidFill>
                <a:latin typeface="Bahnschrift" panose="020B0502040204020203" pitchFamily="34" charset="0"/>
              </a:rPr>
              <a:t>, </a:t>
            </a:r>
            <a:r>
              <a:rPr lang="en-GB" sz="1400" i="1" dirty="0">
                <a:solidFill>
                  <a:schemeClr val="accent3">
                    <a:lumMod val="75000"/>
                  </a:schemeClr>
                </a:solidFill>
                <a:latin typeface="Bahnschrift" panose="020B0502040204020203" pitchFamily="34" charset="0"/>
              </a:rPr>
              <a:t>33</a:t>
            </a:r>
            <a:r>
              <a:rPr lang="en-GB" sz="1400" dirty="0">
                <a:solidFill>
                  <a:schemeClr val="accent3">
                    <a:lumMod val="75000"/>
                  </a:schemeClr>
                </a:solidFill>
                <a:latin typeface="Bahnschrift" panose="020B0502040204020203" pitchFamily="34" charset="0"/>
              </a:rPr>
              <a:t>(2), pp.119-132.</a:t>
            </a:r>
            <a:endParaRPr lang="en-GB" sz="1400" dirty="0">
              <a:solidFill>
                <a:schemeClr val="accent3">
                  <a:lumMod val="75000"/>
                </a:schemeClr>
              </a:solidFill>
              <a:effectLst/>
              <a:latin typeface="Bahnschrift" panose="020B0502040204020203" pitchFamily="34" charset="0"/>
            </a:endParaRPr>
          </a:p>
        </p:txBody>
      </p:sp>
    </p:spTree>
    <p:extLst>
      <p:ext uri="{BB962C8B-B14F-4D97-AF65-F5344CB8AC3E}">
        <p14:creationId xmlns:p14="http://schemas.microsoft.com/office/powerpoint/2010/main" val="518861324"/>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505046"/>
      </a:dk2>
      <a:lt2>
        <a:srgbClr val="EEECE1"/>
      </a:lt2>
      <a:accent1>
        <a:srgbClr val="DF5327"/>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63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446C221D-F63F-4DD8-B509-CFE168687B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23</TotalTime>
  <Words>1635</Words>
  <Application>Microsoft Office PowerPoint</Application>
  <PresentationFormat>Widescreen</PresentationFormat>
  <Paragraphs>57</Paragraphs>
  <Slides>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 Black</vt:lpstr>
      <vt:lpstr>Bahnschrift</vt:lpstr>
      <vt:lpstr>Calibri</vt:lpstr>
      <vt:lpstr>Corbel</vt:lpstr>
      <vt:lpstr>Basis</vt:lpstr>
      <vt:lpstr>The Application of Psychological Theories in a Kids Club for Children Aged 5-7</vt:lpstr>
      <vt:lpstr>Introduction</vt:lpstr>
      <vt:lpstr>Psychological Theories Enhancing Sense of Achievement and Well-Being </vt:lpstr>
      <vt:lpstr>Self-Determination Theory (SDT)</vt:lpstr>
      <vt:lpstr>Positive Psychology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Application of Psychological Theories in a Kids Club for Children Aged 5-7</dc:title>
  <dc:creator>Microsoft account</dc:creator>
  <cp:lastModifiedBy>Noya shah</cp:lastModifiedBy>
  <cp:revision>4</cp:revision>
  <dcterms:created xsi:type="dcterms:W3CDTF">2023-06-18T19:46:49Z</dcterms:created>
  <dcterms:modified xsi:type="dcterms:W3CDTF">2023-06-18T20:28:17Z</dcterms:modified>
</cp:coreProperties>
</file>