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handoutMasterIdLst>
    <p:handoutMasterId r:id="rId66"/>
  </p:handoutMasterIdLst>
  <p:sldIdLst>
    <p:sldId id="256" r:id="rId5"/>
    <p:sldId id="258" r:id="rId6"/>
    <p:sldId id="314" r:id="rId7"/>
    <p:sldId id="316" r:id="rId8"/>
    <p:sldId id="317" r:id="rId9"/>
    <p:sldId id="319" r:id="rId10"/>
    <p:sldId id="257" r:id="rId11"/>
    <p:sldId id="320" r:id="rId12"/>
    <p:sldId id="321" r:id="rId13"/>
    <p:sldId id="280" r:id="rId14"/>
    <p:sldId id="323" r:id="rId15"/>
    <p:sldId id="324" r:id="rId16"/>
    <p:sldId id="281" r:id="rId17"/>
    <p:sldId id="322" r:id="rId18"/>
    <p:sldId id="326" r:id="rId19"/>
    <p:sldId id="339" r:id="rId20"/>
    <p:sldId id="325" r:id="rId21"/>
    <p:sldId id="282" r:id="rId22"/>
    <p:sldId id="283" r:id="rId23"/>
    <p:sldId id="284" r:id="rId24"/>
    <p:sldId id="285" r:id="rId25"/>
    <p:sldId id="340" r:id="rId26"/>
    <p:sldId id="341" r:id="rId27"/>
    <p:sldId id="318" r:id="rId28"/>
    <p:sldId id="342" r:id="rId29"/>
    <p:sldId id="343" r:id="rId30"/>
    <p:sldId id="344" r:id="rId31"/>
    <p:sldId id="286" r:id="rId32"/>
    <p:sldId id="287" r:id="rId33"/>
    <p:sldId id="288" r:id="rId34"/>
    <p:sldId id="289" r:id="rId35"/>
    <p:sldId id="345" r:id="rId36"/>
    <p:sldId id="290" r:id="rId37"/>
    <p:sldId id="291" r:id="rId38"/>
    <p:sldId id="292" r:id="rId39"/>
    <p:sldId id="293" r:id="rId40"/>
    <p:sldId id="294" r:id="rId41"/>
    <p:sldId id="295" r:id="rId42"/>
    <p:sldId id="296" r:id="rId43"/>
    <p:sldId id="346" r:id="rId44"/>
    <p:sldId id="347" r:id="rId45"/>
    <p:sldId id="348"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279"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BAB344-F0E4-47CD-BE5A-70308063ED86}" v="50" dt="2024-06-26T11:38:41.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254" autoAdjust="0"/>
  </p:normalViewPr>
  <p:slideViewPr>
    <p:cSldViewPr>
      <p:cViewPr varScale="1">
        <p:scale>
          <a:sx n="96" d="100"/>
          <a:sy n="96" d="100"/>
        </p:scale>
        <p:origin x="1308"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resh Shanmugasundaram" userId="56ee0b85-b296-43b3-b708-c67d444dc0b4" providerId="ADAL" clId="{5FBAB344-F0E4-47CD-BE5A-70308063ED86}"/>
    <pc:docChg chg="undo custSel addSld delSld modSld">
      <pc:chgData name="Suresh Shanmugasundaram" userId="56ee0b85-b296-43b3-b708-c67d444dc0b4" providerId="ADAL" clId="{5FBAB344-F0E4-47CD-BE5A-70308063ED86}" dt="2024-06-26T11:40:25.052" v="686" actId="20577"/>
      <pc:docMkLst>
        <pc:docMk/>
      </pc:docMkLst>
      <pc:sldChg chg="modSp mod">
        <pc:chgData name="Suresh Shanmugasundaram" userId="56ee0b85-b296-43b3-b708-c67d444dc0b4" providerId="ADAL" clId="{5FBAB344-F0E4-47CD-BE5A-70308063ED86}" dt="2024-06-26T08:45:04.764" v="85" actId="255"/>
        <pc:sldMkLst>
          <pc:docMk/>
          <pc:sldMk cId="3408955283" sldId="256"/>
        </pc:sldMkLst>
        <pc:spChg chg="mod">
          <ac:chgData name="Suresh Shanmugasundaram" userId="56ee0b85-b296-43b3-b708-c67d444dc0b4" providerId="ADAL" clId="{5FBAB344-F0E4-47CD-BE5A-70308063ED86}" dt="2024-06-26T08:45:04.764" v="85" actId="255"/>
          <ac:spMkLst>
            <pc:docMk/>
            <pc:sldMk cId="3408955283" sldId="256"/>
            <ac:spMk id="2" creationId="{00000000-0000-0000-0000-000000000000}"/>
          </ac:spMkLst>
        </pc:spChg>
        <pc:spChg chg="mod">
          <ac:chgData name="Suresh Shanmugasundaram" userId="56ee0b85-b296-43b3-b708-c67d444dc0b4" providerId="ADAL" clId="{5FBAB344-F0E4-47CD-BE5A-70308063ED86}" dt="2024-06-25T11:34:28.744" v="24" actId="20577"/>
          <ac:spMkLst>
            <pc:docMk/>
            <pc:sldMk cId="3408955283" sldId="256"/>
            <ac:spMk id="4" creationId="{410D095E-C257-4933-8AEA-430DBB0C5787}"/>
          </ac:spMkLst>
        </pc:spChg>
      </pc:sldChg>
      <pc:sldChg chg="addSp modSp mod">
        <pc:chgData name="Suresh Shanmugasundaram" userId="56ee0b85-b296-43b3-b708-c67d444dc0b4" providerId="ADAL" clId="{5FBAB344-F0E4-47CD-BE5A-70308063ED86}" dt="2024-06-25T14:24:53.332" v="44" actId="1076"/>
        <pc:sldMkLst>
          <pc:docMk/>
          <pc:sldMk cId="4228389427" sldId="258"/>
        </pc:sldMkLst>
        <pc:spChg chg="mod">
          <ac:chgData name="Suresh Shanmugasundaram" userId="56ee0b85-b296-43b3-b708-c67d444dc0b4" providerId="ADAL" clId="{5FBAB344-F0E4-47CD-BE5A-70308063ED86}" dt="2024-06-25T11:34:39.870" v="31" actId="20577"/>
          <ac:spMkLst>
            <pc:docMk/>
            <pc:sldMk cId="4228389427" sldId="258"/>
            <ac:spMk id="2" creationId="{00000000-0000-0000-0000-000000000000}"/>
          </ac:spMkLst>
        </pc:spChg>
        <pc:spChg chg="mod">
          <ac:chgData name="Suresh Shanmugasundaram" userId="56ee0b85-b296-43b3-b708-c67d444dc0b4" providerId="ADAL" clId="{5FBAB344-F0E4-47CD-BE5A-70308063ED86}" dt="2024-06-25T14:24:53.332" v="44" actId="1076"/>
          <ac:spMkLst>
            <pc:docMk/>
            <pc:sldMk cId="4228389427" sldId="258"/>
            <ac:spMk id="3" creationId="{00000000-0000-0000-0000-000000000000}"/>
          </ac:spMkLst>
        </pc:spChg>
        <pc:picChg chg="add mod">
          <ac:chgData name="Suresh Shanmugasundaram" userId="56ee0b85-b296-43b3-b708-c67d444dc0b4" providerId="ADAL" clId="{5FBAB344-F0E4-47CD-BE5A-70308063ED86}" dt="2024-06-25T14:24:48.574" v="43" actId="1076"/>
          <ac:picMkLst>
            <pc:docMk/>
            <pc:sldMk cId="4228389427" sldId="258"/>
            <ac:picMk id="1026" creationId="{8ED8FD3C-3771-1968-E042-55214A12A4E4}"/>
          </ac:picMkLst>
        </pc:picChg>
      </pc:sldChg>
      <pc:sldChg chg="addSp modSp mod">
        <pc:chgData name="Suresh Shanmugasundaram" userId="56ee0b85-b296-43b3-b708-c67d444dc0b4" providerId="ADAL" clId="{5FBAB344-F0E4-47CD-BE5A-70308063ED86}" dt="2024-06-26T09:04:45.959" v="188" actId="14100"/>
        <pc:sldMkLst>
          <pc:docMk/>
          <pc:sldMk cId="4180470936" sldId="280"/>
        </pc:sldMkLst>
        <pc:spChg chg="mod">
          <ac:chgData name="Suresh Shanmugasundaram" userId="56ee0b85-b296-43b3-b708-c67d444dc0b4" providerId="ADAL" clId="{5FBAB344-F0E4-47CD-BE5A-70308063ED86}" dt="2024-06-26T08:58:15.245" v="163" actId="1076"/>
          <ac:spMkLst>
            <pc:docMk/>
            <pc:sldMk cId="4180470936" sldId="280"/>
            <ac:spMk id="2" creationId="{00000000-0000-0000-0000-000000000000}"/>
          </ac:spMkLst>
        </pc:spChg>
        <pc:spChg chg="mod">
          <ac:chgData name="Suresh Shanmugasundaram" userId="56ee0b85-b296-43b3-b708-c67d444dc0b4" providerId="ADAL" clId="{5FBAB344-F0E4-47CD-BE5A-70308063ED86}" dt="2024-06-26T09:03:10.292" v="183" actId="1076"/>
          <ac:spMkLst>
            <pc:docMk/>
            <pc:sldMk cId="4180470936" sldId="280"/>
            <ac:spMk id="6" creationId="{0E142DAB-625A-4FDE-A7F5-030981695BB9}"/>
          </ac:spMkLst>
        </pc:spChg>
        <pc:picChg chg="add mod modCrop">
          <ac:chgData name="Suresh Shanmugasundaram" userId="56ee0b85-b296-43b3-b708-c67d444dc0b4" providerId="ADAL" clId="{5FBAB344-F0E4-47CD-BE5A-70308063ED86}" dt="2024-06-26T09:04:45.959" v="188" actId="14100"/>
          <ac:picMkLst>
            <pc:docMk/>
            <pc:sldMk cId="4180470936" sldId="280"/>
            <ac:picMk id="4" creationId="{E60762DF-46F3-05B1-3CC8-444D3AB58D2F}"/>
          </ac:picMkLst>
        </pc:picChg>
        <pc:picChg chg="mod">
          <ac:chgData name="Suresh Shanmugasundaram" userId="56ee0b85-b296-43b3-b708-c67d444dc0b4" providerId="ADAL" clId="{5FBAB344-F0E4-47CD-BE5A-70308063ED86}" dt="2024-06-26T09:02:02.849" v="173" actId="14100"/>
          <ac:picMkLst>
            <pc:docMk/>
            <pc:sldMk cId="4180470936" sldId="280"/>
            <ac:picMk id="1026" creationId="{B86BD2A4-DD7E-4E47-9954-7A5D4755CE0E}"/>
          </ac:picMkLst>
        </pc:picChg>
      </pc:sldChg>
      <pc:sldChg chg="modSp mod">
        <pc:chgData name="Suresh Shanmugasundaram" userId="56ee0b85-b296-43b3-b708-c67d444dc0b4" providerId="ADAL" clId="{5FBAB344-F0E4-47CD-BE5A-70308063ED86}" dt="2024-06-26T09:26:27.865" v="190" actId="1076"/>
        <pc:sldMkLst>
          <pc:docMk/>
          <pc:sldMk cId="3338575743" sldId="282"/>
        </pc:sldMkLst>
        <pc:spChg chg="mod">
          <ac:chgData name="Suresh Shanmugasundaram" userId="56ee0b85-b296-43b3-b708-c67d444dc0b4" providerId="ADAL" clId="{5FBAB344-F0E4-47CD-BE5A-70308063ED86}" dt="2024-06-26T09:26:24.542" v="189" actId="1076"/>
          <ac:spMkLst>
            <pc:docMk/>
            <pc:sldMk cId="3338575743" sldId="282"/>
            <ac:spMk id="2" creationId="{00000000-0000-0000-0000-000000000000}"/>
          </ac:spMkLst>
        </pc:spChg>
        <pc:spChg chg="mod">
          <ac:chgData name="Suresh Shanmugasundaram" userId="56ee0b85-b296-43b3-b708-c67d444dc0b4" providerId="ADAL" clId="{5FBAB344-F0E4-47CD-BE5A-70308063ED86}" dt="2024-06-26T09:26:27.865" v="190" actId="1076"/>
          <ac:spMkLst>
            <pc:docMk/>
            <pc:sldMk cId="3338575743" sldId="282"/>
            <ac:spMk id="6" creationId="{0E142DAB-625A-4FDE-A7F5-030981695BB9}"/>
          </ac:spMkLst>
        </pc:spChg>
      </pc:sldChg>
      <pc:sldChg chg="modSp mod">
        <pc:chgData name="Suresh Shanmugasundaram" userId="56ee0b85-b296-43b3-b708-c67d444dc0b4" providerId="ADAL" clId="{5FBAB344-F0E4-47CD-BE5A-70308063ED86}" dt="2024-06-26T09:27:13.919" v="194" actId="14100"/>
        <pc:sldMkLst>
          <pc:docMk/>
          <pc:sldMk cId="2886714576" sldId="283"/>
        </pc:sldMkLst>
        <pc:spChg chg="mod">
          <ac:chgData name="Suresh Shanmugasundaram" userId="56ee0b85-b296-43b3-b708-c67d444dc0b4" providerId="ADAL" clId="{5FBAB344-F0E4-47CD-BE5A-70308063ED86}" dt="2024-06-26T09:26:42.068" v="191" actId="1076"/>
          <ac:spMkLst>
            <pc:docMk/>
            <pc:sldMk cId="2886714576" sldId="283"/>
            <ac:spMk id="2" creationId="{00000000-0000-0000-0000-000000000000}"/>
          </ac:spMkLst>
        </pc:spChg>
        <pc:spChg chg="mod">
          <ac:chgData name="Suresh Shanmugasundaram" userId="56ee0b85-b296-43b3-b708-c67d444dc0b4" providerId="ADAL" clId="{5FBAB344-F0E4-47CD-BE5A-70308063ED86}" dt="2024-06-26T09:27:13.919" v="194" actId="14100"/>
          <ac:spMkLst>
            <pc:docMk/>
            <pc:sldMk cId="2886714576" sldId="283"/>
            <ac:spMk id="6" creationId="{0E142DAB-625A-4FDE-A7F5-030981695BB9}"/>
          </ac:spMkLst>
        </pc:spChg>
      </pc:sldChg>
      <pc:sldChg chg="add">
        <pc:chgData name="Suresh Shanmugasundaram" userId="56ee0b85-b296-43b3-b708-c67d444dc0b4" providerId="ADAL" clId="{5FBAB344-F0E4-47CD-BE5A-70308063ED86}" dt="2024-06-25T11:34:33.385" v="25" actId="2890"/>
        <pc:sldMkLst>
          <pc:docMk/>
          <pc:sldMk cId="2072081247" sldId="314"/>
        </pc:sldMkLst>
      </pc:sldChg>
      <pc:sldChg chg="addSp delSp modSp new del mod">
        <pc:chgData name="Suresh Shanmugasundaram" userId="56ee0b85-b296-43b3-b708-c67d444dc0b4" providerId="ADAL" clId="{5FBAB344-F0E4-47CD-BE5A-70308063ED86}" dt="2024-06-26T08:46:26.586" v="93" actId="47"/>
        <pc:sldMkLst>
          <pc:docMk/>
          <pc:sldMk cId="3373155742" sldId="315"/>
        </pc:sldMkLst>
        <pc:spChg chg="mod">
          <ac:chgData name="Suresh Shanmugasundaram" userId="56ee0b85-b296-43b3-b708-c67d444dc0b4" providerId="ADAL" clId="{5FBAB344-F0E4-47CD-BE5A-70308063ED86}" dt="2024-06-25T14:27:32.585" v="68" actId="20577"/>
          <ac:spMkLst>
            <pc:docMk/>
            <pc:sldMk cId="3373155742" sldId="315"/>
            <ac:spMk id="2" creationId="{49001A52-C131-2661-9369-B7B58B52737E}"/>
          </ac:spMkLst>
        </pc:spChg>
        <pc:spChg chg="del mod">
          <ac:chgData name="Suresh Shanmugasundaram" userId="56ee0b85-b296-43b3-b708-c67d444dc0b4" providerId="ADAL" clId="{5FBAB344-F0E4-47CD-BE5A-70308063ED86}" dt="2024-06-25T14:27:54.808" v="70" actId="931"/>
          <ac:spMkLst>
            <pc:docMk/>
            <pc:sldMk cId="3373155742" sldId="315"/>
            <ac:spMk id="3" creationId="{CC790DE6-806F-26A8-AADF-1AEB21E03EE6}"/>
          </ac:spMkLst>
        </pc:spChg>
        <pc:spChg chg="add del mod">
          <ac:chgData name="Suresh Shanmugasundaram" userId="56ee0b85-b296-43b3-b708-c67d444dc0b4" providerId="ADAL" clId="{5FBAB344-F0E4-47CD-BE5A-70308063ED86}" dt="2024-06-25T14:29:03.288" v="81" actId="931"/>
          <ac:spMkLst>
            <pc:docMk/>
            <pc:sldMk cId="3373155742" sldId="315"/>
            <ac:spMk id="7" creationId="{51024895-F978-EE94-9739-082CEF1B068D}"/>
          </ac:spMkLst>
        </pc:spChg>
        <pc:spChg chg="add mod">
          <ac:chgData name="Suresh Shanmugasundaram" userId="56ee0b85-b296-43b3-b708-c67d444dc0b4" providerId="ADAL" clId="{5FBAB344-F0E4-47CD-BE5A-70308063ED86}" dt="2024-06-25T14:29:09.149" v="84" actId="478"/>
          <ac:spMkLst>
            <pc:docMk/>
            <pc:sldMk cId="3373155742" sldId="315"/>
            <ac:spMk id="11" creationId="{86F46FEF-F1B7-B65B-D723-8CABC386E0E4}"/>
          </ac:spMkLst>
        </pc:spChg>
        <pc:picChg chg="add del mod modCrop">
          <ac:chgData name="Suresh Shanmugasundaram" userId="56ee0b85-b296-43b3-b708-c67d444dc0b4" providerId="ADAL" clId="{5FBAB344-F0E4-47CD-BE5A-70308063ED86}" dt="2024-06-25T14:28:56.431" v="80" actId="478"/>
          <ac:picMkLst>
            <pc:docMk/>
            <pc:sldMk cId="3373155742" sldId="315"/>
            <ac:picMk id="5" creationId="{4C63AA0D-A3D8-D7ED-2EA8-37287100834E}"/>
          </ac:picMkLst>
        </pc:picChg>
        <pc:picChg chg="add del mod">
          <ac:chgData name="Suresh Shanmugasundaram" userId="56ee0b85-b296-43b3-b708-c67d444dc0b4" providerId="ADAL" clId="{5FBAB344-F0E4-47CD-BE5A-70308063ED86}" dt="2024-06-25T14:29:09.149" v="84" actId="478"/>
          <ac:picMkLst>
            <pc:docMk/>
            <pc:sldMk cId="3373155742" sldId="315"/>
            <ac:picMk id="9" creationId="{B9710D36-95CD-4655-4B5A-14424EEC1173}"/>
          </ac:picMkLst>
        </pc:picChg>
      </pc:sldChg>
      <pc:sldChg chg="modSp add del mod">
        <pc:chgData name="Suresh Shanmugasundaram" userId="56ee0b85-b296-43b3-b708-c67d444dc0b4" providerId="ADAL" clId="{5FBAB344-F0E4-47CD-BE5A-70308063ED86}" dt="2024-06-26T08:47:00.333" v="96" actId="115"/>
        <pc:sldMkLst>
          <pc:docMk/>
          <pc:sldMk cId="3158274164" sldId="316"/>
        </pc:sldMkLst>
        <pc:spChg chg="mod">
          <ac:chgData name="Suresh Shanmugasundaram" userId="56ee0b85-b296-43b3-b708-c67d444dc0b4" providerId="ADAL" clId="{5FBAB344-F0E4-47CD-BE5A-70308063ED86}" dt="2024-06-26T08:45:55.856" v="90" actId="14100"/>
          <ac:spMkLst>
            <pc:docMk/>
            <pc:sldMk cId="3158274164" sldId="316"/>
            <ac:spMk id="2" creationId="{C7D6F5FB-C61F-AA48-BCA4-5F556167079A}"/>
          </ac:spMkLst>
        </pc:spChg>
        <pc:graphicFrameChg chg="mod modGraphic">
          <ac:chgData name="Suresh Shanmugasundaram" userId="56ee0b85-b296-43b3-b708-c67d444dc0b4" providerId="ADAL" clId="{5FBAB344-F0E4-47CD-BE5A-70308063ED86}" dt="2024-06-26T08:47:00.333" v="96" actId="115"/>
          <ac:graphicFrameMkLst>
            <pc:docMk/>
            <pc:sldMk cId="3158274164" sldId="316"/>
            <ac:graphicFrameMk id="4" creationId="{80D45A2B-1F36-4B4D-A5FB-68E77DD51E4B}"/>
          </ac:graphicFrameMkLst>
        </pc:graphicFrameChg>
      </pc:sldChg>
      <pc:sldChg chg="addSp modSp new mod">
        <pc:chgData name="Suresh Shanmugasundaram" userId="56ee0b85-b296-43b3-b708-c67d444dc0b4" providerId="ADAL" clId="{5FBAB344-F0E4-47CD-BE5A-70308063ED86}" dt="2024-06-26T08:50:15.499" v="105" actId="1036"/>
        <pc:sldMkLst>
          <pc:docMk/>
          <pc:sldMk cId="1130109840" sldId="317"/>
        </pc:sldMkLst>
        <pc:spChg chg="mod">
          <ac:chgData name="Suresh Shanmugasundaram" userId="56ee0b85-b296-43b3-b708-c67d444dc0b4" providerId="ADAL" clId="{5FBAB344-F0E4-47CD-BE5A-70308063ED86}" dt="2024-06-26T08:48:21.345" v="100"/>
          <ac:spMkLst>
            <pc:docMk/>
            <pc:sldMk cId="1130109840" sldId="317"/>
            <ac:spMk id="2" creationId="{717F4293-74ED-D309-F80C-11DAF082AC47}"/>
          </ac:spMkLst>
        </pc:spChg>
        <pc:spChg chg="mod">
          <ac:chgData name="Suresh Shanmugasundaram" userId="56ee0b85-b296-43b3-b708-c67d444dc0b4" providerId="ADAL" clId="{5FBAB344-F0E4-47CD-BE5A-70308063ED86}" dt="2024-06-26T08:49:54.251" v="102" actId="14100"/>
          <ac:spMkLst>
            <pc:docMk/>
            <pc:sldMk cId="1130109840" sldId="317"/>
            <ac:spMk id="3" creationId="{8DD20D12-7B6C-FC24-8228-BC9F8A341C8F}"/>
          </ac:spMkLst>
        </pc:spChg>
        <pc:picChg chg="add mod">
          <ac:chgData name="Suresh Shanmugasundaram" userId="56ee0b85-b296-43b3-b708-c67d444dc0b4" providerId="ADAL" clId="{5FBAB344-F0E4-47CD-BE5A-70308063ED86}" dt="2024-06-26T08:50:15.499" v="105" actId="1036"/>
          <ac:picMkLst>
            <pc:docMk/>
            <pc:sldMk cId="1130109840" sldId="317"/>
            <ac:picMk id="1026" creationId="{D8DA3E81-E04B-742C-07BB-747664F4A8BB}"/>
          </ac:picMkLst>
        </pc:picChg>
      </pc:sldChg>
      <pc:sldChg chg="new del">
        <pc:chgData name="Suresh Shanmugasundaram" userId="56ee0b85-b296-43b3-b708-c67d444dc0b4" providerId="ADAL" clId="{5FBAB344-F0E4-47CD-BE5A-70308063ED86}" dt="2024-06-26T08:51:16.467" v="108" actId="47"/>
        <pc:sldMkLst>
          <pc:docMk/>
          <pc:sldMk cId="791794698" sldId="318"/>
        </pc:sldMkLst>
      </pc:sldChg>
      <pc:sldChg chg="add">
        <pc:chgData name="Suresh Shanmugasundaram" userId="56ee0b85-b296-43b3-b708-c67d444dc0b4" providerId="ADAL" clId="{5FBAB344-F0E4-47CD-BE5A-70308063ED86}" dt="2024-06-26T10:59:49.876" v="481"/>
        <pc:sldMkLst>
          <pc:docMk/>
          <pc:sldMk cId="2255547691" sldId="318"/>
        </pc:sldMkLst>
      </pc:sldChg>
      <pc:sldChg chg="modSp add mod">
        <pc:chgData name="Suresh Shanmugasundaram" userId="56ee0b85-b296-43b3-b708-c67d444dc0b4" providerId="ADAL" clId="{5FBAB344-F0E4-47CD-BE5A-70308063ED86}" dt="2024-06-26T08:51:48.317" v="120" actId="20577"/>
        <pc:sldMkLst>
          <pc:docMk/>
          <pc:sldMk cId="1963801224" sldId="319"/>
        </pc:sldMkLst>
        <pc:spChg chg="mod">
          <ac:chgData name="Suresh Shanmugasundaram" userId="56ee0b85-b296-43b3-b708-c67d444dc0b4" providerId="ADAL" clId="{5FBAB344-F0E4-47CD-BE5A-70308063ED86}" dt="2024-06-26T08:51:23.098" v="109" actId="1076"/>
          <ac:spMkLst>
            <pc:docMk/>
            <pc:sldMk cId="1963801224" sldId="319"/>
            <ac:spMk id="3" creationId="{AF587027-AB72-304B-B4FE-2E3CE8A26337}"/>
          </ac:spMkLst>
        </pc:spChg>
        <pc:graphicFrameChg chg="mod">
          <ac:chgData name="Suresh Shanmugasundaram" userId="56ee0b85-b296-43b3-b708-c67d444dc0b4" providerId="ADAL" clId="{5FBAB344-F0E4-47CD-BE5A-70308063ED86}" dt="2024-06-26T08:51:48.317" v="120" actId="20577"/>
          <ac:graphicFrameMkLst>
            <pc:docMk/>
            <pc:sldMk cId="1963801224" sldId="319"/>
            <ac:graphicFrameMk id="4" creationId="{01398C11-4757-A240-B816-DC34E7E574BD}"/>
          </ac:graphicFrameMkLst>
        </pc:graphicFrameChg>
      </pc:sldChg>
      <pc:sldChg chg="modSp add mod modNotesTx">
        <pc:chgData name="Suresh Shanmugasundaram" userId="56ee0b85-b296-43b3-b708-c67d444dc0b4" providerId="ADAL" clId="{5FBAB344-F0E4-47CD-BE5A-70308063ED86}" dt="2024-06-26T08:56:58.352" v="154" actId="115"/>
        <pc:sldMkLst>
          <pc:docMk/>
          <pc:sldMk cId="3789622476" sldId="320"/>
        </pc:sldMkLst>
        <pc:spChg chg="mod">
          <ac:chgData name="Suresh Shanmugasundaram" userId="56ee0b85-b296-43b3-b708-c67d444dc0b4" providerId="ADAL" clId="{5FBAB344-F0E4-47CD-BE5A-70308063ED86}" dt="2024-06-26T08:54:56.071" v="126" actId="20577"/>
          <ac:spMkLst>
            <pc:docMk/>
            <pc:sldMk cId="3789622476" sldId="320"/>
            <ac:spMk id="2" creationId="{00000000-0000-0000-0000-000000000000}"/>
          </ac:spMkLst>
        </pc:spChg>
        <pc:spChg chg="mod">
          <ac:chgData name="Suresh Shanmugasundaram" userId="56ee0b85-b296-43b3-b708-c67d444dc0b4" providerId="ADAL" clId="{5FBAB344-F0E4-47CD-BE5A-70308063ED86}" dt="2024-06-26T08:56:58.352" v="154" actId="115"/>
          <ac:spMkLst>
            <pc:docMk/>
            <pc:sldMk cId="3789622476" sldId="320"/>
            <ac:spMk id="6" creationId="{0E142DAB-625A-4FDE-A7F5-030981695BB9}"/>
          </ac:spMkLst>
        </pc:spChg>
      </pc:sldChg>
      <pc:sldChg chg="modSp new mod">
        <pc:chgData name="Suresh Shanmugasundaram" userId="56ee0b85-b296-43b3-b708-c67d444dc0b4" providerId="ADAL" clId="{5FBAB344-F0E4-47CD-BE5A-70308063ED86}" dt="2024-06-26T08:57:13.979" v="161" actId="20577"/>
        <pc:sldMkLst>
          <pc:docMk/>
          <pc:sldMk cId="1716540989" sldId="321"/>
        </pc:sldMkLst>
        <pc:spChg chg="mod">
          <ac:chgData name="Suresh Shanmugasundaram" userId="56ee0b85-b296-43b3-b708-c67d444dc0b4" providerId="ADAL" clId="{5FBAB344-F0E4-47CD-BE5A-70308063ED86}" dt="2024-06-26T08:57:13.979" v="161" actId="20577"/>
          <ac:spMkLst>
            <pc:docMk/>
            <pc:sldMk cId="1716540989" sldId="321"/>
            <ac:spMk id="2" creationId="{337FD616-783C-4186-7C59-F260050F5246}"/>
          </ac:spMkLst>
        </pc:spChg>
        <pc:spChg chg="mod">
          <ac:chgData name="Suresh Shanmugasundaram" userId="56ee0b85-b296-43b3-b708-c67d444dc0b4" providerId="ADAL" clId="{5FBAB344-F0E4-47CD-BE5A-70308063ED86}" dt="2024-06-26T08:57:09.884" v="155"/>
          <ac:spMkLst>
            <pc:docMk/>
            <pc:sldMk cId="1716540989" sldId="321"/>
            <ac:spMk id="3" creationId="{3927077C-D3B9-5DB7-E09F-345D7E9BBDF6}"/>
          </ac:spMkLst>
        </pc:spChg>
      </pc:sldChg>
      <pc:sldChg chg="modSp add mod">
        <pc:chgData name="Suresh Shanmugasundaram" userId="56ee0b85-b296-43b3-b708-c67d444dc0b4" providerId="ADAL" clId="{5FBAB344-F0E4-47CD-BE5A-70308063ED86}" dt="2024-06-26T09:46:35.538" v="242" actId="1076"/>
        <pc:sldMkLst>
          <pc:docMk/>
          <pc:sldMk cId="1847607345" sldId="322"/>
        </pc:sldMkLst>
        <pc:spChg chg="mod">
          <ac:chgData name="Suresh Shanmugasundaram" userId="56ee0b85-b296-43b3-b708-c67d444dc0b4" providerId="ADAL" clId="{5FBAB344-F0E4-47CD-BE5A-70308063ED86}" dt="2024-06-26T09:28:19.071" v="196" actId="1076"/>
          <ac:spMkLst>
            <pc:docMk/>
            <pc:sldMk cId="1847607345" sldId="322"/>
            <ac:spMk id="2" creationId="{E7066D8B-B721-7149-993B-0A73E13B444B}"/>
          </ac:spMkLst>
        </pc:spChg>
        <pc:spChg chg="mod">
          <ac:chgData name="Suresh Shanmugasundaram" userId="56ee0b85-b296-43b3-b708-c67d444dc0b4" providerId="ADAL" clId="{5FBAB344-F0E4-47CD-BE5A-70308063ED86}" dt="2024-06-26T09:46:31.885" v="241" actId="1076"/>
          <ac:spMkLst>
            <pc:docMk/>
            <pc:sldMk cId="1847607345" sldId="322"/>
            <ac:spMk id="9" creationId="{5E60D737-C157-1D42-AFBF-A58AC774A3F8}"/>
          </ac:spMkLst>
        </pc:spChg>
        <pc:grpChg chg="mod">
          <ac:chgData name="Suresh Shanmugasundaram" userId="56ee0b85-b296-43b3-b708-c67d444dc0b4" providerId="ADAL" clId="{5FBAB344-F0E4-47CD-BE5A-70308063ED86}" dt="2024-06-26T09:46:35.538" v="242" actId="1076"/>
          <ac:grpSpMkLst>
            <pc:docMk/>
            <pc:sldMk cId="1847607345" sldId="322"/>
            <ac:grpSpMk id="13" creationId="{588FABCE-AEF6-DF4B-BFA3-975B2167A346}"/>
          </ac:grpSpMkLst>
        </pc:grpChg>
        <pc:grpChg chg="mod">
          <ac:chgData name="Suresh Shanmugasundaram" userId="56ee0b85-b296-43b3-b708-c67d444dc0b4" providerId="ADAL" clId="{5FBAB344-F0E4-47CD-BE5A-70308063ED86}" dt="2024-06-26T09:46:27.010" v="239" actId="1076"/>
          <ac:grpSpMkLst>
            <pc:docMk/>
            <pc:sldMk cId="1847607345" sldId="322"/>
            <ac:grpSpMk id="14" creationId="{B0F06578-19F8-944F-A27D-D306737202BD}"/>
          </ac:grpSpMkLst>
        </pc:grpChg>
        <pc:graphicFrameChg chg="mod">
          <ac:chgData name="Suresh Shanmugasundaram" userId="56ee0b85-b296-43b3-b708-c67d444dc0b4" providerId="ADAL" clId="{5FBAB344-F0E4-47CD-BE5A-70308063ED86}" dt="2024-06-26T09:46:23.495" v="238" actId="1076"/>
          <ac:graphicFrameMkLst>
            <pc:docMk/>
            <pc:sldMk cId="1847607345" sldId="322"/>
            <ac:graphicFrameMk id="5" creationId="{494ED8D3-C32E-3144-A6D5-22086A9352D6}"/>
          </ac:graphicFrameMkLst>
        </pc:graphicFrameChg>
      </pc:sldChg>
      <pc:sldChg chg="modSp add mod">
        <pc:chgData name="Suresh Shanmugasundaram" userId="56ee0b85-b296-43b3-b708-c67d444dc0b4" providerId="ADAL" clId="{5FBAB344-F0E4-47CD-BE5A-70308063ED86}" dt="2024-06-26T09:30:17.514" v="236" actId="20577"/>
        <pc:sldMkLst>
          <pc:docMk/>
          <pc:sldMk cId="3710689478" sldId="323"/>
        </pc:sldMkLst>
        <pc:spChg chg="mod">
          <ac:chgData name="Suresh Shanmugasundaram" userId="56ee0b85-b296-43b3-b708-c67d444dc0b4" providerId="ADAL" clId="{5FBAB344-F0E4-47CD-BE5A-70308063ED86}" dt="2024-06-26T09:29:30.409" v="205" actId="20577"/>
          <ac:spMkLst>
            <pc:docMk/>
            <pc:sldMk cId="3710689478" sldId="323"/>
            <ac:spMk id="2" creationId="{5823AA33-73A5-B042-9898-FF70BE9408E1}"/>
          </ac:spMkLst>
        </pc:spChg>
        <pc:spChg chg="mod">
          <ac:chgData name="Suresh Shanmugasundaram" userId="56ee0b85-b296-43b3-b708-c67d444dc0b4" providerId="ADAL" clId="{5FBAB344-F0E4-47CD-BE5A-70308063ED86}" dt="2024-06-26T09:30:17.514" v="236" actId="20577"/>
          <ac:spMkLst>
            <pc:docMk/>
            <pc:sldMk cId="3710689478" sldId="323"/>
            <ac:spMk id="3" creationId="{94CE2EBF-C582-2D47-A4B2-763344D61188}"/>
          </ac:spMkLst>
        </pc:spChg>
        <pc:grpChg chg="mod">
          <ac:chgData name="Suresh Shanmugasundaram" userId="56ee0b85-b296-43b3-b708-c67d444dc0b4" providerId="ADAL" clId="{5FBAB344-F0E4-47CD-BE5A-70308063ED86}" dt="2024-06-26T09:29:39.879" v="207" actId="1076"/>
          <ac:grpSpMkLst>
            <pc:docMk/>
            <pc:sldMk cId="3710689478" sldId="323"/>
            <ac:grpSpMk id="6" creationId="{F714F345-F7FA-EF42-BA6E-20300358C8DC}"/>
          </ac:grpSpMkLst>
        </pc:grpChg>
      </pc:sldChg>
      <pc:sldChg chg="addSp delSp modSp new mod modNotesTx">
        <pc:chgData name="Suresh Shanmugasundaram" userId="56ee0b85-b296-43b3-b708-c67d444dc0b4" providerId="ADAL" clId="{5FBAB344-F0E4-47CD-BE5A-70308063ED86}" dt="2024-06-26T10:01:18.257" v="400" actId="20577"/>
        <pc:sldMkLst>
          <pc:docMk/>
          <pc:sldMk cId="2123423415" sldId="324"/>
        </pc:sldMkLst>
        <pc:spChg chg="mod">
          <ac:chgData name="Suresh Shanmugasundaram" userId="56ee0b85-b296-43b3-b708-c67d444dc0b4" providerId="ADAL" clId="{5FBAB344-F0E4-47CD-BE5A-70308063ED86}" dt="2024-06-26T09:52:58.955" v="298" actId="20577"/>
          <ac:spMkLst>
            <pc:docMk/>
            <pc:sldMk cId="2123423415" sldId="324"/>
            <ac:spMk id="2" creationId="{1C7DE1A6-858B-79A1-AB15-33EA97E6D66A}"/>
          </ac:spMkLst>
        </pc:spChg>
        <pc:spChg chg="del">
          <ac:chgData name="Suresh Shanmugasundaram" userId="56ee0b85-b296-43b3-b708-c67d444dc0b4" providerId="ADAL" clId="{5FBAB344-F0E4-47CD-BE5A-70308063ED86}" dt="2024-06-26T09:53:10.155" v="299" actId="931"/>
          <ac:spMkLst>
            <pc:docMk/>
            <pc:sldMk cId="2123423415" sldId="324"/>
            <ac:spMk id="3" creationId="{DAD8E302-2503-CB9C-6B81-15891BD3FCA1}"/>
          </ac:spMkLst>
        </pc:spChg>
        <pc:spChg chg="add mod">
          <ac:chgData name="Suresh Shanmugasundaram" userId="56ee0b85-b296-43b3-b708-c67d444dc0b4" providerId="ADAL" clId="{5FBAB344-F0E4-47CD-BE5A-70308063ED86}" dt="2024-06-26T09:54:40.570" v="321" actId="1076"/>
          <ac:spMkLst>
            <pc:docMk/>
            <pc:sldMk cId="2123423415" sldId="324"/>
            <ac:spMk id="6" creationId="{987E2A84-10A8-0B49-5A85-FB43ADC63A53}"/>
          </ac:spMkLst>
        </pc:spChg>
        <pc:spChg chg="add mod">
          <ac:chgData name="Suresh Shanmugasundaram" userId="56ee0b85-b296-43b3-b708-c67d444dc0b4" providerId="ADAL" clId="{5FBAB344-F0E4-47CD-BE5A-70308063ED86}" dt="2024-06-26T10:01:18.257" v="400" actId="20577"/>
          <ac:spMkLst>
            <pc:docMk/>
            <pc:sldMk cId="2123423415" sldId="324"/>
            <ac:spMk id="9" creationId="{0CE9CB39-DA5B-82BD-FECB-F186CC3767D7}"/>
          </ac:spMkLst>
        </pc:spChg>
        <pc:picChg chg="add mod modCrop">
          <ac:chgData name="Suresh Shanmugasundaram" userId="56ee0b85-b296-43b3-b708-c67d444dc0b4" providerId="ADAL" clId="{5FBAB344-F0E4-47CD-BE5A-70308063ED86}" dt="2024-06-26T09:55:42.634" v="378" actId="732"/>
          <ac:picMkLst>
            <pc:docMk/>
            <pc:sldMk cId="2123423415" sldId="324"/>
            <ac:picMk id="5" creationId="{C411E2E7-27F7-6A33-841C-94D163A1F30B}"/>
          </ac:picMkLst>
        </pc:picChg>
        <pc:picChg chg="add mod modCrop">
          <ac:chgData name="Suresh Shanmugasundaram" userId="56ee0b85-b296-43b3-b708-c67d444dc0b4" providerId="ADAL" clId="{5FBAB344-F0E4-47CD-BE5A-70308063ED86}" dt="2024-06-26T10:01:04.730" v="388" actId="14100"/>
          <ac:picMkLst>
            <pc:docMk/>
            <pc:sldMk cId="2123423415" sldId="324"/>
            <ac:picMk id="8" creationId="{97D349B2-9038-3073-B084-5F8AC16DC11B}"/>
          </ac:picMkLst>
        </pc:picChg>
      </pc:sldChg>
      <pc:sldChg chg="addSp delSp modSp new mod modNotesTx">
        <pc:chgData name="Suresh Shanmugasundaram" userId="56ee0b85-b296-43b3-b708-c67d444dc0b4" providerId="ADAL" clId="{5FBAB344-F0E4-47CD-BE5A-70308063ED86}" dt="2024-06-26T10:53:38.332" v="479" actId="1076"/>
        <pc:sldMkLst>
          <pc:docMk/>
          <pc:sldMk cId="3843861118" sldId="325"/>
        </pc:sldMkLst>
        <pc:spChg chg="mod">
          <ac:chgData name="Suresh Shanmugasundaram" userId="56ee0b85-b296-43b3-b708-c67d444dc0b4" providerId="ADAL" clId="{5FBAB344-F0E4-47CD-BE5A-70308063ED86}" dt="2024-06-26T10:04:07.914" v="427" actId="20577"/>
          <ac:spMkLst>
            <pc:docMk/>
            <pc:sldMk cId="3843861118" sldId="325"/>
            <ac:spMk id="2" creationId="{5ED33BD9-2BA0-2F55-3BE9-67F12C29995E}"/>
          </ac:spMkLst>
        </pc:spChg>
        <pc:spChg chg="del mod">
          <ac:chgData name="Suresh Shanmugasundaram" userId="56ee0b85-b296-43b3-b708-c67d444dc0b4" providerId="ADAL" clId="{5FBAB344-F0E4-47CD-BE5A-70308063ED86}" dt="2024-06-26T10:53:20.345" v="474"/>
          <ac:spMkLst>
            <pc:docMk/>
            <pc:sldMk cId="3843861118" sldId="325"/>
            <ac:spMk id="3" creationId="{4416F9DD-1400-BC33-C8BC-F16513B89FA9}"/>
          </ac:spMkLst>
        </pc:spChg>
        <pc:spChg chg="add mod">
          <ac:chgData name="Suresh Shanmugasundaram" userId="56ee0b85-b296-43b3-b708-c67d444dc0b4" providerId="ADAL" clId="{5FBAB344-F0E4-47CD-BE5A-70308063ED86}" dt="2024-06-26T10:53:38.332" v="479" actId="1076"/>
          <ac:spMkLst>
            <pc:docMk/>
            <pc:sldMk cId="3843861118" sldId="325"/>
            <ac:spMk id="5" creationId="{AC7CDC9D-96F9-2891-9252-0BCE0E9E7890}"/>
          </ac:spMkLst>
        </pc:spChg>
        <pc:picChg chg="add mod">
          <ac:chgData name="Suresh Shanmugasundaram" userId="56ee0b85-b296-43b3-b708-c67d444dc0b4" providerId="ADAL" clId="{5FBAB344-F0E4-47CD-BE5A-70308063ED86}" dt="2024-06-26T10:53:23.298" v="476" actId="1076"/>
          <ac:picMkLst>
            <pc:docMk/>
            <pc:sldMk cId="3843861118" sldId="325"/>
            <ac:picMk id="2050" creationId="{66A9993E-A9DF-664E-F267-F75F4BA89CA6}"/>
          </ac:picMkLst>
        </pc:picChg>
      </pc:sldChg>
      <pc:sldChg chg="addSp delSp modSp new mod modNotesTx">
        <pc:chgData name="Suresh Shanmugasundaram" userId="56ee0b85-b296-43b3-b708-c67d444dc0b4" providerId="ADAL" clId="{5FBAB344-F0E4-47CD-BE5A-70308063ED86}" dt="2024-06-26T10:37:58.810" v="472" actId="14100"/>
        <pc:sldMkLst>
          <pc:docMk/>
          <pc:sldMk cId="3324444689" sldId="326"/>
        </pc:sldMkLst>
        <pc:spChg chg="mod">
          <ac:chgData name="Suresh Shanmugasundaram" userId="56ee0b85-b296-43b3-b708-c67d444dc0b4" providerId="ADAL" clId="{5FBAB344-F0E4-47CD-BE5A-70308063ED86}" dt="2024-06-26T10:37:56.195" v="471" actId="14100"/>
          <ac:spMkLst>
            <pc:docMk/>
            <pc:sldMk cId="3324444689" sldId="326"/>
            <ac:spMk id="2" creationId="{7D504BE8-3D9D-29A1-5734-5D5378DE3904}"/>
          </ac:spMkLst>
        </pc:spChg>
        <pc:spChg chg="del mod">
          <ac:chgData name="Suresh Shanmugasundaram" userId="56ee0b85-b296-43b3-b708-c67d444dc0b4" providerId="ADAL" clId="{5FBAB344-F0E4-47CD-BE5A-70308063ED86}" dt="2024-06-26T10:36:43.770" v="455" actId="931"/>
          <ac:spMkLst>
            <pc:docMk/>
            <pc:sldMk cId="3324444689" sldId="326"/>
            <ac:spMk id="3" creationId="{4178EDD2-4E06-9BB4-73F1-0BBEC61AFDFA}"/>
          </ac:spMkLst>
        </pc:spChg>
        <pc:picChg chg="add mod modCrop">
          <ac:chgData name="Suresh Shanmugasundaram" userId="56ee0b85-b296-43b3-b708-c67d444dc0b4" providerId="ADAL" clId="{5FBAB344-F0E4-47CD-BE5A-70308063ED86}" dt="2024-06-26T10:37:58.810" v="472" actId="14100"/>
          <ac:picMkLst>
            <pc:docMk/>
            <pc:sldMk cId="3324444689" sldId="326"/>
            <ac:picMk id="5" creationId="{57617763-1874-F1E7-AEF1-15BB3DFB7579}"/>
          </ac:picMkLst>
        </pc:picChg>
      </pc:sldChg>
      <pc:sldChg chg="add">
        <pc:chgData name="Suresh Shanmugasundaram" userId="56ee0b85-b296-43b3-b708-c67d444dc0b4" providerId="ADAL" clId="{5FBAB344-F0E4-47CD-BE5A-70308063ED86}" dt="2024-06-26T10:54:57.056" v="480"/>
        <pc:sldMkLst>
          <pc:docMk/>
          <pc:sldMk cId="2572750927" sldId="339"/>
        </pc:sldMkLst>
      </pc:sldChg>
      <pc:sldChg chg="modSp add mod">
        <pc:chgData name="Suresh Shanmugasundaram" userId="56ee0b85-b296-43b3-b708-c67d444dc0b4" providerId="ADAL" clId="{5FBAB344-F0E4-47CD-BE5A-70308063ED86}" dt="2024-06-26T11:00:03.623" v="484" actId="1076"/>
        <pc:sldMkLst>
          <pc:docMk/>
          <pc:sldMk cId="734412214" sldId="340"/>
        </pc:sldMkLst>
        <pc:graphicFrameChg chg="mod">
          <ac:chgData name="Suresh Shanmugasundaram" userId="56ee0b85-b296-43b3-b708-c67d444dc0b4" providerId="ADAL" clId="{5FBAB344-F0E4-47CD-BE5A-70308063ED86}" dt="2024-06-26T11:00:03.623" v="484" actId="1076"/>
          <ac:graphicFrameMkLst>
            <pc:docMk/>
            <pc:sldMk cId="734412214" sldId="340"/>
            <ac:graphicFrameMk id="4" creationId="{4A7AE3F3-F384-234C-9CC9-FF1F5BB3D758}"/>
          </ac:graphicFrameMkLst>
        </pc:graphicFrameChg>
      </pc:sldChg>
      <pc:sldChg chg="modSp add mod">
        <pc:chgData name="Suresh Shanmugasundaram" userId="56ee0b85-b296-43b3-b708-c67d444dc0b4" providerId="ADAL" clId="{5FBAB344-F0E4-47CD-BE5A-70308063ED86}" dt="2024-06-26T11:00:26.530" v="490" actId="1076"/>
        <pc:sldMkLst>
          <pc:docMk/>
          <pc:sldMk cId="774802782" sldId="341"/>
        </pc:sldMkLst>
        <pc:spChg chg="mod">
          <ac:chgData name="Suresh Shanmugasundaram" userId="56ee0b85-b296-43b3-b708-c67d444dc0b4" providerId="ADAL" clId="{5FBAB344-F0E4-47CD-BE5A-70308063ED86}" dt="2024-06-26T11:00:17.625" v="488" actId="1076"/>
          <ac:spMkLst>
            <pc:docMk/>
            <pc:sldMk cId="774802782" sldId="341"/>
            <ac:spMk id="3" creationId="{CEDC8DF1-F876-1241-AED7-E840B5CE2C65}"/>
          </ac:spMkLst>
        </pc:spChg>
        <pc:grpChg chg="mod">
          <ac:chgData name="Suresh Shanmugasundaram" userId="56ee0b85-b296-43b3-b708-c67d444dc0b4" providerId="ADAL" clId="{5FBAB344-F0E4-47CD-BE5A-70308063ED86}" dt="2024-06-26T11:00:22.467" v="489" actId="1076"/>
          <ac:grpSpMkLst>
            <pc:docMk/>
            <pc:sldMk cId="774802782" sldId="341"/>
            <ac:grpSpMk id="8" creationId="{1EC7B0DA-DC20-BD41-9C82-62594872C398}"/>
          </ac:grpSpMkLst>
        </pc:grpChg>
        <pc:grpChg chg="mod">
          <ac:chgData name="Suresh Shanmugasundaram" userId="56ee0b85-b296-43b3-b708-c67d444dc0b4" providerId="ADAL" clId="{5FBAB344-F0E4-47CD-BE5A-70308063ED86}" dt="2024-06-26T11:00:26.530" v="490" actId="1076"/>
          <ac:grpSpMkLst>
            <pc:docMk/>
            <pc:sldMk cId="774802782" sldId="341"/>
            <ac:grpSpMk id="9" creationId="{568A228A-9B64-2D47-AD63-90A16B2B0939}"/>
          </ac:grpSpMkLst>
        </pc:grpChg>
      </pc:sldChg>
      <pc:sldChg chg="modSp add mod">
        <pc:chgData name="Suresh Shanmugasundaram" userId="56ee0b85-b296-43b3-b708-c67d444dc0b4" providerId="ADAL" clId="{5FBAB344-F0E4-47CD-BE5A-70308063ED86}" dt="2024-06-26T11:00:49.899" v="492" actId="1076"/>
        <pc:sldMkLst>
          <pc:docMk/>
          <pc:sldMk cId="2648998870" sldId="342"/>
        </pc:sldMkLst>
        <pc:spChg chg="mod">
          <ac:chgData name="Suresh Shanmugasundaram" userId="56ee0b85-b296-43b3-b708-c67d444dc0b4" providerId="ADAL" clId="{5FBAB344-F0E4-47CD-BE5A-70308063ED86}" dt="2024-06-26T11:00:46.915" v="491" actId="1076"/>
          <ac:spMkLst>
            <pc:docMk/>
            <pc:sldMk cId="2648998870" sldId="342"/>
            <ac:spMk id="7" creationId="{4960ECF0-7B58-CC49-BB1A-D1234615E52C}"/>
          </ac:spMkLst>
        </pc:spChg>
        <pc:grpChg chg="mod">
          <ac:chgData name="Suresh Shanmugasundaram" userId="56ee0b85-b296-43b3-b708-c67d444dc0b4" providerId="ADAL" clId="{5FBAB344-F0E4-47CD-BE5A-70308063ED86}" dt="2024-06-26T11:00:49.899" v="492" actId="1076"/>
          <ac:grpSpMkLst>
            <pc:docMk/>
            <pc:sldMk cId="2648998870" sldId="342"/>
            <ac:grpSpMk id="6" creationId="{B9D94DCA-2379-834A-A26F-C78FBE0533A9}"/>
          </ac:grpSpMkLst>
        </pc:grpChg>
      </pc:sldChg>
      <pc:sldChg chg="add">
        <pc:chgData name="Suresh Shanmugasundaram" userId="56ee0b85-b296-43b3-b708-c67d444dc0b4" providerId="ADAL" clId="{5FBAB344-F0E4-47CD-BE5A-70308063ED86}" dt="2024-06-26T10:59:49.876" v="481"/>
        <pc:sldMkLst>
          <pc:docMk/>
          <pc:sldMk cId="3236721910" sldId="343"/>
        </pc:sldMkLst>
      </pc:sldChg>
      <pc:sldChg chg="modSp add mod">
        <pc:chgData name="Suresh Shanmugasundaram" userId="56ee0b85-b296-43b3-b708-c67d444dc0b4" providerId="ADAL" clId="{5FBAB344-F0E4-47CD-BE5A-70308063ED86}" dt="2024-06-26T11:01:00.571" v="493" actId="1076"/>
        <pc:sldMkLst>
          <pc:docMk/>
          <pc:sldMk cId="1887809363" sldId="344"/>
        </pc:sldMkLst>
        <pc:graphicFrameChg chg="mod">
          <ac:chgData name="Suresh Shanmugasundaram" userId="56ee0b85-b296-43b3-b708-c67d444dc0b4" providerId="ADAL" clId="{5FBAB344-F0E4-47CD-BE5A-70308063ED86}" dt="2024-06-26T11:01:00.571" v="493" actId="1076"/>
          <ac:graphicFrameMkLst>
            <pc:docMk/>
            <pc:sldMk cId="1887809363" sldId="344"/>
            <ac:graphicFrameMk id="4" creationId="{38ECB29D-F41C-1944-BBD7-2234540AFF09}"/>
          </ac:graphicFrameMkLst>
        </pc:graphicFrameChg>
      </pc:sldChg>
      <pc:sldChg chg="addSp delSp modSp new mod modNotesTx">
        <pc:chgData name="Suresh Shanmugasundaram" userId="56ee0b85-b296-43b3-b708-c67d444dc0b4" providerId="ADAL" clId="{5FBAB344-F0E4-47CD-BE5A-70308063ED86}" dt="2024-06-26T11:26:57.597" v="528"/>
        <pc:sldMkLst>
          <pc:docMk/>
          <pc:sldMk cId="1596025844" sldId="345"/>
        </pc:sldMkLst>
        <pc:spChg chg="mod">
          <ac:chgData name="Suresh Shanmugasundaram" userId="56ee0b85-b296-43b3-b708-c67d444dc0b4" providerId="ADAL" clId="{5FBAB344-F0E4-47CD-BE5A-70308063ED86}" dt="2024-06-26T11:01:32.772" v="521" actId="20577"/>
          <ac:spMkLst>
            <pc:docMk/>
            <pc:sldMk cId="1596025844" sldId="345"/>
            <ac:spMk id="2" creationId="{B7CD9FF5-9F55-A677-E257-60AD3DE0E844}"/>
          </ac:spMkLst>
        </pc:spChg>
        <pc:spChg chg="del">
          <ac:chgData name="Suresh Shanmugasundaram" userId="56ee0b85-b296-43b3-b708-c67d444dc0b4" providerId="ADAL" clId="{5FBAB344-F0E4-47CD-BE5A-70308063ED86}" dt="2024-06-26T11:26:34.520" v="522"/>
          <ac:spMkLst>
            <pc:docMk/>
            <pc:sldMk cId="1596025844" sldId="345"/>
            <ac:spMk id="3" creationId="{CB2F7B5F-A994-E6DD-0796-77D5AAFBDF88}"/>
          </ac:spMkLst>
        </pc:spChg>
        <pc:spChg chg="add mod">
          <ac:chgData name="Suresh Shanmugasundaram" userId="56ee0b85-b296-43b3-b708-c67d444dc0b4" providerId="ADAL" clId="{5FBAB344-F0E4-47CD-BE5A-70308063ED86}" dt="2024-06-26T11:26:55.491" v="527" actId="207"/>
          <ac:spMkLst>
            <pc:docMk/>
            <pc:sldMk cId="1596025844" sldId="345"/>
            <ac:spMk id="5" creationId="{D5AE1974-4CC9-40B4-4B68-5D5913F11EBA}"/>
          </ac:spMkLst>
        </pc:spChg>
        <pc:picChg chg="add mod">
          <ac:chgData name="Suresh Shanmugasundaram" userId="56ee0b85-b296-43b3-b708-c67d444dc0b4" providerId="ADAL" clId="{5FBAB344-F0E4-47CD-BE5A-70308063ED86}" dt="2024-06-26T11:26:37.642" v="524" actId="1076"/>
          <ac:picMkLst>
            <pc:docMk/>
            <pc:sldMk cId="1596025844" sldId="345"/>
            <ac:picMk id="3074" creationId="{EA74C3EF-2247-CC88-752F-1C5EF2B24953}"/>
          </ac:picMkLst>
        </pc:picChg>
      </pc:sldChg>
      <pc:sldChg chg="addSp delSp modSp add mod">
        <pc:chgData name="Suresh Shanmugasundaram" userId="56ee0b85-b296-43b3-b708-c67d444dc0b4" providerId="ADAL" clId="{5FBAB344-F0E4-47CD-BE5A-70308063ED86}" dt="2024-06-26T11:39:16.410" v="557" actId="478"/>
        <pc:sldMkLst>
          <pc:docMk/>
          <pc:sldMk cId="1702280762" sldId="346"/>
        </pc:sldMkLst>
        <pc:spChg chg="mod">
          <ac:chgData name="Suresh Shanmugasundaram" userId="56ee0b85-b296-43b3-b708-c67d444dc0b4" providerId="ADAL" clId="{5FBAB344-F0E4-47CD-BE5A-70308063ED86}" dt="2024-06-26T11:39:00.764" v="555" actId="20577"/>
          <ac:spMkLst>
            <pc:docMk/>
            <pc:sldMk cId="1702280762" sldId="346"/>
            <ac:spMk id="2" creationId="{63D3297D-8060-D342-841F-EC1DA51CE78A}"/>
          </ac:spMkLst>
        </pc:spChg>
        <pc:picChg chg="add del mod">
          <ac:chgData name="Suresh Shanmugasundaram" userId="56ee0b85-b296-43b3-b708-c67d444dc0b4" providerId="ADAL" clId="{5FBAB344-F0E4-47CD-BE5A-70308063ED86}" dt="2024-06-26T11:39:16.410" v="557" actId="478"/>
          <ac:picMkLst>
            <pc:docMk/>
            <pc:sldMk cId="1702280762" sldId="346"/>
            <ac:picMk id="4" creationId="{C828E3C7-38C6-D043-BA5A-E1AC3547B381}"/>
          </ac:picMkLst>
        </pc:picChg>
      </pc:sldChg>
      <pc:sldChg chg="addSp delSp modSp add mod">
        <pc:chgData name="Suresh Shanmugasundaram" userId="56ee0b85-b296-43b3-b708-c67d444dc0b4" providerId="ADAL" clId="{5FBAB344-F0E4-47CD-BE5A-70308063ED86}" dt="2024-06-26T11:40:25.052" v="686" actId="20577"/>
        <pc:sldMkLst>
          <pc:docMk/>
          <pc:sldMk cId="3226567478" sldId="347"/>
        </pc:sldMkLst>
        <pc:spChg chg="mod">
          <ac:chgData name="Suresh Shanmugasundaram" userId="56ee0b85-b296-43b3-b708-c67d444dc0b4" providerId="ADAL" clId="{5FBAB344-F0E4-47CD-BE5A-70308063ED86}" dt="2024-06-26T11:39:49.681" v="582" actId="27636"/>
          <ac:spMkLst>
            <pc:docMk/>
            <pc:sldMk cId="3226567478" sldId="347"/>
            <ac:spMk id="2" creationId="{63D3297D-8060-D342-841F-EC1DA51CE78A}"/>
          </ac:spMkLst>
        </pc:spChg>
        <pc:spChg chg="add mod">
          <ac:chgData name="Suresh Shanmugasundaram" userId="56ee0b85-b296-43b3-b708-c67d444dc0b4" providerId="ADAL" clId="{5FBAB344-F0E4-47CD-BE5A-70308063ED86}" dt="2024-06-26T11:40:25.052" v="686" actId="20577"/>
          <ac:spMkLst>
            <pc:docMk/>
            <pc:sldMk cId="3226567478" sldId="347"/>
            <ac:spMk id="6" creationId="{08F70178-8C2D-6402-003B-48180070D69B}"/>
          </ac:spMkLst>
        </pc:spChg>
        <pc:picChg chg="add del mod">
          <ac:chgData name="Suresh Shanmugasundaram" userId="56ee0b85-b296-43b3-b708-c67d444dc0b4" providerId="ADAL" clId="{5FBAB344-F0E4-47CD-BE5A-70308063ED86}" dt="2024-06-26T11:39:53.354" v="583" actId="478"/>
          <ac:picMkLst>
            <pc:docMk/>
            <pc:sldMk cId="3226567478" sldId="347"/>
            <ac:picMk id="3" creationId="{F751CA4C-09CE-0AB4-74DD-4CBA27BD7655}"/>
          </ac:picMkLst>
        </pc:picChg>
        <pc:picChg chg="del">
          <ac:chgData name="Suresh Shanmugasundaram" userId="56ee0b85-b296-43b3-b708-c67d444dc0b4" providerId="ADAL" clId="{5FBAB344-F0E4-47CD-BE5A-70308063ED86}" dt="2024-06-26T11:38:33.683" v="532" actId="478"/>
          <ac:picMkLst>
            <pc:docMk/>
            <pc:sldMk cId="3226567478" sldId="347"/>
            <ac:picMk id="4" creationId="{C828E3C7-38C6-D043-BA5A-E1AC3547B381}"/>
          </ac:picMkLst>
        </pc:picChg>
      </pc:sldChg>
      <pc:sldChg chg="add">
        <pc:chgData name="Suresh Shanmugasundaram" userId="56ee0b85-b296-43b3-b708-c67d444dc0b4" providerId="ADAL" clId="{5FBAB344-F0E4-47CD-BE5A-70308063ED86}" dt="2024-06-26T11:39:34.784" v="558" actId="2890"/>
        <pc:sldMkLst>
          <pc:docMk/>
          <pc:sldMk cId="2741114119" sldId="34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485B20-08E1-BE42-A582-E0FF255730C2}" type="doc">
      <dgm:prSet loTypeId="urn:microsoft.com/office/officeart/2005/8/layout/hChevron3" loCatId="" qsTypeId="urn:microsoft.com/office/officeart/2005/8/quickstyle/simple1" qsCatId="simple" csTypeId="urn:microsoft.com/office/officeart/2005/8/colors/accent1_2" csCatId="accent1" phldr="1"/>
      <dgm:spPr/>
    </dgm:pt>
    <dgm:pt modelId="{F5249F2B-196B-BC42-ADBB-BA3AC3BA734A}">
      <dgm:prSet phldrT="[Text]" custT="1"/>
      <dgm:spPr/>
      <dgm:t>
        <a:bodyPr/>
        <a:lstStyle/>
        <a:p>
          <a:r>
            <a:rPr lang="en-GB" sz="1400" dirty="0"/>
            <a:t>Requirement Analysis</a:t>
          </a:r>
        </a:p>
      </dgm:t>
    </dgm:pt>
    <dgm:pt modelId="{D247768F-6465-5E49-A7F1-B4964AB7176B}" type="parTrans" cxnId="{BE4E63D1-4FCD-664F-9826-37098934D704}">
      <dgm:prSet/>
      <dgm:spPr/>
      <dgm:t>
        <a:bodyPr/>
        <a:lstStyle/>
        <a:p>
          <a:endParaRPr lang="en-GB" sz="1400"/>
        </a:p>
      </dgm:t>
    </dgm:pt>
    <dgm:pt modelId="{40AED836-46CE-954E-8F1E-FDFA104EBE7A}" type="sibTrans" cxnId="{BE4E63D1-4FCD-664F-9826-37098934D704}">
      <dgm:prSet/>
      <dgm:spPr/>
      <dgm:t>
        <a:bodyPr/>
        <a:lstStyle/>
        <a:p>
          <a:endParaRPr lang="en-GB" sz="1400"/>
        </a:p>
      </dgm:t>
    </dgm:pt>
    <dgm:pt modelId="{D79CD88C-FF48-2B4F-BD01-357074187C38}">
      <dgm:prSet phldrT="[Text]" custT="1"/>
      <dgm:spPr/>
      <dgm:t>
        <a:bodyPr/>
        <a:lstStyle/>
        <a:p>
          <a:r>
            <a:rPr lang="en-GB" sz="1400" b="1" u="sng" dirty="0">
              <a:solidFill>
                <a:schemeClr val="bg2">
                  <a:lumMod val="25000"/>
                </a:schemeClr>
              </a:solidFill>
            </a:rPr>
            <a:t>Conceptual Design</a:t>
          </a:r>
        </a:p>
      </dgm:t>
    </dgm:pt>
    <dgm:pt modelId="{AB2DDA7C-98A4-8647-BFA8-0C382C346952}" type="parTrans" cxnId="{C968F774-1353-6F42-AE45-8E31C0B3AE43}">
      <dgm:prSet/>
      <dgm:spPr/>
      <dgm:t>
        <a:bodyPr/>
        <a:lstStyle/>
        <a:p>
          <a:endParaRPr lang="en-GB" sz="1400"/>
        </a:p>
      </dgm:t>
    </dgm:pt>
    <dgm:pt modelId="{7401BBB5-AB4C-3541-B797-8BA03DC05434}" type="sibTrans" cxnId="{C968F774-1353-6F42-AE45-8E31C0B3AE43}">
      <dgm:prSet/>
      <dgm:spPr/>
      <dgm:t>
        <a:bodyPr/>
        <a:lstStyle/>
        <a:p>
          <a:endParaRPr lang="en-GB" sz="1400"/>
        </a:p>
      </dgm:t>
    </dgm:pt>
    <dgm:pt modelId="{DA9F26FF-0160-B547-9CA5-0417B152A970}">
      <dgm:prSet phldrT="[Text]" custT="1"/>
      <dgm:spPr/>
      <dgm:t>
        <a:bodyPr/>
        <a:lstStyle/>
        <a:p>
          <a:r>
            <a:rPr lang="en-GB" sz="1400" dirty="0"/>
            <a:t>Logical DB Design</a:t>
          </a:r>
        </a:p>
      </dgm:t>
    </dgm:pt>
    <dgm:pt modelId="{9B0222A7-31C5-AA4A-9F16-BF0A31E6A46A}" type="parTrans" cxnId="{B5507ACD-2053-F24D-9AFC-6C3EBB88B9FF}">
      <dgm:prSet/>
      <dgm:spPr/>
      <dgm:t>
        <a:bodyPr/>
        <a:lstStyle/>
        <a:p>
          <a:endParaRPr lang="en-GB" sz="1400"/>
        </a:p>
      </dgm:t>
    </dgm:pt>
    <dgm:pt modelId="{32840E72-CBE3-AE4C-8D44-45FBF66FCE43}" type="sibTrans" cxnId="{B5507ACD-2053-F24D-9AFC-6C3EBB88B9FF}">
      <dgm:prSet/>
      <dgm:spPr/>
      <dgm:t>
        <a:bodyPr/>
        <a:lstStyle/>
        <a:p>
          <a:endParaRPr lang="en-GB" sz="1400"/>
        </a:p>
      </dgm:t>
    </dgm:pt>
    <dgm:pt modelId="{862B7CAB-32E6-B24F-8479-5BF2D018EC31}">
      <dgm:prSet phldrT="[Text]" custT="1"/>
      <dgm:spPr/>
      <dgm:t>
        <a:bodyPr/>
        <a:lstStyle/>
        <a:p>
          <a:r>
            <a:rPr lang="en-GB" sz="1400" dirty="0"/>
            <a:t>Schema Refinement</a:t>
          </a:r>
        </a:p>
      </dgm:t>
    </dgm:pt>
    <dgm:pt modelId="{7D153F17-CFCD-B540-9D01-B1204CD04E73}" type="parTrans" cxnId="{FC8BC78F-D52B-C84E-A573-9EEB65783A6E}">
      <dgm:prSet/>
      <dgm:spPr/>
      <dgm:t>
        <a:bodyPr/>
        <a:lstStyle/>
        <a:p>
          <a:endParaRPr lang="en-GB" sz="1400"/>
        </a:p>
      </dgm:t>
    </dgm:pt>
    <dgm:pt modelId="{3634A77C-37F6-D240-932A-68511218F0EA}" type="sibTrans" cxnId="{FC8BC78F-D52B-C84E-A573-9EEB65783A6E}">
      <dgm:prSet/>
      <dgm:spPr/>
      <dgm:t>
        <a:bodyPr/>
        <a:lstStyle/>
        <a:p>
          <a:endParaRPr lang="en-GB" sz="1400"/>
        </a:p>
      </dgm:t>
    </dgm:pt>
    <dgm:pt modelId="{6111205B-30A6-5241-BC24-6846F842F421}">
      <dgm:prSet custT="1"/>
      <dgm:spPr/>
      <dgm:t>
        <a:bodyPr/>
        <a:lstStyle/>
        <a:p>
          <a:r>
            <a:rPr lang="en-GB" sz="1400" dirty="0"/>
            <a:t>Physical DB Design</a:t>
          </a:r>
        </a:p>
      </dgm:t>
    </dgm:pt>
    <dgm:pt modelId="{D5BB6921-A8D8-8A4D-AA17-3978114D9DF2}" type="parTrans" cxnId="{1AFA5102-D2DD-DD4D-9EC2-87537D73D82B}">
      <dgm:prSet/>
      <dgm:spPr/>
      <dgm:t>
        <a:bodyPr/>
        <a:lstStyle/>
        <a:p>
          <a:endParaRPr lang="en-GB" sz="1400"/>
        </a:p>
      </dgm:t>
    </dgm:pt>
    <dgm:pt modelId="{D774F09B-3F4B-BC4D-9EE9-08FAC1CB75C8}" type="sibTrans" cxnId="{1AFA5102-D2DD-DD4D-9EC2-87537D73D82B}">
      <dgm:prSet/>
      <dgm:spPr/>
      <dgm:t>
        <a:bodyPr/>
        <a:lstStyle/>
        <a:p>
          <a:endParaRPr lang="en-GB" sz="1400"/>
        </a:p>
      </dgm:t>
    </dgm:pt>
    <dgm:pt modelId="{EB9FD316-79F0-F14E-82D8-78769483CAF6}">
      <dgm:prSet custT="1"/>
      <dgm:spPr/>
      <dgm:t>
        <a:bodyPr/>
        <a:lstStyle/>
        <a:p>
          <a:r>
            <a:rPr lang="en-GB" sz="1400" dirty="0"/>
            <a:t>Application Security &amp; Design</a:t>
          </a:r>
        </a:p>
      </dgm:t>
    </dgm:pt>
    <dgm:pt modelId="{8AA504AF-2B6E-2347-80DD-7AC107E6B1FC}" type="parTrans" cxnId="{786E5714-03D2-464D-B48C-CEA6B4C8681A}">
      <dgm:prSet/>
      <dgm:spPr/>
      <dgm:t>
        <a:bodyPr/>
        <a:lstStyle/>
        <a:p>
          <a:endParaRPr lang="en-GB" sz="1400"/>
        </a:p>
      </dgm:t>
    </dgm:pt>
    <dgm:pt modelId="{ED0FEDEA-3810-8B40-97FE-D55161E9C4B1}" type="sibTrans" cxnId="{786E5714-03D2-464D-B48C-CEA6B4C8681A}">
      <dgm:prSet/>
      <dgm:spPr/>
      <dgm:t>
        <a:bodyPr/>
        <a:lstStyle/>
        <a:p>
          <a:endParaRPr lang="en-GB" sz="1400"/>
        </a:p>
      </dgm:t>
    </dgm:pt>
    <dgm:pt modelId="{A8E7F2C1-1A89-2A48-930B-EAC47DA98A04}" type="pres">
      <dgm:prSet presAssocID="{D5485B20-08E1-BE42-A582-E0FF255730C2}" presName="Name0" presStyleCnt="0">
        <dgm:presLayoutVars>
          <dgm:dir/>
          <dgm:resizeHandles val="exact"/>
        </dgm:presLayoutVars>
      </dgm:prSet>
      <dgm:spPr/>
    </dgm:pt>
    <dgm:pt modelId="{5BAC7E68-28CD-6349-A334-1941A7EC7A3C}" type="pres">
      <dgm:prSet presAssocID="{F5249F2B-196B-BC42-ADBB-BA3AC3BA734A}" presName="parTxOnly" presStyleLbl="node1" presStyleIdx="0" presStyleCnt="6">
        <dgm:presLayoutVars>
          <dgm:bulletEnabled val="1"/>
        </dgm:presLayoutVars>
      </dgm:prSet>
      <dgm:spPr/>
    </dgm:pt>
    <dgm:pt modelId="{3CB43B03-1AB2-BD42-84DB-91DDF115A7ED}" type="pres">
      <dgm:prSet presAssocID="{40AED836-46CE-954E-8F1E-FDFA104EBE7A}" presName="parSpace" presStyleCnt="0"/>
      <dgm:spPr/>
    </dgm:pt>
    <dgm:pt modelId="{E306DE1A-BD22-2B41-A0A5-35256E797B11}" type="pres">
      <dgm:prSet presAssocID="{D79CD88C-FF48-2B4F-BD01-357074187C38}" presName="parTxOnly" presStyleLbl="node1" presStyleIdx="1" presStyleCnt="6" custScaleX="124941">
        <dgm:presLayoutVars>
          <dgm:bulletEnabled val="1"/>
        </dgm:presLayoutVars>
      </dgm:prSet>
      <dgm:spPr/>
    </dgm:pt>
    <dgm:pt modelId="{331AD583-E289-0A41-AF5C-E7E5477A735F}" type="pres">
      <dgm:prSet presAssocID="{7401BBB5-AB4C-3541-B797-8BA03DC05434}" presName="parSpace" presStyleCnt="0"/>
      <dgm:spPr/>
    </dgm:pt>
    <dgm:pt modelId="{FEDD92C7-6A33-5946-A2F6-FF1D5244B85F}" type="pres">
      <dgm:prSet presAssocID="{DA9F26FF-0160-B547-9CA5-0417B152A970}" presName="parTxOnly" presStyleLbl="node1" presStyleIdx="2" presStyleCnt="6">
        <dgm:presLayoutVars>
          <dgm:bulletEnabled val="1"/>
        </dgm:presLayoutVars>
      </dgm:prSet>
      <dgm:spPr/>
    </dgm:pt>
    <dgm:pt modelId="{E65C826D-27F4-9948-94C1-81D78440D455}" type="pres">
      <dgm:prSet presAssocID="{32840E72-CBE3-AE4C-8D44-45FBF66FCE43}" presName="parSpace" presStyleCnt="0"/>
      <dgm:spPr/>
    </dgm:pt>
    <dgm:pt modelId="{8BA3CBE9-A790-DF4E-A920-F42889FAC1D3}" type="pres">
      <dgm:prSet presAssocID="{862B7CAB-32E6-B24F-8479-5BF2D018EC31}" presName="parTxOnly" presStyleLbl="node1" presStyleIdx="3" presStyleCnt="6" custScaleX="123678">
        <dgm:presLayoutVars>
          <dgm:bulletEnabled val="1"/>
        </dgm:presLayoutVars>
      </dgm:prSet>
      <dgm:spPr/>
    </dgm:pt>
    <dgm:pt modelId="{5E81B785-5B79-0A4F-B57F-A11914CA6ADF}" type="pres">
      <dgm:prSet presAssocID="{3634A77C-37F6-D240-932A-68511218F0EA}" presName="parSpace" presStyleCnt="0"/>
      <dgm:spPr/>
    </dgm:pt>
    <dgm:pt modelId="{1FF36E83-F07D-0B48-91F5-1F2E4E25707D}" type="pres">
      <dgm:prSet presAssocID="{6111205B-30A6-5241-BC24-6846F842F421}" presName="parTxOnly" presStyleLbl="node1" presStyleIdx="4" presStyleCnt="6">
        <dgm:presLayoutVars>
          <dgm:bulletEnabled val="1"/>
        </dgm:presLayoutVars>
      </dgm:prSet>
      <dgm:spPr/>
    </dgm:pt>
    <dgm:pt modelId="{41ABEFED-B703-694B-9202-2946EDC7D901}" type="pres">
      <dgm:prSet presAssocID="{D774F09B-3F4B-BC4D-9EE9-08FAC1CB75C8}" presName="parSpace" presStyleCnt="0"/>
      <dgm:spPr/>
    </dgm:pt>
    <dgm:pt modelId="{C5F20501-B7A9-E741-9125-EC06BAC824C0}" type="pres">
      <dgm:prSet presAssocID="{EB9FD316-79F0-F14E-82D8-78769483CAF6}" presName="parTxOnly" presStyleLbl="node1" presStyleIdx="5" presStyleCnt="6" custScaleX="153640">
        <dgm:presLayoutVars>
          <dgm:bulletEnabled val="1"/>
        </dgm:presLayoutVars>
      </dgm:prSet>
      <dgm:spPr/>
    </dgm:pt>
  </dgm:ptLst>
  <dgm:cxnLst>
    <dgm:cxn modelId="{1AFA5102-D2DD-DD4D-9EC2-87537D73D82B}" srcId="{D5485B20-08E1-BE42-A582-E0FF255730C2}" destId="{6111205B-30A6-5241-BC24-6846F842F421}" srcOrd="4" destOrd="0" parTransId="{D5BB6921-A8D8-8A4D-AA17-3978114D9DF2}" sibTransId="{D774F09B-3F4B-BC4D-9EE9-08FAC1CB75C8}"/>
    <dgm:cxn modelId="{786E5714-03D2-464D-B48C-CEA6B4C8681A}" srcId="{D5485B20-08E1-BE42-A582-E0FF255730C2}" destId="{EB9FD316-79F0-F14E-82D8-78769483CAF6}" srcOrd="5" destOrd="0" parTransId="{8AA504AF-2B6E-2347-80DD-7AC107E6B1FC}" sibTransId="{ED0FEDEA-3810-8B40-97FE-D55161E9C4B1}"/>
    <dgm:cxn modelId="{35E3C319-AAB4-5646-BE60-4952FBAECC80}" type="presOf" srcId="{D5485B20-08E1-BE42-A582-E0FF255730C2}" destId="{A8E7F2C1-1A89-2A48-930B-EAC47DA98A04}" srcOrd="0" destOrd="0" presId="urn:microsoft.com/office/officeart/2005/8/layout/hChevron3"/>
    <dgm:cxn modelId="{FFC4D627-CBC8-444F-8102-4D3F575BC347}" type="presOf" srcId="{6111205B-30A6-5241-BC24-6846F842F421}" destId="{1FF36E83-F07D-0B48-91F5-1F2E4E25707D}" srcOrd="0" destOrd="0" presId="urn:microsoft.com/office/officeart/2005/8/layout/hChevron3"/>
    <dgm:cxn modelId="{4F3CE72C-EC6A-994A-9B02-29B756072174}" type="presOf" srcId="{D79CD88C-FF48-2B4F-BD01-357074187C38}" destId="{E306DE1A-BD22-2B41-A0A5-35256E797B11}" srcOrd="0" destOrd="0" presId="urn:microsoft.com/office/officeart/2005/8/layout/hChevron3"/>
    <dgm:cxn modelId="{DAABCF38-1913-0949-A764-B257F86DF749}" type="presOf" srcId="{EB9FD316-79F0-F14E-82D8-78769483CAF6}" destId="{C5F20501-B7A9-E741-9125-EC06BAC824C0}" srcOrd="0" destOrd="0" presId="urn:microsoft.com/office/officeart/2005/8/layout/hChevron3"/>
    <dgm:cxn modelId="{3A6C2E5E-00E6-CB4F-B54C-4C5B4981A846}" type="presOf" srcId="{F5249F2B-196B-BC42-ADBB-BA3AC3BA734A}" destId="{5BAC7E68-28CD-6349-A334-1941A7EC7A3C}" srcOrd="0" destOrd="0" presId="urn:microsoft.com/office/officeart/2005/8/layout/hChevron3"/>
    <dgm:cxn modelId="{67590252-C057-B847-B5F6-65357B972CBC}" type="presOf" srcId="{862B7CAB-32E6-B24F-8479-5BF2D018EC31}" destId="{8BA3CBE9-A790-DF4E-A920-F42889FAC1D3}" srcOrd="0" destOrd="0" presId="urn:microsoft.com/office/officeart/2005/8/layout/hChevron3"/>
    <dgm:cxn modelId="{C968F774-1353-6F42-AE45-8E31C0B3AE43}" srcId="{D5485B20-08E1-BE42-A582-E0FF255730C2}" destId="{D79CD88C-FF48-2B4F-BD01-357074187C38}" srcOrd="1" destOrd="0" parTransId="{AB2DDA7C-98A4-8647-BFA8-0C382C346952}" sibTransId="{7401BBB5-AB4C-3541-B797-8BA03DC05434}"/>
    <dgm:cxn modelId="{F220A283-9AD5-7840-AEED-588EE95E61CB}" type="presOf" srcId="{DA9F26FF-0160-B547-9CA5-0417B152A970}" destId="{FEDD92C7-6A33-5946-A2F6-FF1D5244B85F}" srcOrd="0" destOrd="0" presId="urn:microsoft.com/office/officeart/2005/8/layout/hChevron3"/>
    <dgm:cxn modelId="{FC8BC78F-D52B-C84E-A573-9EEB65783A6E}" srcId="{D5485B20-08E1-BE42-A582-E0FF255730C2}" destId="{862B7CAB-32E6-B24F-8479-5BF2D018EC31}" srcOrd="3" destOrd="0" parTransId="{7D153F17-CFCD-B540-9D01-B1204CD04E73}" sibTransId="{3634A77C-37F6-D240-932A-68511218F0EA}"/>
    <dgm:cxn modelId="{B5507ACD-2053-F24D-9AFC-6C3EBB88B9FF}" srcId="{D5485B20-08E1-BE42-A582-E0FF255730C2}" destId="{DA9F26FF-0160-B547-9CA5-0417B152A970}" srcOrd="2" destOrd="0" parTransId="{9B0222A7-31C5-AA4A-9F16-BF0A31E6A46A}" sibTransId="{32840E72-CBE3-AE4C-8D44-45FBF66FCE43}"/>
    <dgm:cxn modelId="{BE4E63D1-4FCD-664F-9826-37098934D704}" srcId="{D5485B20-08E1-BE42-A582-E0FF255730C2}" destId="{F5249F2B-196B-BC42-ADBB-BA3AC3BA734A}" srcOrd="0" destOrd="0" parTransId="{D247768F-6465-5E49-A7F1-B4964AB7176B}" sibTransId="{40AED836-46CE-954E-8F1E-FDFA104EBE7A}"/>
    <dgm:cxn modelId="{4FCAC38B-33F2-464F-8A15-5C7C03BBCF9D}" type="presParOf" srcId="{A8E7F2C1-1A89-2A48-930B-EAC47DA98A04}" destId="{5BAC7E68-28CD-6349-A334-1941A7EC7A3C}" srcOrd="0" destOrd="0" presId="urn:microsoft.com/office/officeart/2005/8/layout/hChevron3"/>
    <dgm:cxn modelId="{3CC1B604-5865-4546-B1F2-B2BEEAC0FFC2}" type="presParOf" srcId="{A8E7F2C1-1A89-2A48-930B-EAC47DA98A04}" destId="{3CB43B03-1AB2-BD42-84DB-91DDF115A7ED}" srcOrd="1" destOrd="0" presId="urn:microsoft.com/office/officeart/2005/8/layout/hChevron3"/>
    <dgm:cxn modelId="{1B115470-2ABF-6D40-887E-D51295318B60}" type="presParOf" srcId="{A8E7F2C1-1A89-2A48-930B-EAC47DA98A04}" destId="{E306DE1A-BD22-2B41-A0A5-35256E797B11}" srcOrd="2" destOrd="0" presId="urn:microsoft.com/office/officeart/2005/8/layout/hChevron3"/>
    <dgm:cxn modelId="{D404573F-C3DB-584A-856E-7040CCD7357D}" type="presParOf" srcId="{A8E7F2C1-1A89-2A48-930B-EAC47DA98A04}" destId="{331AD583-E289-0A41-AF5C-E7E5477A735F}" srcOrd="3" destOrd="0" presId="urn:microsoft.com/office/officeart/2005/8/layout/hChevron3"/>
    <dgm:cxn modelId="{5BE3D4AE-D487-0F4B-8984-76CEF551D54B}" type="presParOf" srcId="{A8E7F2C1-1A89-2A48-930B-EAC47DA98A04}" destId="{FEDD92C7-6A33-5946-A2F6-FF1D5244B85F}" srcOrd="4" destOrd="0" presId="urn:microsoft.com/office/officeart/2005/8/layout/hChevron3"/>
    <dgm:cxn modelId="{C223246F-561E-0B4C-8B9F-6BF252FD157D}" type="presParOf" srcId="{A8E7F2C1-1A89-2A48-930B-EAC47DA98A04}" destId="{E65C826D-27F4-9948-94C1-81D78440D455}" srcOrd="5" destOrd="0" presId="urn:microsoft.com/office/officeart/2005/8/layout/hChevron3"/>
    <dgm:cxn modelId="{FA0A1A06-2EA7-834D-A4D3-B353CC922E1D}" type="presParOf" srcId="{A8E7F2C1-1A89-2A48-930B-EAC47DA98A04}" destId="{8BA3CBE9-A790-DF4E-A920-F42889FAC1D3}" srcOrd="6" destOrd="0" presId="urn:microsoft.com/office/officeart/2005/8/layout/hChevron3"/>
    <dgm:cxn modelId="{002CB351-726C-EC43-BC01-A4A56A0F1472}" type="presParOf" srcId="{A8E7F2C1-1A89-2A48-930B-EAC47DA98A04}" destId="{5E81B785-5B79-0A4F-B57F-A11914CA6ADF}" srcOrd="7" destOrd="0" presId="urn:microsoft.com/office/officeart/2005/8/layout/hChevron3"/>
    <dgm:cxn modelId="{AE760306-9968-A44D-8FF6-CF05ACB88BE0}" type="presParOf" srcId="{A8E7F2C1-1A89-2A48-930B-EAC47DA98A04}" destId="{1FF36E83-F07D-0B48-91F5-1F2E4E25707D}" srcOrd="8" destOrd="0" presId="urn:microsoft.com/office/officeart/2005/8/layout/hChevron3"/>
    <dgm:cxn modelId="{83EEB8B3-D37A-0D4B-B7F2-B950C4F21F6E}" type="presParOf" srcId="{A8E7F2C1-1A89-2A48-930B-EAC47DA98A04}" destId="{41ABEFED-B703-694B-9202-2946EDC7D901}" srcOrd="9" destOrd="0" presId="urn:microsoft.com/office/officeart/2005/8/layout/hChevron3"/>
    <dgm:cxn modelId="{06AD97F5-D3D0-BB4E-AEF5-7F9F52D01E9F}" type="presParOf" srcId="{A8E7F2C1-1A89-2A48-930B-EAC47DA98A04}" destId="{C5F20501-B7A9-E741-9125-EC06BAC824C0}" srcOrd="1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D2DE1A-7DA5-1840-B5A5-EA2348A3B5AB}"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349753A6-E1B4-AC43-846E-3487B966F855}">
      <dgm:prSet phldrT="[Text]"/>
      <dgm:spPr/>
      <dgm:t>
        <a:bodyPr/>
        <a:lstStyle/>
        <a:p>
          <a:r>
            <a:rPr lang="en-GB" dirty="0"/>
            <a:t>Entity Sets</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D05EBD82-8308-D04E-9E42-69A07CF6AF44}" type="parTrans" cxnId="{7DAD6258-036A-014B-AE92-E3B250B174C1}">
      <dgm:prSet/>
      <dgm:spPr/>
      <dgm:t>
        <a:bodyPr/>
        <a:lstStyle/>
        <a:p>
          <a:endParaRPr lang="en-GB"/>
        </a:p>
      </dgm:t>
    </dgm:pt>
    <dgm:pt modelId="{67EB32A9-01AA-CB47-8FFA-F6163ABD3A82}" type="sibTrans" cxnId="{7DAD6258-036A-014B-AE92-E3B250B174C1}">
      <dgm:prSet/>
      <dgm:spPr/>
      <dgm:t>
        <a:bodyPr/>
        <a:lstStyle/>
        <a:p>
          <a:endParaRPr lang="en-GB"/>
        </a:p>
      </dgm:t>
    </dgm:pt>
    <dgm:pt modelId="{7A3FA452-EBB7-3949-AB17-E746A47DC122}">
      <dgm:prSet phldrT="[Text]" custT="1"/>
      <dgm:spPr/>
      <dgm:t>
        <a:bodyPr/>
        <a:lstStyle/>
        <a:p>
          <a:r>
            <a:rPr lang="en-GB" sz="2000" dirty="0"/>
            <a:t>Entity-abstract object of some sort</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8605AB9D-42A4-CD49-B44D-F9DD31C8294B}" type="parTrans" cxnId="{F13037E2-3D18-4C40-9E82-FFFD8C29EE58}">
      <dgm:prSet/>
      <dgm:spPr/>
      <dgm:t>
        <a:bodyPr/>
        <a:lstStyle/>
        <a:p>
          <a:endParaRPr lang="en-GB"/>
        </a:p>
      </dgm:t>
    </dgm:pt>
    <dgm:pt modelId="{DAD1EDAC-42E4-A74C-9506-DAFCCD2D899C}" type="sibTrans" cxnId="{F13037E2-3D18-4C40-9E82-FFFD8C29EE58}">
      <dgm:prSet/>
      <dgm:spPr/>
      <dgm:t>
        <a:bodyPr/>
        <a:lstStyle/>
        <a:p>
          <a:endParaRPr lang="en-GB"/>
        </a:p>
      </dgm:t>
    </dgm:pt>
    <dgm:pt modelId="{10CB04EF-A6ED-F74E-A99D-77E19A76F114}">
      <dgm:prSet phldrT="[Text]" custT="1"/>
      <dgm:spPr/>
      <dgm:t>
        <a:bodyPr/>
        <a:lstStyle/>
        <a:p>
          <a:r>
            <a:rPr lang="en-GB" sz="2000" dirty="0"/>
            <a:t>Entity Sets-a collection of similar entities </a:t>
          </a:r>
        </a:p>
      </dgm:t>
    </dgm:pt>
    <dgm:pt modelId="{F95F9865-99E2-464F-A9CF-03793E30AE19}" type="parTrans" cxnId="{C3C6BDC3-0061-1745-81B8-D3D9F1791D4B}">
      <dgm:prSet/>
      <dgm:spPr/>
      <dgm:t>
        <a:bodyPr/>
        <a:lstStyle/>
        <a:p>
          <a:endParaRPr lang="en-GB"/>
        </a:p>
      </dgm:t>
    </dgm:pt>
    <dgm:pt modelId="{FD89AFEE-7E78-7843-87A6-6A0E2B157016}" type="sibTrans" cxnId="{C3C6BDC3-0061-1745-81B8-D3D9F1791D4B}">
      <dgm:prSet/>
      <dgm:spPr/>
      <dgm:t>
        <a:bodyPr/>
        <a:lstStyle/>
        <a:p>
          <a:endParaRPr lang="en-GB"/>
        </a:p>
      </dgm:t>
    </dgm:pt>
    <dgm:pt modelId="{2D4C599D-C361-E544-9968-AF76C2FD21B8}">
      <dgm:prSet phldrT="[Text]"/>
      <dgm:spPr/>
      <dgm:t>
        <a:bodyPr/>
        <a:lstStyle/>
        <a:p>
          <a:r>
            <a:rPr lang="en-GB" dirty="0"/>
            <a:t>Attributes</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103D66D4-4C4D-CC48-A952-5DEAC07418F1}" type="parTrans" cxnId="{4812AEC2-014B-544C-8F5D-B6696302B679}">
      <dgm:prSet/>
      <dgm:spPr/>
      <dgm:t>
        <a:bodyPr/>
        <a:lstStyle/>
        <a:p>
          <a:endParaRPr lang="en-GB"/>
        </a:p>
      </dgm:t>
    </dgm:pt>
    <dgm:pt modelId="{222D6998-1FF7-BB40-81F0-15B5DF614A0C}" type="sibTrans" cxnId="{4812AEC2-014B-544C-8F5D-B6696302B679}">
      <dgm:prSet/>
      <dgm:spPr/>
      <dgm:t>
        <a:bodyPr/>
        <a:lstStyle/>
        <a:p>
          <a:endParaRPr lang="en-GB"/>
        </a:p>
      </dgm:t>
    </dgm:pt>
    <dgm:pt modelId="{46AB695E-7538-8E46-82BE-E6D1E4A8D332}">
      <dgm:prSet phldrT="[Text]" custT="1"/>
      <dgm:spPr/>
      <dgm:t>
        <a:bodyPr/>
        <a:lstStyle/>
        <a:p>
          <a:r>
            <a:rPr lang="en-GB" sz="2000" dirty="0"/>
            <a:t>Properties of the entities in that set</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13AA7476-9F79-6746-802E-99F6AD4AA36E}" type="parTrans" cxnId="{52D05217-7209-CB4A-A005-0205607F4DED}">
      <dgm:prSet/>
      <dgm:spPr/>
      <dgm:t>
        <a:bodyPr/>
        <a:lstStyle/>
        <a:p>
          <a:endParaRPr lang="en-GB"/>
        </a:p>
      </dgm:t>
    </dgm:pt>
    <dgm:pt modelId="{12528D36-9F1D-7741-9B5B-59DC29D87FCF}" type="sibTrans" cxnId="{52D05217-7209-CB4A-A005-0205607F4DED}">
      <dgm:prSet/>
      <dgm:spPr/>
      <dgm:t>
        <a:bodyPr/>
        <a:lstStyle/>
        <a:p>
          <a:endParaRPr lang="en-GB"/>
        </a:p>
      </dgm:t>
    </dgm:pt>
    <dgm:pt modelId="{1F0FF9A9-76BA-9746-A80D-9E57241E79DA}">
      <dgm:prSet phldrT="[Text]" custT="1"/>
      <dgm:spPr/>
      <dgm:t>
        <a:bodyPr/>
        <a:lstStyle/>
        <a:p>
          <a:r>
            <a:rPr lang="en-GB" sz="2000" dirty="0"/>
            <a:t>Assumptions: attributes are of primitive types, such as strings, integers, or real numbers </a:t>
          </a:r>
        </a:p>
      </dgm:t>
    </dgm:pt>
    <dgm:pt modelId="{866906BF-52A4-944C-8369-122FFFD7A22B}" type="parTrans" cxnId="{ED18510F-B15F-D349-BF44-D08F8E8AB96C}">
      <dgm:prSet/>
      <dgm:spPr/>
      <dgm:t>
        <a:bodyPr/>
        <a:lstStyle/>
        <a:p>
          <a:endParaRPr lang="en-GB"/>
        </a:p>
      </dgm:t>
    </dgm:pt>
    <dgm:pt modelId="{6AED934D-5FDF-5241-8162-427DD678D065}" type="sibTrans" cxnId="{ED18510F-B15F-D349-BF44-D08F8E8AB96C}">
      <dgm:prSet/>
      <dgm:spPr/>
      <dgm:t>
        <a:bodyPr/>
        <a:lstStyle/>
        <a:p>
          <a:endParaRPr lang="en-GB"/>
        </a:p>
      </dgm:t>
    </dgm:pt>
    <dgm:pt modelId="{34F1BB19-A0B7-CE45-8EE8-EC2B3F1FE652}">
      <dgm:prSet phldrT="[Text]"/>
      <dgm:spPr/>
      <dgm:t>
        <a:bodyPr/>
        <a:lstStyle/>
        <a:p>
          <a:r>
            <a:rPr lang="en-GB" dirty="0"/>
            <a:t>Relationships</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B72098E0-29F2-7C4C-88BF-1D8DA271FC38}" type="parTrans" cxnId="{88952ADE-E54D-FA4C-9CE6-EFBD48EC6879}">
      <dgm:prSet/>
      <dgm:spPr/>
      <dgm:t>
        <a:bodyPr/>
        <a:lstStyle/>
        <a:p>
          <a:endParaRPr lang="en-GB"/>
        </a:p>
      </dgm:t>
    </dgm:pt>
    <dgm:pt modelId="{1D6B6112-34E8-4C49-8D9C-082126DF1889}" type="sibTrans" cxnId="{88952ADE-E54D-FA4C-9CE6-EFBD48EC6879}">
      <dgm:prSet/>
      <dgm:spPr/>
      <dgm:t>
        <a:bodyPr/>
        <a:lstStyle/>
        <a:p>
          <a:endParaRPr lang="en-GB"/>
        </a:p>
      </dgm:t>
    </dgm:pt>
    <dgm:pt modelId="{92449A94-6ADA-084E-A604-72F87F46C5E1}">
      <dgm:prSet phldrT="[Text]" custT="1"/>
      <dgm:spPr/>
      <dgm:t>
        <a:bodyPr/>
        <a:lstStyle/>
        <a:p>
          <a:r>
            <a:rPr lang="en-GB" sz="2400" dirty="0"/>
            <a:t>Connections among two or more entity sets </a:t>
          </a:r>
        </a:p>
      </dgm:t>
      <dgm:extLst>
        <a:ext uri="{E40237B7-FDA0-4F09-8148-C483321AD2D9}">
          <dgm14:cNvPr xmlns:dgm14="http://schemas.microsoft.com/office/drawing/2010/diagram" id="0" name=""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
      </dgm:extLst>
    </dgm:pt>
    <dgm:pt modelId="{B78EBE6C-C101-C14C-87AF-61BF583D7ADE}" type="parTrans" cxnId="{247609AD-C882-2E41-B1A1-986527D294F5}">
      <dgm:prSet/>
      <dgm:spPr/>
      <dgm:t>
        <a:bodyPr/>
        <a:lstStyle/>
        <a:p>
          <a:endParaRPr lang="en-GB"/>
        </a:p>
      </dgm:t>
    </dgm:pt>
    <dgm:pt modelId="{F8D6EBC5-92EB-0943-BAD4-E9F2F2859D0B}" type="sibTrans" cxnId="{247609AD-C882-2E41-B1A1-986527D294F5}">
      <dgm:prSet/>
      <dgm:spPr/>
      <dgm:t>
        <a:bodyPr/>
        <a:lstStyle/>
        <a:p>
          <a:endParaRPr lang="en-GB"/>
        </a:p>
      </dgm:t>
    </dgm:pt>
    <dgm:pt modelId="{785F8969-1E65-7941-8760-5FD0E39FE0CF}" type="pres">
      <dgm:prSet presAssocID="{CBD2DE1A-7DA5-1840-B5A5-EA2348A3B5AB}" presName="Name0" presStyleCnt="0">
        <dgm:presLayoutVars>
          <dgm:dir/>
          <dgm:animLvl val="lvl"/>
          <dgm:resizeHandles val="exact"/>
        </dgm:presLayoutVars>
      </dgm:prSet>
      <dgm:spPr/>
    </dgm:pt>
    <dgm:pt modelId="{E0295D41-C690-AE40-8848-161E1088B7BC}" type="pres">
      <dgm:prSet presAssocID="{349753A6-E1B4-AC43-846E-3487B966F855}" presName="composite" presStyleCnt="0"/>
      <dgm:spPr/>
    </dgm:pt>
    <dgm:pt modelId="{4707EA98-A20A-4244-8D4D-548B0C3C11A6}" type="pres">
      <dgm:prSet presAssocID="{349753A6-E1B4-AC43-846E-3487B966F855}" presName="parTx" presStyleLbl="alignNode1" presStyleIdx="0" presStyleCnt="3">
        <dgm:presLayoutVars>
          <dgm:chMax val="0"/>
          <dgm:chPref val="0"/>
          <dgm:bulletEnabled val="1"/>
        </dgm:presLayoutVars>
      </dgm:prSet>
      <dgm:spPr/>
    </dgm:pt>
    <dgm:pt modelId="{3237DD85-7FC0-034A-B278-37B7F9A88252}" type="pres">
      <dgm:prSet presAssocID="{349753A6-E1B4-AC43-846E-3487B966F855}" presName="desTx" presStyleLbl="alignAccFollowNode1" presStyleIdx="0" presStyleCnt="3">
        <dgm:presLayoutVars>
          <dgm:bulletEnabled val="1"/>
        </dgm:presLayoutVars>
      </dgm:prSet>
      <dgm:spPr/>
    </dgm:pt>
    <dgm:pt modelId="{83084871-8F50-D743-A3E8-994F151270A3}" type="pres">
      <dgm:prSet presAssocID="{67EB32A9-01AA-CB47-8FFA-F6163ABD3A82}" presName="space" presStyleCnt="0"/>
      <dgm:spPr/>
    </dgm:pt>
    <dgm:pt modelId="{12713025-8FFA-8D45-AE17-17DC66A80A55}" type="pres">
      <dgm:prSet presAssocID="{2D4C599D-C361-E544-9968-AF76C2FD21B8}" presName="composite" presStyleCnt="0"/>
      <dgm:spPr/>
    </dgm:pt>
    <dgm:pt modelId="{EF679374-6856-284F-ABE5-23B99F2BD334}" type="pres">
      <dgm:prSet presAssocID="{2D4C599D-C361-E544-9968-AF76C2FD21B8}" presName="parTx" presStyleLbl="alignNode1" presStyleIdx="1" presStyleCnt="3">
        <dgm:presLayoutVars>
          <dgm:chMax val="0"/>
          <dgm:chPref val="0"/>
          <dgm:bulletEnabled val="1"/>
        </dgm:presLayoutVars>
      </dgm:prSet>
      <dgm:spPr/>
    </dgm:pt>
    <dgm:pt modelId="{28F8C0EC-22AF-F643-8A57-4EEE23536F0A}" type="pres">
      <dgm:prSet presAssocID="{2D4C599D-C361-E544-9968-AF76C2FD21B8}" presName="desTx" presStyleLbl="alignAccFollowNode1" presStyleIdx="1" presStyleCnt="3">
        <dgm:presLayoutVars>
          <dgm:bulletEnabled val="1"/>
        </dgm:presLayoutVars>
      </dgm:prSet>
      <dgm:spPr/>
    </dgm:pt>
    <dgm:pt modelId="{2ABDF0D0-4AD8-A547-B600-4554027D8D4A}" type="pres">
      <dgm:prSet presAssocID="{222D6998-1FF7-BB40-81F0-15B5DF614A0C}" presName="space" presStyleCnt="0"/>
      <dgm:spPr/>
    </dgm:pt>
    <dgm:pt modelId="{95AFF291-E91E-5145-90E7-E968339FD274}" type="pres">
      <dgm:prSet presAssocID="{34F1BB19-A0B7-CE45-8EE8-EC2B3F1FE652}" presName="composite" presStyleCnt="0"/>
      <dgm:spPr/>
    </dgm:pt>
    <dgm:pt modelId="{AF044495-61F4-2A45-998C-F939DFD762C2}" type="pres">
      <dgm:prSet presAssocID="{34F1BB19-A0B7-CE45-8EE8-EC2B3F1FE652}" presName="parTx" presStyleLbl="alignNode1" presStyleIdx="2" presStyleCnt="3">
        <dgm:presLayoutVars>
          <dgm:chMax val="0"/>
          <dgm:chPref val="0"/>
          <dgm:bulletEnabled val="1"/>
        </dgm:presLayoutVars>
      </dgm:prSet>
      <dgm:spPr/>
    </dgm:pt>
    <dgm:pt modelId="{16FBDDE7-1952-6640-99CE-288C4164FB1C}" type="pres">
      <dgm:prSet presAssocID="{34F1BB19-A0B7-CE45-8EE8-EC2B3F1FE652}" presName="desTx" presStyleLbl="alignAccFollowNode1" presStyleIdx="2" presStyleCnt="3">
        <dgm:presLayoutVars>
          <dgm:bulletEnabled val="1"/>
        </dgm:presLayoutVars>
      </dgm:prSet>
      <dgm:spPr/>
    </dgm:pt>
  </dgm:ptLst>
  <dgm:cxnLst>
    <dgm:cxn modelId="{ED18510F-B15F-D349-BF44-D08F8E8AB96C}" srcId="{2D4C599D-C361-E544-9968-AF76C2FD21B8}" destId="{1F0FF9A9-76BA-9746-A80D-9E57241E79DA}" srcOrd="1" destOrd="0" parTransId="{866906BF-52A4-944C-8369-122FFFD7A22B}" sibTransId="{6AED934D-5FDF-5241-8162-427DD678D065}"/>
    <dgm:cxn modelId="{52D05217-7209-CB4A-A005-0205607F4DED}" srcId="{2D4C599D-C361-E544-9968-AF76C2FD21B8}" destId="{46AB695E-7538-8E46-82BE-E6D1E4A8D332}" srcOrd="0" destOrd="0" parTransId="{13AA7476-9F79-6746-802E-99F6AD4AA36E}" sibTransId="{12528D36-9F1D-7741-9B5B-59DC29D87FCF}"/>
    <dgm:cxn modelId="{CDE3371E-8824-E346-A992-676C1CE755FD}" type="presOf" srcId="{46AB695E-7538-8E46-82BE-E6D1E4A8D332}" destId="{28F8C0EC-22AF-F643-8A57-4EEE23536F0A}" srcOrd="0" destOrd="0" presId="urn:microsoft.com/office/officeart/2005/8/layout/hList1"/>
    <dgm:cxn modelId="{F452F924-7A3E-154A-BC53-D29F3BBE961C}" type="presOf" srcId="{10CB04EF-A6ED-F74E-A99D-77E19A76F114}" destId="{3237DD85-7FC0-034A-B278-37B7F9A88252}" srcOrd="0" destOrd="1" presId="urn:microsoft.com/office/officeart/2005/8/layout/hList1"/>
    <dgm:cxn modelId="{34B8142B-42A6-0A49-973D-8B767EE6494B}" type="presOf" srcId="{34F1BB19-A0B7-CE45-8EE8-EC2B3F1FE652}" destId="{AF044495-61F4-2A45-998C-F939DFD762C2}" srcOrd="0" destOrd="0" presId="urn:microsoft.com/office/officeart/2005/8/layout/hList1"/>
    <dgm:cxn modelId="{7DAD6258-036A-014B-AE92-E3B250B174C1}" srcId="{CBD2DE1A-7DA5-1840-B5A5-EA2348A3B5AB}" destId="{349753A6-E1B4-AC43-846E-3487B966F855}" srcOrd="0" destOrd="0" parTransId="{D05EBD82-8308-D04E-9E42-69A07CF6AF44}" sibTransId="{67EB32A9-01AA-CB47-8FFA-F6163ABD3A82}"/>
    <dgm:cxn modelId="{53851085-21F8-5D4E-A460-1247CBBBADCD}" type="presOf" srcId="{7A3FA452-EBB7-3949-AB17-E746A47DC122}" destId="{3237DD85-7FC0-034A-B278-37B7F9A88252}" srcOrd="0" destOrd="0" presId="urn:microsoft.com/office/officeart/2005/8/layout/hList1"/>
    <dgm:cxn modelId="{A90D3DA6-75BB-7E40-A65E-7DDEC6B30792}" type="presOf" srcId="{2D4C599D-C361-E544-9968-AF76C2FD21B8}" destId="{EF679374-6856-284F-ABE5-23B99F2BD334}" srcOrd="0" destOrd="0" presId="urn:microsoft.com/office/officeart/2005/8/layout/hList1"/>
    <dgm:cxn modelId="{247609AD-C882-2E41-B1A1-986527D294F5}" srcId="{34F1BB19-A0B7-CE45-8EE8-EC2B3F1FE652}" destId="{92449A94-6ADA-084E-A604-72F87F46C5E1}" srcOrd="0" destOrd="0" parTransId="{B78EBE6C-C101-C14C-87AF-61BF583D7ADE}" sibTransId="{F8D6EBC5-92EB-0943-BAD4-E9F2F2859D0B}"/>
    <dgm:cxn modelId="{4812AEC2-014B-544C-8F5D-B6696302B679}" srcId="{CBD2DE1A-7DA5-1840-B5A5-EA2348A3B5AB}" destId="{2D4C599D-C361-E544-9968-AF76C2FD21B8}" srcOrd="1" destOrd="0" parTransId="{103D66D4-4C4D-CC48-A952-5DEAC07418F1}" sibTransId="{222D6998-1FF7-BB40-81F0-15B5DF614A0C}"/>
    <dgm:cxn modelId="{C3C6BDC3-0061-1745-81B8-D3D9F1791D4B}" srcId="{349753A6-E1B4-AC43-846E-3487B966F855}" destId="{10CB04EF-A6ED-F74E-A99D-77E19A76F114}" srcOrd="1" destOrd="0" parTransId="{F95F9865-99E2-464F-A9CF-03793E30AE19}" sibTransId="{FD89AFEE-7E78-7843-87A6-6A0E2B157016}"/>
    <dgm:cxn modelId="{EA035CD0-2B53-484A-8EC0-2EB9AE5D6F2F}" type="presOf" srcId="{CBD2DE1A-7DA5-1840-B5A5-EA2348A3B5AB}" destId="{785F8969-1E65-7941-8760-5FD0E39FE0CF}" srcOrd="0" destOrd="0" presId="urn:microsoft.com/office/officeart/2005/8/layout/hList1"/>
    <dgm:cxn modelId="{88952ADE-E54D-FA4C-9CE6-EFBD48EC6879}" srcId="{CBD2DE1A-7DA5-1840-B5A5-EA2348A3B5AB}" destId="{34F1BB19-A0B7-CE45-8EE8-EC2B3F1FE652}" srcOrd="2" destOrd="0" parTransId="{B72098E0-29F2-7C4C-88BF-1D8DA271FC38}" sibTransId="{1D6B6112-34E8-4C49-8D9C-082126DF1889}"/>
    <dgm:cxn modelId="{46EB59E1-6CA6-0C47-90EE-2D6D7286D3E8}" type="presOf" srcId="{349753A6-E1B4-AC43-846E-3487B966F855}" destId="{4707EA98-A20A-4244-8D4D-548B0C3C11A6}" srcOrd="0" destOrd="0" presId="urn:microsoft.com/office/officeart/2005/8/layout/hList1"/>
    <dgm:cxn modelId="{F13037E2-3D18-4C40-9E82-FFFD8C29EE58}" srcId="{349753A6-E1B4-AC43-846E-3487B966F855}" destId="{7A3FA452-EBB7-3949-AB17-E746A47DC122}" srcOrd="0" destOrd="0" parTransId="{8605AB9D-42A4-CD49-B44D-F9DD31C8294B}" sibTransId="{DAD1EDAC-42E4-A74C-9506-DAFCCD2D899C}"/>
    <dgm:cxn modelId="{011973EF-85BF-0F49-8314-AB7743916BC7}" type="presOf" srcId="{92449A94-6ADA-084E-A604-72F87F46C5E1}" destId="{16FBDDE7-1952-6640-99CE-288C4164FB1C}" srcOrd="0" destOrd="0" presId="urn:microsoft.com/office/officeart/2005/8/layout/hList1"/>
    <dgm:cxn modelId="{9A31B2F0-C5D0-6A46-8537-EE1295E4EA34}" type="presOf" srcId="{1F0FF9A9-76BA-9746-A80D-9E57241E79DA}" destId="{28F8C0EC-22AF-F643-8A57-4EEE23536F0A}" srcOrd="0" destOrd="1" presId="urn:microsoft.com/office/officeart/2005/8/layout/hList1"/>
    <dgm:cxn modelId="{C3657C47-5B6D-2D4E-84D9-8BEEA18B34CD}" type="presParOf" srcId="{785F8969-1E65-7941-8760-5FD0E39FE0CF}" destId="{E0295D41-C690-AE40-8848-161E1088B7BC}" srcOrd="0" destOrd="0" presId="urn:microsoft.com/office/officeart/2005/8/layout/hList1"/>
    <dgm:cxn modelId="{95AE428D-C205-7542-B5F6-14FF3256DC37}" type="presParOf" srcId="{E0295D41-C690-AE40-8848-161E1088B7BC}" destId="{4707EA98-A20A-4244-8D4D-548B0C3C11A6}" srcOrd="0" destOrd="0" presId="urn:microsoft.com/office/officeart/2005/8/layout/hList1"/>
    <dgm:cxn modelId="{AC51BDA2-C209-5F4A-9818-DBAD779C13A9}" type="presParOf" srcId="{E0295D41-C690-AE40-8848-161E1088B7BC}" destId="{3237DD85-7FC0-034A-B278-37B7F9A88252}" srcOrd="1" destOrd="0" presId="urn:microsoft.com/office/officeart/2005/8/layout/hList1"/>
    <dgm:cxn modelId="{ED6C7EDB-DE09-4744-AC82-CD1F184173D6}" type="presParOf" srcId="{785F8969-1E65-7941-8760-5FD0E39FE0CF}" destId="{83084871-8F50-D743-A3E8-994F151270A3}" srcOrd="1" destOrd="0" presId="urn:microsoft.com/office/officeart/2005/8/layout/hList1"/>
    <dgm:cxn modelId="{646AA943-5CD9-4142-856D-21AD27AC34B2}" type="presParOf" srcId="{785F8969-1E65-7941-8760-5FD0E39FE0CF}" destId="{12713025-8FFA-8D45-AE17-17DC66A80A55}" srcOrd="2" destOrd="0" presId="urn:microsoft.com/office/officeart/2005/8/layout/hList1"/>
    <dgm:cxn modelId="{A039DCFB-CB42-C84C-AD0B-4AD9EF2A66C3}" type="presParOf" srcId="{12713025-8FFA-8D45-AE17-17DC66A80A55}" destId="{EF679374-6856-284F-ABE5-23B99F2BD334}" srcOrd="0" destOrd="0" presId="urn:microsoft.com/office/officeart/2005/8/layout/hList1"/>
    <dgm:cxn modelId="{39FC64C2-995A-A947-AC1F-984FD2484E29}" type="presParOf" srcId="{12713025-8FFA-8D45-AE17-17DC66A80A55}" destId="{28F8C0EC-22AF-F643-8A57-4EEE23536F0A}" srcOrd="1" destOrd="0" presId="urn:microsoft.com/office/officeart/2005/8/layout/hList1"/>
    <dgm:cxn modelId="{C19C1687-9D60-8B4D-A643-DC0C7A74EB64}" type="presParOf" srcId="{785F8969-1E65-7941-8760-5FD0E39FE0CF}" destId="{2ABDF0D0-4AD8-A547-B600-4554027D8D4A}" srcOrd="3" destOrd="0" presId="urn:microsoft.com/office/officeart/2005/8/layout/hList1"/>
    <dgm:cxn modelId="{E1634EEA-9B28-DB4D-8C68-BF52D6F12B68}" type="presParOf" srcId="{785F8969-1E65-7941-8760-5FD0E39FE0CF}" destId="{95AFF291-E91E-5145-90E7-E968339FD274}" srcOrd="4" destOrd="0" presId="urn:microsoft.com/office/officeart/2005/8/layout/hList1"/>
    <dgm:cxn modelId="{79BE806D-F544-FD48-B5C2-BA0B76D803DB}" type="presParOf" srcId="{95AFF291-E91E-5145-90E7-E968339FD274}" destId="{AF044495-61F4-2A45-998C-F939DFD762C2}" srcOrd="0" destOrd="0" presId="urn:microsoft.com/office/officeart/2005/8/layout/hList1"/>
    <dgm:cxn modelId="{E663FA08-A949-0349-B4DA-60212B009B1D}" type="presParOf" srcId="{95AFF291-E91E-5145-90E7-E968339FD274}" destId="{16FBDDE7-1952-6640-99CE-288C4164FB1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8FE161-F3F9-8A42-A1D2-6D708CCEE2E9}"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GB"/>
        </a:p>
      </dgm:t>
    </dgm:pt>
    <dgm:pt modelId="{A3AAE87B-7821-DC46-99A0-43209DE0DE51}">
      <dgm:prSet phldrT="[Text]"/>
      <dgm:spPr/>
      <dgm:t>
        <a:bodyPr/>
        <a:lstStyle/>
        <a:p>
          <a:r>
            <a:rPr lang="en-GB" dirty="0"/>
            <a:t>Regular Entities</a:t>
          </a:r>
        </a:p>
      </dgm:t>
    </dgm:pt>
    <dgm:pt modelId="{4870A071-C3B9-884F-A91C-006E65A9BE34}" type="parTrans" cxnId="{53F4C1BE-FEFF-C04F-A3A8-C88CAB961355}">
      <dgm:prSet/>
      <dgm:spPr/>
      <dgm:t>
        <a:bodyPr/>
        <a:lstStyle/>
        <a:p>
          <a:endParaRPr lang="en-GB"/>
        </a:p>
      </dgm:t>
    </dgm:pt>
    <dgm:pt modelId="{EC454DD7-ECC3-8043-A483-6A6EF1BB0A04}" type="sibTrans" cxnId="{53F4C1BE-FEFF-C04F-A3A8-C88CAB961355}">
      <dgm:prSet/>
      <dgm:spPr/>
      <dgm:t>
        <a:bodyPr/>
        <a:lstStyle/>
        <a:p>
          <a:endParaRPr lang="en-GB"/>
        </a:p>
      </dgm:t>
    </dgm:pt>
    <dgm:pt modelId="{B4F4032B-F1D3-954F-AC13-F6904DB85B7B}">
      <dgm:prSet phldrT="[Text]"/>
      <dgm:spPr/>
      <dgm:t>
        <a:bodyPr/>
        <a:lstStyle/>
        <a:p>
          <a:r>
            <a:rPr lang="en-GB" dirty="0"/>
            <a:t>Called as Strong Entities. </a:t>
          </a:r>
        </a:p>
      </dgm:t>
    </dgm:pt>
    <dgm:pt modelId="{46E93BC4-A551-0448-8658-A5B135EAEF29}" type="parTrans" cxnId="{26D9754E-6B7D-F846-98CB-010416201AC2}">
      <dgm:prSet/>
      <dgm:spPr/>
      <dgm:t>
        <a:bodyPr/>
        <a:lstStyle/>
        <a:p>
          <a:endParaRPr lang="en-GB"/>
        </a:p>
      </dgm:t>
    </dgm:pt>
    <dgm:pt modelId="{56A1BF39-6CE7-2D48-97BF-EE8B875BBF30}" type="sibTrans" cxnId="{26D9754E-6B7D-F846-98CB-010416201AC2}">
      <dgm:prSet/>
      <dgm:spPr/>
      <dgm:t>
        <a:bodyPr/>
        <a:lstStyle/>
        <a:p>
          <a:endParaRPr lang="en-GB"/>
        </a:p>
      </dgm:t>
    </dgm:pt>
    <dgm:pt modelId="{9E334BDC-C093-C049-A8A2-614D4F26F146}">
      <dgm:prSet phldrT="[Text]"/>
      <dgm:spPr/>
      <dgm:t>
        <a:bodyPr/>
        <a:lstStyle/>
        <a:p>
          <a:r>
            <a:rPr lang="en-GB" dirty="0"/>
            <a:t>Independent Entities</a:t>
          </a:r>
        </a:p>
      </dgm:t>
    </dgm:pt>
    <dgm:pt modelId="{3FC6EF2C-6DAF-1B46-83E9-33F1F29F8846}" type="parTrans" cxnId="{6ACFE413-B6BE-5641-97CA-38C1E5938826}">
      <dgm:prSet/>
      <dgm:spPr/>
      <dgm:t>
        <a:bodyPr/>
        <a:lstStyle/>
        <a:p>
          <a:endParaRPr lang="en-GB"/>
        </a:p>
      </dgm:t>
    </dgm:pt>
    <dgm:pt modelId="{E5DBEB27-F242-3C45-8AEB-A14380F3D4B9}" type="sibTrans" cxnId="{6ACFE413-B6BE-5641-97CA-38C1E5938826}">
      <dgm:prSet/>
      <dgm:spPr/>
      <dgm:t>
        <a:bodyPr/>
        <a:lstStyle/>
        <a:p>
          <a:endParaRPr lang="en-GB"/>
        </a:p>
      </dgm:t>
    </dgm:pt>
    <dgm:pt modelId="{A023F900-4EAC-9B4E-B3F3-51ECFC7D9209}">
      <dgm:prSet phldrT="[Text]"/>
      <dgm:spPr/>
      <dgm:t>
        <a:bodyPr/>
        <a:lstStyle/>
        <a:p>
          <a:r>
            <a:rPr lang="en-GB" dirty="0"/>
            <a:t>Weak Entities</a:t>
          </a:r>
        </a:p>
      </dgm:t>
    </dgm:pt>
    <dgm:pt modelId="{E57F7F63-9603-6945-BA60-479E01388D06}" type="parTrans" cxnId="{4741CC52-CB38-1646-BC64-5171AE92F550}">
      <dgm:prSet/>
      <dgm:spPr/>
      <dgm:t>
        <a:bodyPr/>
        <a:lstStyle/>
        <a:p>
          <a:endParaRPr lang="en-GB"/>
        </a:p>
      </dgm:t>
    </dgm:pt>
    <dgm:pt modelId="{3EE7A246-F0DF-6849-899E-08CED316907D}" type="sibTrans" cxnId="{4741CC52-CB38-1646-BC64-5171AE92F550}">
      <dgm:prSet/>
      <dgm:spPr/>
      <dgm:t>
        <a:bodyPr/>
        <a:lstStyle/>
        <a:p>
          <a:endParaRPr lang="en-GB"/>
        </a:p>
      </dgm:t>
    </dgm:pt>
    <dgm:pt modelId="{C1BE8A82-D5F4-3F4F-8B20-A8991353A875}">
      <dgm:prSet phldrT="[Text]"/>
      <dgm:spPr/>
      <dgm:t>
        <a:bodyPr/>
        <a:lstStyle/>
        <a:p>
          <a:r>
            <a:rPr lang="en-GB" dirty="0"/>
            <a:t>Its existence depends on some other entity</a:t>
          </a:r>
        </a:p>
      </dgm:t>
    </dgm:pt>
    <dgm:pt modelId="{6C11410B-1161-8A4D-8673-BEFDFE026653}" type="parTrans" cxnId="{C0F3B2B6-9438-D242-9A57-C4350996B4F4}">
      <dgm:prSet/>
      <dgm:spPr/>
      <dgm:t>
        <a:bodyPr/>
        <a:lstStyle/>
        <a:p>
          <a:endParaRPr lang="en-GB"/>
        </a:p>
      </dgm:t>
    </dgm:pt>
    <dgm:pt modelId="{D6E9A20B-D129-F746-A3DB-B2F6FEC05367}" type="sibTrans" cxnId="{C0F3B2B6-9438-D242-9A57-C4350996B4F4}">
      <dgm:prSet/>
      <dgm:spPr/>
      <dgm:t>
        <a:bodyPr/>
        <a:lstStyle/>
        <a:p>
          <a:endParaRPr lang="en-GB"/>
        </a:p>
      </dgm:t>
    </dgm:pt>
    <dgm:pt modelId="{7F1C3519-DDE1-E14A-B357-29F847634596}">
      <dgm:prSet phldrT="[Text]"/>
      <dgm:spPr/>
      <dgm:t>
        <a:bodyPr/>
        <a:lstStyle/>
        <a:p>
          <a:r>
            <a:rPr lang="en-GB" dirty="0"/>
            <a:t>E.g. Employee</a:t>
          </a:r>
        </a:p>
      </dgm:t>
    </dgm:pt>
    <dgm:pt modelId="{1E248731-2F7C-894A-AEC7-35064D622D9D}" type="parTrans" cxnId="{B90D70DC-E94F-594A-991C-406A6946FE9F}">
      <dgm:prSet/>
      <dgm:spPr/>
      <dgm:t>
        <a:bodyPr/>
        <a:lstStyle/>
        <a:p>
          <a:endParaRPr lang="en-GB"/>
        </a:p>
      </dgm:t>
    </dgm:pt>
    <dgm:pt modelId="{01C9BFF1-F8E9-C84F-9255-155EC5B25898}" type="sibTrans" cxnId="{B90D70DC-E94F-594A-991C-406A6946FE9F}">
      <dgm:prSet/>
      <dgm:spPr/>
      <dgm:t>
        <a:bodyPr/>
        <a:lstStyle/>
        <a:p>
          <a:endParaRPr lang="en-GB"/>
        </a:p>
      </dgm:t>
    </dgm:pt>
    <dgm:pt modelId="{D50D9CDA-86D5-2540-8FEA-2FFAD1200C0D}">
      <dgm:prSet phldrT="[Text]"/>
      <dgm:spPr/>
      <dgm:t>
        <a:bodyPr/>
        <a:lstStyle/>
        <a:p>
          <a:r>
            <a:rPr lang="en-GB" dirty="0"/>
            <a:t>E.g. </a:t>
          </a:r>
          <a:r>
            <a:rPr lang="en-GB" dirty="0" err="1"/>
            <a:t>EmployeeDependants</a:t>
          </a:r>
          <a:endParaRPr lang="en-GB" dirty="0"/>
        </a:p>
      </dgm:t>
    </dgm:pt>
    <dgm:pt modelId="{E6F4E417-378F-2341-B95F-0A5C73F78AD9}" type="parTrans" cxnId="{17275826-9D67-6F4A-9EEB-16CC0AE4AC9B}">
      <dgm:prSet/>
      <dgm:spPr/>
      <dgm:t>
        <a:bodyPr/>
        <a:lstStyle/>
        <a:p>
          <a:endParaRPr lang="en-GB"/>
        </a:p>
      </dgm:t>
    </dgm:pt>
    <dgm:pt modelId="{D4FDC6A3-B78E-AE4B-99CA-5A9A0225C4ED}" type="sibTrans" cxnId="{17275826-9D67-6F4A-9EEB-16CC0AE4AC9B}">
      <dgm:prSet/>
      <dgm:spPr/>
      <dgm:t>
        <a:bodyPr/>
        <a:lstStyle/>
        <a:p>
          <a:endParaRPr lang="en-GB"/>
        </a:p>
      </dgm:t>
    </dgm:pt>
    <dgm:pt modelId="{D2B0F4CF-DF2F-A647-93E7-6CC51786EE5F}">
      <dgm:prSet phldrT="[Text]"/>
      <dgm:spPr/>
      <dgm:t>
        <a:bodyPr/>
        <a:lstStyle/>
        <a:p>
          <a:r>
            <a:rPr lang="en-GB" dirty="0"/>
            <a:t>If an Employee Instance is deleted, then the dependants too are deleted. They do not exist without the employee.</a:t>
          </a:r>
        </a:p>
      </dgm:t>
    </dgm:pt>
    <dgm:pt modelId="{2632AD4F-5E06-A84D-B6AA-8F0E49320EEE}" type="parTrans" cxnId="{124EAAFD-21D1-0144-B10E-0F60074264E5}">
      <dgm:prSet/>
      <dgm:spPr/>
      <dgm:t>
        <a:bodyPr/>
        <a:lstStyle/>
        <a:p>
          <a:endParaRPr lang="en-GB"/>
        </a:p>
      </dgm:t>
    </dgm:pt>
    <dgm:pt modelId="{61AFC1F1-6DAD-044B-B960-057852FE5A36}" type="sibTrans" cxnId="{124EAAFD-21D1-0144-B10E-0F60074264E5}">
      <dgm:prSet/>
      <dgm:spPr/>
      <dgm:t>
        <a:bodyPr/>
        <a:lstStyle/>
        <a:p>
          <a:endParaRPr lang="en-GB"/>
        </a:p>
      </dgm:t>
    </dgm:pt>
    <dgm:pt modelId="{95AD0FAB-5079-0546-BB4A-FBDBF865740C}" type="pres">
      <dgm:prSet presAssocID="{258FE161-F3F9-8A42-A1D2-6D708CCEE2E9}" presName="Name0" presStyleCnt="0">
        <dgm:presLayoutVars>
          <dgm:dir/>
          <dgm:animLvl val="lvl"/>
          <dgm:resizeHandles val="exact"/>
        </dgm:presLayoutVars>
      </dgm:prSet>
      <dgm:spPr/>
    </dgm:pt>
    <dgm:pt modelId="{179F8E49-C013-C042-9746-BA110F44382C}" type="pres">
      <dgm:prSet presAssocID="{A3AAE87B-7821-DC46-99A0-43209DE0DE51}" presName="linNode" presStyleCnt="0"/>
      <dgm:spPr/>
    </dgm:pt>
    <dgm:pt modelId="{5B70DDEA-5263-1449-B591-C5FF735A7C84}" type="pres">
      <dgm:prSet presAssocID="{A3AAE87B-7821-DC46-99A0-43209DE0DE51}" presName="parentText" presStyleLbl="node1" presStyleIdx="0" presStyleCnt="2" custLinFactNeighborX="-129" custLinFactNeighborY="827">
        <dgm:presLayoutVars>
          <dgm:chMax val="1"/>
          <dgm:bulletEnabled val="1"/>
        </dgm:presLayoutVars>
      </dgm:prSet>
      <dgm:spPr/>
    </dgm:pt>
    <dgm:pt modelId="{900F8A32-AF29-F440-93D8-250520C9CD76}" type="pres">
      <dgm:prSet presAssocID="{A3AAE87B-7821-DC46-99A0-43209DE0DE51}" presName="descendantText" presStyleLbl="alignAccFollowNode1" presStyleIdx="0" presStyleCnt="2">
        <dgm:presLayoutVars>
          <dgm:bulletEnabled val="1"/>
        </dgm:presLayoutVars>
      </dgm:prSet>
      <dgm:spPr/>
    </dgm:pt>
    <dgm:pt modelId="{3CC6B23F-9CB1-9D4C-885D-BE2866405A30}" type="pres">
      <dgm:prSet presAssocID="{EC454DD7-ECC3-8043-A483-6A6EF1BB0A04}" presName="sp" presStyleCnt="0"/>
      <dgm:spPr/>
    </dgm:pt>
    <dgm:pt modelId="{E3887445-49F0-824B-B628-286D1C687BC3}" type="pres">
      <dgm:prSet presAssocID="{A023F900-4EAC-9B4E-B3F3-51ECFC7D9209}" presName="linNode" presStyleCnt="0"/>
      <dgm:spPr/>
    </dgm:pt>
    <dgm:pt modelId="{FAA8FBD8-E5A9-8443-B7BF-7528C0A691A4}" type="pres">
      <dgm:prSet presAssocID="{A023F900-4EAC-9B4E-B3F3-51ECFC7D9209}" presName="parentText" presStyleLbl="node1" presStyleIdx="1" presStyleCnt="2">
        <dgm:presLayoutVars>
          <dgm:chMax val="1"/>
          <dgm:bulletEnabled val="1"/>
        </dgm:presLayoutVars>
      </dgm:prSet>
      <dgm:spPr/>
    </dgm:pt>
    <dgm:pt modelId="{F673E2DF-41B8-8248-994A-45391282B055}" type="pres">
      <dgm:prSet presAssocID="{A023F900-4EAC-9B4E-B3F3-51ECFC7D9209}" presName="descendantText" presStyleLbl="alignAccFollowNode1" presStyleIdx="1" presStyleCnt="2">
        <dgm:presLayoutVars>
          <dgm:bulletEnabled val="1"/>
        </dgm:presLayoutVars>
      </dgm:prSet>
      <dgm:spPr/>
    </dgm:pt>
  </dgm:ptLst>
  <dgm:cxnLst>
    <dgm:cxn modelId="{F9DED700-6CFA-2E4D-B11E-A8DBB697BCE8}" type="presOf" srcId="{9E334BDC-C093-C049-A8A2-614D4F26F146}" destId="{900F8A32-AF29-F440-93D8-250520C9CD76}" srcOrd="0" destOrd="1" presId="urn:microsoft.com/office/officeart/2005/8/layout/vList5"/>
    <dgm:cxn modelId="{0819AA11-CECD-8648-BEDB-36AA4959F00A}" type="presOf" srcId="{C1BE8A82-D5F4-3F4F-8B20-A8991353A875}" destId="{F673E2DF-41B8-8248-994A-45391282B055}" srcOrd="0" destOrd="0" presId="urn:microsoft.com/office/officeart/2005/8/layout/vList5"/>
    <dgm:cxn modelId="{6ACFE413-B6BE-5641-97CA-38C1E5938826}" srcId="{A3AAE87B-7821-DC46-99A0-43209DE0DE51}" destId="{9E334BDC-C093-C049-A8A2-614D4F26F146}" srcOrd="1" destOrd="0" parTransId="{3FC6EF2C-6DAF-1B46-83E9-33F1F29F8846}" sibTransId="{E5DBEB27-F242-3C45-8AEB-A14380F3D4B9}"/>
    <dgm:cxn modelId="{C64EE919-2BED-C146-877A-FE305EF4CC12}" type="presOf" srcId="{D50D9CDA-86D5-2540-8FEA-2FFAD1200C0D}" destId="{F673E2DF-41B8-8248-994A-45391282B055}" srcOrd="0" destOrd="1" presId="urn:microsoft.com/office/officeart/2005/8/layout/vList5"/>
    <dgm:cxn modelId="{17275826-9D67-6F4A-9EEB-16CC0AE4AC9B}" srcId="{A023F900-4EAC-9B4E-B3F3-51ECFC7D9209}" destId="{D50D9CDA-86D5-2540-8FEA-2FFAD1200C0D}" srcOrd="1" destOrd="0" parTransId="{E6F4E417-378F-2341-B95F-0A5C73F78AD9}" sibTransId="{D4FDC6A3-B78E-AE4B-99CA-5A9A0225C4ED}"/>
    <dgm:cxn modelId="{4D8DDC2D-29E0-B746-B82A-9037FA728124}" type="presOf" srcId="{A023F900-4EAC-9B4E-B3F3-51ECFC7D9209}" destId="{FAA8FBD8-E5A9-8443-B7BF-7528C0A691A4}" srcOrd="0" destOrd="0" presId="urn:microsoft.com/office/officeart/2005/8/layout/vList5"/>
    <dgm:cxn modelId="{701EA15D-9926-3D44-BFA5-EA54EACBFC49}" type="presOf" srcId="{D2B0F4CF-DF2F-A647-93E7-6CC51786EE5F}" destId="{F673E2DF-41B8-8248-994A-45391282B055}" srcOrd="0" destOrd="2" presId="urn:microsoft.com/office/officeart/2005/8/layout/vList5"/>
    <dgm:cxn modelId="{26D9754E-6B7D-F846-98CB-010416201AC2}" srcId="{A3AAE87B-7821-DC46-99A0-43209DE0DE51}" destId="{B4F4032B-F1D3-954F-AC13-F6904DB85B7B}" srcOrd="0" destOrd="0" parTransId="{46E93BC4-A551-0448-8658-A5B135EAEF29}" sibTransId="{56A1BF39-6CE7-2D48-97BF-EE8B875BBF30}"/>
    <dgm:cxn modelId="{4741CC52-CB38-1646-BC64-5171AE92F550}" srcId="{258FE161-F3F9-8A42-A1D2-6D708CCEE2E9}" destId="{A023F900-4EAC-9B4E-B3F3-51ECFC7D9209}" srcOrd="1" destOrd="0" parTransId="{E57F7F63-9603-6945-BA60-479E01388D06}" sibTransId="{3EE7A246-F0DF-6849-899E-08CED316907D}"/>
    <dgm:cxn modelId="{74ADFB86-F502-3F49-A37A-DA70CA79C520}" type="presOf" srcId="{A3AAE87B-7821-DC46-99A0-43209DE0DE51}" destId="{5B70DDEA-5263-1449-B591-C5FF735A7C84}" srcOrd="0" destOrd="0" presId="urn:microsoft.com/office/officeart/2005/8/layout/vList5"/>
    <dgm:cxn modelId="{EB022B92-345B-1E4C-807F-4F7DE24E1CE3}" type="presOf" srcId="{B4F4032B-F1D3-954F-AC13-F6904DB85B7B}" destId="{900F8A32-AF29-F440-93D8-250520C9CD76}" srcOrd="0" destOrd="0" presId="urn:microsoft.com/office/officeart/2005/8/layout/vList5"/>
    <dgm:cxn modelId="{C0F3B2B6-9438-D242-9A57-C4350996B4F4}" srcId="{A023F900-4EAC-9B4E-B3F3-51ECFC7D9209}" destId="{C1BE8A82-D5F4-3F4F-8B20-A8991353A875}" srcOrd="0" destOrd="0" parTransId="{6C11410B-1161-8A4D-8673-BEFDFE026653}" sibTransId="{D6E9A20B-D129-F746-A3DB-B2F6FEC05367}"/>
    <dgm:cxn modelId="{5BB9ADBA-26E5-1445-A186-2D2818987E4E}" type="presOf" srcId="{258FE161-F3F9-8A42-A1D2-6D708CCEE2E9}" destId="{95AD0FAB-5079-0546-BB4A-FBDBF865740C}" srcOrd="0" destOrd="0" presId="urn:microsoft.com/office/officeart/2005/8/layout/vList5"/>
    <dgm:cxn modelId="{53F4C1BE-FEFF-C04F-A3A8-C88CAB961355}" srcId="{258FE161-F3F9-8A42-A1D2-6D708CCEE2E9}" destId="{A3AAE87B-7821-DC46-99A0-43209DE0DE51}" srcOrd="0" destOrd="0" parTransId="{4870A071-C3B9-884F-A91C-006E65A9BE34}" sibTransId="{EC454DD7-ECC3-8043-A483-6A6EF1BB0A04}"/>
    <dgm:cxn modelId="{B90D70DC-E94F-594A-991C-406A6946FE9F}" srcId="{A3AAE87B-7821-DC46-99A0-43209DE0DE51}" destId="{7F1C3519-DDE1-E14A-B357-29F847634596}" srcOrd="2" destOrd="0" parTransId="{1E248731-2F7C-894A-AEC7-35064D622D9D}" sibTransId="{01C9BFF1-F8E9-C84F-9255-155EC5B25898}"/>
    <dgm:cxn modelId="{F19EEAEC-43CE-6D41-A88B-61516D826BC9}" type="presOf" srcId="{7F1C3519-DDE1-E14A-B357-29F847634596}" destId="{900F8A32-AF29-F440-93D8-250520C9CD76}" srcOrd="0" destOrd="2" presId="urn:microsoft.com/office/officeart/2005/8/layout/vList5"/>
    <dgm:cxn modelId="{124EAAFD-21D1-0144-B10E-0F60074264E5}" srcId="{D50D9CDA-86D5-2540-8FEA-2FFAD1200C0D}" destId="{D2B0F4CF-DF2F-A647-93E7-6CC51786EE5F}" srcOrd="0" destOrd="0" parTransId="{2632AD4F-5E06-A84D-B6AA-8F0E49320EEE}" sibTransId="{61AFC1F1-6DAD-044B-B960-057852FE5A36}"/>
    <dgm:cxn modelId="{33F27F0A-1D3E-1940-8821-23037A222C5B}" type="presParOf" srcId="{95AD0FAB-5079-0546-BB4A-FBDBF865740C}" destId="{179F8E49-C013-C042-9746-BA110F44382C}" srcOrd="0" destOrd="0" presId="urn:microsoft.com/office/officeart/2005/8/layout/vList5"/>
    <dgm:cxn modelId="{5BE27D4E-6FE8-314F-BD87-901CCA4F1FCC}" type="presParOf" srcId="{179F8E49-C013-C042-9746-BA110F44382C}" destId="{5B70DDEA-5263-1449-B591-C5FF735A7C84}" srcOrd="0" destOrd="0" presId="urn:microsoft.com/office/officeart/2005/8/layout/vList5"/>
    <dgm:cxn modelId="{398A1A30-4E96-1B48-BB08-F59F8C84F1DB}" type="presParOf" srcId="{179F8E49-C013-C042-9746-BA110F44382C}" destId="{900F8A32-AF29-F440-93D8-250520C9CD76}" srcOrd="1" destOrd="0" presId="urn:microsoft.com/office/officeart/2005/8/layout/vList5"/>
    <dgm:cxn modelId="{EAB73E14-CD63-F34D-8710-08C0611DE7D3}" type="presParOf" srcId="{95AD0FAB-5079-0546-BB4A-FBDBF865740C}" destId="{3CC6B23F-9CB1-9D4C-885D-BE2866405A30}" srcOrd="1" destOrd="0" presId="urn:microsoft.com/office/officeart/2005/8/layout/vList5"/>
    <dgm:cxn modelId="{B6782AB8-1425-6445-86B4-77DE438D89F9}" type="presParOf" srcId="{95AD0FAB-5079-0546-BB4A-FBDBF865740C}" destId="{E3887445-49F0-824B-B628-286D1C687BC3}" srcOrd="2" destOrd="0" presId="urn:microsoft.com/office/officeart/2005/8/layout/vList5"/>
    <dgm:cxn modelId="{76A84A2D-FB97-E143-BA33-0679E96556F4}" type="presParOf" srcId="{E3887445-49F0-824B-B628-286D1C687BC3}" destId="{FAA8FBD8-E5A9-8443-B7BF-7528C0A691A4}" srcOrd="0" destOrd="0" presId="urn:microsoft.com/office/officeart/2005/8/layout/vList5"/>
    <dgm:cxn modelId="{622CC60F-129D-7347-AB85-8F28D55B5789}" type="presParOf" srcId="{E3887445-49F0-824B-B628-286D1C687BC3}" destId="{F673E2DF-41B8-8248-994A-45391282B05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653E21-7698-4FDF-B86B-15613C9E02E3}" type="doc">
      <dgm:prSet loTypeId="urn:microsoft.com/office/officeart/2005/8/layout/hList3" loCatId="list" qsTypeId="urn:microsoft.com/office/officeart/2005/8/quickstyle/simple3" qsCatId="simple" csTypeId="urn:microsoft.com/office/officeart/2005/8/colors/accent1_2" csCatId="accent1" phldr="1"/>
      <dgm:spPr/>
      <dgm:t>
        <a:bodyPr/>
        <a:lstStyle/>
        <a:p>
          <a:endParaRPr lang="en-GB"/>
        </a:p>
      </dgm:t>
    </dgm:pt>
    <dgm:pt modelId="{391703AD-8965-421F-92D6-06F0A5F7B0AF}">
      <dgm:prSet phldrT="[Text]"/>
      <dgm:spPr/>
      <dgm:t>
        <a:bodyPr/>
        <a:lstStyle/>
        <a:p>
          <a:r>
            <a:rPr lang="en-GB" dirty="0"/>
            <a:t>Attribute Types</a:t>
          </a:r>
        </a:p>
      </dgm:t>
    </dgm:pt>
    <dgm:pt modelId="{63471B87-6F18-4B84-A5CB-DBAD60EF7A6B}" type="parTrans" cxnId="{528BDF89-ECB2-4A7B-9854-D6015D24EE00}">
      <dgm:prSet/>
      <dgm:spPr/>
      <dgm:t>
        <a:bodyPr/>
        <a:lstStyle/>
        <a:p>
          <a:endParaRPr lang="en-GB"/>
        </a:p>
      </dgm:t>
    </dgm:pt>
    <dgm:pt modelId="{E9A25287-CD56-4482-BBCE-C77307788CC7}" type="sibTrans" cxnId="{528BDF89-ECB2-4A7B-9854-D6015D24EE00}">
      <dgm:prSet/>
      <dgm:spPr/>
      <dgm:t>
        <a:bodyPr/>
        <a:lstStyle/>
        <a:p>
          <a:endParaRPr lang="en-GB"/>
        </a:p>
      </dgm:t>
    </dgm:pt>
    <dgm:pt modelId="{6860A647-413E-4D6E-B3BA-8DAEFD5F90F4}">
      <dgm:prSet phldrT="[Text]"/>
      <dgm:spPr/>
      <dgm:t>
        <a:bodyPr/>
        <a:lstStyle/>
        <a:p>
          <a:r>
            <a:rPr lang="en-GB" dirty="0"/>
            <a:t>Simple vs Composite</a:t>
          </a:r>
        </a:p>
      </dgm:t>
    </dgm:pt>
    <dgm:pt modelId="{0204247B-50CF-4693-A02A-7C5DA4AD1A1B}" type="parTrans" cxnId="{020AD01D-6BB4-4C26-9B81-48846963A4BE}">
      <dgm:prSet/>
      <dgm:spPr/>
      <dgm:t>
        <a:bodyPr/>
        <a:lstStyle/>
        <a:p>
          <a:endParaRPr lang="en-GB"/>
        </a:p>
      </dgm:t>
    </dgm:pt>
    <dgm:pt modelId="{CD1B621F-6061-4329-8034-A7AB84D5BB42}" type="sibTrans" cxnId="{020AD01D-6BB4-4C26-9B81-48846963A4BE}">
      <dgm:prSet/>
      <dgm:spPr/>
      <dgm:t>
        <a:bodyPr/>
        <a:lstStyle/>
        <a:p>
          <a:endParaRPr lang="en-GB"/>
        </a:p>
      </dgm:t>
    </dgm:pt>
    <dgm:pt modelId="{D543B0D6-23D2-4E7D-B9B2-55AF7367BA4C}">
      <dgm:prSet phldrT="[Text]"/>
      <dgm:spPr/>
      <dgm:t>
        <a:bodyPr/>
        <a:lstStyle/>
        <a:p>
          <a:r>
            <a:rPr lang="en-GB" dirty="0"/>
            <a:t>Single vs Multivalued</a:t>
          </a:r>
        </a:p>
      </dgm:t>
    </dgm:pt>
    <dgm:pt modelId="{50914742-3FC6-4E33-B254-FE54F4042379}" type="parTrans" cxnId="{7C43DD84-A8DA-4E23-96D1-15A9551210F5}">
      <dgm:prSet/>
      <dgm:spPr/>
      <dgm:t>
        <a:bodyPr/>
        <a:lstStyle/>
        <a:p>
          <a:endParaRPr lang="en-GB"/>
        </a:p>
      </dgm:t>
    </dgm:pt>
    <dgm:pt modelId="{DCF8F03D-5F3C-42F5-8A6F-5DD56B4390D2}" type="sibTrans" cxnId="{7C43DD84-A8DA-4E23-96D1-15A9551210F5}">
      <dgm:prSet/>
      <dgm:spPr/>
      <dgm:t>
        <a:bodyPr/>
        <a:lstStyle/>
        <a:p>
          <a:endParaRPr lang="en-GB"/>
        </a:p>
      </dgm:t>
    </dgm:pt>
    <dgm:pt modelId="{263EF8AF-36EA-4B8D-853F-53C530558B9E}">
      <dgm:prSet phldrT="[Text]"/>
      <dgm:spPr/>
      <dgm:t>
        <a:bodyPr/>
        <a:lstStyle/>
        <a:p>
          <a:r>
            <a:rPr lang="en-GB" dirty="0"/>
            <a:t>Stored vs Derived</a:t>
          </a:r>
        </a:p>
      </dgm:t>
    </dgm:pt>
    <dgm:pt modelId="{8668CAF6-84CC-4432-B960-BD806AB8A67E}" type="parTrans" cxnId="{1E16DDA5-FAAC-41B3-BAD6-E2DF9E73AC8D}">
      <dgm:prSet/>
      <dgm:spPr/>
      <dgm:t>
        <a:bodyPr/>
        <a:lstStyle/>
        <a:p>
          <a:endParaRPr lang="en-GB"/>
        </a:p>
      </dgm:t>
    </dgm:pt>
    <dgm:pt modelId="{C15379E3-5ED3-4B1C-A0F1-145FBA51F855}" type="sibTrans" cxnId="{1E16DDA5-FAAC-41B3-BAD6-E2DF9E73AC8D}">
      <dgm:prSet/>
      <dgm:spPr/>
      <dgm:t>
        <a:bodyPr/>
        <a:lstStyle/>
        <a:p>
          <a:endParaRPr lang="en-GB"/>
        </a:p>
      </dgm:t>
    </dgm:pt>
    <dgm:pt modelId="{158C4FDF-785B-4A34-96CA-02E470D97E7B}">
      <dgm:prSet/>
      <dgm:spPr/>
      <dgm:t>
        <a:bodyPr/>
        <a:lstStyle/>
        <a:p>
          <a:r>
            <a:rPr lang="en-GB" dirty="0"/>
            <a:t>Null vs Complex</a:t>
          </a:r>
        </a:p>
      </dgm:t>
    </dgm:pt>
    <dgm:pt modelId="{3940BF7E-8401-4D59-AB65-E424E180E67D}" type="parTrans" cxnId="{48CB6580-3191-43D5-9570-69F1FD7C0718}">
      <dgm:prSet/>
      <dgm:spPr/>
      <dgm:t>
        <a:bodyPr/>
        <a:lstStyle/>
        <a:p>
          <a:endParaRPr lang="en-GB"/>
        </a:p>
      </dgm:t>
    </dgm:pt>
    <dgm:pt modelId="{4A91A13D-324F-427F-9C08-31239026F01A}" type="sibTrans" cxnId="{48CB6580-3191-43D5-9570-69F1FD7C0718}">
      <dgm:prSet/>
      <dgm:spPr/>
      <dgm:t>
        <a:bodyPr/>
        <a:lstStyle/>
        <a:p>
          <a:endParaRPr lang="en-GB"/>
        </a:p>
      </dgm:t>
    </dgm:pt>
    <dgm:pt modelId="{44CAC0D8-907A-4125-AEB3-42D27366558D}" type="pres">
      <dgm:prSet presAssocID="{8B653E21-7698-4FDF-B86B-15613C9E02E3}" presName="composite" presStyleCnt="0">
        <dgm:presLayoutVars>
          <dgm:chMax val="1"/>
          <dgm:dir/>
          <dgm:resizeHandles val="exact"/>
        </dgm:presLayoutVars>
      </dgm:prSet>
      <dgm:spPr/>
    </dgm:pt>
    <dgm:pt modelId="{D5A86138-4812-4812-9970-3278332CDDB3}" type="pres">
      <dgm:prSet presAssocID="{391703AD-8965-421F-92D6-06F0A5F7B0AF}" presName="roof" presStyleLbl="dkBgShp" presStyleIdx="0" presStyleCnt="2" custLinFactNeighborX="1299" custLinFactNeighborY="-41732"/>
      <dgm:spPr/>
    </dgm:pt>
    <dgm:pt modelId="{7C763830-B8FD-470C-ADBF-6BFB5EAC52A4}" type="pres">
      <dgm:prSet presAssocID="{391703AD-8965-421F-92D6-06F0A5F7B0AF}" presName="pillars" presStyleCnt="0"/>
      <dgm:spPr/>
    </dgm:pt>
    <dgm:pt modelId="{7D2A14EC-4619-467B-8F30-A8AD16FB90D4}" type="pres">
      <dgm:prSet presAssocID="{391703AD-8965-421F-92D6-06F0A5F7B0AF}" presName="pillar1" presStyleLbl="node1" presStyleIdx="0" presStyleCnt="4">
        <dgm:presLayoutVars>
          <dgm:bulletEnabled val="1"/>
        </dgm:presLayoutVars>
      </dgm:prSet>
      <dgm:spPr/>
    </dgm:pt>
    <dgm:pt modelId="{F989D574-9F20-4984-852A-3BB4435CACF4}" type="pres">
      <dgm:prSet presAssocID="{D543B0D6-23D2-4E7D-B9B2-55AF7367BA4C}" presName="pillarX" presStyleLbl="node1" presStyleIdx="1" presStyleCnt="4">
        <dgm:presLayoutVars>
          <dgm:bulletEnabled val="1"/>
        </dgm:presLayoutVars>
      </dgm:prSet>
      <dgm:spPr/>
    </dgm:pt>
    <dgm:pt modelId="{DF28C76A-D517-4D8B-9D7E-C68E0DC1304F}" type="pres">
      <dgm:prSet presAssocID="{263EF8AF-36EA-4B8D-853F-53C530558B9E}" presName="pillarX" presStyleLbl="node1" presStyleIdx="2" presStyleCnt="4">
        <dgm:presLayoutVars>
          <dgm:bulletEnabled val="1"/>
        </dgm:presLayoutVars>
      </dgm:prSet>
      <dgm:spPr/>
    </dgm:pt>
    <dgm:pt modelId="{99C41A2A-59C0-4CFE-B0A6-BC7E8CDA6DEE}" type="pres">
      <dgm:prSet presAssocID="{158C4FDF-785B-4A34-96CA-02E470D97E7B}" presName="pillarX" presStyleLbl="node1" presStyleIdx="3" presStyleCnt="4">
        <dgm:presLayoutVars>
          <dgm:bulletEnabled val="1"/>
        </dgm:presLayoutVars>
      </dgm:prSet>
      <dgm:spPr/>
    </dgm:pt>
    <dgm:pt modelId="{9CB16F95-F148-4D72-94AF-B4A29AA8B02B}" type="pres">
      <dgm:prSet presAssocID="{391703AD-8965-421F-92D6-06F0A5F7B0AF}" presName="base" presStyleLbl="dkBgShp" presStyleIdx="1" presStyleCnt="2"/>
      <dgm:spPr/>
    </dgm:pt>
  </dgm:ptLst>
  <dgm:cxnLst>
    <dgm:cxn modelId="{7420C60D-ACAF-47A6-9055-3B2E5BD3E069}" type="presOf" srcId="{158C4FDF-785B-4A34-96CA-02E470D97E7B}" destId="{99C41A2A-59C0-4CFE-B0A6-BC7E8CDA6DEE}" srcOrd="0" destOrd="0" presId="urn:microsoft.com/office/officeart/2005/8/layout/hList3"/>
    <dgm:cxn modelId="{020AD01D-6BB4-4C26-9B81-48846963A4BE}" srcId="{391703AD-8965-421F-92D6-06F0A5F7B0AF}" destId="{6860A647-413E-4D6E-B3BA-8DAEFD5F90F4}" srcOrd="0" destOrd="0" parTransId="{0204247B-50CF-4693-A02A-7C5DA4AD1A1B}" sibTransId="{CD1B621F-6061-4329-8034-A7AB84D5BB42}"/>
    <dgm:cxn modelId="{C44CA878-AF4C-445A-8ADE-124CD51AC3D9}" type="presOf" srcId="{8B653E21-7698-4FDF-B86B-15613C9E02E3}" destId="{44CAC0D8-907A-4125-AEB3-42D27366558D}" srcOrd="0" destOrd="0" presId="urn:microsoft.com/office/officeart/2005/8/layout/hList3"/>
    <dgm:cxn modelId="{48CB6580-3191-43D5-9570-69F1FD7C0718}" srcId="{391703AD-8965-421F-92D6-06F0A5F7B0AF}" destId="{158C4FDF-785B-4A34-96CA-02E470D97E7B}" srcOrd="3" destOrd="0" parTransId="{3940BF7E-8401-4D59-AB65-E424E180E67D}" sibTransId="{4A91A13D-324F-427F-9C08-31239026F01A}"/>
    <dgm:cxn modelId="{7C43DD84-A8DA-4E23-96D1-15A9551210F5}" srcId="{391703AD-8965-421F-92D6-06F0A5F7B0AF}" destId="{D543B0D6-23D2-4E7D-B9B2-55AF7367BA4C}" srcOrd="1" destOrd="0" parTransId="{50914742-3FC6-4E33-B254-FE54F4042379}" sibTransId="{DCF8F03D-5F3C-42F5-8A6F-5DD56B4390D2}"/>
    <dgm:cxn modelId="{528BDF89-ECB2-4A7B-9854-D6015D24EE00}" srcId="{8B653E21-7698-4FDF-B86B-15613C9E02E3}" destId="{391703AD-8965-421F-92D6-06F0A5F7B0AF}" srcOrd="0" destOrd="0" parTransId="{63471B87-6F18-4B84-A5CB-DBAD60EF7A6B}" sibTransId="{E9A25287-CD56-4482-BBCE-C77307788CC7}"/>
    <dgm:cxn modelId="{4D3F5F94-631F-48FA-BA56-D5FBC023427B}" type="presOf" srcId="{391703AD-8965-421F-92D6-06F0A5F7B0AF}" destId="{D5A86138-4812-4812-9970-3278332CDDB3}" srcOrd="0" destOrd="0" presId="urn:microsoft.com/office/officeart/2005/8/layout/hList3"/>
    <dgm:cxn modelId="{C3C92E9D-C251-4E03-A196-E854DC0680B0}" type="presOf" srcId="{D543B0D6-23D2-4E7D-B9B2-55AF7367BA4C}" destId="{F989D574-9F20-4984-852A-3BB4435CACF4}" srcOrd="0" destOrd="0" presId="urn:microsoft.com/office/officeart/2005/8/layout/hList3"/>
    <dgm:cxn modelId="{1E16DDA5-FAAC-41B3-BAD6-E2DF9E73AC8D}" srcId="{391703AD-8965-421F-92D6-06F0A5F7B0AF}" destId="{263EF8AF-36EA-4B8D-853F-53C530558B9E}" srcOrd="2" destOrd="0" parTransId="{8668CAF6-84CC-4432-B960-BD806AB8A67E}" sibTransId="{C15379E3-5ED3-4B1C-A0F1-145FBA51F855}"/>
    <dgm:cxn modelId="{F6630CA7-49BB-4D85-91AA-E17F271C4630}" type="presOf" srcId="{6860A647-413E-4D6E-B3BA-8DAEFD5F90F4}" destId="{7D2A14EC-4619-467B-8F30-A8AD16FB90D4}" srcOrd="0" destOrd="0" presId="urn:microsoft.com/office/officeart/2005/8/layout/hList3"/>
    <dgm:cxn modelId="{7F3BA3E0-C9A0-4D2C-A1B9-C3ED972187FC}" type="presOf" srcId="{263EF8AF-36EA-4B8D-853F-53C530558B9E}" destId="{DF28C76A-D517-4D8B-9D7E-C68E0DC1304F}" srcOrd="0" destOrd="0" presId="urn:microsoft.com/office/officeart/2005/8/layout/hList3"/>
    <dgm:cxn modelId="{5510F080-98E3-4709-AF4D-A22F75BC15CE}" type="presParOf" srcId="{44CAC0D8-907A-4125-AEB3-42D27366558D}" destId="{D5A86138-4812-4812-9970-3278332CDDB3}" srcOrd="0" destOrd="0" presId="urn:microsoft.com/office/officeart/2005/8/layout/hList3"/>
    <dgm:cxn modelId="{E0F98CA4-1BAB-42CE-BEA9-39F1839D8ED9}" type="presParOf" srcId="{44CAC0D8-907A-4125-AEB3-42D27366558D}" destId="{7C763830-B8FD-470C-ADBF-6BFB5EAC52A4}" srcOrd="1" destOrd="0" presId="urn:microsoft.com/office/officeart/2005/8/layout/hList3"/>
    <dgm:cxn modelId="{AEA64B18-A6B8-427B-9ED5-63E942EB460E}" type="presParOf" srcId="{7C763830-B8FD-470C-ADBF-6BFB5EAC52A4}" destId="{7D2A14EC-4619-467B-8F30-A8AD16FB90D4}" srcOrd="0" destOrd="0" presId="urn:microsoft.com/office/officeart/2005/8/layout/hList3"/>
    <dgm:cxn modelId="{FEE1401F-BEC7-42CD-B1D5-683DBA5CA473}" type="presParOf" srcId="{7C763830-B8FD-470C-ADBF-6BFB5EAC52A4}" destId="{F989D574-9F20-4984-852A-3BB4435CACF4}" srcOrd="1" destOrd="0" presId="urn:microsoft.com/office/officeart/2005/8/layout/hList3"/>
    <dgm:cxn modelId="{71ECE440-FD28-490D-9140-04DBE6025EB7}" type="presParOf" srcId="{7C763830-B8FD-470C-ADBF-6BFB5EAC52A4}" destId="{DF28C76A-D517-4D8B-9D7E-C68E0DC1304F}" srcOrd="2" destOrd="0" presId="urn:microsoft.com/office/officeart/2005/8/layout/hList3"/>
    <dgm:cxn modelId="{83C67C57-AE15-4B08-A99F-31A9ED7AEA64}" type="presParOf" srcId="{7C763830-B8FD-470C-ADBF-6BFB5EAC52A4}" destId="{99C41A2A-59C0-4CFE-B0A6-BC7E8CDA6DEE}" srcOrd="3" destOrd="0" presId="urn:microsoft.com/office/officeart/2005/8/layout/hList3"/>
    <dgm:cxn modelId="{F2838568-6F0F-4DEF-92EE-A049B6222974}" type="presParOf" srcId="{44CAC0D8-907A-4125-AEB3-42D27366558D}" destId="{9CB16F95-F148-4D72-94AF-B4A29AA8B02B}"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C7E68-28CD-6349-A334-1941A7EC7A3C}">
      <dsp:nvSpPr>
        <dsp:cNvPr id="0" name=""/>
        <dsp:cNvSpPr/>
      </dsp:nvSpPr>
      <dsp:spPr>
        <a:xfrm>
          <a:off x="622" y="1525524"/>
          <a:ext cx="1325877" cy="530351"/>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676"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Requirement Analysis</a:t>
          </a:r>
        </a:p>
      </dsp:txBody>
      <dsp:txXfrm>
        <a:off x="622" y="1525524"/>
        <a:ext cx="1193289" cy="530351"/>
      </dsp:txXfrm>
    </dsp:sp>
    <dsp:sp modelId="{E306DE1A-BD22-2B41-A0A5-35256E797B11}">
      <dsp:nvSpPr>
        <dsp:cNvPr id="0" name=""/>
        <dsp:cNvSpPr/>
      </dsp:nvSpPr>
      <dsp:spPr>
        <a:xfrm>
          <a:off x="1061325" y="1525524"/>
          <a:ext cx="1656564"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b="1" u="sng" kern="1200" dirty="0">
              <a:solidFill>
                <a:schemeClr val="bg2">
                  <a:lumMod val="25000"/>
                </a:schemeClr>
              </a:solidFill>
            </a:rPr>
            <a:t>Conceptual Design</a:t>
          </a:r>
        </a:p>
      </dsp:txBody>
      <dsp:txXfrm>
        <a:off x="1326501" y="1525524"/>
        <a:ext cx="1126213" cy="530351"/>
      </dsp:txXfrm>
    </dsp:sp>
    <dsp:sp modelId="{FEDD92C7-6A33-5946-A2F6-FF1D5244B85F}">
      <dsp:nvSpPr>
        <dsp:cNvPr id="0" name=""/>
        <dsp:cNvSpPr/>
      </dsp:nvSpPr>
      <dsp:spPr>
        <a:xfrm>
          <a:off x="2452714" y="1525524"/>
          <a:ext cx="1325877"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Logical DB Design</a:t>
          </a:r>
        </a:p>
      </dsp:txBody>
      <dsp:txXfrm>
        <a:off x="2717890" y="1525524"/>
        <a:ext cx="795526" cy="530351"/>
      </dsp:txXfrm>
    </dsp:sp>
    <dsp:sp modelId="{8BA3CBE9-A790-DF4E-A920-F42889FAC1D3}">
      <dsp:nvSpPr>
        <dsp:cNvPr id="0" name=""/>
        <dsp:cNvSpPr/>
      </dsp:nvSpPr>
      <dsp:spPr>
        <a:xfrm>
          <a:off x="3513416" y="1525524"/>
          <a:ext cx="1639819"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Schema Refinement</a:t>
          </a:r>
        </a:p>
      </dsp:txBody>
      <dsp:txXfrm>
        <a:off x="3778592" y="1525524"/>
        <a:ext cx="1109468" cy="530351"/>
      </dsp:txXfrm>
    </dsp:sp>
    <dsp:sp modelId="{1FF36E83-F07D-0B48-91F5-1F2E4E25707D}">
      <dsp:nvSpPr>
        <dsp:cNvPr id="0" name=""/>
        <dsp:cNvSpPr/>
      </dsp:nvSpPr>
      <dsp:spPr>
        <a:xfrm>
          <a:off x="4888060" y="1525524"/>
          <a:ext cx="1325877"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Physical DB Design</a:t>
          </a:r>
        </a:p>
      </dsp:txBody>
      <dsp:txXfrm>
        <a:off x="5153236" y="1525524"/>
        <a:ext cx="795526" cy="530351"/>
      </dsp:txXfrm>
    </dsp:sp>
    <dsp:sp modelId="{C5F20501-B7A9-E741-9125-EC06BAC824C0}">
      <dsp:nvSpPr>
        <dsp:cNvPr id="0" name=""/>
        <dsp:cNvSpPr/>
      </dsp:nvSpPr>
      <dsp:spPr>
        <a:xfrm>
          <a:off x="5948762" y="1525524"/>
          <a:ext cx="2037078" cy="53035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t>Application Security &amp; Design</a:t>
          </a:r>
        </a:p>
      </dsp:txBody>
      <dsp:txXfrm>
        <a:off x="6213938" y="1525524"/>
        <a:ext cx="1506727" cy="5303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7EA98-A20A-4244-8D4D-548B0C3C11A6}">
      <dsp:nvSpPr>
        <dsp:cNvPr id="0" name=""/>
        <dsp:cNvSpPr/>
      </dsp:nvSpPr>
      <dsp:spPr>
        <a:xfrm>
          <a:off x="2428" y="303124"/>
          <a:ext cx="2368153" cy="748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Entity Sets</a:t>
          </a:r>
        </a:p>
      </dsp:txBody>
      <dsp:txXfrm>
        <a:off x="2428" y="303124"/>
        <a:ext cx="2368153" cy="748800"/>
      </dsp:txXfrm>
    </dsp:sp>
    <dsp:sp modelId="{3237DD85-7FC0-034A-B278-37B7F9A88252}">
      <dsp:nvSpPr>
        <dsp:cNvPr id="0" name=""/>
        <dsp:cNvSpPr/>
      </dsp:nvSpPr>
      <dsp:spPr>
        <a:xfrm>
          <a:off x="2428" y="1051924"/>
          <a:ext cx="2368153" cy="3061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Entity-abstract object of some sort</a:t>
          </a:r>
        </a:p>
        <a:p>
          <a:pPr marL="228600" lvl="1" indent="-228600" algn="l" defTabSz="889000">
            <a:lnSpc>
              <a:spcPct val="90000"/>
            </a:lnSpc>
            <a:spcBef>
              <a:spcPct val="0"/>
            </a:spcBef>
            <a:spcAft>
              <a:spcPct val="15000"/>
            </a:spcAft>
            <a:buChar char="•"/>
          </a:pPr>
          <a:r>
            <a:rPr lang="en-GB" sz="2000" kern="1200" dirty="0"/>
            <a:t>Entity Sets-a collection of similar entities </a:t>
          </a:r>
        </a:p>
      </dsp:txBody>
      <dsp:txXfrm>
        <a:off x="2428" y="1051924"/>
        <a:ext cx="2368153" cy="3061103"/>
      </dsp:txXfrm>
    </dsp:sp>
    <dsp:sp modelId="{EF679374-6856-284F-ABE5-23B99F2BD334}">
      <dsp:nvSpPr>
        <dsp:cNvPr id="0" name=""/>
        <dsp:cNvSpPr/>
      </dsp:nvSpPr>
      <dsp:spPr>
        <a:xfrm>
          <a:off x="2702123" y="303124"/>
          <a:ext cx="2368153" cy="748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Attributes</a:t>
          </a:r>
        </a:p>
      </dsp:txBody>
      <dsp:txXfrm>
        <a:off x="2702123" y="303124"/>
        <a:ext cx="2368153" cy="748800"/>
      </dsp:txXfrm>
    </dsp:sp>
    <dsp:sp modelId="{28F8C0EC-22AF-F643-8A57-4EEE23536F0A}">
      <dsp:nvSpPr>
        <dsp:cNvPr id="0" name=""/>
        <dsp:cNvSpPr/>
      </dsp:nvSpPr>
      <dsp:spPr>
        <a:xfrm>
          <a:off x="2702123" y="1051924"/>
          <a:ext cx="2368153" cy="3061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Properties of the entities in that set</a:t>
          </a:r>
        </a:p>
        <a:p>
          <a:pPr marL="228600" lvl="1" indent="-228600" algn="l" defTabSz="889000">
            <a:lnSpc>
              <a:spcPct val="90000"/>
            </a:lnSpc>
            <a:spcBef>
              <a:spcPct val="0"/>
            </a:spcBef>
            <a:spcAft>
              <a:spcPct val="15000"/>
            </a:spcAft>
            <a:buChar char="•"/>
          </a:pPr>
          <a:r>
            <a:rPr lang="en-GB" sz="2000" kern="1200" dirty="0"/>
            <a:t>Assumptions: attributes are of primitive types, such as strings, integers, or real numbers </a:t>
          </a:r>
        </a:p>
      </dsp:txBody>
      <dsp:txXfrm>
        <a:off x="2702123" y="1051924"/>
        <a:ext cx="2368153" cy="3061103"/>
      </dsp:txXfrm>
    </dsp:sp>
    <dsp:sp modelId="{AF044495-61F4-2A45-998C-F939DFD762C2}">
      <dsp:nvSpPr>
        <dsp:cNvPr id="0" name=""/>
        <dsp:cNvSpPr/>
      </dsp:nvSpPr>
      <dsp:spPr>
        <a:xfrm>
          <a:off x="5401818" y="303124"/>
          <a:ext cx="2368153" cy="7488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Relationships</a:t>
          </a:r>
        </a:p>
      </dsp:txBody>
      <dsp:txXfrm>
        <a:off x="5401818" y="303124"/>
        <a:ext cx="2368153" cy="748800"/>
      </dsp:txXfrm>
    </dsp:sp>
    <dsp:sp modelId="{16FBDDE7-1952-6640-99CE-288C4164FB1C}">
      <dsp:nvSpPr>
        <dsp:cNvPr id="0" name=""/>
        <dsp:cNvSpPr/>
      </dsp:nvSpPr>
      <dsp:spPr>
        <a:xfrm>
          <a:off x="5401818" y="1051924"/>
          <a:ext cx="2368153" cy="3061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Connections among two or more entity sets </a:t>
          </a:r>
        </a:p>
      </dsp:txBody>
      <dsp:txXfrm>
        <a:off x="5401818" y="1051924"/>
        <a:ext cx="2368153" cy="30611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F8A32-AF29-F440-93D8-250520C9CD76}">
      <dsp:nvSpPr>
        <dsp:cNvPr id="0" name=""/>
        <dsp:cNvSpPr/>
      </dsp:nvSpPr>
      <dsp:spPr>
        <a:xfrm rot="5400000">
          <a:off x="4586439" y="-1613633"/>
          <a:ext cx="1397585" cy="497433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Called as Strong Entities. </a:t>
          </a:r>
        </a:p>
        <a:p>
          <a:pPr marL="114300" lvl="1" indent="-114300" algn="l" defTabSz="622300">
            <a:lnSpc>
              <a:spcPct val="90000"/>
            </a:lnSpc>
            <a:spcBef>
              <a:spcPct val="0"/>
            </a:spcBef>
            <a:spcAft>
              <a:spcPct val="15000"/>
            </a:spcAft>
            <a:buChar char="•"/>
          </a:pPr>
          <a:r>
            <a:rPr lang="en-GB" sz="1400" kern="1200" dirty="0"/>
            <a:t>Independent Entities</a:t>
          </a:r>
        </a:p>
        <a:p>
          <a:pPr marL="114300" lvl="1" indent="-114300" algn="l" defTabSz="622300">
            <a:lnSpc>
              <a:spcPct val="90000"/>
            </a:lnSpc>
            <a:spcBef>
              <a:spcPct val="0"/>
            </a:spcBef>
            <a:spcAft>
              <a:spcPct val="15000"/>
            </a:spcAft>
            <a:buChar char="•"/>
          </a:pPr>
          <a:r>
            <a:rPr lang="en-GB" sz="1400" kern="1200" dirty="0"/>
            <a:t>E.g. Employee</a:t>
          </a:r>
        </a:p>
      </dsp:txBody>
      <dsp:txXfrm rot="-5400000">
        <a:off x="2798064" y="242966"/>
        <a:ext cx="4906112" cy="1261137"/>
      </dsp:txXfrm>
    </dsp:sp>
    <dsp:sp modelId="{5B70DDEA-5263-1449-B591-C5FF735A7C84}">
      <dsp:nvSpPr>
        <dsp:cNvPr id="0" name=""/>
        <dsp:cNvSpPr/>
      </dsp:nvSpPr>
      <dsp:spPr>
        <a:xfrm>
          <a:off x="0" y="14491"/>
          <a:ext cx="2798064" cy="174698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Regular Entities</a:t>
          </a:r>
        </a:p>
      </dsp:txBody>
      <dsp:txXfrm>
        <a:off x="85281" y="99772"/>
        <a:ext cx="2627502" cy="1576419"/>
      </dsp:txXfrm>
    </dsp:sp>
    <dsp:sp modelId="{F673E2DF-41B8-8248-994A-45391282B055}">
      <dsp:nvSpPr>
        <dsp:cNvPr id="0" name=""/>
        <dsp:cNvSpPr/>
      </dsp:nvSpPr>
      <dsp:spPr>
        <a:xfrm rot="5400000">
          <a:off x="4586439" y="220697"/>
          <a:ext cx="1397585" cy="4974336"/>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Its existence depends on some other entity</a:t>
          </a:r>
        </a:p>
        <a:p>
          <a:pPr marL="114300" lvl="1" indent="-114300" algn="l" defTabSz="622300">
            <a:lnSpc>
              <a:spcPct val="90000"/>
            </a:lnSpc>
            <a:spcBef>
              <a:spcPct val="0"/>
            </a:spcBef>
            <a:spcAft>
              <a:spcPct val="15000"/>
            </a:spcAft>
            <a:buChar char="•"/>
          </a:pPr>
          <a:r>
            <a:rPr lang="en-GB" sz="1400" kern="1200" dirty="0"/>
            <a:t>E.g. </a:t>
          </a:r>
          <a:r>
            <a:rPr lang="en-GB" sz="1400" kern="1200" dirty="0" err="1"/>
            <a:t>EmployeeDependants</a:t>
          </a:r>
          <a:endParaRPr lang="en-GB" sz="1400" kern="1200" dirty="0"/>
        </a:p>
        <a:p>
          <a:pPr marL="228600" lvl="2" indent="-114300" algn="l" defTabSz="622300">
            <a:lnSpc>
              <a:spcPct val="90000"/>
            </a:lnSpc>
            <a:spcBef>
              <a:spcPct val="0"/>
            </a:spcBef>
            <a:spcAft>
              <a:spcPct val="15000"/>
            </a:spcAft>
            <a:buChar char="•"/>
          </a:pPr>
          <a:r>
            <a:rPr lang="en-GB" sz="1400" kern="1200" dirty="0"/>
            <a:t>If an Employee Instance is deleted, then the dependants too are deleted. They do not exist without the employee.</a:t>
          </a:r>
        </a:p>
      </dsp:txBody>
      <dsp:txXfrm rot="-5400000">
        <a:off x="2798064" y="2077296"/>
        <a:ext cx="4906112" cy="1261137"/>
      </dsp:txXfrm>
    </dsp:sp>
    <dsp:sp modelId="{FAA8FBD8-E5A9-8443-B7BF-7528C0A691A4}">
      <dsp:nvSpPr>
        <dsp:cNvPr id="0" name=""/>
        <dsp:cNvSpPr/>
      </dsp:nvSpPr>
      <dsp:spPr>
        <a:xfrm>
          <a:off x="0" y="1834374"/>
          <a:ext cx="2798064" cy="174698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Weak Entities</a:t>
          </a:r>
        </a:p>
      </dsp:txBody>
      <dsp:txXfrm>
        <a:off x="85281" y="1919655"/>
        <a:ext cx="2627502" cy="15764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86138-4812-4812-9970-3278332CDDB3}">
      <dsp:nvSpPr>
        <dsp:cNvPr id="0" name=""/>
        <dsp:cNvSpPr/>
      </dsp:nvSpPr>
      <dsp:spPr>
        <a:xfrm>
          <a:off x="0" y="0"/>
          <a:ext cx="5544616" cy="672241"/>
        </a:xfrm>
        <a:prstGeom prst="rect">
          <a:avLst/>
        </a:prstGeom>
        <a:solidFill>
          <a:schemeClr val="accent1">
            <a:shade val="8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Attribute Types</a:t>
          </a:r>
        </a:p>
      </dsp:txBody>
      <dsp:txXfrm>
        <a:off x="0" y="0"/>
        <a:ext cx="5544616" cy="672241"/>
      </dsp:txXfrm>
    </dsp:sp>
    <dsp:sp modelId="{7D2A14EC-4619-467B-8F30-A8AD16FB90D4}">
      <dsp:nvSpPr>
        <dsp:cNvPr id="0" name=""/>
        <dsp:cNvSpPr/>
      </dsp:nvSpPr>
      <dsp:spPr>
        <a:xfrm>
          <a:off x="0" y="672241"/>
          <a:ext cx="1386153" cy="141170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Simple vs Composite</a:t>
          </a:r>
        </a:p>
      </dsp:txBody>
      <dsp:txXfrm>
        <a:off x="0" y="672241"/>
        <a:ext cx="1386153" cy="1411707"/>
      </dsp:txXfrm>
    </dsp:sp>
    <dsp:sp modelId="{F989D574-9F20-4984-852A-3BB4435CACF4}">
      <dsp:nvSpPr>
        <dsp:cNvPr id="0" name=""/>
        <dsp:cNvSpPr/>
      </dsp:nvSpPr>
      <dsp:spPr>
        <a:xfrm>
          <a:off x="1386154" y="672241"/>
          <a:ext cx="1386153" cy="141170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Single vs Multivalued</a:t>
          </a:r>
        </a:p>
      </dsp:txBody>
      <dsp:txXfrm>
        <a:off x="1386154" y="672241"/>
        <a:ext cx="1386153" cy="1411707"/>
      </dsp:txXfrm>
    </dsp:sp>
    <dsp:sp modelId="{DF28C76A-D517-4D8B-9D7E-C68E0DC1304F}">
      <dsp:nvSpPr>
        <dsp:cNvPr id="0" name=""/>
        <dsp:cNvSpPr/>
      </dsp:nvSpPr>
      <dsp:spPr>
        <a:xfrm>
          <a:off x="2772308" y="672241"/>
          <a:ext cx="1386153" cy="141170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Stored vs Derived</a:t>
          </a:r>
        </a:p>
      </dsp:txBody>
      <dsp:txXfrm>
        <a:off x="2772308" y="672241"/>
        <a:ext cx="1386153" cy="1411707"/>
      </dsp:txXfrm>
    </dsp:sp>
    <dsp:sp modelId="{99C41A2A-59C0-4CFE-B0A6-BC7E8CDA6DEE}">
      <dsp:nvSpPr>
        <dsp:cNvPr id="0" name=""/>
        <dsp:cNvSpPr/>
      </dsp:nvSpPr>
      <dsp:spPr>
        <a:xfrm>
          <a:off x="4158461" y="672241"/>
          <a:ext cx="1386153" cy="141170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Null vs Complex</a:t>
          </a:r>
        </a:p>
      </dsp:txBody>
      <dsp:txXfrm>
        <a:off x="4158461" y="672241"/>
        <a:ext cx="1386153" cy="1411707"/>
      </dsp:txXfrm>
    </dsp:sp>
    <dsp:sp modelId="{9CB16F95-F148-4D72-94AF-B4A29AA8B02B}">
      <dsp:nvSpPr>
        <dsp:cNvPr id="0" name=""/>
        <dsp:cNvSpPr/>
      </dsp:nvSpPr>
      <dsp:spPr>
        <a:xfrm>
          <a:off x="0" y="2083948"/>
          <a:ext cx="5544616" cy="156856"/>
        </a:xfrm>
        <a:prstGeom prst="rect">
          <a:avLst/>
        </a:prstGeom>
        <a:solidFill>
          <a:schemeClr val="accent1">
            <a:shade val="8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26/06/2024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76E178-1C92-40DA-98DB-907056CF1F90}" type="datetimeFigureOut">
              <a:rPr lang="en-GB" smtClean="0"/>
              <a:t>26/06/2024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E63EE-4661-4476-9232-7E61DEBEA18E}" type="slidenum">
              <a:rPr lang="en-GB" smtClean="0"/>
              <a:t>‹#›</a:t>
            </a:fld>
            <a:endParaRPr lang="en-GB"/>
          </a:p>
        </p:txBody>
      </p:sp>
    </p:spTree>
    <p:extLst>
      <p:ext uri="{BB962C8B-B14F-4D97-AF65-F5344CB8AC3E}">
        <p14:creationId xmlns:p14="http://schemas.microsoft.com/office/powerpoint/2010/main" val="2388358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a:t>
            </a:fld>
            <a:endParaRPr lang="en-US" altLang="en-US"/>
          </a:p>
        </p:txBody>
      </p:sp>
    </p:spTree>
    <p:extLst>
      <p:ext uri="{BB962C8B-B14F-4D97-AF65-F5344CB8AC3E}">
        <p14:creationId xmlns:p14="http://schemas.microsoft.com/office/powerpoint/2010/main" val="880566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6</a:t>
            </a:fld>
            <a:endParaRPr lang="en-US" altLang="en-US"/>
          </a:p>
        </p:txBody>
      </p:sp>
    </p:spTree>
    <p:extLst>
      <p:ext uri="{BB962C8B-B14F-4D97-AF65-F5344CB8AC3E}">
        <p14:creationId xmlns:p14="http://schemas.microsoft.com/office/powerpoint/2010/main" val="74112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dirty="0">
                <a:solidFill>
                  <a:srgbClr val="373D3F"/>
                </a:solidFill>
                <a:effectLst/>
                <a:latin typeface="Lora"/>
              </a:rPr>
              <a:t>Customer</a:t>
            </a:r>
          </a:p>
          <a:p>
            <a:pPr algn="l"/>
            <a:r>
              <a:rPr lang="en-GB" sz="1200" b="0" i="0" dirty="0">
                <a:solidFill>
                  <a:srgbClr val="373D3F"/>
                </a:solidFill>
                <a:effectLst/>
                <a:latin typeface="Lora"/>
              </a:rPr>
              <a:t>Team</a:t>
            </a:r>
          </a:p>
          <a:p>
            <a:pPr algn="l"/>
            <a:r>
              <a:rPr lang="en-GB" sz="1200" b="0" i="0" dirty="0">
                <a:solidFill>
                  <a:srgbClr val="373D3F"/>
                </a:solidFill>
                <a:effectLst/>
                <a:latin typeface="Lora"/>
              </a:rPr>
              <a:t>Sales Rep</a:t>
            </a:r>
          </a:p>
          <a:p>
            <a:pPr algn="l"/>
            <a:r>
              <a:rPr lang="en-GB" sz="1200" b="0" i="0" dirty="0">
                <a:solidFill>
                  <a:srgbClr val="373D3F"/>
                </a:solidFill>
                <a:effectLst/>
                <a:latin typeface="Lora"/>
              </a:rPr>
              <a:t>Order</a:t>
            </a:r>
          </a:p>
          <a:p>
            <a:pPr algn="l"/>
            <a:r>
              <a:rPr lang="en-GB" sz="1200" b="0" i="0" dirty="0">
                <a:solidFill>
                  <a:srgbClr val="373D3F"/>
                </a:solidFill>
                <a:effectLst/>
                <a:latin typeface="Lora"/>
              </a:rPr>
              <a:t>Item</a:t>
            </a:r>
          </a:p>
          <a:p>
            <a:pPr algn="l"/>
            <a:r>
              <a:rPr lang="en-GB" sz="1200" b="0" i="0" dirty="0">
                <a:solidFill>
                  <a:srgbClr val="373D3F"/>
                </a:solidFill>
                <a:effectLst/>
                <a:latin typeface="Lora"/>
              </a:rPr>
              <a:t>Inventory list</a:t>
            </a:r>
            <a:endParaRPr lang="en-US" sz="1200" b="0" i="0" dirty="0">
              <a:solidFill>
                <a:srgbClr val="373D3F"/>
              </a:solidFill>
              <a:effectLst/>
              <a:latin typeface="Lora"/>
            </a:endParaRPr>
          </a:p>
          <a:p>
            <a:endParaRPr lang="en-GB" dirty="0"/>
          </a:p>
        </p:txBody>
      </p:sp>
      <p:sp>
        <p:nvSpPr>
          <p:cNvPr id="4" name="Slide Number Placeholder 3"/>
          <p:cNvSpPr>
            <a:spLocks noGrp="1"/>
          </p:cNvSpPr>
          <p:nvPr>
            <p:ph type="sldNum" sz="quarter" idx="5"/>
          </p:nvPr>
        </p:nvSpPr>
        <p:spPr/>
        <p:txBody>
          <a:bodyPr/>
          <a:lstStyle/>
          <a:p>
            <a:fld id="{535E63EE-4661-4476-9232-7E61DEBEA18E}" type="slidenum">
              <a:rPr lang="en-GB" smtClean="0"/>
              <a:t>8</a:t>
            </a:fld>
            <a:endParaRPr lang="en-GB"/>
          </a:p>
        </p:txBody>
      </p:sp>
    </p:spTree>
    <p:extLst>
      <p:ext uri="{BB962C8B-B14F-4D97-AF65-F5344CB8AC3E}">
        <p14:creationId xmlns:p14="http://schemas.microsoft.com/office/powerpoint/2010/main" val="3261553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11</a:t>
            </a:fld>
            <a:endParaRPr lang="en-US" altLang="en-US"/>
          </a:p>
        </p:txBody>
      </p:sp>
    </p:spTree>
    <p:extLst>
      <p:ext uri="{BB962C8B-B14F-4D97-AF65-F5344CB8AC3E}">
        <p14:creationId xmlns:p14="http://schemas.microsoft.com/office/powerpoint/2010/main" val="959587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Movie is the Entity</a:t>
            </a:r>
          </a:p>
          <a:p>
            <a:r>
              <a:rPr lang="en-GB" dirty="0"/>
              <a:t>Set of all movies are Entity set</a:t>
            </a:r>
          </a:p>
        </p:txBody>
      </p:sp>
      <p:sp>
        <p:nvSpPr>
          <p:cNvPr id="4" name="Slide Number Placeholder 3"/>
          <p:cNvSpPr>
            <a:spLocks noGrp="1"/>
          </p:cNvSpPr>
          <p:nvPr>
            <p:ph type="sldNum" sz="quarter" idx="5"/>
          </p:nvPr>
        </p:nvSpPr>
        <p:spPr/>
        <p:txBody>
          <a:bodyPr/>
          <a:lstStyle/>
          <a:p>
            <a:fld id="{535E63EE-4661-4476-9232-7E61DEBEA18E}" type="slidenum">
              <a:rPr lang="en-GB" smtClean="0"/>
              <a:t>12</a:t>
            </a:fld>
            <a:endParaRPr lang="en-GB"/>
          </a:p>
        </p:txBody>
      </p:sp>
    </p:spTree>
    <p:extLst>
      <p:ext uri="{BB962C8B-B14F-4D97-AF65-F5344CB8AC3E}">
        <p14:creationId xmlns:p14="http://schemas.microsoft.com/office/powerpoint/2010/main" val="4109580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14</a:t>
            </a:fld>
            <a:endParaRPr lang="en-US" altLang="en-US"/>
          </a:p>
        </p:txBody>
      </p:sp>
    </p:spTree>
    <p:extLst>
      <p:ext uri="{BB962C8B-B14F-4D97-AF65-F5344CB8AC3E}">
        <p14:creationId xmlns:p14="http://schemas.microsoft.com/office/powerpoint/2010/main" val="2352959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a:t>
            </a:r>
            <a:r>
              <a:rPr lang="en-GB" dirty="0"/>
              <a:t> and </a:t>
            </a:r>
            <a:r>
              <a:rPr lang="en-GB" b="1" dirty="0"/>
              <a:t>Course</a:t>
            </a:r>
            <a:r>
              <a:rPr lang="en-GB" dirty="0"/>
              <a:t> are regular entities because they can be uniquely identified by their primary keys (</a:t>
            </a:r>
            <a:r>
              <a:rPr lang="en-GB" dirty="0" err="1"/>
              <a:t>StudentID</a:t>
            </a:r>
            <a:r>
              <a:rPr lang="en-GB" dirty="0"/>
              <a:t> and </a:t>
            </a:r>
            <a:r>
              <a:rPr lang="en-GB" dirty="0" err="1"/>
              <a:t>CourseID</a:t>
            </a:r>
            <a:r>
              <a:rPr lang="en-GB" dirty="0"/>
              <a:t>, respectively).</a:t>
            </a:r>
          </a:p>
          <a:p>
            <a:r>
              <a:rPr lang="en-GB" b="1" dirty="0" err="1"/>
              <a:t>Enrollment</a:t>
            </a:r>
            <a:r>
              <a:rPr lang="en-GB" dirty="0"/>
              <a:t> is a weak entity because it relies on the combination of </a:t>
            </a:r>
            <a:r>
              <a:rPr lang="en-GB" dirty="0" err="1"/>
              <a:t>StudentID</a:t>
            </a:r>
            <a:r>
              <a:rPr lang="en-GB" dirty="0"/>
              <a:t> and </a:t>
            </a:r>
            <a:r>
              <a:rPr lang="en-GB" dirty="0" err="1"/>
              <a:t>CourseID</a:t>
            </a:r>
            <a:r>
              <a:rPr lang="en-GB" dirty="0"/>
              <a:t> to be uniquely identified. It captures the </a:t>
            </a:r>
            <a:r>
              <a:rPr lang="en-GB" dirty="0" err="1"/>
              <a:t>enrollment</a:t>
            </a:r>
            <a:r>
              <a:rPr lang="en-GB" dirty="0"/>
              <a:t> details and grades of students in various courses.</a:t>
            </a:r>
          </a:p>
        </p:txBody>
      </p:sp>
      <p:sp>
        <p:nvSpPr>
          <p:cNvPr id="4" name="Slide Number Placeholder 3"/>
          <p:cNvSpPr>
            <a:spLocks noGrp="1"/>
          </p:cNvSpPr>
          <p:nvPr>
            <p:ph type="sldNum" sz="quarter" idx="5"/>
          </p:nvPr>
        </p:nvSpPr>
        <p:spPr/>
        <p:txBody>
          <a:bodyPr/>
          <a:lstStyle/>
          <a:p>
            <a:fld id="{535E63EE-4661-4476-9232-7E61DEBEA18E}" type="slidenum">
              <a:rPr lang="en-GB" smtClean="0"/>
              <a:t>15</a:t>
            </a:fld>
            <a:endParaRPr lang="en-GB"/>
          </a:p>
        </p:txBody>
      </p:sp>
    </p:spTree>
    <p:extLst>
      <p:ext uri="{BB962C8B-B14F-4D97-AF65-F5344CB8AC3E}">
        <p14:creationId xmlns:p14="http://schemas.microsoft.com/office/powerpoint/2010/main" val="37150341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https://forms.office.com/e/KGnQsAxqmt</a:t>
            </a:r>
          </a:p>
        </p:txBody>
      </p:sp>
      <p:sp>
        <p:nvSpPr>
          <p:cNvPr id="4" name="Slide Number Placeholder 3"/>
          <p:cNvSpPr>
            <a:spLocks noGrp="1"/>
          </p:cNvSpPr>
          <p:nvPr>
            <p:ph type="sldNum" sz="quarter" idx="5"/>
          </p:nvPr>
        </p:nvSpPr>
        <p:spPr/>
        <p:txBody>
          <a:bodyPr/>
          <a:lstStyle/>
          <a:p>
            <a:fld id="{535E63EE-4661-4476-9232-7E61DEBEA18E}" type="slidenum">
              <a:rPr lang="en-GB" smtClean="0"/>
              <a:t>17</a:t>
            </a:fld>
            <a:endParaRPr lang="en-GB"/>
          </a:p>
        </p:txBody>
      </p:sp>
    </p:spTree>
    <p:extLst>
      <p:ext uri="{BB962C8B-B14F-4D97-AF65-F5344CB8AC3E}">
        <p14:creationId xmlns:p14="http://schemas.microsoft.com/office/powerpoint/2010/main" val="3099107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22</a:t>
            </a:fld>
            <a:endParaRPr lang="en-US" altLang="en-US"/>
          </a:p>
        </p:txBody>
      </p:sp>
    </p:spTree>
    <p:extLst>
      <p:ext uri="{BB962C8B-B14F-4D97-AF65-F5344CB8AC3E}">
        <p14:creationId xmlns:p14="http://schemas.microsoft.com/office/powerpoint/2010/main" val="4135713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https://forms.office.com/e/EkZ8AhrXAx</a:t>
            </a:r>
          </a:p>
        </p:txBody>
      </p:sp>
      <p:sp>
        <p:nvSpPr>
          <p:cNvPr id="4" name="Slide Number Placeholder 3"/>
          <p:cNvSpPr>
            <a:spLocks noGrp="1"/>
          </p:cNvSpPr>
          <p:nvPr>
            <p:ph type="sldNum" sz="quarter" idx="5"/>
          </p:nvPr>
        </p:nvSpPr>
        <p:spPr/>
        <p:txBody>
          <a:bodyPr/>
          <a:lstStyle/>
          <a:p>
            <a:fld id="{535E63EE-4661-4476-9232-7E61DEBEA18E}" type="slidenum">
              <a:rPr lang="en-GB" smtClean="0"/>
              <a:t>32</a:t>
            </a:fld>
            <a:endParaRPr lang="en-GB"/>
          </a:p>
        </p:txBody>
      </p:sp>
    </p:spTree>
    <p:extLst>
      <p:ext uri="{BB962C8B-B14F-4D97-AF65-F5344CB8AC3E}">
        <p14:creationId xmlns:p14="http://schemas.microsoft.com/office/powerpoint/2010/main" val="2969275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Employee – Entity, Dependents – Weak Entity, ID – Key, Name – single valued attribute, Address is a composite attribute, Phone is a multi valued attribute, Age is a derived attribute</a:t>
            </a:r>
          </a:p>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40</a:t>
            </a:fld>
            <a:endParaRPr lang="en-US" altLang="en-US"/>
          </a:p>
        </p:txBody>
      </p:sp>
    </p:spTree>
    <p:extLst>
      <p:ext uri="{BB962C8B-B14F-4D97-AF65-F5344CB8AC3E}">
        <p14:creationId xmlns:p14="http://schemas.microsoft.com/office/powerpoint/2010/main" val="2794212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Employee – Entity, Dependents – Weak Entity, ID – Key, Name – single valued attribute, Address is a composite attribute, Phone is a multi valued attribute, Age is a derived attribute</a:t>
            </a:r>
          </a:p>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41</a:t>
            </a:fld>
            <a:endParaRPr lang="en-US" altLang="en-US"/>
          </a:p>
        </p:txBody>
      </p:sp>
    </p:spTree>
    <p:extLst>
      <p:ext uri="{BB962C8B-B14F-4D97-AF65-F5344CB8AC3E}">
        <p14:creationId xmlns:p14="http://schemas.microsoft.com/office/powerpoint/2010/main" val="1618729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Employee – Entity, Dependents – Weak Entity, ID – Key, Name – single valued attribute, Address is a composite attribute, Phone is a multi valued attribute, Age is a derived attribute</a:t>
            </a:r>
          </a:p>
          <a:p>
            <a:endParaRPr lang="en-US" dirty="0"/>
          </a:p>
        </p:txBody>
      </p:sp>
      <p:sp>
        <p:nvSpPr>
          <p:cNvPr id="4" name="Slide Number Placeholder 3"/>
          <p:cNvSpPr>
            <a:spLocks noGrp="1"/>
          </p:cNvSpPr>
          <p:nvPr>
            <p:ph type="sldNum" sz="quarter" idx="5"/>
          </p:nvPr>
        </p:nvSpPr>
        <p:spPr/>
        <p:txBody>
          <a:bodyPr/>
          <a:lstStyle/>
          <a:p>
            <a:fld id="{65189C83-8B5B-0E4C-B1C5-1741A38877F8}" type="slidenum">
              <a:rPr lang="en-US" altLang="en-US" smtClean="0"/>
              <a:pPr/>
              <a:t>42</a:t>
            </a:fld>
            <a:endParaRPr lang="en-US" altLang="en-US"/>
          </a:p>
        </p:txBody>
      </p:sp>
    </p:spTree>
    <p:extLst>
      <p:ext uri="{BB962C8B-B14F-4D97-AF65-F5344CB8AC3E}">
        <p14:creationId xmlns:p14="http://schemas.microsoft.com/office/powerpoint/2010/main" val="29150462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26/06/2024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26/06/2024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tmp"/></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opentextbc.ca/dbdesign01/chapter/chapter-9-integrity-rules-and-constraints/" TargetMode="External"/><Relationship Id="rId2" Type="http://schemas.openxmlformats.org/officeDocument/2006/relationships/hyperlink" Target="https://opentextbc.ca/dbdesign01/chapter/chapter-8-entity-relationship-mode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832375"/>
            <a:ext cx="9036496" cy="1470025"/>
          </a:xfrm>
        </p:spPr>
        <p:txBody>
          <a:bodyPr>
            <a:normAutofit/>
          </a:bodyPr>
          <a:lstStyle/>
          <a:p>
            <a:pPr algn="l"/>
            <a:r>
              <a:rPr lang="en-GB" sz="3200" b="1" i="0" u="none" strike="noStrike" dirty="0" err="1">
                <a:effectLst/>
                <a:latin typeface="Lato" panose="020F0502020204030203" pitchFamily="34" charset="0"/>
              </a:rPr>
              <a:t>CertHE</a:t>
            </a:r>
            <a:r>
              <a:rPr lang="en-GB" sz="3200" b="1" i="0" u="none" strike="noStrike" dirty="0">
                <a:effectLst/>
                <a:latin typeface="Lato" panose="020F0502020204030203" pitchFamily="34" charset="0"/>
              </a:rPr>
              <a:t> - Computing Skills for the Workplace</a:t>
            </a:r>
            <a:endParaRPr lang="en-GB" sz="3200"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Suresh</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03 : </a:t>
            </a:r>
            <a:r>
              <a:rPr lang="en-GB" sz="2800" b="1" i="1" dirty="0">
                <a:solidFill>
                  <a:srgbClr val="FFFF00"/>
                </a:solidFill>
                <a:effectLst>
                  <a:outerShdw blurRad="38100" dist="38100" dir="2700000" algn="tl">
                    <a:srgbClr val="000000">
                      <a:alpha val="43137"/>
                    </a:srgbClr>
                  </a:outerShdw>
                </a:effectLst>
              </a:rPr>
              <a:t>Entity Relationship modelling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far</a:t>
            </a:r>
          </a:p>
        </p:txBody>
      </p:sp>
      <p:sp>
        <p:nvSpPr>
          <p:cNvPr id="3" name="Content Placeholder 2"/>
          <p:cNvSpPr>
            <a:spLocks noGrp="1"/>
          </p:cNvSpPr>
          <p:nvPr>
            <p:ph idx="1"/>
          </p:nvPr>
        </p:nvSpPr>
        <p:spPr>
          <a:xfrm>
            <a:off x="217987" y="1196752"/>
            <a:ext cx="7272808" cy="3019474"/>
          </a:xfrm>
        </p:spPr>
        <p:txBody>
          <a:bodyPr>
            <a:normAutofit/>
          </a:bodyPr>
          <a:lstStyle/>
          <a:p>
            <a:pPr algn="just">
              <a:buFont typeface="Wingdings" panose="05000000000000000000" pitchFamily="2" charset="2"/>
              <a:buChar char="Ø"/>
            </a:pPr>
            <a:r>
              <a:rPr lang="en-GB" dirty="0">
                <a:solidFill>
                  <a:srgbClr val="29A5D6"/>
                </a:solidFill>
                <a:latin typeface="Open Sans"/>
              </a:rPr>
              <a:t>Data modelling concept</a:t>
            </a:r>
          </a:p>
          <a:p>
            <a:pPr algn="just">
              <a:buFont typeface="Wingdings" panose="05000000000000000000" pitchFamily="2" charset="2"/>
              <a:buChar char="Ø"/>
            </a:pPr>
            <a:r>
              <a:rPr lang="en-GB" dirty="0">
                <a:solidFill>
                  <a:srgbClr val="29A5D6"/>
                </a:solidFill>
                <a:latin typeface="Open Sans"/>
              </a:rPr>
              <a:t>Types of data modelling techniques </a:t>
            </a:r>
          </a:p>
          <a:p>
            <a:pPr algn="just">
              <a:buFont typeface="Wingdings" panose="05000000000000000000" pitchFamily="2" charset="2"/>
              <a:buChar char="Ø"/>
            </a:pPr>
            <a:r>
              <a:rPr lang="en-GB" dirty="0">
                <a:solidFill>
                  <a:srgbClr val="29A5D6"/>
                </a:solidFill>
                <a:latin typeface="Open Sans"/>
              </a:rPr>
              <a:t>Conceptual data modelling </a:t>
            </a:r>
          </a:p>
          <a:p>
            <a:pPr algn="just">
              <a:buFont typeface="Wingdings" panose="05000000000000000000" pitchFamily="2" charset="2"/>
              <a:buChar char="Ø"/>
            </a:pPr>
            <a:r>
              <a:rPr lang="en-GB" dirty="0">
                <a:solidFill>
                  <a:srgbClr val="29A5D6"/>
                </a:solidFill>
                <a:latin typeface="Open Sans"/>
              </a:rPr>
              <a:t>Logical data modelling </a:t>
            </a:r>
          </a:p>
          <a:p>
            <a:pPr algn="just">
              <a:buFont typeface="Wingdings" panose="05000000000000000000" pitchFamily="2" charset="2"/>
              <a:buChar char="Ø"/>
            </a:pPr>
            <a:r>
              <a:rPr lang="en-GB" dirty="0">
                <a:solidFill>
                  <a:srgbClr val="29A5D6"/>
                </a:solidFill>
                <a:latin typeface="Open Sans"/>
              </a:rPr>
              <a:t>Physical data modelling </a:t>
            </a:r>
            <a:endParaRPr lang="en-GB"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pic>
        <p:nvPicPr>
          <p:cNvPr id="1026" name="Picture 2">
            <a:extLst>
              <a:ext uri="{FF2B5EF4-FFF2-40B4-BE49-F238E27FC236}">
                <a16:creationId xmlns:a16="http://schemas.microsoft.com/office/drawing/2014/main" id="{8ED8FD3C-3771-1968-E042-55214A12A4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7053" y="2492896"/>
            <a:ext cx="3068960"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US" b="1" i="0" dirty="0">
                <a:solidFill>
                  <a:srgbClr val="00B0F0"/>
                </a:solidFill>
                <a:effectLst>
                  <a:outerShdw blurRad="38100" dist="38100" dir="2700000" algn="tl">
                    <a:srgbClr val="000000">
                      <a:alpha val="43137"/>
                    </a:srgbClr>
                  </a:outerShdw>
                </a:effectLst>
                <a:latin typeface="Cormorant Garamond"/>
              </a:rPr>
              <a:t>Entity, Entity Set and Entity Type</a:t>
            </a:r>
          </a:p>
          <a:p>
            <a:pPr algn="just">
              <a:buFont typeface="Wingdings" panose="05000000000000000000" pitchFamily="2" charset="2"/>
              <a:buChar char="Ø"/>
            </a:pPr>
            <a:r>
              <a:rPr lang="en-US" b="1" dirty="0">
                <a:solidFill>
                  <a:srgbClr val="00B0F0"/>
                </a:solidFill>
                <a:effectLst>
                  <a:outerShdw blurRad="38100" dist="38100" dir="2700000" algn="tl">
                    <a:srgbClr val="000000">
                      <a:alpha val="43137"/>
                    </a:srgbClr>
                  </a:outerShdw>
                </a:effectLst>
                <a:latin typeface="Cormorant Garamond"/>
              </a:rPr>
              <a:t>Kinds of Entities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Attributes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Keys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Relationships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Integrity Rules and Constraints</a:t>
            </a:r>
          </a:p>
          <a:p>
            <a:pPr algn="just">
              <a:buFont typeface="Wingdings" panose="05000000000000000000" pitchFamily="2" charset="2"/>
              <a:buChar char="Ø"/>
            </a:pPr>
            <a:endParaRPr lang="en-GB"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2072081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6F5FB-C61F-AA48-BCA4-5F556167079A}"/>
              </a:ext>
            </a:extLst>
          </p:cNvPr>
          <p:cNvSpPr>
            <a:spLocks noGrp="1"/>
          </p:cNvSpPr>
          <p:nvPr>
            <p:ph type="title"/>
          </p:nvPr>
        </p:nvSpPr>
        <p:spPr>
          <a:xfrm>
            <a:off x="457200" y="123733"/>
            <a:ext cx="8229600" cy="820476"/>
          </a:xfrm>
        </p:spPr>
        <p:txBody>
          <a:bodyPr/>
          <a:lstStyle/>
          <a:p>
            <a:r>
              <a:rPr lang="en-US" dirty="0"/>
              <a:t>Database Design Process</a:t>
            </a:r>
          </a:p>
        </p:txBody>
      </p:sp>
      <p:graphicFrame>
        <p:nvGraphicFramePr>
          <p:cNvPr id="4" name="Content Placeholder 3" descr="Requirement Analysis&#10;Conceptual Design&#10;Logical DB Design&#10;Schema Refinement&#10;Physical DB Design&#10;Application Security &amp; Design&#10;">
            <a:extLst>
              <a:ext uri="{FF2B5EF4-FFF2-40B4-BE49-F238E27FC236}">
                <a16:creationId xmlns:a16="http://schemas.microsoft.com/office/drawing/2014/main" id="{80D45A2B-1F36-4B4D-A5FB-68E77DD51E4B}"/>
              </a:ext>
            </a:extLst>
          </p:cNvPr>
          <p:cNvGraphicFramePr>
            <a:graphicFrameLocks noGrp="1"/>
          </p:cNvGraphicFramePr>
          <p:nvPr>
            <p:ph idx="1"/>
            <p:extLst>
              <p:ext uri="{D42A27DB-BD31-4B8C-83A1-F6EECF244321}">
                <p14:modId xmlns:p14="http://schemas.microsoft.com/office/powerpoint/2010/main" val="3874143471"/>
              </p:ext>
            </p:extLst>
          </p:nvPr>
        </p:nvGraphicFramePr>
        <p:xfrm>
          <a:off x="762000" y="1524000"/>
          <a:ext cx="7986464"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3" name="Group 12" descr="Understand the application, identify what data &amp; what operations should be stored&#10;">
            <a:extLst>
              <a:ext uri="{FF2B5EF4-FFF2-40B4-BE49-F238E27FC236}">
                <a16:creationId xmlns:a16="http://schemas.microsoft.com/office/drawing/2014/main" id="{F34952BB-B5EB-004B-9D4A-707EC363CD77}"/>
              </a:ext>
            </a:extLst>
          </p:cNvPr>
          <p:cNvGrpSpPr/>
          <p:nvPr/>
        </p:nvGrpSpPr>
        <p:grpSpPr>
          <a:xfrm>
            <a:off x="395536" y="3573016"/>
            <a:ext cx="2213114" cy="1722884"/>
            <a:chOff x="395536" y="3573016"/>
            <a:chExt cx="2213114" cy="1722884"/>
          </a:xfrm>
        </p:grpSpPr>
        <p:sp>
          <p:nvSpPr>
            <p:cNvPr id="5" name="TextBox 4" descr="Understand the application, identify what data &amp; what operations should be stored&#10;">
              <a:extLst>
                <a:ext uri="{FF2B5EF4-FFF2-40B4-BE49-F238E27FC236}">
                  <a16:creationId xmlns:a16="http://schemas.microsoft.com/office/drawing/2014/main" id="{904BBFD5-118B-5C42-A0FD-148CBFA3E507}"/>
                </a:ext>
              </a:extLst>
            </p:cNvPr>
            <p:cNvSpPr txBox="1"/>
            <p:nvPr/>
          </p:nvSpPr>
          <p:spPr>
            <a:xfrm>
              <a:off x="395536" y="3818572"/>
              <a:ext cx="2213114" cy="1477328"/>
            </a:xfrm>
            <a:prstGeom prst="rect">
              <a:avLst/>
            </a:prstGeom>
            <a:noFill/>
          </p:spPr>
          <p:txBody>
            <a:bodyPr wrap="square" rtlCol="0">
              <a:spAutoFit/>
            </a:bodyPr>
            <a:lstStyle/>
            <a:p>
              <a:r>
                <a:rPr lang="en-GB" sz="1800" dirty="0">
                  <a:latin typeface="+mn-lt"/>
                </a:rPr>
                <a:t>Understand the application, identify </a:t>
              </a:r>
              <a:r>
                <a:rPr lang="en-GB" sz="1800" b="1" dirty="0">
                  <a:latin typeface="+mn-lt"/>
                </a:rPr>
                <a:t>what</a:t>
              </a:r>
              <a:r>
                <a:rPr lang="en-GB" sz="1800" dirty="0">
                  <a:latin typeface="+mn-lt"/>
                </a:rPr>
                <a:t> </a:t>
              </a:r>
              <a:r>
                <a:rPr lang="en-GB" sz="1800" b="1" dirty="0">
                  <a:latin typeface="+mn-lt"/>
                </a:rPr>
                <a:t>data</a:t>
              </a:r>
              <a:r>
                <a:rPr lang="en-GB" sz="1800" dirty="0">
                  <a:latin typeface="+mn-lt"/>
                </a:rPr>
                <a:t> &amp; </a:t>
              </a:r>
              <a:r>
                <a:rPr lang="en-GB" sz="1800" b="1" dirty="0">
                  <a:latin typeface="+mn-lt"/>
                </a:rPr>
                <a:t>what operations</a:t>
              </a:r>
              <a:r>
                <a:rPr lang="en-GB" sz="1800" dirty="0">
                  <a:latin typeface="+mn-lt"/>
                </a:rPr>
                <a:t> should be stored</a:t>
              </a:r>
              <a:endParaRPr lang="en-GB" sz="1800" b="1" dirty="0">
                <a:latin typeface="+mn-lt"/>
              </a:endParaRPr>
            </a:p>
          </p:txBody>
        </p:sp>
        <p:cxnSp>
          <p:nvCxnSpPr>
            <p:cNvPr id="12" name="Straight Arrow Connector 11">
              <a:extLst>
                <a:ext uri="{FF2B5EF4-FFF2-40B4-BE49-F238E27FC236}">
                  <a16:creationId xmlns:a16="http://schemas.microsoft.com/office/drawing/2014/main" id="{14E4C7E9-D14A-C74C-906B-0844A928B776}"/>
                </a:ext>
              </a:extLst>
            </p:cNvPr>
            <p:cNvCxnSpPr/>
            <p:nvPr/>
          </p:nvCxnSpPr>
          <p:spPr bwMode="auto">
            <a:xfrm flipV="1">
              <a:off x="1475656" y="3573016"/>
              <a:ext cx="0" cy="245556"/>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16" name="Group 15" descr="Develop high level description of Data &amp; its Constraints, ER modelling comes here&#10;">
            <a:extLst>
              <a:ext uri="{FF2B5EF4-FFF2-40B4-BE49-F238E27FC236}">
                <a16:creationId xmlns:a16="http://schemas.microsoft.com/office/drawing/2014/main" id="{3659D80A-FB5F-2342-A113-8AC23EE5D159}"/>
              </a:ext>
            </a:extLst>
          </p:cNvPr>
          <p:cNvGrpSpPr/>
          <p:nvPr/>
        </p:nvGrpSpPr>
        <p:grpSpPr>
          <a:xfrm>
            <a:off x="1671596" y="1694452"/>
            <a:ext cx="2617303" cy="1348353"/>
            <a:chOff x="1671596" y="1694452"/>
            <a:chExt cx="2617303" cy="1348353"/>
          </a:xfrm>
        </p:grpSpPr>
        <p:sp>
          <p:nvSpPr>
            <p:cNvPr id="6" name="TextBox 5">
              <a:extLst>
                <a:ext uri="{FF2B5EF4-FFF2-40B4-BE49-F238E27FC236}">
                  <a16:creationId xmlns:a16="http://schemas.microsoft.com/office/drawing/2014/main" id="{056ADEFB-2A6D-8E48-9644-818827E1A4BB}"/>
                </a:ext>
              </a:extLst>
            </p:cNvPr>
            <p:cNvSpPr txBox="1"/>
            <p:nvPr/>
          </p:nvSpPr>
          <p:spPr>
            <a:xfrm>
              <a:off x="1671596" y="1694452"/>
              <a:ext cx="2617303" cy="1200329"/>
            </a:xfrm>
            <a:prstGeom prst="rect">
              <a:avLst/>
            </a:prstGeom>
            <a:noFill/>
          </p:spPr>
          <p:txBody>
            <a:bodyPr wrap="square" rtlCol="0">
              <a:spAutoFit/>
            </a:bodyPr>
            <a:lstStyle/>
            <a:p>
              <a:r>
                <a:rPr lang="en-GB" sz="1800" dirty="0">
                  <a:latin typeface="+mn-lt"/>
                </a:rPr>
                <a:t>Develop high level description of </a:t>
              </a:r>
              <a:r>
                <a:rPr lang="en-GB" sz="1800" b="1" dirty="0">
                  <a:latin typeface="+mn-lt"/>
                </a:rPr>
                <a:t>Data &amp; its Constraints, ER modelling </a:t>
              </a:r>
              <a:r>
                <a:rPr lang="en-GB" sz="1800" dirty="0">
                  <a:latin typeface="+mn-lt"/>
                </a:rPr>
                <a:t>comes here</a:t>
              </a:r>
              <a:endParaRPr lang="en-GB" sz="1800" b="1" dirty="0">
                <a:latin typeface="+mn-lt"/>
              </a:endParaRPr>
            </a:p>
          </p:txBody>
        </p:sp>
        <p:cxnSp>
          <p:nvCxnSpPr>
            <p:cNvPr id="15" name="Straight Arrow Connector 14">
              <a:extLst>
                <a:ext uri="{FF2B5EF4-FFF2-40B4-BE49-F238E27FC236}">
                  <a16:creationId xmlns:a16="http://schemas.microsoft.com/office/drawing/2014/main" id="{7747DEEE-998E-9545-9C20-8F1B642EB0DD}"/>
                </a:ext>
              </a:extLst>
            </p:cNvPr>
            <p:cNvCxnSpPr/>
            <p:nvPr/>
          </p:nvCxnSpPr>
          <p:spPr bwMode="auto">
            <a:xfrm>
              <a:off x="2608650" y="2894781"/>
              <a:ext cx="0" cy="14802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19" name="Group 18" descr="Choose a DBMS to implement the design and convert the ER model to DB Schema&#10;">
            <a:extLst>
              <a:ext uri="{FF2B5EF4-FFF2-40B4-BE49-F238E27FC236}">
                <a16:creationId xmlns:a16="http://schemas.microsoft.com/office/drawing/2014/main" id="{C4E070FB-B87E-9046-9E40-AE3CB8456724}"/>
              </a:ext>
            </a:extLst>
          </p:cNvPr>
          <p:cNvGrpSpPr/>
          <p:nvPr/>
        </p:nvGrpSpPr>
        <p:grpSpPr>
          <a:xfrm>
            <a:off x="2980248" y="3645024"/>
            <a:ext cx="2213114" cy="1726303"/>
            <a:chOff x="2980248" y="3645024"/>
            <a:chExt cx="2213114" cy="1726303"/>
          </a:xfrm>
        </p:grpSpPr>
        <p:sp>
          <p:nvSpPr>
            <p:cNvPr id="7" name="TextBox 6">
              <a:extLst>
                <a:ext uri="{FF2B5EF4-FFF2-40B4-BE49-F238E27FC236}">
                  <a16:creationId xmlns:a16="http://schemas.microsoft.com/office/drawing/2014/main" id="{68166BA5-2CD3-764F-A620-FE5996267D24}"/>
                </a:ext>
              </a:extLst>
            </p:cNvPr>
            <p:cNvSpPr txBox="1"/>
            <p:nvPr/>
          </p:nvSpPr>
          <p:spPr>
            <a:xfrm>
              <a:off x="2980248" y="3893999"/>
              <a:ext cx="2213114" cy="1477328"/>
            </a:xfrm>
            <a:prstGeom prst="rect">
              <a:avLst/>
            </a:prstGeom>
            <a:noFill/>
          </p:spPr>
          <p:txBody>
            <a:bodyPr wrap="square" rtlCol="0">
              <a:spAutoFit/>
            </a:bodyPr>
            <a:lstStyle/>
            <a:p>
              <a:r>
                <a:rPr lang="en-GB" sz="1800" dirty="0">
                  <a:latin typeface="+mn-lt"/>
                </a:rPr>
                <a:t>Choose a </a:t>
              </a:r>
              <a:r>
                <a:rPr lang="en-GB" sz="1800" b="1" dirty="0">
                  <a:latin typeface="+mn-lt"/>
                </a:rPr>
                <a:t>DBMS</a:t>
              </a:r>
              <a:r>
                <a:rPr lang="en-GB" sz="1800" dirty="0">
                  <a:latin typeface="+mn-lt"/>
                </a:rPr>
                <a:t> to implement the design and </a:t>
              </a:r>
              <a:r>
                <a:rPr lang="en-GB" sz="1800" b="1" dirty="0">
                  <a:latin typeface="+mn-lt"/>
                </a:rPr>
                <a:t>convert the ER model to DB Schema</a:t>
              </a:r>
            </a:p>
          </p:txBody>
        </p:sp>
        <p:cxnSp>
          <p:nvCxnSpPr>
            <p:cNvPr id="18" name="Straight Arrow Connector 17">
              <a:extLst>
                <a:ext uri="{FF2B5EF4-FFF2-40B4-BE49-F238E27FC236}">
                  <a16:creationId xmlns:a16="http://schemas.microsoft.com/office/drawing/2014/main" id="{0DABC6D4-BE01-524F-A327-8B5230741BEC}"/>
                </a:ext>
              </a:extLst>
            </p:cNvPr>
            <p:cNvCxnSpPr/>
            <p:nvPr/>
          </p:nvCxnSpPr>
          <p:spPr bwMode="auto">
            <a:xfrm flipV="1">
              <a:off x="3707905" y="3645024"/>
              <a:ext cx="0" cy="248975"/>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22" name="Group 21" descr="Analyse relations and identify any potential problems and refine it. Normalisation comes here&#10;">
            <a:extLst>
              <a:ext uri="{FF2B5EF4-FFF2-40B4-BE49-F238E27FC236}">
                <a16:creationId xmlns:a16="http://schemas.microsoft.com/office/drawing/2014/main" id="{64FA21F8-9C27-E740-97B5-FBF7B6974079}"/>
              </a:ext>
            </a:extLst>
          </p:cNvPr>
          <p:cNvGrpSpPr/>
          <p:nvPr/>
        </p:nvGrpSpPr>
        <p:grpSpPr>
          <a:xfrm>
            <a:off x="4278034" y="1555952"/>
            <a:ext cx="2617303" cy="1486853"/>
            <a:chOff x="4278034" y="1555952"/>
            <a:chExt cx="2617303" cy="1486853"/>
          </a:xfrm>
        </p:grpSpPr>
        <p:sp>
          <p:nvSpPr>
            <p:cNvPr id="8" name="TextBox 7">
              <a:extLst>
                <a:ext uri="{FF2B5EF4-FFF2-40B4-BE49-F238E27FC236}">
                  <a16:creationId xmlns:a16="http://schemas.microsoft.com/office/drawing/2014/main" id="{E76722D5-6356-7F48-9726-E7F1D8E77847}"/>
                </a:ext>
              </a:extLst>
            </p:cNvPr>
            <p:cNvSpPr txBox="1"/>
            <p:nvPr/>
          </p:nvSpPr>
          <p:spPr>
            <a:xfrm>
              <a:off x="4278034" y="1555952"/>
              <a:ext cx="2617303" cy="1477328"/>
            </a:xfrm>
            <a:prstGeom prst="rect">
              <a:avLst/>
            </a:prstGeom>
            <a:noFill/>
          </p:spPr>
          <p:txBody>
            <a:bodyPr wrap="square" rtlCol="0">
              <a:spAutoFit/>
            </a:bodyPr>
            <a:lstStyle/>
            <a:p>
              <a:r>
                <a:rPr lang="en-GB" sz="1800" dirty="0">
                  <a:latin typeface="+mn-lt"/>
                </a:rPr>
                <a:t>Analyse relations and identify any potential problems and refine it. </a:t>
              </a:r>
              <a:r>
                <a:rPr lang="en-GB" sz="1800" b="1" dirty="0">
                  <a:latin typeface="+mn-lt"/>
                </a:rPr>
                <a:t>Normalisation </a:t>
              </a:r>
              <a:r>
                <a:rPr lang="en-GB" sz="1800" dirty="0">
                  <a:latin typeface="+mn-lt"/>
                </a:rPr>
                <a:t>comes here</a:t>
              </a:r>
              <a:endParaRPr lang="en-GB" sz="1800" b="1" dirty="0">
                <a:latin typeface="+mn-lt"/>
              </a:endParaRPr>
            </a:p>
          </p:txBody>
        </p:sp>
        <p:cxnSp>
          <p:nvCxnSpPr>
            <p:cNvPr id="21" name="Straight Arrow Connector 20">
              <a:extLst>
                <a:ext uri="{FF2B5EF4-FFF2-40B4-BE49-F238E27FC236}">
                  <a16:creationId xmlns:a16="http://schemas.microsoft.com/office/drawing/2014/main" id="{59AE905E-8F2D-A84D-9F81-211FDB40E555}"/>
                </a:ext>
              </a:extLst>
            </p:cNvPr>
            <p:cNvCxnSpPr/>
            <p:nvPr/>
          </p:nvCxnSpPr>
          <p:spPr bwMode="auto">
            <a:xfrm>
              <a:off x="5436096" y="2894781"/>
              <a:ext cx="0" cy="14802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25" name="Group 24" descr="DB Design refined to ensure that it meets performance criteria. Indexing, clustering etc comes here&#10;">
            <a:extLst>
              <a:ext uri="{FF2B5EF4-FFF2-40B4-BE49-F238E27FC236}">
                <a16:creationId xmlns:a16="http://schemas.microsoft.com/office/drawing/2014/main" id="{C2F96018-E673-AD47-B051-4DBFCB65317B}"/>
              </a:ext>
            </a:extLst>
          </p:cNvPr>
          <p:cNvGrpSpPr/>
          <p:nvPr/>
        </p:nvGrpSpPr>
        <p:grpSpPr>
          <a:xfrm>
            <a:off x="5436096" y="3629025"/>
            <a:ext cx="2617303" cy="1666875"/>
            <a:chOff x="5436096" y="3629025"/>
            <a:chExt cx="2617303" cy="1666875"/>
          </a:xfrm>
        </p:grpSpPr>
        <p:sp>
          <p:nvSpPr>
            <p:cNvPr id="9" name="TextBox 8">
              <a:extLst>
                <a:ext uri="{FF2B5EF4-FFF2-40B4-BE49-F238E27FC236}">
                  <a16:creationId xmlns:a16="http://schemas.microsoft.com/office/drawing/2014/main" id="{7EDC44CC-FC95-704C-B26B-141885B31051}"/>
                </a:ext>
              </a:extLst>
            </p:cNvPr>
            <p:cNvSpPr txBox="1"/>
            <p:nvPr/>
          </p:nvSpPr>
          <p:spPr>
            <a:xfrm>
              <a:off x="5436096" y="3818572"/>
              <a:ext cx="2617303" cy="1477328"/>
            </a:xfrm>
            <a:prstGeom prst="rect">
              <a:avLst/>
            </a:prstGeom>
            <a:noFill/>
          </p:spPr>
          <p:txBody>
            <a:bodyPr wrap="square" rtlCol="0">
              <a:spAutoFit/>
            </a:bodyPr>
            <a:lstStyle/>
            <a:p>
              <a:r>
                <a:rPr lang="en-GB" sz="1800" dirty="0">
                  <a:latin typeface="+mn-lt"/>
                </a:rPr>
                <a:t>DB Design refined to ensure that it meets performance criteria. </a:t>
              </a:r>
              <a:r>
                <a:rPr lang="en-GB" sz="1800" b="1" dirty="0">
                  <a:latin typeface="+mn-lt"/>
                </a:rPr>
                <a:t>Indexing, clustering etc </a:t>
              </a:r>
              <a:r>
                <a:rPr lang="en-GB" sz="1800" dirty="0">
                  <a:latin typeface="+mn-lt"/>
                </a:rPr>
                <a:t>comes here</a:t>
              </a:r>
            </a:p>
          </p:txBody>
        </p:sp>
        <p:cxnSp>
          <p:nvCxnSpPr>
            <p:cNvPr id="24" name="Straight Arrow Connector 23">
              <a:extLst>
                <a:ext uri="{FF2B5EF4-FFF2-40B4-BE49-F238E27FC236}">
                  <a16:creationId xmlns:a16="http://schemas.microsoft.com/office/drawing/2014/main" id="{1B9C5B75-3D46-F14B-A6AD-B7D26AD0DCBE}"/>
                </a:ext>
              </a:extLst>
            </p:cNvPr>
            <p:cNvCxnSpPr/>
            <p:nvPr/>
          </p:nvCxnSpPr>
          <p:spPr bwMode="auto">
            <a:xfrm flipV="1">
              <a:off x="6444208" y="3629025"/>
              <a:ext cx="13742" cy="264974"/>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grpSp>
        <p:nvGrpSpPr>
          <p:cNvPr id="28" name="Group 27" descr="What happens after DB design is done? How apps use it, how to restrict access to relations and implement access rules&#10;">
            <a:extLst>
              <a:ext uri="{FF2B5EF4-FFF2-40B4-BE49-F238E27FC236}">
                <a16:creationId xmlns:a16="http://schemas.microsoft.com/office/drawing/2014/main" id="{8D8CE366-67D1-4C49-8515-4C8CCBB15E35}"/>
              </a:ext>
            </a:extLst>
          </p:cNvPr>
          <p:cNvGrpSpPr/>
          <p:nvPr/>
        </p:nvGrpSpPr>
        <p:grpSpPr>
          <a:xfrm>
            <a:off x="6755617" y="1011480"/>
            <a:ext cx="2181630" cy="2031325"/>
            <a:chOff x="6755617" y="1011480"/>
            <a:chExt cx="2181630" cy="2031325"/>
          </a:xfrm>
        </p:grpSpPr>
        <p:sp>
          <p:nvSpPr>
            <p:cNvPr id="10" name="TextBox 9">
              <a:extLst>
                <a:ext uri="{FF2B5EF4-FFF2-40B4-BE49-F238E27FC236}">
                  <a16:creationId xmlns:a16="http://schemas.microsoft.com/office/drawing/2014/main" id="{7D034CF7-84BA-5F41-B842-24397FAFA5B3}"/>
                </a:ext>
              </a:extLst>
            </p:cNvPr>
            <p:cNvSpPr txBox="1"/>
            <p:nvPr/>
          </p:nvSpPr>
          <p:spPr>
            <a:xfrm>
              <a:off x="6755617" y="1011480"/>
              <a:ext cx="2181630" cy="2031325"/>
            </a:xfrm>
            <a:prstGeom prst="rect">
              <a:avLst/>
            </a:prstGeom>
            <a:noFill/>
          </p:spPr>
          <p:txBody>
            <a:bodyPr wrap="square" rtlCol="0">
              <a:spAutoFit/>
            </a:bodyPr>
            <a:lstStyle/>
            <a:p>
              <a:r>
                <a:rPr lang="en-GB" sz="1800" dirty="0">
                  <a:latin typeface="+mn-lt"/>
                </a:rPr>
                <a:t>What happens after DB design is done? How apps use it, how to restrict access to relations and implement access rules</a:t>
              </a:r>
              <a:endParaRPr lang="en-GB" sz="1800" b="1" dirty="0">
                <a:latin typeface="+mn-lt"/>
              </a:endParaRPr>
            </a:p>
          </p:txBody>
        </p:sp>
        <p:cxnSp>
          <p:nvCxnSpPr>
            <p:cNvPr id="27" name="Straight Arrow Connector 26">
              <a:extLst>
                <a:ext uri="{FF2B5EF4-FFF2-40B4-BE49-F238E27FC236}">
                  <a16:creationId xmlns:a16="http://schemas.microsoft.com/office/drawing/2014/main" id="{5B392F29-195F-534E-936C-00C8E5D45CB1}"/>
                </a:ext>
              </a:extLst>
            </p:cNvPr>
            <p:cNvCxnSpPr/>
            <p:nvPr/>
          </p:nvCxnSpPr>
          <p:spPr bwMode="auto">
            <a:xfrm>
              <a:off x="8172400" y="2894781"/>
              <a:ext cx="0" cy="138499"/>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grpSp>
    </p:spTree>
    <p:extLst>
      <p:ext uri="{BB962C8B-B14F-4D97-AF65-F5344CB8AC3E}">
        <p14:creationId xmlns:p14="http://schemas.microsoft.com/office/powerpoint/2010/main" val="3158274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F4293-74ED-D309-F80C-11DAF082AC47}"/>
              </a:ext>
            </a:extLst>
          </p:cNvPr>
          <p:cNvSpPr>
            <a:spLocks noGrp="1"/>
          </p:cNvSpPr>
          <p:nvPr>
            <p:ph type="title"/>
          </p:nvPr>
        </p:nvSpPr>
        <p:spPr/>
        <p:txBody>
          <a:bodyPr/>
          <a:lstStyle/>
          <a:p>
            <a:r>
              <a:rPr lang="en-US" dirty="0"/>
              <a:t>E-R Data Model</a:t>
            </a:r>
            <a:endParaRPr lang="en-GB" dirty="0"/>
          </a:p>
        </p:txBody>
      </p:sp>
      <p:sp>
        <p:nvSpPr>
          <p:cNvPr id="3" name="Content Placeholder 2">
            <a:extLst>
              <a:ext uri="{FF2B5EF4-FFF2-40B4-BE49-F238E27FC236}">
                <a16:creationId xmlns:a16="http://schemas.microsoft.com/office/drawing/2014/main" id="{8DD20D12-7B6C-FC24-8228-BC9F8A341C8F}"/>
              </a:ext>
            </a:extLst>
          </p:cNvPr>
          <p:cNvSpPr>
            <a:spLocks noGrp="1"/>
          </p:cNvSpPr>
          <p:nvPr>
            <p:ph idx="1"/>
          </p:nvPr>
        </p:nvSpPr>
        <p:spPr>
          <a:xfrm>
            <a:off x="34514" y="1470484"/>
            <a:ext cx="7777846" cy="3917032"/>
          </a:xfrm>
        </p:spPr>
        <p:txBody>
          <a:bodyPr>
            <a:normAutofit fontScale="85000" lnSpcReduction="20000"/>
          </a:bodyPr>
          <a:lstStyle/>
          <a:p>
            <a:pPr>
              <a:buFont typeface="Arial" panose="020B0604020202020204" pitchFamily="34" charset="0"/>
              <a:buChar char="•"/>
            </a:pPr>
            <a:r>
              <a:rPr lang="en-GB" dirty="0"/>
              <a:t>Allows us to </a:t>
            </a:r>
            <a:r>
              <a:rPr lang="en-GB" b="1" dirty="0"/>
              <a:t>describe the data </a:t>
            </a:r>
            <a:r>
              <a:rPr lang="en-GB" dirty="0"/>
              <a:t>involved in real world enterprise in terms of objects and their relationships</a:t>
            </a:r>
          </a:p>
          <a:p>
            <a:pPr>
              <a:buFont typeface="Arial" panose="020B0604020202020204" pitchFamily="34" charset="0"/>
              <a:buChar char="•"/>
            </a:pPr>
            <a:r>
              <a:rPr lang="en-GB" dirty="0"/>
              <a:t>ER – stands for </a:t>
            </a:r>
            <a:r>
              <a:rPr lang="en-GB" b="1" dirty="0"/>
              <a:t>Entity-Relationship</a:t>
            </a:r>
          </a:p>
          <a:p>
            <a:pPr>
              <a:buFont typeface="Arial" panose="020B0604020202020204" pitchFamily="34" charset="0"/>
              <a:buChar char="•"/>
            </a:pPr>
            <a:r>
              <a:rPr lang="en-GB" dirty="0"/>
              <a:t>Developed</a:t>
            </a:r>
            <a:r>
              <a:rPr lang="en-GB" b="1" dirty="0"/>
              <a:t> </a:t>
            </a:r>
            <a:r>
              <a:rPr lang="en-GB" dirty="0"/>
              <a:t>by </a:t>
            </a:r>
            <a:r>
              <a:rPr lang="en-GB" b="1" dirty="0"/>
              <a:t>Peter Chen</a:t>
            </a:r>
            <a:r>
              <a:rPr lang="en-GB" dirty="0"/>
              <a:t> in 1976</a:t>
            </a:r>
            <a:endParaRPr lang="en-GB" b="1" dirty="0"/>
          </a:p>
          <a:p>
            <a:pPr>
              <a:buFont typeface="Arial" panose="020B0604020202020204" pitchFamily="34" charset="0"/>
              <a:buChar char="•"/>
            </a:pPr>
            <a:r>
              <a:rPr lang="en-GB" dirty="0"/>
              <a:t>Used in </a:t>
            </a:r>
            <a:r>
              <a:rPr lang="en-GB" b="1" dirty="0"/>
              <a:t>Conceptual database design </a:t>
            </a:r>
            <a:r>
              <a:rPr lang="en-GB" dirty="0"/>
              <a:t>and </a:t>
            </a:r>
            <a:r>
              <a:rPr lang="en-GB" b="1" dirty="0"/>
              <a:t>modelling</a:t>
            </a:r>
            <a:r>
              <a:rPr lang="en-GB" dirty="0"/>
              <a:t> phase</a:t>
            </a:r>
          </a:p>
          <a:p>
            <a:pPr>
              <a:buFont typeface="Arial" panose="020B0604020202020204" pitchFamily="34" charset="0"/>
              <a:buChar char="•"/>
            </a:pPr>
            <a:r>
              <a:rPr lang="en-GB" dirty="0"/>
              <a:t>Traditional approach of DB Design using DB Structures and constraints</a:t>
            </a:r>
          </a:p>
          <a:p>
            <a:pPr>
              <a:buFont typeface="Arial" panose="020B0604020202020204" pitchFamily="34" charset="0"/>
              <a:buChar char="•"/>
            </a:pPr>
            <a:r>
              <a:rPr lang="en-GB" dirty="0"/>
              <a:t>Very </a:t>
            </a:r>
            <a:r>
              <a:rPr lang="en-GB" b="1" dirty="0"/>
              <a:t>popular</a:t>
            </a:r>
            <a:r>
              <a:rPr lang="en-GB" dirty="0"/>
              <a:t> </a:t>
            </a:r>
            <a:r>
              <a:rPr lang="en-GB" b="1" dirty="0"/>
              <a:t>modelling</a:t>
            </a:r>
            <a:r>
              <a:rPr lang="en-GB" dirty="0"/>
              <a:t> technique</a:t>
            </a:r>
          </a:p>
          <a:p>
            <a:endParaRPr lang="en-GB" dirty="0"/>
          </a:p>
        </p:txBody>
      </p:sp>
      <p:pic>
        <p:nvPicPr>
          <p:cNvPr id="1026" name="Picture 2" descr="Dr. Peter Chen">
            <a:extLst>
              <a:ext uri="{FF2B5EF4-FFF2-40B4-BE49-F238E27FC236}">
                <a16:creationId xmlns:a16="http://schemas.microsoft.com/office/drawing/2014/main" id="{D8DA3E81-E04B-742C-07BB-747664F4A8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280" y="2114153"/>
            <a:ext cx="1857375" cy="2466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0109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8FFD7-6706-6840-8ACB-DE0BF9AEDA6D}"/>
              </a:ext>
            </a:extLst>
          </p:cNvPr>
          <p:cNvSpPr>
            <a:spLocks noGrp="1"/>
          </p:cNvSpPr>
          <p:nvPr>
            <p:ph type="title"/>
          </p:nvPr>
        </p:nvSpPr>
        <p:spPr/>
        <p:txBody>
          <a:bodyPr/>
          <a:lstStyle/>
          <a:p>
            <a:r>
              <a:rPr lang="en-US" dirty="0"/>
              <a:t>Principal Elements</a:t>
            </a:r>
          </a:p>
        </p:txBody>
      </p:sp>
      <p:sp>
        <p:nvSpPr>
          <p:cNvPr id="3" name="Content Placeholder 2">
            <a:extLst>
              <a:ext uri="{FF2B5EF4-FFF2-40B4-BE49-F238E27FC236}">
                <a16:creationId xmlns:a16="http://schemas.microsoft.com/office/drawing/2014/main" id="{AF587027-AB72-304B-B4FE-2E3CE8A26337}"/>
              </a:ext>
            </a:extLst>
          </p:cNvPr>
          <p:cNvSpPr>
            <a:spLocks noGrp="1"/>
          </p:cNvSpPr>
          <p:nvPr>
            <p:ph idx="1"/>
          </p:nvPr>
        </p:nvSpPr>
        <p:spPr>
          <a:xfrm>
            <a:off x="457200" y="1196752"/>
            <a:ext cx="8229600" cy="3917032"/>
          </a:xfrm>
        </p:spPr>
        <p:txBody>
          <a:bodyPr/>
          <a:lstStyle/>
          <a:p>
            <a:r>
              <a:rPr lang="en-GB" b="1" dirty="0"/>
              <a:t>Three</a:t>
            </a:r>
            <a:r>
              <a:rPr lang="en-GB" dirty="0"/>
              <a:t> principal element types: </a:t>
            </a:r>
          </a:p>
          <a:p>
            <a:endParaRPr lang="en-US" dirty="0"/>
          </a:p>
        </p:txBody>
      </p:sp>
      <p:graphicFrame>
        <p:nvGraphicFramePr>
          <p:cNvPr id="4" name="Diagram 3" descr="Entity Sets&#10; Entity-abstract object of some sort&#10; Entity Sets-a collection of similar entities &#10;Attributes&#10; Properties of the entities in that set&#10; Assumptions: attributes are of primitive types, such as strings, integers, or reals &#10;Relationships&#10; Connections among two or more entity sets &#10;">
            <a:extLst>
              <a:ext uri="{FF2B5EF4-FFF2-40B4-BE49-F238E27FC236}">
                <a16:creationId xmlns:a16="http://schemas.microsoft.com/office/drawing/2014/main" id="{01398C11-4757-A240-B816-DC34E7E574BD}"/>
              </a:ext>
            </a:extLst>
          </p:cNvPr>
          <p:cNvGraphicFramePr/>
          <p:nvPr>
            <p:extLst>
              <p:ext uri="{D42A27DB-BD31-4B8C-83A1-F6EECF244321}">
                <p14:modId xmlns:p14="http://schemas.microsoft.com/office/powerpoint/2010/main" val="3102283143"/>
              </p:ext>
            </p:extLst>
          </p:nvPr>
        </p:nvGraphicFramePr>
        <p:xfrm>
          <a:off x="685800" y="1619746"/>
          <a:ext cx="7772400" cy="4416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3801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 Entity Set and Entity Type</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340768"/>
            <a:ext cx="8664654" cy="3108543"/>
          </a:xfrm>
          <a:prstGeom prst="rect">
            <a:avLst/>
          </a:prstGeom>
          <a:noFill/>
        </p:spPr>
        <p:txBody>
          <a:bodyPr wrap="square" rtlCol="0">
            <a:spAutoFit/>
          </a:bodyPr>
          <a:lstStyle/>
          <a:p>
            <a:pPr algn="l"/>
            <a:r>
              <a:rPr lang="en-US" sz="2800" b="0" i="0" dirty="0">
                <a:solidFill>
                  <a:srgbClr val="373D3F"/>
                </a:solidFill>
                <a:effectLst/>
                <a:latin typeface="Lora"/>
              </a:rPr>
              <a:t>An </a:t>
            </a:r>
            <a:r>
              <a:rPr lang="en-US" sz="2800" b="1" i="1" dirty="0">
                <a:solidFill>
                  <a:srgbClr val="373D3F"/>
                </a:solidFill>
                <a:effectLst>
                  <a:outerShdw blurRad="38100" dist="38100" dir="2700000" algn="tl">
                    <a:srgbClr val="000000">
                      <a:alpha val="43137"/>
                    </a:srgbClr>
                  </a:outerShdw>
                </a:effectLst>
                <a:latin typeface="Lora"/>
              </a:rPr>
              <a:t>entity</a:t>
            </a:r>
            <a:r>
              <a:rPr lang="en-US" sz="2800" b="0" i="0" dirty="0">
                <a:solidFill>
                  <a:srgbClr val="373D3F"/>
                </a:solidFill>
                <a:effectLst/>
                <a:latin typeface="Lora"/>
              </a:rPr>
              <a:t> is an object in the real world with an independent existence that can be differentiated from other objects. An entity might be</a:t>
            </a:r>
          </a:p>
          <a:p>
            <a:pPr marL="457200" indent="-457200" algn="l">
              <a:buFont typeface="Wingdings" panose="05000000000000000000" pitchFamily="2" charset="2"/>
              <a:buChar char="Ø"/>
            </a:pPr>
            <a:r>
              <a:rPr lang="en-US" sz="2800" b="0" i="0" dirty="0">
                <a:solidFill>
                  <a:srgbClr val="373D3F"/>
                </a:solidFill>
                <a:effectLst/>
                <a:latin typeface="Lora"/>
              </a:rPr>
              <a:t>An object with physical existence (e.g., a lecturer, a student, a car)</a:t>
            </a:r>
          </a:p>
          <a:p>
            <a:pPr marL="457200" indent="-457200" algn="l">
              <a:buFont typeface="Wingdings" panose="05000000000000000000" pitchFamily="2" charset="2"/>
              <a:buChar char="Ø"/>
            </a:pPr>
            <a:r>
              <a:rPr lang="en-US" sz="2800" b="0" i="0" dirty="0">
                <a:solidFill>
                  <a:srgbClr val="373D3F"/>
                </a:solidFill>
                <a:effectLst/>
                <a:latin typeface="Lora"/>
              </a:rPr>
              <a:t>An object with conceptual existence (e.g., a course, a job, a position)</a:t>
            </a:r>
          </a:p>
        </p:txBody>
      </p:sp>
    </p:spTree>
    <p:extLst>
      <p:ext uri="{BB962C8B-B14F-4D97-AF65-F5344CB8AC3E}">
        <p14:creationId xmlns:p14="http://schemas.microsoft.com/office/powerpoint/2010/main" val="194746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041782"/>
            <a:ext cx="8664654" cy="4401205"/>
          </a:xfrm>
          <a:prstGeom prst="rect">
            <a:avLst/>
          </a:prstGeom>
          <a:noFill/>
        </p:spPr>
        <p:txBody>
          <a:bodyPr wrap="square" rtlCol="0">
            <a:spAutoFit/>
          </a:bodyPr>
          <a:lstStyle/>
          <a:p>
            <a:pPr algn="l"/>
            <a:r>
              <a:rPr lang="en-GB" sz="2800" b="0" i="0" dirty="0">
                <a:solidFill>
                  <a:srgbClr val="373D3F"/>
                </a:solidFill>
                <a:effectLst/>
                <a:latin typeface="Lora"/>
              </a:rPr>
              <a:t>Objects in real life that are distinguishable from other objects.</a:t>
            </a:r>
          </a:p>
          <a:p>
            <a:pPr algn="l"/>
            <a:endParaRPr lang="en-GB" sz="2800" b="0" i="0" dirty="0">
              <a:solidFill>
                <a:srgbClr val="373D3F"/>
              </a:solidFill>
              <a:effectLst/>
              <a:latin typeface="Lora"/>
            </a:endParaRPr>
          </a:p>
          <a:p>
            <a:pPr algn="l"/>
            <a:r>
              <a:rPr lang="en-GB" sz="2800" b="0" i="0" dirty="0">
                <a:solidFill>
                  <a:srgbClr val="373D3F"/>
                </a:solidFill>
                <a:effectLst/>
                <a:latin typeface="Lora"/>
              </a:rPr>
              <a:t>Usually nouns in a scenario description but not every noun becomes an entity – think carefully when you finalize on the entities</a:t>
            </a:r>
          </a:p>
          <a:p>
            <a:pPr algn="l"/>
            <a:endParaRPr lang="en-GB" sz="2800" dirty="0">
              <a:solidFill>
                <a:srgbClr val="373D3F"/>
              </a:solidFill>
              <a:latin typeface="Lora"/>
            </a:endParaRPr>
          </a:p>
          <a:p>
            <a:pPr algn="l"/>
            <a:r>
              <a:rPr lang="en-GB" sz="2800" b="0" i="0" dirty="0">
                <a:solidFill>
                  <a:srgbClr val="373D3F"/>
                </a:solidFill>
                <a:effectLst/>
                <a:latin typeface="Lora"/>
              </a:rPr>
              <a:t>Question: If you are building a data model for a </a:t>
            </a:r>
            <a:r>
              <a:rPr lang="en-GB" sz="2800" b="1" i="0" u="sng" dirty="0">
                <a:solidFill>
                  <a:srgbClr val="373D3F"/>
                </a:solidFill>
                <a:effectLst/>
                <a:latin typeface="Lora"/>
              </a:rPr>
              <a:t>small retail store</a:t>
            </a:r>
            <a:r>
              <a:rPr lang="en-GB" sz="2800" b="0" i="0" dirty="0">
                <a:solidFill>
                  <a:srgbClr val="373D3F"/>
                </a:solidFill>
                <a:effectLst/>
                <a:latin typeface="Lora"/>
              </a:rPr>
              <a:t>, then the potential entities may be ?</a:t>
            </a:r>
          </a:p>
        </p:txBody>
      </p:sp>
    </p:spTree>
    <p:extLst>
      <p:ext uri="{BB962C8B-B14F-4D97-AF65-F5344CB8AC3E}">
        <p14:creationId xmlns:p14="http://schemas.microsoft.com/office/powerpoint/2010/main" val="3789622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FD616-783C-4186-7C59-F260050F5246}"/>
              </a:ext>
            </a:extLst>
          </p:cNvPr>
          <p:cNvSpPr>
            <a:spLocks noGrp="1"/>
          </p:cNvSpPr>
          <p:nvPr>
            <p:ph type="title"/>
          </p:nvPr>
        </p:nvSpPr>
        <p:spPr/>
        <p:txBody>
          <a:bodyPr/>
          <a:lstStyle/>
          <a:p>
            <a:r>
              <a:rPr lang="en-GB" dirty="0"/>
              <a:t>Entity</a:t>
            </a:r>
          </a:p>
        </p:txBody>
      </p:sp>
      <p:sp>
        <p:nvSpPr>
          <p:cNvPr id="3" name="Content Placeholder 2">
            <a:extLst>
              <a:ext uri="{FF2B5EF4-FFF2-40B4-BE49-F238E27FC236}">
                <a16:creationId xmlns:a16="http://schemas.microsoft.com/office/drawing/2014/main" id="{3927077C-D3B9-5DB7-E09F-345D7E9BBDF6}"/>
              </a:ext>
            </a:extLst>
          </p:cNvPr>
          <p:cNvSpPr>
            <a:spLocks noGrp="1"/>
          </p:cNvSpPr>
          <p:nvPr>
            <p:ph idx="1"/>
          </p:nvPr>
        </p:nvSpPr>
        <p:spPr/>
        <p:txBody>
          <a:bodyPr/>
          <a:lstStyle/>
          <a:p>
            <a:r>
              <a:rPr lang="en-GB" dirty="0"/>
              <a:t>If you are building a data model for a small retail store, then the potential entities may be</a:t>
            </a:r>
          </a:p>
          <a:p>
            <a:pPr lvl="3"/>
            <a:r>
              <a:rPr lang="en-GB" sz="2000" dirty="0"/>
              <a:t>Customer</a:t>
            </a:r>
          </a:p>
          <a:p>
            <a:pPr lvl="3"/>
            <a:r>
              <a:rPr lang="en-GB" sz="2000" dirty="0"/>
              <a:t>Team</a:t>
            </a:r>
          </a:p>
          <a:p>
            <a:pPr lvl="3"/>
            <a:r>
              <a:rPr lang="en-GB" sz="2000" dirty="0"/>
              <a:t>Sales Rep</a:t>
            </a:r>
          </a:p>
          <a:p>
            <a:pPr lvl="3"/>
            <a:r>
              <a:rPr lang="en-GB" sz="2000" dirty="0"/>
              <a:t>Order</a:t>
            </a:r>
          </a:p>
          <a:p>
            <a:pPr lvl="3"/>
            <a:r>
              <a:rPr lang="en-GB" sz="2000" dirty="0"/>
              <a:t>Item</a:t>
            </a:r>
          </a:p>
          <a:p>
            <a:pPr lvl="3"/>
            <a:r>
              <a:rPr lang="en-GB" sz="2000" dirty="0"/>
              <a:t>Inventory list</a:t>
            </a:r>
            <a:endParaRPr lang="en-GB" dirty="0"/>
          </a:p>
        </p:txBody>
      </p:sp>
    </p:spTree>
    <p:extLst>
      <p:ext uri="{BB962C8B-B14F-4D97-AF65-F5344CB8AC3E}">
        <p14:creationId xmlns:p14="http://schemas.microsoft.com/office/powerpoint/2010/main" val="1716540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506"/>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 Entity Set and Entity Type</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633282"/>
            <a:ext cx="8664654" cy="2246769"/>
          </a:xfrm>
          <a:prstGeom prst="rect">
            <a:avLst/>
          </a:prstGeom>
          <a:noFill/>
        </p:spPr>
        <p:txBody>
          <a:bodyPr wrap="square" rtlCol="0">
            <a:spAutoFit/>
          </a:bodyPr>
          <a:lstStyle/>
          <a:p>
            <a:pPr algn="l"/>
            <a:r>
              <a:rPr lang="en-US" sz="2800" b="0" i="0" dirty="0">
                <a:solidFill>
                  <a:srgbClr val="373D3F"/>
                </a:solidFill>
                <a:effectLst/>
                <a:latin typeface="Lora"/>
              </a:rPr>
              <a:t>An </a:t>
            </a:r>
            <a:r>
              <a:rPr lang="en-US" sz="2800" b="1" i="1" dirty="0">
                <a:solidFill>
                  <a:srgbClr val="373D3F"/>
                </a:solidFill>
                <a:effectLst>
                  <a:outerShdw blurRad="38100" dist="38100" dir="2700000" algn="tl">
                    <a:srgbClr val="000000">
                      <a:alpha val="43137"/>
                    </a:srgbClr>
                  </a:outerShdw>
                </a:effectLst>
                <a:latin typeface="Lora"/>
              </a:rPr>
              <a:t>entity set</a:t>
            </a:r>
            <a:r>
              <a:rPr lang="en-US" sz="2800" b="1" i="0" dirty="0">
                <a:solidFill>
                  <a:srgbClr val="373D3F"/>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a collection of entities of an entity type at a particular point of time. In an entity relationship diagram (ERD), an entity type is represented by a name in a box. For example, the entity is EMPLOYEE.</a:t>
            </a:r>
          </a:p>
        </p:txBody>
      </p:sp>
      <p:pic>
        <p:nvPicPr>
          <p:cNvPr id="1026" name="Picture 2" descr="A yellow rectangle with e1, e2 and en inside. There is an arrow from the yellow box to a blue rectangle with the work EMPLOYEE in capitals. Over the arrow are the words Represent in ER diagram. To the far left it says Entity set.">
            <a:extLst>
              <a:ext uri="{FF2B5EF4-FFF2-40B4-BE49-F238E27FC236}">
                <a16:creationId xmlns:a16="http://schemas.microsoft.com/office/drawing/2014/main" id="{B86BD2A4-DD7E-4E47-9954-7A5D4755CE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904" y="4437112"/>
            <a:ext cx="3640591" cy="104363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screenshot of a computer&#10;&#10;Description automatically generated">
            <a:extLst>
              <a:ext uri="{FF2B5EF4-FFF2-40B4-BE49-F238E27FC236}">
                <a16:creationId xmlns:a16="http://schemas.microsoft.com/office/drawing/2014/main" id="{E60762DF-46F3-05B1-3CC8-444D3AB58D2F}"/>
              </a:ext>
            </a:extLst>
          </p:cNvPr>
          <p:cNvPicPr>
            <a:picLocks noChangeAspect="1"/>
          </p:cNvPicPr>
          <p:nvPr/>
        </p:nvPicPr>
        <p:blipFill rotWithShape="1">
          <a:blip r:embed="rId3">
            <a:extLst>
              <a:ext uri="{28A0092B-C50C-407E-A947-70E740481C1C}">
                <a14:useLocalDpi xmlns:a14="http://schemas.microsoft.com/office/drawing/2010/main" val="0"/>
              </a:ext>
            </a:extLst>
          </a:blip>
          <a:srcRect l="36612" t="18663" r="20863" b="36478"/>
          <a:stretch/>
        </p:blipFill>
        <p:spPr>
          <a:xfrm>
            <a:off x="179512" y="2780928"/>
            <a:ext cx="4248472" cy="2871127"/>
          </a:xfrm>
          <a:prstGeom prst="rect">
            <a:avLst/>
          </a:prstGeom>
        </p:spPr>
      </p:pic>
    </p:spTree>
    <p:extLst>
      <p:ext uri="{BB962C8B-B14F-4D97-AF65-F5344CB8AC3E}">
        <p14:creationId xmlns:p14="http://schemas.microsoft.com/office/powerpoint/2010/main" val="4180470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3AA33-73A5-B042-9898-FF70BE9408E1}"/>
              </a:ext>
            </a:extLst>
          </p:cNvPr>
          <p:cNvSpPr>
            <a:spLocks noGrp="1"/>
          </p:cNvSpPr>
          <p:nvPr>
            <p:ph type="title"/>
          </p:nvPr>
        </p:nvSpPr>
        <p:spPr/>
        <p:txBody>
          <a:bodyPr/>
          <a:lstStyle/>
          <a:p>
            <a:r>
              <a:rPr lang="en-US" dirty="0"/>
              <a:t>Entity – Notation </a:t>
            </a:r>
          </a:p>
        </p:txBody>
      </p:sp>
      <p:sp>
        <p:nvSpPr>
          <p:cNvPr id="3" name="Content Placeholder 2">
            <a:extLst>
              <a:ext uri="{FF2B5EF4-FFF2-40B4-BE49-F238E27FC236}">
                <a16:creationId xmlns:a16="http://schemas.microsoft.com/office/drawing/2014/main" id="{94CE2EBF-C582-2D47-A4B2-763344D61188}"/>
              </a:ext>
            </a:extLst>
          </p:cNvPr>
          <p:cNvSpPr>
            <a:spLocks noGrp="1"/>
          </p:cNvSpPr>
          <p:nvPr>
            <p:ph idx="1"/>
          </p:nvPr>
        </p:nvSpPr>
        <p:spPr>
          <a:xfrm>
            <a:off x="179513" y="1268760"/>
            <a:ext cx="8784973" cy="3917032"/>
          </a:xfrm>
        </p:spPr>
        <p:txBody>
          <a:bodyPr>
            <a:normAutofit/>
          </a:bodyPr>
          <a:lstStyle/>
          <a:p>
            <a:r>
              <a:rPr lang="en-GB" b="1" dirty="0"/>
              <a:t>Entity Occurrence</a:t>
            </a:r>
            <a:r>
              <a:rPr lang="en-GB" dirty="0"/>
              <a:t>: A uniquely identifiable object of an entity type. </a:t>
            </a:r>
          </a:p>
          <a:p>
            <a:r>
              <a:rPr lang="en-GB" b="1" dirty="0"/>
              <a:t>Entity Instance:</a:t>
            </a:r>
            <a:r>
              <a:rPr lang="en-GB" dirty="0"/>
              <a:t> Values associated with the entities. (rows in the table at a given point in time)</a:t>
            </a:r>
          </a:p>
          <a:p>
            <a:pPr marL="7938" lvl="1" indent="0">
              <a:buNone/>
            </a:pPr>
            <a:r>
              <a:rPr lang="en-GB" b="1" dirty="0"/>
              <a:t>Notation</a:t>
            </a:r>
            <a:r>
              <a:rPr lang="en-GB" dirty="0"/>
              <a:t>: </a:t>
            </a:r>
            <a:r>
              <a:rPr lang="en-GB" b="1" i="1" dirty="0"/>
              <a:t>rectangle</a:t>
            </a:r>
            <a:r>
              <a:rPr lang="en-GB" dirty="0"/>
              <a:t> labelled with the name of the entity. </a:t>
            </a:r>
          </a:p>
          <a:p>
            <a:endParaRPr lang="en-US" dirty="0"/>
          </a:p>
        </p:txBody>
      </p:sp>
      <p:grpSp>
        <p:nvGrpSpPr>
          <p:cNvPr id="6" name="Group 5">
            <a:extLst>
              <a:ext uri="{FF2B5EF4-FFF2-40B4-BE49-F238E27FC236}">
                <a16:creationId xmlns:a16="http://schemas.microsoft.com/office/drawing/2014/main" id="{F714F345-F7FA-EF42-BA6E-20300358C8DC}"/>
              </a:ext>
              <a:ext uri="{C183D7F6-B498-43B3-948B-1728B52AA6E4}">
                <adec:decorative xmlns:adec="http://schemas.microsoft.com/office/drawing/2017/decorative" val="1"/>
              </a:ext>
            </a:extLst>
          </p:cNvPr>
          <p:cNvGrpSpPr/>
          <p:nvPr/>
        </p:nvGrpSpPr>
        <p:grpSpPr>
          <a:xfrm>
            <a:off x="5076056" y="4581128"/>
            <a:ext cx="3888431" cy="952428"/>
            <a:chOff x="4927848" y="5425271"/>
            <a:chExt cx="3888431" cy="952428"/>
          </a:xfrm>
        </p:grpSpPr>
        <p:sp>
          <p:nvSpPr>
            <p:cNvPr id="4" name="Rectangle 3">
              <a:extLst>
                <a:ext uri="{FF2B5EF4-FFF2-40B4-BE49-F238E27FC236}">
                  <a16:creationId xmlns:a16="http://schemas.microsoft.com/office/drawing/2014/main" id="{0288A1AC-F56D-7B41-A7C5-8BB5C6D944C8}"/>
                </a:ext>
              </a:extLst>
            </p:cNvPr>
            <p:cNvSpPr/>
            <p:nvPr/>
          </p:nvSpPr>
          <p:spPr>
            <a:xfrm>
              <a:off x="5745628" y="5794603"/>
              <a:ext cx="2252870" cy="583096"/>
            </a:xfrm>
            <a:prstGeom prst="rect">
              <a:avLst/>
            </a:prstGeom>
            <a:solidFill>
              <a:schemeClr val="bg1">
                <a:lumMod val="6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Customer</a:t>
              </a:r>
            </a:p>
          </p:txBody>
        </p:sp>
        <p:sp>
          <p:nvSpPr>
            <p:cNvPr id="5" name="TextBox 4">
              <a:extLst>
                <a:ext uri="{FF2B5EF4-FFF2-40B4-BE49-F238E27FC236}">
                  <a16:creationId xmlns:a16="http://schemas.microsoft.com/office/drawing/2014/main" id="{1C0ED3E2-1910-C248-9A63-3653C7CB44B5}"/>
                </a:ext>
              </a:extLst>
            </p:cNvPr>
            <p:cNvSpPr txBox="1"/>
            <p:nvPr/>
          </p:nvSpPr>
          <p:spPr>
            <a:xfrm>
              <a:off x="4927848" y="5425271"/>
              <a:ext cx="3888431" cy="369332"/>
            </a:xfrm>
            <a:prstGeom prst="rect">
              <a:avLst/>
            </a:prstGeom>
            <a:noFill/>
          </p:spPr>
          <p:txBody>
            <a:bodyPr wrap="square" rtlCol="0">
              <a:spAutoFit/>
            </a:bodyPr>
            <a:lstStyle/>
            <a:p>
              <a:pPr algn="ctr"/>
              <a:r>
                <a:rPr lang="en-GB" sz="1800" dirty="0">
                  <a:latin typeface="+mn-lt"/>
                </a:rPr>
                <a:t>Notation for an Entity</a:t>
              </a:r>
            </a:p>
          </p:txBody>
        </p:sp>
      </p:grpSp>
    </p:spTree>
    <p:extLst>
      <p:ext uri="{BB962C8B-B14F-4D97-AF65-F5344CB8AC3E}">
        <p14:creationId xmlns:p14="http://schemas.microsoft.com/office/powerpoint/2010/main" val="3710689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DE1A6-858B-79A1-AB15-33EA97E6D66A}"/>
              </a:ext>
            </a:extLst>
          </p:cNvPr>
          <p:cNvSpPr>
            <a:spLocks noGrp="1"/>
          </p:cNvSpPr>
          <p:nvPr>
            <p:ph type="title"/>
          </p:nvPr>
        </p:nvSpPr>
        <p:spPr/>
        <p:txBody>
          <a:bodyPr>
            <a:normAutofit fontScale="90000"/>
          </a:bodyPr>
          <a:lstStyle/>
          <a:p>
            <a:r>
              <a:rPr lang="en-GB" dirty="0"/>
              <a:t>Identify the Entity &amp; entity sets from the data below;</a:t>
            </a:r>
          </a:p>
        </p:txBody>
      </p:sp>
      <p:pic>
        <p:nvPicPr>
          <p:cNvPr id="5" name="Content Placeholder 4" descr="A screenshot of a computer&#10;&#10;Description automatically generated">
            <a:extLst>
              <a:ext uri="{FF2B5EF4-FFF2-40B4-BE49-F238E27FC236}">
                <a16:creationId xmlns:a16="http://schemas.microsoft.com/office/drawing/2014/main" id="{C411E2E7-27F7-6A33-841C-94D163A1F30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36417" t="23636" r="16615" b="58667"/>
          <a:stretch/>
        </p:blipFill>
        <p:spPr>
          <a:xfrm>
            <a:off x="2627785" y="1772816"/>
            <a:ext cx="6264696" cy="1512168"/>
          </a:xfrm>
        </p:spPr>
      </p:pic>
      <p:sp>
        <p:nvSpPr>
          <p:cNvPr id="6" name="TextBox 5">
            <a:extLst>
              <a:ext uri="{FF2B5EF4-FFF2-40B4-BE49-F238E27FC236}">
                <a16:creationId xmlns:a16="http://schemas.microsoft.com/office/drawing/2014/main" id="{987E2A84-10A8-0B49-5A85-FB43ADC63A53}"/>
              </a:ext>
            </a:extLst>
          </p:cNvPr>
          <p:cNvSpPr txBox="1"/>
          <p:nvPr/>
        </p:nvSpPr>
        <p:spPr>
          <a:xfrm>
            <a:off x="1619672" y="2492896"/>
            <a:ext cx="1008112" cy="369332"/>
          </a:xfrm>
          <a:prstGeom prst="rect">
            <a:avLst/>
          </a:prstGeom>
          <a:noFill/>
          <a:ln>
            <a:solidFill>
              <a:schemeClr val="accent1"/>
            </a:solidFill>
          </a:ln>
        </p:spPr>
        <p:txBody>
          <a:bodyPr wrap="square" rtlCol="0">
            <a:spAutoFit/>
          </a:bodyPr>
          <a:lstStyle/>
          <a:p>
            <a:r>
              <a:rPr lang="en-GB" dirty="0"/>
              <a:t>Movie</a:t>
            </a:r>
          </a:p>
        </p:txBody>
      </p:sp>
      <p:pic>
        <p:nvPicPr>
          <p:cNvPr id="8" name="Picture 7" descr="A screenshot of a computer&#10;&#10;Description automatically generated">
            <a:extLst>
              <a:ext uri="{FF2B5EF4-FFF2-40B4-BE49-F238E27FC236}">
                <a16:creationId xmlns:a16="http://schemas.microsoft.com/office/drawing/2014/main" id="{97D349B2-9038-3073-B084-5F8AC16DC11B}"/>
              </a:ext>
            </a:extLst>
          </p:cNvPr>
          <p:cNvPicPr>
            <a:picLocks noChangeAspect="1"/>
          </p:cNvPicPr>
          <p:nvPr/>
        </p:nvPicPr>
        <p:blipFill rotWithShape="1">
          <a:blip r:embed="rId4">
            <a:extLst>
              <a:ext uri="{28A0092B-C50C-407E-A947-70E740481C1C}">
                <a14:useLocalDpi xmlns:a14="http://schemas.microsoft.com/office/drawing/2010/main" val="0"/>
              </a:ext>
            </a:extLst>
          </a:blip>
          <a:srcRect l="35825" t="45083" r="16139" b="32791"/>
          <a:stretch/>
        </p:blipFill>
        <p:spPr>
          <a:xfrm>
            <a:off x="2627784" y="3511928"/>
            <a:ext cx="6307698" cy="1861288"/>
          </a:xfrm>
          <a:prstGeom prst="rect">
            <a:avLst/>
          </a:prstGeom>
        </p:spPr>
      </p:pic>
      <p:sp>
        <p:nvSpPr>
          <p:cNvPr id="9" name="TextBox 8">
            <a:extLst>
              <a:ext uri="{FF2B5EF4-FFF2-40B4-BE49-F238E27FC236}">
                <a16:creationId xmlns:a16="http://schemas.microsoft.com/office/drawing/2014/main" id="{0CE9CB39-DA5B-82BD-FECB-F186CC3767D7}"/>
              </a:ext>
            </a:extLst>
          </p:cNvPr>
          <p:cNvSpPr txBox="1"/>
          <p:nvPr/>
        </p:nvSpPr>
        <p:spPr>
          <a:xfrm>
            <a:off x="1653343" y="4360242"/>
            <a:ext cx="1008112" cy="369332"/>
          </a:xfrm>
          <a:prstGeom prst="rect">
            <a:avLst/>
          </a:prstGeom>
          <a:noFill/>
          <a:ln>
            <a:solidFill>
              <a:schemeClr val="accent1"/>
            </a:solidFill>
          </a:ln>
        </p:spPr>
        <p:txBody>
          <a:bodyPr wrap="square" rtlCol="0">
            <a:spAutoFit/>
          </a:bodyPr>
          <a:lstStyle/>
          <a:p>
            <a:r>
              <a:rPr lang="en-GB" dirty="0"/>
              <a:t>Actor</a:t>
            </a:r>
          </a:p>
        </p:txBody>
      </p:sp>
    </p:spTree>
    <p:extLst>
      <p:ext uri="{BB962C8B-B14F-4D97-AF65-F5344CB8AC3E}">
        <p14:creationId xmlns:p14="http://schemas.microsoft.com/office/powerpoint/2010/main" val="2123423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323528" y="1700808"/>
            <a:ext cx="8664654" cy="1384995"/>
          </a:xfrm>
          <a:prstGeom prst="rect">
            <a:avLst/>
          </a:prstGeom>
          <a:noFill/>
        </p:spPr>
        <p:txBody>
          <a:bodyPr wrap="square" rtlCol="0">
            <a:spAutoFit/>
          </a:bodyPr>
          <a:lstStyle/>
          <a:p>
            <a:pPr algn="l"/>
            <a:r>
              <a:rPr lang="en-US" sz="2800" b="0" i="0" dirty="0">
                <a:solidFill>
                  <a:srgbClr val="373D3F"/>
                </a:solidFill>
                <a:effectLst/>
                <a:latin typeface="Lora"/>
              </a:rPr>
              <a:t>You should also be familiar with different kinds of entities including independent entities, dependent entities and characteristic entities. These are described below.</a:t>
            </a:r>
          </a:p>
        </p:txBody>
      </p:sp>
    </p:spTree>
    <p:extLst>
      <p:ext uri="{BB962C8B-B14F-4D97-AF65-F5344CB8AC3E}">
        <p14:creationId xmlns:p14="http://schemas.microsoft.com/office/powerpoint/2010/main" val="162055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6D8B-B721-7149-993B-0A73E13B444B}"/>
              </a:ext>
            </a:extLst>
          </p:cNvPr>
          <p:cNvSpPr>
            <a:spLocks noGrp="1"/>
          </p:cNvSpPr>
          <p:nvPr>
            <p:ph type="title"/>
          </p:nvPr>
        </p:nvSpPr>
        <p:spPr>
          <a:xfrm>
            <a:off x="457200" y="0"/>
            <a:ext cx="8229600" cy="1143000"/>
          </a:xfrm>
        </p:spPr>
        <p:txBody>
          <a:bodyPr/>
          <a:lstStyle/>
          <a:p>
            <a:r>
              <a:rPr lang="en-US" dirty="0"/>
              <a:t>Types of Entities</a:t>
            </a:r>
          </a:p>
        </p:txBody>
      </p:sp>
      <p:graphicFrame>
        <p:nvGraphicFramePr>
          <p:cNvPr id="5" name="Content Placeholder 4" descr="Regular Entities&#10; Called as Strong Entities. &#10; Independent Entities&#10; E.g. Employee&#10;Weak Entities&#10; Its existence depends on some other entity&#10; E.g. EmployeeDependants&#10;  If an Employee Instance is deleted, then the dependants too are deleted. They do not exist without the employee.&#10;">
            <a:extLst>
              <a:ext uri="{FF2B5EF4-FFF2-40B4-BE49-F238E27FC236}">
                <a16:creationId xmlns:a16="http://schemas.microsoft.com/office/drawing/2014/main" id="{494ED8D3-C32E-3144-A6D5-22086A9352D6}"/>
              </a:ext>
            </a:extLst>
          </p:cNvPr>
          <p:cNvGraphicFramePr>
            <a:graphicFrameLocks noGrp="1"/>
          </p:cNvGraphicFramePr>
          <p:nvPr>
            <p:ph idx="1"/>
            <p:extLst>
              <p:ext uri="{D42A27DB-BD31-4B8C-83A1-F6EECF244321}">
                <p14:modId xmlns:p14="http://schemas.microsoft.com/office/powerpoint/2010/main" val="1660277000"/>
              </p:ext>
            </p:extLst>
          </p:nvPr>
        </p:nvGraphicFramePr>
        <p:xfrm>
          <a:off x="1043608" y="866787"/>
          <a:ext cx="77724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B0F06578-19F8-944F-A27D-D306737202BD}"/>
              </a:ext>
              <a:ext uri="{C183D7F6-B498-43B3-948B-1728B52AA6E4}">
                <adec:decorative xmlns:adec="http://schemas.microsoft.com/office/drawing/2017/decorative" val="1"/>
              </a:ext>
            </a:extLst>
          </p:cNvPr>
          <p:cNvGrpSpPr/>
          <p:nvPr/>
        </p:nvGrpSpPr>
        <p:grpSpPr>
          <a:xfrm>
            <a:off x="326747" y="4586431"/>
            <a:ext cx="3888431" cy="952428"/>
            <a:chOff x="323528" y="5556545"/>
            <a:chExt cx="3888431" cy="952428"/>
          </a:xfrm>
        </p:grpSpPr>
        <p:sp>
          <p:nvSpPr>
            <p:cNvPr id="6" name="Rectangle 5">
              <a:extLst>
                <a:ext uri="{FF2B5EF4-FFF2-40B4-BE49-F238E27FC236}">
                  <a16:creationId xmlns:a16="http://schemas.microsoft.com/office/drawing/2014/main" id="{8D99FE17-7D5C-504C-BA16-17AEF4971E56}"/>
                </a:ext>
              </a:extLst>
            </p:cNvPr>
            <p:cNvSpPr/>
            <p:nvPr/>
          </p:nvSpPr>
          <p:spPr>
            <a:xfrm>
              <a:off x="1141308" y="5925877"/>
              <a:ext cx="2252870" cy="583096"/>
            </a:xfrm>
            <a:prstGeom prst="rect">
              <a:avLst/>
            </a:prstGeom>
            <a:solidFill>
              <a:schemeClr val="bg1">
                <a:lumMod val="6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dirty="0"/>
                <a:t>Employee</a:t>
              </a:r>
            </a:p>
          </p:txBody>
        </p:sp>
        <p:sp>
          <p:nvSpPr>
            <p:cNvPr id="7" name="TextBox 6">
              <a:extLst>
                <a:ext uri="{FF2B5EF4-FFF2-40B4-BE49-F238E27FC236}">
                  <a16:creationId xmlns:a16="http://schemas.microsoft.com/office/drawing/2014/main" id="{940EA0DA-C592-2F41-8396-DCA094BB3AC7}"/>
                </a:ext>
              </a:extLst>
            </p:cNvPr>
            <p:cNvSpPr txBox="1"/>
            <p:nvPr/>
          </p:nvSpPr>
          <p:spPr>
            <a:xfrm>
              <a:off x="323528" y="5556545"/>
              <a:ext cx="3888431" cy="369332"/>
            </a:xfrm>
            <a:prstGeom prst="rect">
              <a:avLst/>
            </a:prstGeom>
            <a:noFill/>
          </p:spPr>
          <p:txBody>
            <a:bodyPr wrap="square" rtlCol="0">
              <a:spAutoFit/>
            </a:bodyPr>
            <a:lstStyle/>
            <a:p>
              <a:pPr algn="ctr"/>
              <a:r>
                <a:rPr lang="en-GB" sz="1800" dirty="0">
                  <a:latin typeface="+mn-lt"/>
                </a:rPr>
                <a:t>Notation for a Regular Entity</a:t>
              </a:r>
            </a:p>
          </p:txBody>
        </p:sp>
      </p:grpSp>
      <p:grpSp>
        <p:nvGrpSpPr>
          <p:cNvPr id="13" name="Group 12">
            <a:extLst>
              <a:ext uri="{FF2B5EF4-FFF2-40B4-BE49-F238E27FC236}">
                <a16:creationId xmlns:a16="http://schemas.microsoft.com/office/drawing/2014/main" id="{588FABCE-AEF6-DF4B-BFA3-975B2167A346}"/>
              </a:ext>
              <a:ext uri="{C183D7F6-B498-43B3-948B-1728B52AA6E4}">
                <adec:decorative xmlns:adec="http://schemas.microsoft.com/office/drawing/2017/decorative" val="1"/>
              </a:ext>
            </a:extLst>
          </p:cNvPr>
          <p:cNvGrpSpPr/>
          <p:nvPr/>
        </p:nvGrpSpPr>
        <p:grpSpPr>
          <a:xfrm>
            <a:off x="4249863" y="4586431"/>
            <a:ext cx="3888431" cy="952428"/>
            <a:chOff x="4243981" y="5538859"/>
            <a:chExt cx="3888431" cy="952428"/>
          </a:xfrm>
        </p:grpSpPr>
        <p:sp>
          <p:nvSpPr>
            <p:cNvPr id="8" name="Rectangle 7">
              <a:extLst>
                <a:ext uri="{FF2B5EF4-FFF2-40B4-BE49-F238E27FC236}">
                  <a16:creationId xmlns:a16="http://schemas.microsoft.com/office/drawing/2014/main" id="{118FA3C6-50E2-3F4E-A4AF-38E1CBB2874B}"/>
                </a:ext>
              </a:extLst>
            </p:cNvPr>
            <p:cNvSpPr/>
            <p:nvPr/>
          </p:nvSpPr>
          <p:spPr>
            <a:xfrm>
              <a:off x="5061761" y="5908191"/>
              <a:ext cx="2252870" cy="583096"/>
            </a:xfrm>
            <a:prstGeom prst="rect">
              <a:avLst/>
            </a:prstGeom>
            <a:solidFill>
              <a:schemeClr val="bg1">
                <a:lumMod val="65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sz="2000" dirty="0" err="1"/>
                <a:t>EmpDependant</a:t>
              </a:r>
              <a:endParaRPr lang="en-GB" sz="2000" dirty="0"/>
            </a:p>
          </p:txBody>
        </p:sp>
        <p:sp>
          <p:nvSpPr>
            <p:cNvPr id="12" name="Rectangle 11">
              <a:extLst>
                <a:ext uri="{FF2B5EF4-FFF2-40B4-BE49-F238E27FC236}">
                  <a16:creationId xmlns:a16="http://schemas.microsoft.com/office/drawing/2014/main" id="{2774BAF1-E63F-924E-9AC3-B3790AFF35FD}"/>
                </a:ext>
              </a:extLst>
            </p:cNvPr>
            <p:cNvSpPr/>
            <p:nvPr/>
          </p:nvSpPr>
          <p:spPr>
            <a:xfrm>
              <a:off x="5137961" y="5975548"/>
              <a:ext cx="2100470" cy="448382"/>
            </a:xfrm>
            <a:prstGeom prst="rect">
              <a:avLst/>
            </a:prstGeom>
            <a:solidFill>
              <a:schemeClr val="bg1">
                <a:lumMod val="65000"/>
                <a:alpha val="19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9" name="TextBox 8">
              <a:extLst>
                <a:ext uri="{FF2B5EF4-FFF2-40B4-BE49-F238E27FC236}">
                  <a16:creationId xmlns:a16="http://schemas.microsoft.com/office/drawing/2014/main" id="{5E60D737-C157-1D42-AFBF-A58AC774A3F8}"/>
                </a:ext>
              </a:extLst>
            </p:cNvPr>
            <p:cNvSpPr txBox="1"/>
            <p:nvPr/>
          </p:nvSpPr>
          <p:spPr>
            <a:xfrm>
              <a:off x="4243981" y="5538859"/>
              <a:ext cx="3888431" cy="369332"/>
            </a:xfrm>
            <a:prstGeom prst="rect">
              <a:avLst/>
            </a:prstGeom>
            <a:noFill/>
          </p:spPr>
          <p:txBody>
            <a:bodyPr wrap="square" rtlCol="0">
              <a:spAutoFit/>
            </a:bodyPr>
            <a:lstStyle/>
            <a:p>
              <a:pPr algn="ctr"/>
              <a:r>
                <a:rPr lang="en-GB" sz="1800" dirty="0">
                  <a:latin typeface="+mn-lt"/>
                </a:rPr>
                <a:t>Notation for a Weak Entity</a:t>
              </a:r>
            </a:p>
          </p:txBody>
        </p:sp>
      </p:grpSp>
    </p:spTree>
    <p:extLst>
      <p:ext uri="{BB962C8B-B14F-4D97-AF65-F5344CB8AC3E}">
        <p14:creationId xmlns:p14="http://schemas.microsoft.com/office/powerpoint/2010/main" val="184760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4BE8-3D9D-29A1-5734-5D5378DE3904}"/>
              </a:ext>
            </a:extLst>
          </p:cNvPr>
          <p:cNvSpPr>
            <a:spLocks noGrp="1"/>
          </p:cNvSpPr>
          <p:nvPr>
            <p:ph type="title"/>
          </p:nvPr>
        </p:nvSpPr>
        <p:spPr>
          <a:xfrm>
            <a:off x="457200" y="23748"/>
            <a:ext cx="8229600" cy="884972"/>
          </a:xfrm>
        </p:spPr>
        <p:txBody>
          <a:bodyPr/>
          <a:lstStyle/>
          <a:p>
            <a:r>
              <a:rPr lang="en-GB" dirty="0"/>
              <a:t>Regular and Weak Entities</a:t>
            </a:r>
          </a:p>
        </p:txBody>
      </p:sp>
      <p:pic>
        <p:nvPicPr>
          <p:cNvPr id="5" name="Content Placeholder 4" descr="A screenshot of a computer&#10;&#10;Description automatically generated">
            <a:extLst>
              <a:ext uri="{FF2B5EF4-FFF2-40B4-BE49-F238E27FC236}">
                <a16:creationId xmlns:a16="http://schemas.microsoft.com/office/drawing/2014/main" id="{57617763-1874-F1E7-AEF1-15BB3DFB757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34687" t="20955" r="15842" b="25723"/>
          <a:stretch/>
        </p:blipFill>
        <p:spPr>
          <a:xfrm>
            <a:off x="1130515" y="1052736"/>
            <a:ext cx="6717849" cy="4638515"/>
          </a:xfrm>
        </p:spPr>
      </p:pic>
    </p:spTree>
    <p:extLst>
      <p:ext uri="{BB962C8B-B14F-4D97-AF65-F5344CB8AC3E}">
        <p14:creationId xmlns:p14="http://schemas.microsoft.com/office/powerpoint/2010/main" val="3324444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4C073-13B3-E342-9623-17003C6B53FC}"/>
              </a:ext>
            </a:extLst>
          </p:cNvPr>
          <p:cNvSpPr>
            <a:spLocks noGrp="1"/>
          </p:cNvSpPr>
          <p:nvPr>
            <p:ph type="title"/>
          </p:nvPr>
        </p:nvSpPr>
        <p:spPr/>
        <p:txBody>
          <a:bodyPr/>
          <a:lstStyle/>
          <a:p>
            <a:r>
              <a:rPr lang="en-GB" dirty="0"/>
              <a:t>Entities - Examples</a:t>
            </a:r>
          </a:p>
        </p:txBody>
      </p:sp>
      <p:pic>
        <p:nvPicPr>
          <p:cNvPr id="4" name="Content Placeholder 3" descr="Examples of entities, where employees and faculty are regular entities and dependents and evaluations are weak entities which rely on Employees and Faculty resp.">
            <a:extLst>
              <a:ext uri="{FF2B5EF4-FFF2-40B4-BE49-F238E27FC236}">
                <a16:creationId xmlns:a16="http://schemas.microsoft.com/office/drawing/2014/main" id="{2BC33CC6-DDDC-ED4C-9A20-5FAFF11D6BC5}"/>
              </a:ext>
            </a:extLst>
          </p:cNvPr>
          <p:cNvPicPr>
            <a:picLocks noGrp="1" noChangeAspect="1"/>
          </p:cNvPicPr>
          <p:nvPr>
            <p:ph idx="1"/>
          </p:nvPr>
        </p:nvPicPr>
        <p:blipFill>
          <a:blip r:embed="rId2"/>
          <a:stretch>
            <a:fillRect/>
          </a:stretch>
        </p:blipFill>
        <p:spPr>
          <a:xfrm>
            <a:off x="1115616" y="2276872"/>
            <a:ext cx="6294867" cy="3044800"/>
          </a:xfrm>
          <a:prstGeom prst="rect">
            <a:avLst/>
          </a:prstGeom>
        </p:spPr>
      </p:pic>
    </p:spTree>
    <p:extLst>
      <p:ext uri="{BB962C8B-B14F-4D97-AF65-F5344CB8AC3E}">
        <p14:creationId xmlns:p14="http://schemas.microsoft.com/office/powerpoint/2010/main" val="2572750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3BD9-2BA0-2F55-3BE9-67F12C29995E}"/>
              </a:ext>
            </a:extLst>
          </p:cNvPr>
          <p:cNvSpPr>
            <a:spLocks noGrp="1"/>
          </p:cNvSpPr>
          <p:nvPr>
            <p:ph type="title"/>
          </p:nvPr>
        </p:nvSpPr>
        <p:spPr/>
        <p:txBody>
          <a:bodyPr/>
          <a:lstStyle/>
          <a:p>
            <a:r>
              <a:rPr lang="en-GB" dirty="0"/>
              <a:t>Knowledge Check - Entities</a:t>
            </a:r>
          </a:p>
        </p:txBody>
      </p:sp>
      <p:pic>
        <p:nvPicPr>
          <p:cNvPr id="2050" name="Picture 2">
            <a:extLst>
              <a:ext uri="{FF2B5EF4-FFF2-40B4-BE49-F238E27FC236}">
                <a16:creationId xmlns:a16="http://schemas.microsoft.com/office/drawing/2014/main" id="{66A9993E-A9DF-664E-F267-F75F4BA89CA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0" y="1417638"/>
            <a:ext cx="3916363" cy="39163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C7CDC9D-96F9-2891-9252-0BCE0E9E7890}"/>
              </a:ext>
            </a:extLst>
          </p:cNvPr>
          <p:cNvSpPr txBox="1"/>
          <p:nvPr/>
        </p:nvSpPr>
        <p:spPr>
          <a:xfrm>
            <a:off x="228600" y="4964669"/>
            <a:ext cx="4572000" cy="369332"/>
          </a:xfrm>
          <a:prstGeom prst="rect">
            <a:avLst/>
          </a:prstGeom>
          <a:noFill/>
        </p:spPr>
        <p:txBody>
          <a:bodyPr wrap="square">
            <a:spAutoFit/>
          </a:bodyPr>
          <a:lstStyle/>
          <a:p>
            <a:r>
              <a:rPr lang="en-GB" dirty="0"/>
              <a:t>https://forms.office.com/e/KGnQsAxqmt</a:t>
            </a:r>
          </a:p>
        </p:txBody>
      </p:sp>
    </p:spTree>
    <p:extLst>
      <p:ext uri="{BB962C8B-B14F-4D97-AF65-F5344CB8AC3E}">
        <p14:creationId xmlns:p14="http://schemas.microsoft.com/office/powerpoint/2010/main" val="38438611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265515" y="620688"/>
            <a:ext cx="8856984" cy="4585871"/>
          </a:xfrm>
          <a:prstGeom prst="rect">
            <a:avLst/>
          </a:prstGeom>
          <a:noFill/>
        </p:spPr>
        <p:txBody>
          <a:bodyPr wrap="square" rtlCol="0">
            <a:spAutoFit/>
          </a:bodyPr>
          <a:lstStyle/>
          <a:p>
            <a:pPr algn="l"/>
            <a:r>
              <a:rPr lang="en-US" sz="2800" b="1" i="1" dirty="0">
                <a:solidFill>
                  <a:srgbClr val="373D3F"/>
                </a:solidFill>
                <a:effectLst>
                  <a:outerShdw blurRad="38100" dist="38100" dir="2700000" algn="tl">
                    <a:srgbClr val="000000">
                      <a:alpha val="43137"/>
                    </a:srgbClr>
                  </a:outerShdw>
                </a:effectLst>
                <a:latin typeface="Cormorant Garamond"/>
              </a:rPr>
              <a:t>Independent entities</a:t>
            </a:r>
          </a:p>
          <a:p>
            <a:pPr algn="l"/>
            <a:r>
              <a:rPr lang="en-US" sz="2800" b="1" i="1" dirty="0">
                <a:solidFill>
                  <a:srgbClr val="00B0F0"/>
                </a:solidFill>
                <a:effectLst/>
                <a:latin typeface="Lora"/>
              </a:rPr>
              <a:t>Independent entities</a:t>
            </a:r>
            <a:r>
              <a:rPr lang="en-US" sz="2800" b="1" i="0" dirty="0">
                <a:solidFill>
                  <a:srgbClr val="00B0F0"/>
                </a:solidFill>
                <a:effectLst/>
                <a:latin typeface="Lora"/>
              </a:rPr>
              <a:t>,</a:t>
            </a:r>
            <a:r>
              <a:rPr lang="en-US" sz="2800" b="0" i="0" dirty="0">
                <a:solidFill>
                  <a:srgbClr val="373D3F"/>
                </a:solidFill>
                <a:effectLst/>
                <a:latin typeface="Lora"/>
              </a:rPr>
              <a:t> also referred to as </a:t>
            </a:r>
            <a:r>
              <a:rPr lang="en-US" sz="2800" b="1" i="0" dirty="0">
                <a:solidFill>
                  <a:srgbClr val="373D3F"/>
                </a:solidFill>
                <a:effectLst>
                  <a:outerShdw blurRad="38100" dist="38100" dir="2700000" algn="tl">
                    <a:srgbClr val="000000">
                      <a:alpha val="43137"/>
                    </a:srgbClr>
                  </a:outerShdw>
                </a:effectLst>
                <a:latin typeface="Lora"/>
              </a:rPr>
              <a:t>kernels,</a:t>
            </a:r>
            <a:r>
              <a:rPr lang="en-US" sz="2800" b="0" i="0" dirty="0">
                <a:solidFill>
                  <a:srgbClr val="373D3F"/>
                </a:solidFill>
                <a:effectLst/>
                <a:latin typeface="Lora"/>
              </a:rPr>
              <a:t> are the backbone of the database. They are what other tables are based on. </a:t>
            </a:r>
            <a:r>
              <a:rPr lang="en-US" sz="2800" b="1" i="1" dirty="0">
                <a:solidFill>
                  <a:srgbClr val="373D3F"/>
                </a:solidFill>
                <a:effectLst>
                  <a:outerShdw blurRad="38100" dist="38100" dir="2700000" algn="tl">
                    <a:srgbClr val="000000">
                      <a:alpha val="43137"/>
                    </a:srgbClr>
                  </a:outerShdw>
                </a:effectLst>
                <a:latin typeface="Lora"/>
              </a:rPr>
              <a:t>Kernels</a:t>
            </a:r>
            <a:r>
              <a:rPr lang="en-US" sz="2800" b="1" i="0" dirty="0">
                <a:solidFill>
                  <a:srgbClr val="373D3F"/>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have the following characteristics:</a:t>
            </a:r>
          </a:p>
          <a:p>
            <a:pPr marL="457200" indent="-457200" algn="l">
              <a:buFont typeface="Wingdings" panose="05000000000000000000" pitchFamily="2" charset="2"/>
              <a:buChar char="Ø"/>
            </a:pPr>
            <a:r>
              <a:rPr lang="en-US" sz="2800" b="0" i="0" dirty="0">
                <a:solidFill>
                  <a:srgbClr val="373D3F"/>
                </a:solidFill>
                <a:effectLst/>
                <a:latin typeface="Lora"/>
              </a:rPr>
              <a:t>They are the building blocks of a database.</a:t>
            </a:r>
          </a:p>
          <a:p>
            <a:pPr marL="457200" indent="-457200" algn="l">
              <a:buFont typeface="Wingdings" panose="05000000000000000000" pitchFamily="2" charset="2"/>
              <a:buChar char="Ø"/>
            </a:pPr>
            <a:r>
              <a:rPr lang="en-US" sz="2800" b="0" i="0" dirty="0">
                <a:solidFill>
                  <a:srgbClr val="373D3F"/>
                </a:solidFill>
                <a:effectLst/>
                <a:latin typeface="Lora"/>
              </a:rPr>
              <a:t>The primary key may be simple or composite.</a:t>
            </a:r>
          </a:p>
          <a:p>
            <a:pPr marL="457200" indent="-457200" algn="l">
              <a:buFont typeface="Wingdings" panose="05000000000000000000" pitchFamily="2" charset="2"/>
              <a:buChar char="Ø"/>
            </a:pPr>
            <a:r>
              <a:rPr lang="en-US" sz="2800" b="0" i="0" dirty="0">
                <a:solidFill>
                  <a:srgbClr val="373D3F"/>
                </a:solidFill>
                <a:effectLst/>
                <a:latin typeface="Lora"/>
              </a:rPr>
              <a:t>The primary key is not a foreign key.</a:t>
            </a:r>
          </a:p>
          <a:p>
            <a:pPr marL="457200" indent="-457200" algn="l">
              <a:buFont typeface="Wingdings" panose="05000000000000000000" pitchFamily="2" charset="2"/>
              <a:buChar char="Ø"/>
            </a:pPr>
            <a:r>
              <a:rPr lang="en-US" sz="2800" b="0" i="0" dirty="0">
                <a:solidFill>
                  <a:srgbClr val="373D3F"/>
                </a:solidFill>
                <a:effectLst/>
                <a:latin typeface="Lora"/>
              </a:rPr>
              <a:t>They do not depend on another entity for their existence.</a:t>
            </a:r>
          </a:p>
          <a:p>
            <a:pPr algn="l"/>
            <a:r>
              <a:rPr lang="en-US" sz="2000" b="0" i="0" dirty="0">
                <a:solidFill>
                  <a:srgbClr val="373D3F"/>
                </a:solidFill>
                <a:effectLst/>
                <a:latin typeface="Lora"/>
              </a:rPr>
              <a:t>If we refer back to a database, examples of an independent entity include the </a:t>
            </a:r>
            <a:r>
              <a:rPr lang="en-US" sz="2000" b="1" i="0" dirty="0">
                <a:solidFill>
                  <a:srgbClr val="373D3F"/>
                </a:solidFill>
                <a:effectLst>
                  <a:outerShdw blurRad="38100" dist="38100" dir="2700000" algn="tl">
                    <a:srgbClr val="000000">
                      <a:alpha val="43137"/>
                    </a:srgbClr>
                  </a:outerShdw>
                </a:effectLst>
                <a:latin typeface="Lora"/>
              </a:rPr>
              <a:t>Customer table, Employee table or Product table.</a:t>
            </a:r>
          </a:p>
        </p:txBody>
      </p:sp>
    </p:spTree>
    <p:extLst>
      <p:ext uri="{BB962C8B-B14F-4D97-AF65-F5344CB8AC3E}">
        <p14:creationId xmlns:p14="http://schemas.microsoft.com/office/powerpoint/2010/main" val="3338575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270991" y="620688"/>
            <a:ext cx="8621489" cy="4524315"/>
          </a:xfrm>
          <a:prstGeom prst="rect">
            <a:avLst/>
          </a:prstGeom>
          <a:noFill/>
        </p:spPr>
        <p:txBody>
          <a:bodyPr wrap="square" rtlCol="0">
            <a:spAutoFit/>
          </a:bodyPr>
          <a:lstStyle/>
          <a:p>
            <a:pPr algn="l"/>
            <a:r>
              <a:rPr lang="en-US" sz="2400" b="1" i="0" dirty="0">
                <a:solidFill>
                  <a:srgbClr val="373D3F"/>
                </a:solidFill>
                <a:effectLst>
                  <a:outerShdw blurRad="38100" dist="38100" dir="2700000" algn="tl">
                    <a:srgbClr val="000000">
                      <a:alpha val="43137"/>
                    </a:srgbClr>
                  </a:outerShdw>
                </a:effectLst>
                <a:latin typeface="Cormorant Garamond"/>
              </a:rPr>
              <a:t>Dependent entities</a:t>
            </a:r>
          </a:p>
          <a:p>
            <a:pPr algn="l"/>
            <a:r>
              <a:rPr lang="en-US" sz="2400" b="1" i="1" dirty="0">
                <a:solidFill>
                  <a:srgbClr val="00B0F0"/>
                </a:solidFill>
                <a:effectLst>
                  <a:outerShdw blurRad="38100" dist="38100" dir="2700000" algn="tl">
                    <a:srgbClr val="000000">
                      <a:alpha val="43137"/>
                    </a:srgbClr>
                  </a:outerShdw>
                </a:effectLst>
                <a:latin typeface="Lora"/>
              </a:rPr>
              <a:t>Dependent entities</a:t>
            </a:r>
            <a:r>
              <a:rPr lang="en-US" sz="2400" b="1" i="0" dirty="0">
                <a:solidFill>
                  <a:srgbClr val="00B0F0"/>
                </a:solidFill>
                <a:effectLst>
                  <a:outerShdw blurRad="38100" dist="38100" dir="2700000" algn="tl">
                    <a:srgbClr val="000000">
                      <a:alpha val="43137"/>
                    </a:srgbClr>
                  </a:outerShdw>
                </a:effectLst>
                <a:latin typeface="Lora"/>
              </a:rPr>
              <a:t>, </a:t>
            </a:r>
            <a:r>
              <a:rPr lang="en-US" sz="2400" b="0" i="0" dirty="0">
                <a:solidFill>
                  <a:srgbClr val="373D3F"/>
                </a:solidFill>
                <a:effectLst/>
                <a:latin typeface="Lora"/>
              </a:rPr>
              <a:t>also referred to as </a:t>
            </a:r>
            <a:r>
              <a:rPr lang="en-US" sz="2400" b="0" i="1" dirty="0">
                <a:solidFill>
                  <a:srgbClr val="373D3F"/>
                </a:solidFill>
                <a:effectLst/>
                <a:latin typeface="Lora"/>
              </a:rPr>
              <a:t>derived entities</a:t>
            </a:r>
            <a:r>
              <a:rPr lang="en-US" sz="2400" b="0" i="0" dirty="0">
                <a:solidFill>
                  <a:srgbClr val="373D3F"/>
                </a:solidFill>
                <a:effectLst/>
                <a:latin typeface="Lora"/>
              </a:rPr>
              <a:t>, depend on other tables for their meaning. These entities have the following characteristics:</a:t>
            </a:r>
            <a:endParaRPr lang="en-US" sz="2400" dirty="0">
              <a:solidFill>
                <a:srgbClr val="373D3F"/>
              </a:solidFill>
              <a:latin typeface="Lora"/>
            </a:endParaRPr>
          </a:p>
          <a:p>
            <a:pPr marL="457200" indent="-457200" algn="l">
              <a:buFont typeface="Wingdings" panose="05000000000000000000" pitchFamily="2" charset="2"/>
              <a:buChar char="Ø"/>
            </a:pPr>
            <a:r>
              <a:rPr lang="en-US" sz="2400" b="0" i="0" dirty="0">
                <a:solidFill>
                  <a:srgbClr val="373D3F"/>
                </a:solidFill>
                <a:effectLst/>
                <a:latin typeface="Lora"/>
              </a:rPr>
              <a:t>Dependent entities are used to connect two kernels together.</a:t>
            </a:r>
          </a:p>
          <a:p>
            <a:pPr marL="457200" indent="-457200" algn="l">
              <a:buFont typeface="Wingdings" panose="05000000000000000000" pitchFamily="2" charset="2"/>
              <a:buChar char="Ø"/>
            </a:pPr>
            <a:r>
              <a:rPr lang="en-US" sz="2400" b="0" i="0" dirty="0">
                <a:solidFill>
                  <a:srgbClr val="373D3F"/>
                </a:solidFill>
                <a:effectLst/>
                <a:latin typeface="Lora"/>
              </a:rPr>
              <a:t>They are said to be existence dependent on two or more tables.</a:t>
            </a:r>
          </a:p>
          <a:p>
            <a:pPr marL="457200" indent="-457200" algn="l">
              <a:buFont typeface="Wingdings" panose="05000000000000000000" pitchFamily="2" charset="2"/>
              <a:buChar char="Ø"/>
            </a:pPr>
            <a:r>
              <a:rPr lang="en-US" sz="2400" b="0" i="0" dirty="0">
                <a:solidFill>
                  <a:srgbClr val="373D3F"/>
                </a:solidFill>
                <a:effectLst/>
                <a:latin typeface="Lora"/>
              </a:rPr>
              <a:t>Many to many relationships become associative tables with at least two foreign keys.</a:t>
            </a:r>
          </a:p>
          <a:p>
            <a:pPr marL="457200" indent="-457200" algn="l">
              <a:buFont typeface="Wingdings" panose="05000000000000000000" pitchFamily="2" charset="2"/>
              <a:buChar char="Ø"/>
            </a:pPr>
            <a:r>
              <a:rPr lang="en-US" sz="2400" b="0" i="0" dirty="0">
                <a:solidFill>
                  <a:srgbClr val="373D3F"/>
                </a:solidFill>
                <a:effectLst/>
                <a:latin typeface="Lora"/>
              </a:rPr>
              <a:t>They may contain other attributes.</a:t>
            </a:r>
          </a:p>
          <a:p>
            <a:pPr marL="457200" indent="-457200" algn="l">
              <a:buFont typeface="Wingdings" panose="05000000000000000000" pitchFamily="2" charset="2"/>
              <a:buChar char="Ø"/>
            </a:pPr>
            <a:r>
              <a:rPr lang="en-US" sz="2400" b="0" i="0" dirty="0">
                <a:solidFill>
                  <a:srgbClr val="373D3F"/>
                </a:solidFill>
                <a:effectLst/>
                <a:latin typeface="Lora"/>
              </a:rPr>
              <a:t>The foreign key identifies each associated table.</a:t>
            </a:r>
          </a:p>
        </p:txBody>
      </p:sp>
    </p:spTree>
    <p:extLst>
      <p:ext uri="{BB962C8B-B14F-4D97-AF65-F5344CB8AC3E}">
        <p14:creationId xmlns:p14="http://schemas.microsoft.com/office/powerpoint/2010/main" val="2886714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3539430"/>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Attributes</a:t>
            </a:r>
          </a:p>
          <a:p>
            <a:pPr marL="457200" indent="-457200" algn="l">
              <a:buFont typeface="Wingdings" panose="05000000000000000000" pitchFamily="2" charset="2"/>
              <a:buChar char="Ø"/>
            </a:pPr>
            <a:r>
              <a:rPr lang="en-US" sz="2800" b="0" i="0" dirty="0">
                <a:solidFill>
                  <a:srgbClr val="373D3F"/>
                </a:solidFill>
                <a:effectLst/>
                <a:latin typeface="Lora"/>
              </a:rPr>
              <a:t>Each entity is described by a set of attributes (e.g., Employee = (Name, Address, Birthdate (Age), Salary).</a:t>
            </a:r>
          </a:p>
          <a:p>
            <a:pPr algn="l"/>
            <a:endParaRPr lang="en-US" sz="2800" b="0" i="0" dirty="0">
              <a:solidFill>
                <a:srgbClr val="373D3F"/>
              </a:solidFill>
              <a:effectLst/>
              <a:latin typeface="Lora"/>
            </a:endParaRPr>
          </a:p>
          <a:p>
            <a:pPr marL="457200" indent="-457200" algn="l">
              <a:buFont typeface="Wingdings" panose="05000000000000000000" pitchFamily="2" charset="2"/>
              <a:buChar char="Ø"/>
            </a:pPr>
            <a:r>
              <a:rPr lang="en-US" sz="2800" b="0" i="0" dirty="0">
                <a:solidFill>
                  <a:srgbClr val="373D3F"/>
                </a:solidFill>
                <a:effectLst/>
                <a:latin typeface="Lora"/>
              </a:rPr>
              <a:t>Each attribute has a name, and is associated with an entity and a domain of legal values. However, the information about attribute domain is not presented on the ERD.</a:t>
            </a:r>
          </a:p>
        </p:txBody>
      </p:sp>
    </p:spTree>
    <p:extLst>
      <p:ext uri="{BB962C8B-B14F-4D97-AF65-F5344CB8AC3E}">
        <p14:creationId xmlns:p14="http://schemas.microsoft.com/office/powerpoint/2010/main" val="1072057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954107"/>
          </a:xfrm>
          <a:prstGeom prst="rect">
            <a:avLst/>
          </a:prstGeom>
          <a:noFill/>
        </p:spPr>
        <p:txBody>
          <a:bodyPr wrap="square" rtlCol="0">
            <a:spAutoFit/>
          </a:bodyPr>
          <a:lstStyle/>
          <a:p>
            <a:pPr algn="l"/>
            <a:r>
              <a:rPr lang="en-US" sz="2800" b="0" i="0" dirty="0">
                <a:solidFill>
                  <a:srgbClr val="373D3F"/>
                </a:solidFill>
                <a:effectLst/>
                <a:latin typeface="Lora"/>
              </a:rPr>
              <a:t>In the entity relationship diagram, shown bellow, each attribute is represented by an oval with a name inside.</a:t>
            </a:r>
          </a:p>
        </p:txBody>
      </p:sp>
      <p:pic>
        <p:nvPicPr>
          <p:cNvPr id="2050" name="Picture 2" descr="One blue rectangle with the word EMPLOYEE. This is connected with a line to four separate yellow ovals. Each has a different word inside it: Name, Address, Birthdate, Salary.">
            <a:extLst>
              <a:ext uri="{FF2B5EF4-FFF2-40B4-BE49-F238E27FC236}">
                <a16:creationId xmlns:a16="http://schemas.microsoft.com/office/drawing/2014/main" id="{B21CCD41-F179-479B-8C69-6C2C945B9D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6676" y="2276872"/>
            <a:ext cx="5710647" cy="2017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04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6E3A3-8C80-314D-8843-DF28ADC1725F}"/>
              </a:ext>
            </a:extLst>
          </p:cNvPr>
          <p:cNvSpPr>
            <a:spLocks noGrp="1"/>
          </p:cNvSpPr>
          <p:nvPr>
            <p:ph type="title"/>
          </p:nvPr>
        </p:nvSpPr>
        <p:spPr/>
        <p:txBody>
          <a:bodyPr/>
          <a:lstStyle/>
          <a:p>
            <a:r>
              <a:rPr lang="en-US" dirty="0"/>
              <a:t>Attribute Types</a:t>
            </a:r>
          </a:p>
        </p:txBody>
      </p:sp>
      <p:sp>
        <p:nvSpPr>
          <p:cNvPr id="3" name="Content Placeholder 2">
            <a:extLst>
              <a:ext uri="{FF2B5EF4-FFF2-40B4-BE49-F238E27FC236}">
                <a16:creationId xmlns:a16="http://schemas.microsoft.com/office/drawing/2014/main" id="{ABB5224D-705A-6842-B96F-7A27989A1FDB}"/>
              </a:ext>
            </a:extLst>
          </p:cNvPr>
          <p:cNvSpPr>
            <a:spLocks noGrp="1"/>
          </p:cNvSpPr>
          <p:nvPr>
            <p:ph idx="1"/>
          </p:nvPr>
        </p:nvSpPr>
        <p:spPr/>
        <p:txBody>
          <a:bodyPr/>
          <a:lstStyle/>
          <a:p>
            <a:r>
              <a:rPr lang="en-GB" sz="2000" dirty="0"/>
              <a:t>Each entity has attributes – </a:t>
            </a:r>
            <a:r>
              <a:rPr lang="en-GB" sz="2000" b="1" dirty="0"/>
              <a:t>properties that describe it.</a:t>
            </a:r>
          </a:p>
          <a:p>
            <a:r>
              <a:rPr lang="en-GB" sz="2000" dirty="0"/>
              <a:t>A particular entity will have values for its attributes.</a:t>
            </a:r>
          </a:p>
          <a:p>
            <a:r>
              <a:rPr lang="en-GB" sz="2000" dirty="0"/>
              <a:t>E.g. an employee entity may have name, age, home address, home phone etc as their attributes.</a:t>
            </a:r>
          </a:p>
          <a:p>
            <a:r>
              <a:rPr lang="en-GB" sz="2000" b="1" dirty="0"/>
              <a:t>Keys: </a:t>
            </a:r>
            <a:r>
              <a:rPr lang="en-GB" sz="2000" dirty="0"/>
              <a:t>Unique value in the context.</a:t>
            </a:r>
            <a:endParaRPr lang="en-GB" sz="2000" b="1" dirty="0"/>
          </a:p>
          <a:p>
            <a:endParaRPr lang="en-US" dirty="0"/>
          </a:p>
        </p:txBody>
      </p:sp>
      <p:graphicFrame>
        <p:nvGraphicFramePr>
          <p:cNvPr id="4" name="Diagram 3" descr="Attribute Types&#10; Simple vs Composite&#10; Single vs Multivalued&#10; Stored vs Derived&#10; Null vs Complex&#10;">
            <a:extLst>
              <a:ext uri="{FF2B5EF4-FFF2-40B4-BE49-F238E27FC236}">
                <a16:creationId xmlns:a16="http://schemas.microsoft.com/office/drawing/2014/main" id="{4A7AE3F3-F384-234C-9CC9-FF1F5BB3D758}"/>
              </a:ext>
            </a:extLst>
          </p:cNvPr>
          <p:cNvGraphicFramePr/>
          <p:nvPr>
            <p:extLst>
              <p:ext uri="{D42A27DB-BD31-4B8C-83A1-F6EECF244321}">
                <p14:modId xmlns:p14="http://schemas.microsoft.com/office/powerpoint/2010/main" val="1967845897"/>
              </p:ext>
            </p:extLst>
          </p:nvPr>
        </p:nvGraphicFramePr>
        <p:xfrm>
          <a:off x="1979712" y="3429000"/>
          <a:ext cx="5544616" cy="2240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4412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D96A0-24BA-2049-9ACC-DBBAE30E6B78}"/>
              </a:ext>
            </a:extLst>
          </p:cNvPr>
          <p:cNvSpPr>
            <a:spLocks noGrp="1"/>
          </p:cNvSpPr>
          <p:nvPr>
            <p:ph type="title"/>
          </p:nvPr>
        </p:nvSpPr>
        <p:spPr/>
        <p:txBody>
          <a:bodyPr/>
          <a:lstStyle/>
          <a:p>
            <a:r>
              <a:rPr lang="en-US" dirty="0"/>
              <a:t>Attributes Notation</a:t>
            </a:r>
          </a:p>
        </p:txBody>
      </p:sp>
      <p:sp>
        <p:nvSpPr>
          <p:cNvPr id="3" name="Content Placeholder 2">
            <a:extLst>
              <a:ext uri="{FF2B5EF4-FFF2-40B4-BE49-F238E27FC236}">
                <a16:creationId xmlns:a16="http://schemas.microsoft.com/office/drawing/2014/main" id="{CEDC8DF1-F876-1241-AED7-E840B5CE2C65}"/>
              </a:ext>
            </a:extLst>
          </p:cNvPr>
          <p:cNvSpPr>
            <a:spLocks noGrp="1"/>
          </p:cNvSpPr>
          <p:nvPr>
            <p:ph idx="1"/>
          </p:nvPr>
        </p:nvSpPr>
        <p:spPr>
          <a:xfrm>
            <a:off x="457200" y="1105238"/>
            <a:ext cx="8229600" cy="3917032"/>
          </a:xfrm>
        </p:spPr>
        <p:txBody>
          <a:bodyPr>
            <a:normAutofit/>
          </a:bodyPr>
          <a:lstStyle/>
          <a:p>
            <a:r>
              <a:rPr lang="en-GB" b="1" dirty="0"/>
              <a:t>Attribute Domain: </a:t>
            </a:r>
            <a:r>
              <a:rPr lang="en-GB" dirty="0"/>
              <a:t>The set of allowable values for one or more attributes. </a:t>
            </a:r>
          </a:p>
          <a:p>
            <a:r>
              <a:rPr lang="en-GB" dirty="0"/>
              <a:t>Each attribute is associated with a set of values called a domain. </a:t>
            </a:r>
          </a:p>
          <a:p>
            <a:r>
              <a:rPr lang="en-US" b="1" dirty="0"/>
              <a:t>Notation: </a:t>
            </a:r>
            <a:r>
              <a:rPr lang="en-GB" dirty="0"/>
              <a:t>Attributes are represented by ovals.</a:t>
            </a:r>
            <a:br>
              <a:rPr lang="en-GB" dirty="0"/>
            </a:br>
            <a:endParaRPr lang="en-GB" dirty="0"/>
          </a:p>
          <a:p>
            <a:endParaRPr lang="en-US" b="1" dirty="0"/>
          </a:p>
        </p:txBody>
      </p:sp>
      <p:grpSp>
        <p:nvGrpSpPr>
          <p:cNvPr id="8" name="Group 7">
            <a:extLst>
              <a:ext uri="{FF2B5EF4-FFF2-40B4-BE49-F238E27FC236}">
                <a16:creationId xmlns:a16="http://schemas.microsoft.com/office/drawing/2014/main" id="{1EC7B0DA-DC20-BD41-9C82-62594872C398}"/>
              </a:ext>
              <a:ext uri="{C183D7F6-B498-43B3-948B-1728B52AA6E4}">
                <adec:decorative xmlns:adec="http://schemas.microsoft.com/office/drawing/2017/decorative" val="1"/>
              </a:ext>
            </a:extLst>
          </p:cNvPr>
          <p:cNvGrpSpPr/>
          <p:nvPr/>
        </p:nvGrpSpPr>
        <p:grpSpPr>
          <a:xfrm>
            <a:off x="611560" y="4398139"/>
            <a:ext cx="3888431" cy="1248261"/>
            <a:chOff x="3995936" y="4857786"/>
            <a:chExt cx="3888431" cy="1248261"/>
          </a:xfrm>
        </p:grpSpPr>
        <p:sp>
          <p:nvSpPr>
            <p:cNvPr id="6" name="TextBox 5">
              <a:extLst>
                <a:ext uri="{FF2B5EF4-FFF2-40B4-BE49-F238E27FC236}">
                  <a16:creationId xmlns:a16="http://schemas.microsoft.com/office/drawing/2014/main" id="{5D2168A2-9BE5-A740-8081-68918DE7ADB4}"/>
                </a:ext>
              </a:extLst>
            </p:cNvPr>
            <p:cNvSpPr txBox="1"/>
            <p:nvPr/>
          </p:nvSpPr>
          <p:spPr>
            <a:xfrm>
              <a:off x="3995936" y="4857786"/>
              <a:ext cx="3888431" cy="369332"/>
            </a:xfrm>
            <a:prstGeom prst="rect">
              <a:avLst/>
            </a:prstGeom>
            <a:noFill/>
          </p:spPr>
          <p:txBody>
            <a:bodyPr wrap="square" rtlCol="0">
              <a:spAutoFit/>
            </a:bodyPr>
            <a:lstStyle/>
            <a:p>
              <a:pPr algn="ctr"/>
              <a:r>
                <a:rPr lang="en-GB" sz="1800" dirty="0">
                  <a:latin typeface="+mn-lt"/>
                </a:rPr>
                <a:t>Notation for an Attribute</a:t>
              </a:r>
            </a:p>
          </p:txBody>
        </p:sp>
        <p:sp>
          <p:nvSpPr>
            <p:cNvPr id="7" name="Oval 6">
              <a:extLst>
                <a:ext uri="{FF2B5EF4-FFF2-40B4-BE49-F238E27FC236}">
                  <a16:creationId xmlns:a16="http://schemas.microsoft.com/office/drawing/2014/main" id="{2F785B15-48BC-4E4B-A49F-F246B1382A5C}"/>
                </a:ext>
              </a:extLst>
            </p:cNvPr>
            <p:cNvSpPr/>
            <p:nvPr/>
          </p:nvSpPr>
          <p:spPr bwMode="auto">
            <a:xfrm>
              <a:off x="5220071" y="5274743"/>
              <a:ext cx="1440160" cy="831304"/>
            </a:xfrm>
            <a:prstGeom prst="ellipse">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a:ln>
                    <a:noFill/>
                  </a:ln>
                  <a:solidFill>
                    <a:schemeClr val="tx1"/>
                  </a:solidFill>
                  <a:effectLst/>
                  <a:latin typeface="+mn-lt"/>
                </a:rPr>
                <a:t>Name</a:t>
              </a:r>
            </a:p>
          </p:txBody>
        </p:sp>
      </p:grpSp>
      <p:grpSp>
        <p:nvGrpSpPr>
          <p:cNvPr id="9" name="Group 8">
            <a:extLst>
              <a:ext uri="{FF2B5EF4-FFF2-40B4-BE49-F238E27FC236}">
                <a16:creationId xmlns:a16="http://schemas.microsoft.com/office/drawing/2014/main" id="{568A228A-9B64-2D47-AD63-90A16B2B0939}"/>
              </a:ext>
              <a:ext uri="{C183D7F6-B498-43B3-948B-1728B52AA6E4}">
                <adec:decorative xmlns:adec="http://schemas.microsoft.com/office/drawing/2017/decorative" val="1"/>
              </a:ext>
            </a:extLst>
          </p:cNvPr>
          <p:cNvGrpSpPr/>
          <p:nvPr/>
        </p:nvGrpSpPr>
        <p:grpSpPr>
          <a:xfrm>
            <a:off x="4037112" y="4393000"/>
            <a:ext cx="3888431" cy="1248261"/>
            <a:chOff x="3995936" y="4857786"/>
            <a:chExt cx="3888431" cy="1248261"/>
          </a:xfrm>
        </p:grpSpPr>
        <p:sp>
          <p:nvSpPr>
            <p:cNvPr id="10" name="TextBox 9">
              <a:extLst>
                <a:ext uri="{FF2B5EF4-FFF2-40B4-BE49-F238E27FC236}">
                  <a16:creationId xmlns:a16="http://schemas.microsoft.com/office/drawing/2014/main" id="{CFBFD300-3B53-0047-8B55-84514D762444}"/>
                </a:ext>
              </a:extLst>
            </p:cNvPr>
            <p:cNvSpPr txBox="1"/>
            <p:nvPr/>
          </p:nvSpPr>
          <p:spPr>
            <a:xfrm>
              <a:off x="3995936" y="4857786"/>
              <a:ext cx="3888431" cy="369332"/>
            </a:xfrm>
            <a:prstGeom prst="rect">
              <a:avLst/>
            </a:prstGeom>
            <a:noFill/>
          </p:spPr>
          <p:txBody>
            <a:bodyPr wrap="square" rtlCol="0">
              <a:spAutoFit/>
            </a:bodyPr>
            <a:lstStyle/>
            <a:p>
              <a:pPr algn="ctr"/>
              <a:r>
                <a:rPr lang="en-GB" sz="1800" dirty="0">
                  <a:latin typeface="+mn-lt"/>
                </a:rPr>
                <a:t>Notation for an </a:t>
              </a:r>
              <a:r>
                <a:rPr lang="en-GB" sz="1800" b="1" dirty="0">
                  <a:latin typeface="+mn-lt"/>
                </a:rPr>
                <a:t>Key </a:t>
              </a:r>
              <a:r>
                <a:rPr lang="en-GB" sz="1800" dirty="0">
                  <a:latin typeface="+mn-lt"/>
                </a:rPr>
                <a:t>Attribute</a:t>
              </a:r>
            </a:p>
          </p:txBody>
        </p:sp>
        <p:sp>
          <p:nvSpPr>
            <p:cNvPr id="11" name="Oval 10">
              <a:extLst>
                <a:ext uri="{FF2B5EF4-FFF2-40B4-BE49-F238E27FC236}">
                  <a16:creationId xmlns:a16="http://schemas.microsoft.com/office/drawing/2014/main" id="{5BE5A0D9-871A-2C4F-8C8B-9A49A056D144}"/>
                </a:ext>
              </a:extLst>
            </p:cNvPr>
            <p:cNvSpPr/>
            <p:nvPr/>
          </p:nvSpPr>
          <p:spPr bwMode="auto">
            <a:xfrm>
              <a:off x="5220071" y="5274743"/>
              <a:ext cx="1440160" cy="831304"/>
            </a:xfrm>
            <a:prstGeom prst="ellipse">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400" b="0" i="0" u="sng" strike="noStrike" cap="none" normalizeH="0" baseline="0" dirty="0">
                  <a:ln>
                    <a:noFill/>
                  </a:ln>
                  <a:solidFill>
                    <a:schemeClr val="tx1"/>
                  </a:solidFill>
                  <a:effectLst/>
                  <a:latin typeface="+mn-lt"/>
                </a:rPr>
                <a:t>ID</a:t>
              </a:r>
            </a:p>
          </p:txBody>
        </p:sp>
      </p:grpSp>
    </p:spTree>
    <p:extLst>
      <p:ext uri="{BB962C8B-B14F-4D97-AF65-F5344CB8AC3E}">
        <p14:creationId xmlns:p14="http://schemas.microsoft.com/office/powerpoint/2010/main" val="774802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E496-9811-444E-BC21-1AC5FB516042}"/>
              </a:ext>
            </a:extLst>
          </p:cNvPr>
          <p:cNvSpPr>
            <a:spLocks noGrp="1"/>
          </p:cNvSpPr>
          <p:nvPr>
            <p:ph type="title"/>
          </p:nvPr>
        </p:nvSpPr>
        <p:spPr/>
        <p:txBody>
          <a:bodyPr/>
          <a:lstStyle/>
          <a:p>
            <a:r>
              <a:rPr lang="en-US" dirty="0"/>
              <a:t>Attribute Types - 1</a:t>
            </a:r>
          </a:p>
        </p:txBody>
      </p:sp>
      <p:graphicFrame>
        <p:nvGraphicFramePr>
          <p:cNvPr id="4" name="Content Placeholder 3">
            <a:extLst>
              <a:ext uri="{FF2B5EF4-FFF2-40B4-BE49-F238E27FC236}">
                <a16:creationId xmlns:a16="http://schemas.microsoft.com/office/drawing/2014/main" id="{38ECB29D-F41C-1944-BBD7-2234540AFF09}"/>
              </a:ext>
            </a:extLst>
          </p:cNvPr>
          <p:cNvGraphicFramePr>
            <a:graphicFrameLocks noGrp="1"/>
          </p:cNvGraphicFramePr>
          <p:nvPr>
            <p:ph idx="1"/>
          </p:nvPr>
        </p:nvGraphicFramePr>
        <p:xfrm>
          <a:off x="762000" y="1524000"/>
          <a:ext cx="7772400" cy="384556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597883591"/>
                    </a:ext>
                  </a:extLst>
                </a:gridCol>
                <a:gridCol w="2590800">
                  <a:extLst>
                    <a:ext uri="{9D8B030D-6E8A-4147-A177-3AD203B41FA5}">
                      <a16:colId xmlns:a16="http://schemas.microsoft.com/office/drawing/2014/main" val="3184323118"/>
                    </a:ext>
                  </a:extLst>
                </a:gridCol>
                <a:gridCol w="2590800">
                  <a:extLst>
                    <a:ext uri="{9D8B030D-6E8A-4147-A177-3AD203B41FA5}">
                      <a16:colId xmlns:a16="http://schemas.microsoft.com/office/drawing/2014/main" val="2026430113"/>
                    </a:ext>
                  </a:extLst>
                </a:gridCol>
              </a:tblGrid>
              <a:tr h="370840">
                <a:tc>
                  <a:txBody>
                    <a:bodyPr/>
                    <a:lstStyle/>
                    <a:p>
                      <a:r>
                        <a:rPr lang="en-US" dirty="0"/>
                        <a:t>Type</a:t>
                      </a:r>
                    </a:p>
                  </a:txBody>
                  <a:tcPr/>
                </a:tc>
                <a:tc>
                  <a:txBody>
                    <a:bodyPr/>
                    <a:lstStyle/>
                    <a:p>
                      <a:r>
                        <a:rPr lang="en-US" dirty="0"/>
                        <a:t>Description</a:t>
                      </a:r>
                    </a:p>
                  </a:txBody>
                  <a:tcPr/>
                </a:tc>
                <a:tc>
                  <a:txBody>
                    <a:bodyPr/>
                    <a:lstStyle/>
                    <a:p>
                      <a:r>
                        <a:rPr lang="en-US" dirty="0"/>
                        <a:t>Example</a:t>
                      </a:r>
                    </a:p>
                  </a:txBody>
                  <a:tcPr/>
                </a:tc>
                <a:extLst>
                  <a:ext uri="{0D108BD9-81ED-4DB2-BD59-A6C34878D82A}">
                    <a16:rowId xmlns:a16="http://schemas.microsoft.com/office/drawing/2014/main" val="1409344988"/>
                  </a:ext>
                </a:extLst>
              </a:tr>
              <a:tr h="370840">
                <a:tc>
                  <a:txBody>
                    <a:bodyPr/>
                    <a:lstStyle/>
                    <a:p>
                      <a:r>
                        <a:rPr lang="en-US" dirty="0"/>
                        <a:t>Simple Attribute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An attribute composed of a single component with an independent existence. </a:t>
                      </a:r>
                      <a:endParaRPr lang="en-GB" dirty="0"/>
                    </a:p>
                    <a:p>
                      <a:r>
                        <a:rPr lang="en-US" dirty="0"/>
                        <a:t>Also called as </a:t>
                      </a:r>
                      <a:r>
                        <a:rPr lang="en-US" b="1" dirty="0"/>
                        <a:t>atomic</a:t>
                      </a:r>
                      <a:r>
                        <a:rPr lang="en-US" b="0" dirty="0"/>
                        <a:t> attributes.</a:t>
                      </a:r>
                      <a:endParaRPr lang="en-US" dirty="0"/>
                    </a:p>
                  </a:txBody>
                  <a:tcPr/>
                </a:tc>
                <a:tc>
                  <a:txBody>
                    <a:bodyPr/>
                    <a:lstStyle/>
                    <a:p>
                      <a:r>
                        <a:rPr lang="en-US" dirty="0"/>
                        <a:t>Employee entity:</a:t>
                      </a:r>
                    </a:p>
                    <a:p>
                      <a:r>
                        <a:rPr lang="en-US" dirty="0"/>
                        <a:t>Position, salary etc.</a:t>
                      </a:r>
                    </a:p>
                  </a:txBody>
                  <a:tcPr/>
                </a:tc>
                <a:extLst>
                  <a:ext uri="{0D108BD9-81ED-4DB2-BD59-A6C34878D82A}">
                    <a16:rowId xmlns:a16="http://schemas.microsoft.com/office/drawing/2014/main" val="1724712814"/>
                  </a:ext>
                </a:extLst>
              </a:tr>
              <a:tr h="370840">
                <a:tc>
                  <a:txBody>
                    <a:bodyPr/>
                    <a:lstStyle/>
                    <a:p>
                      <a:r>
                        <a:rPr lang="en-US" dirty="0"/>
                        <a:t>Composite Attribute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a:t>
                      </a:r>
                      <a:r>
                        <a:rPr lang="en-GB" sz="1800" b="0" kern="1200" dirty="0">
                          <a:solidFill>
                            <a:schemeClr val="dk1"/>
                          </a:solidFill>
                          <a:effectLst/>
                          <a:latin typeface="+mn-lt"/>
                          <a:ea typeface="+mn-ea"/>
                          <a:cs typeface="+mn-cs"/>
                        </a:rPr>
                        <a:t>n attribute composed of multiple components, each with an independent existence.</a:t>
                      </a:r>
                      <a:endParaRPr lang="en-GB" dirty="0"/>
                    </a:p>
                    <a:p>
                      <a:endParaRPr lang="en-US" dirty="0"/>
                    </a:p>
                  </a:txBody>
                  <a:tcPr/>
                </a:tc>
                <a:tc>
                  <a:txBody>
                    <a:bodyPr/>
                    <a:lstStyle/>
                    <a:p>
                      <a:r>
                        <a:rPr lang="en-US" dirty="0"/>
                        <a:t>Employee entity:</a:t>
                      </a:r>
                    </a:p>
                    <a:p>
                      <a:r>
                        <a:rPr lang="en-US" dirty="0"/>
                        <a:t>Address </a:t>
                      </a:r>
                      <a:r>
                        <a:rPr lang="en-US" dirty="0">
                          <a:sym typeface="Wingdings" pitchFamily="2" charset="2"/>
                        </a:rPr>
                        <a:t> can be made up of </a:t>
                      </a:r>
                      <a:r>
                        <a:rPr lang="en-US" i="1" dirty="0">
                          <a:sym typeface="Wingdings" pitchFamily="2" charset="2"/>
                        </a:rPr>
                        <a:t>street, town, country, postcode</a:t>
                      </a:r>
                      <a:endParaRPr lang="en-US" dirty="0"/>
                    </a:p>
                  </a:txBody>
                  <a:tcPr/>
                </a:tc>
                <a:extLst>
                  <a:ext uri="{0D108BD9-81ED-4DB2-BD59-A6C34878D82A}">
                    <a16:rowId xmlns:a16="http://schemas.microsoft.com/office/drawing/2014/main" val="335098111"/>
                  </a:ext>
                </a:extLst>
              </a:tr>
            </a:tbl>
          </a:graphicData>
        </a:graphic>
      </p:graphicFrame>
    </p:spTree>
    <p:extLst>
      <p:ext uri="{BB962C8B-B14F-4D97-AF65-F5344CB8AC3E}">
        <p14:creationId xmlns:p14="http://schemas.microsoft.com/office/powerpoint/2010/main" val="22555476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E496-9811-444E-BC21-1AC5FB516042}"/>
              </a:ext>
            </a:extLst>
          </p:cNvPr>
          <p:cNvSpPr>
            <a:spLocks noGrp="1"/>
          </p:cNvSpPr>
          <p:nvPr>
            <p:ph type="title"/>
          </p:nvPr>
        </p:nvSpPr>
        <p:spPr/>
        <p:txBody>
          <a:bodyPr/>
          <a:lstStyle/>
          <a:p>
            <a:r>
              <a:rPr lang="en-US" dirty="0"/>
              <a:t>Attribute Types - 2</a:t>
            </a:r>
          </a:p>
        </p:txBody>
      </p:sp>
      <p:graphicFrame>
        <p:nvGraphicFramePr>
          <p:cNvPr id="4" name="Content Placeholder 3">
            <a:extLst>
              <a:ext uri="{FF2B5EF4-FFF2-40B4-BE49-F238E27FC236}">
                <a16:creationId xmlns:a16="http://schemas.microsoft.com/office/drawing/2014/main" id="{38ECB29D-F41C-1944-BBD7-2234540AFF09}"/>
              </a:ext>
            </a:extLst>
          </p:cNvPr>
          <p:cNvGraphicFramePr>
            <a:graphicFrameLocks noGrp="1"/>
          </p:cNvGraphicFramePr>
          <p:nvPr>
            <p:ph idx="1"/>
          </p:nvPr>
        </p:nvGraphicFramePr>
        <p:xfrm>
          <a:off x="762000" y="1524000"/>
          <a:ext cx="7772400" cy="302260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597883591"/>
                    </a:ext>
                  </a:extLst>
                </a:gridCol>
                <a:gridCol w="2590800">
                  <a:extLst>
                    <a:ext uri="{9D8B030D-6E8A-4147-A177-3AD203B41FA5}">
                      <a16:colId xmlns:a16="http://schemas.microsoft.com/office/drawing/2014/main" val="3184323118"/>
                    </a:ext>
                  </a:extLst>
                </a:gridCol>
                <a:gridCol w="2590800">
                  <a:extLst>
                    <a:ext uri="{9D8B030D-6E8A-4147-A177-3AD203B41FA5}">
                      <a16:colId xmlns:a16="http://schemas.microsoft.com/office/drawing/2014/main" val="2026430113"/>
                    </a:ext>
                  </a:extLst>
                </a:gridCol>
              </a:tblGrid>
              <a:tr h="370840">
                <a:tc>
                  <a:txBody>
                    <a:bodyPr/>
                    <a:lstStyle/>
                    <a:p>
                      <a:r>
                        <a:rPr lang="en-US" dirty="0"/>
                        <a:t>Type</a:t>
                      </a:r>
                    </a:p>
                  </a:txBody>
                  <a:tcPr/>
                </a:tc>
                <a:tc>
                  <a:txBody>
                    <a:bodyPr/>
                    <a:lstStyle/>
                    <a:p>
                      <a:r>
                        <a:rPr lang="en-US" dirty="0"/>
                        <a:t>Description</a:t>
                      </a:r>
                    </a:p>
                  </a:txBody>
                  <a:tcPr/>
                </a:tc>
                <a:tc>
                  <a:txBody>
                    <a:bodyPr/>
                    <a:lstStyle/>
                    <a:p>
                      <a:r>
                        <a:rPr lang="en-US" dirty="0"/>
                        <a:t>Example</a:t>
                      </a:r>
                    </a:p>
                  </a:txBody>
                  <a:tcPr/>
                </a:tc>
                <a:extLst>
                  <a:ext uri="{0D108BD9-81ED-4DB2-BD59-A6C34878D82A}">
                    <a16:rowId xmlns:a16="http://schemas.microsoft.com/office/drawing/2014/main" val="1409344988"/>
                  </a:ext>
                </a:extLst>
              </a:tr>
              <a:tr h="370840">
                <a:tc>
                  <a:txBody>
                    <a:bodyPr/>
                    <a:lstStyle/>
                    <a:p>
                      <a:r>
                        <a:rPr lang="en-US" dirty="0"/>
                        <a:t>Single Valued Attribute</a:t>
                      </a:r>
                    </a:p>
                  </a:txBody>
                  <a:tcPr/>
                </a:tc>
                <a:tc>
                  <a:txBody>
                    <a:bodyPr/>
                    <a:lstStyle/>
                    <a:p>
                      <a:r>
                        <a:rPr lang="en-GB" sz="1800" b="0" kern="1200" dirty="0">
                          <a:solidFill>
                            <a:schemeClr val="dk1"/>
                          </a:solidFill>
                          <a:effectLst/>
                          <a:latin typeface="+mn-lt"/>
                          <a:ea typeface="+mn-ea"/>
                          <a:cs typeface="+mn-cs"/>
                        </a:rPr>
                        <a:t>An attribute that holds a single value for each occurrence of an entity type. </a:t>
                      </a:r>
                      <a:endParaRPr lang="en-GB" dirty="0"/>
                    </a:p>
                  </a:txBody>
                  <a:tcPr/>
                </a:tc>
                <a:tc>
                  <a:txBody>
                    <a:bodyPr/>
                    <a:lstStyle/>
                    <a:p>
                      <a:r>
                        <a:rPr lang="en-US" dirty="0"/>
                        <a:t>Employee entity:</a:t>
                      </a:r>
                    </a:p>
                    <a:p>
                      <a:r>
                        <a:rPr lang="en-US" dirty="0"/>
                        <a:t>Salary </a:t>
                      </a:r>
                      <a:r>
                        <a:rPr lang="en-US" dirty="0">
                          <a:sym typeface="Wingdings" pitchFamily="2" charset="2"/>
                        </a:rPr>
                        <a:t> can be only one value. Cannot draw more than one salary.</a:t>
                      </a:r>
                      <a:endParaRPr lang="en-US" dirty="0"/>
                    </a:p>
                  </a:txBody>
                  <a:tcPr/>
                </a:tc>
                <a:extLst>
                  <a:ext uri="{0D108BD9-81ED-4DB2-BD59-A6C34878D82A}">
                    <a16:rowId xmlns:a16="http://schemas.microsoft.com/office/drawing/2014/main" val="1724712814"/>
                  </a:ext>
                </a:extLst>
              </a:tr>
              <a:tr h="370840">
                <a:tc>
                  <a:txBody>
                    <a:bodyPr/>
                    <a:lstStyle/>
                    <a:p>
                      <a:r>
                        <a:rPr lang="en-US" dirty="0"/>
                        <a:t>Multi Valued Attribute</a:t>
                      </a:r>
                    </a:p>
                  </a:txBody>
                  <a:tcPr/>
                </a:tc>
                <a:tc>
                  <a:txBody>
                    <a:bodyPr/>
                    <a:lstStyle/>
                    <a:p>
                      <a:r>
                        <a:rPr lang="en-GB" sz="1800" b="0" kern="1200" dirty="0">
                          <a:solidFill>
                            <a:schemeClr val="dk1"/>
                          </a:solidFill>
                          <a:effectLst/>
                          <a:latin typeface="+mn-lt"/>
                          <a:ea typeface="+mn-ea"/>
                          <a:cs typeface="+mn-cs"/>
                        </a:rPr>
                        <a:t>An attribute that holds multiple values for each occurrence of an entity type. </a:t>
                      </a:r>
                      <a:endParaRPr lang="en-GB" dirty="0"/>
                    </a:p>
                    <a:p>
                      <a:endParaRPr lang="en-US" dirty="0"/>
                    </a:p>
                  </a:txBody>
                  <a:tcPr/>
                </a:tc>
                <a:tc>
                  <a:txBody>
                    <a:bodyPr/>
                    <a:lstStyle/>
                    <a:p>
                      <a:r>
                        <a:rPr lang="en-US" dirty="0"/>
                        <a:t>Employee entity:</a:t>
                      </a:r>
                    </a:p>
                    <a:p>
                      <a:r>
                        <a:rPr lang="en-US" dirty="0" err="1"/>
                        <a:t>PhoneNo</a:t>
                      </a:r>
                      <a:r>
                        <a:rPr lang="en-US" dirty="0"/>
                        <a:t> </a:t>
                      </a:r>
                      <a:r>
                        <a:rPr lang="en-US" dirty="0">
                          <a:sym typeface="Wingdings" pitchFamily="2" charset="2"/>
                        </a:rPr>
                        <a:t> A person can have one or more mobile phone number, landline etc.</a:t>
                      </a:r>
                      <a:endParaRPr lang="en-US" dirty="0"/>
                    </a:p>
                  </a:txBody>
                  <a:tcPr/>
                </a:tc>
                <a:extLst>
                  <a:ext uri="{0D108BD9-81ED-4DB2-BD59-A6C34878D82A}">
                    <a16:rowId xmlns:a16="http://schemas.microsoft.com/office/drawing/2014/main" val="335098111"/>
                  </a:ext>
                </a:extLst>
              </a:tr>
            </a:tbl>
          </a:graphicData>
        </a:graphic>
      </p:graphicFrame>
      <p:grpSp>
        <p:nvGrpSpPr>
          <p:cNvPr id="6" name="Group 5">
            <a:extLst>
              <a:ext uri="{FF2B5EF4-FFF2-40B4-BE49-F238E27FC236}">
                <a16:creationId xmlns:a16="http://schemas.microsoft.com/office/drawing/2014/main" id="{B9D94DCA-2379-834A-A26F-C78FBE0533A9}"/>
              </a:ext>
              <a:ext uri="{C183D7F6-B498-43B3-948B-1728B52AA6E4}">
                <adec:decorative xmlns:adec="http://schemas.microsoft.com/office/drawing/2017/decorative" val="1"/>
              </a:ext>
            </a:extLst>
          </p:cNvPr>
          <p:cNvGrpSpPr/>
          <p:nvPr/>
        </p:nvGrpSpPr>
        <p:grpSpPr>
          <a:xfrm>
            <a:off x="1475656" y="3677816"/>
            <a:ext cx="864096" cy="504056"/>
            <a:chOff x="1331640" y="5373216"/>
            <a:chExt cx="1152128" cy="864096"/>
          </a:xfrm>
        </p:grpSpPr>
        <p:sp>
          <p:nvSpPr>
            <p:cNvPr id="3" name="Oval 2">
              <a:extLst>
                <a:ext uri="{FF2B5EF4-FFF2-40B4-BE49-F238E27FC236}">
                  <a16:creationId xmlns:a16="http://schemas.microsoft.com/office/drawing/2014/main" id="{F1E4D802-78F2-FB4A-8320-B39E63E1C079}"/>
                </a:ext>
              </a:extLst>
            </p:cNvPr>
            <p:cNvSpPr/>
            <p:nvPr/>
          </p:nvSpPr>
          <p:spPr bwMode="auto">
            <a:xfrm>
              <a:off x="1331640" y="5373216"/>
              <a:ext cx="1152128" cy="864096"/>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
          <p:nvSpPr>
            <p:cNvPr id="5" name="Oval 4">
              <a:extLst>
                <a:ext uri="{FF2B5EF4-FFF2-40B4-BE49-F238E27FC236}">
                  <a16:creationId xmlns:a16="http://schemas.microsoft.com/office/drawing/2014/main" id="{74B24DAB-1254-C344-B5C5-336831115865}"/>
                </a:ext>
              </a:extLst>
            </p:cNvPr>
            <p:cNvSpPr/>
            <p:nvPr/>
          </p:nvSpPr>
          <p:spPr bwMode="auto">
            <a:xfrm>
              <a:off x="1403648" y="5430520"/>
              <a:ext cx="1008112" cy="734784"/>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grpSp>
      <p:sp>
        <p:nvSpPr>
          <p:cNvPr id="7" name="Oval 6">
            <a:extLst>
              <a:ext uri="{FF2B5EF4-FFF2-40B4-BE49-F238E27FC236}">
                <a16:creationId xmlns:a16="http://schemas.microsoft.com/office/drawing/2014/main" id="{4960ECF0-7B58-CC49-BB1A-D1234615E52C}"/>
              </a:ext>
              <a:ext uri="{C183D7F6-B498-43B3-948B-1728B52AA6E4}">
                <adec:decorative xmlns:adec="http://schemas.microsoft.com/office/drawing/2017/decorative" val="1"/>
              </a:ext>
            </a:extLst>
          </p:cNvPr>
          <p:cNvSpPr/>
          <p:nvPr/>
        </p:nvSpPr>
        <p:spPr bwMode="auto">
          <a:xfrm>
            <a:off x="1385646" y="2348880"/>
            <a:ext cx="954106" cy="504056"/>
          </a:xfrm>
          <a:prstGeom prst="ellipse">
            <a:avLst/>
          </a:prstGeom>
          <a:solidFill>
            <a:schemeClr val="bg1">
              <a:alpha val="99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Tree>
    <p:extLst>
      <p:ext uri="{BB962C8B-B14F-4D97-AF65-F5344CB8AC3E}">
        <p14:creationId xmlns:p14="http://schemas.microsoft.com/office/powerpoint/2010/main" val="2648998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E496-9811-444E-BC21-1AC5FB516042}"/>
              </a:ext>
            </a:extLst>
          </p:cNvPr>
          <p:cNvSpPr>
            <a:spLocks noGrp="1"/>
          </p:cNvSpPr>
          <p:nvPr>
            <p:ph type="title"/>
          </p:nvPr>
        </p:nvSpPr>
        <p:spPr/>
        <p:txBody>
          <a:bodyPr/>
          <a:lstStyle/>
          <a:p>
            <a:r>
              <a:rPr lang="en-US" dirty="0"/>
              <a:t>Attribute Types - 3</a:t>
            </a:r>
          </a:p>
        </p:txBody>
      </p:sp>
      <p:graphicFrame>
        <p:nvGraphicFramePr>
          <p:cNvPr id="4" name="Content Placeholder 3">
            <a:extLst>
              <a:ext uri="{FF2B5EF4-FFF2-40B4-BE49-F238E27FC236}">
                <a16:creationId xmlns:a16="http://schemas.microsoft.com/office/drawing/2014/main" id="{38ECB29D-F41C-1944-BBD7-2234540AFF09}"/>
              </a:ext>
            </a:extLst>
          </p:cNvPr>
          <p:cNvGraphicFramePr>
            <a:graphicFrameLocks noGrp="1"/>
          </p:cNvGraphicFramePr>
          <p:nvPr>
            <p:ph idx="1"/>
          </p:nvPr>
        </p:nvGraphicFramePr>
        <p:xfrm>
          <a:off x="762000" y="1524000"/>
          <a:ext cx="7772400" cy="384556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597883591"/>
                    </a:ext>
                  </a:extLst>
                </a:gridCol>
                <a:gridCol w="2590800">
                  <a:extLst>
                    <a:ext uri="{9D8B030D-6E8A-4147-A177-3AD203B41FA5}">
                      <a16:colId xmlns:a16="http://schemas.microsoft.com/office/drawing/2014/main" val="3184323118"/>
                    </a:ext>
                  </a:extLst>
                </a:gridCol>
                <a:gridCol w="2590800">
                  <a:extLst>
                    <a:ext uri="{9D8B030D-6E8A-4147-A177-3AD203B41FA5}">
                      <a16:colId xmlns:a16="http://schemas.microsoft.com/office/drawing/2014/main" val="2026430113"/>
                    </a:ext>
                  </a:extLst>
                </a:gridCol>
              </a:tblGrid>
              <a:tr h="370840">
                <a:tc>
                  <a:txBody>
                    <a:bodyPr/>
                    <a:lstStyle/>
                    <a:p>
                      <a:r>
                        <a:rPr lang="en-US" dirty="0"/>
                        <a:t>Type</a:t>
                      </a:r>
                    </a:p>
                  </a:txBody>
                  <a:tcPr/>
                </a:tc>
                <a:tc>
                  <a:txBody>
                    <a:bodyPr/>
                    <a:lstStyle/>
                    <a:p>
                      <a:r>
                        <a:rPr lang="en-US" dirty="0"/>
                        <a:t>Description</a:t>
                      </a:r>
                    </a:p>
                  </a:txBody>
                  <a:tcPr/>
                </a:tc>
                <a:tc>
                  <a:txBody>
                    <a:bodyPr/>
                    <a:lstStyle/>
                    <a:p>
                      <a:r>
                        <a:rPr lang="en-US" dirty="0"/>
                        <a:t>Example</a:t>
                      </a:r>
                    </a:p>
                  </a:txBody>
                  <a:tcPr/>
                </a:tc>
                <a:extLst>
                  <a:ext uri="{0D108BD9-81ED-4DB2-BD59-A6C34878D82A}">
                    <a16:rowId xmlns:a16="http://schemas.microsoft.com/office/drawing/2014/main" val="1409344988"/>
                  </a:ext>
                </a:extLst>
              </a:tr>
              <a:tr h="370840">
                <a:tc>
                  <a:txBody>
                    <a:bodyPr/>
                    <a:lstStyle/>
                    <a:p>
                      <a:r>
                        <a:rPr lang="en-US" dirty="0"/>
                        <a:t>Stored Attribute</a:t>
                      </a:r>
                    </a:p>
                  </a:txBody>
                  <a:tcPr/>
                </a:tc>
                <a:tc>
                  <a:txBody>
                    <a:bodyPr/>
                    <a:lstStyle/>
                    <a:p>
                      <a:r>
                        <a:rPr lang="en-GB" sz="1800" b="0" kern="1200" dirty="0">
                          <a:solidFill>
                            <a:schemeClr val="dk1"/>
                          </a:solidFill>
                          <a:effectLst/>
                          <a:latin typeface="+mn-lt"/>
                          <a:ea typeface="+mn-ea"/>
                          <a:cs typeface="+mn-cs"/>
                        </a:rPr>
                        <a:t>An attribute that holds a value provided as is.</a:t>
                      </a:r>
                      <a:endParaRPr lang="en-GB" dirty="0"/>
                    </a:p>
                  </a:txBody>
                  <a:tcPr/>
                </a:tc>
                <a:tc>
                  <a:txBody>
                    <a:bodyPr/>
                    <a:lstStyle/>
                    <a:p>
                      <a:r>
                        <a:rPr lang="en-US" dirty="0"/>
                        <a:t>Employee entity:</a:t>
                      </a:r>
                    </a:p>
                    <a:p>
                      <a:r>
                        <a:rPr lang="en-US" dirty="0"/>
                        <a:t>Name </a:t>
                      </a:r>
                      <a:r>
                        <a:rPr lang="en-US" dirty="0">
                          <a:sym typeface="Wingdings" pitchFamily="2" charset="2"/>
                        </a:rPr>
                        <a:t> can be set by the user as used as is.</a:t>
                      </a:r>
                      <a:endParaRPr lang="en-US" dirty="0"/>
                    </a:p>
                  </a:txBody>
                  <a:tcPr/>
                </a:tc>
                <a:extLst>
                  <a:ext uri="{0D108BD9-81ED-4DB2-BD59-A6C34878D82A}">
                    <a16:rowId xmlns:a16="http://schemas.microsoft.com/office/drawing/2014/main" val="1724712814"/>
                  </a:ext>
                </a:extLst>
              </a:tr>
              <a:tr h="370840">
                <a:tc>
                  <a:txBody>
                    <a:bodyPr/>
                    <a:lstStyle/>
                    <a:p>
                      <a:r>
                        <a:rPr lang="en-US" dirty="0"/>
                        <a:t>Derived Attribute</a:t>
                      </a:r>
                    </a:p>
                  </a:txBody>
                  <a:tcPr/>
                </a:tc>
                <a:tc>
                  <a:txBody>
                    <a:bodyPr/>
                    <a:lstStyle/>
                    <a:p>
                      <a:r>
                        <a:rPr lang="en-GB" sz="1800" b="0" kern="1200" dirty="0">
                          <a:solidFill>
                            <a:schemeClr val="dk1"/>
                          </a:solidFill>
                          <a:effectLst/>
                          <a:latin typeface="+mn-lt"/>
                          <a:ea typeface="+mn-ea"/>
                          <a:cs typeface="+mn-cs"/>
                        </a:rPr>
                        <a:t>An attribute that represents a value that is derivable from the value of a related attribute or set of attributes, not necessarily in the same entity type. </a:t>
                      </a:r>
                      <a:endParaRPr lang="en-GB" dirty="0"/>
                    </a:p>
                    <a:p>
                      <a:endParaRPr lang="en-US" dirty="0"/>
                    </a:p>
                  </a:txBody>
                  <a:tcPr/>
                </a:tc>
                <a:tc>
                  <a:txBody>
                    <a:bodyPr/>
                    <a:lstStyle/>
                    <a:p>
                      <a:r>
                        <a:rPr lang="en-US" dirty="0"/>
                        <a:t>Employee entity:</a:t>
                      </a:r>
                    </a:p>
                    <a:p>
                      <a:r>
                        <a:rPr lang="en-US" dirty="0"/>
                        <a:t>Age </a:t>
                      </a:r>
                      <a:r>
                        <a:rPr lang="en-US" dirty="0">
                          <a:sym typeface="Wingdings" pitchFamily="2" charset="2"/>
                        </a:rPr>
                        <a:t> can be derived from </a:t>
                      </a:r>
                      <a:r>
                        <a:rPr lang="en-US" dirty="0" err="1">
                          <a:sym typeface="Wingdings" pitchFamily="2" charset="2"/>
                        </a:rPr>
                        <a:t>dateOfBirth</a:t>
                      </a:r>
                      <a:r>
                        <a:rPr lang="en-US" dirty="0">
                          <a:sym typeface="Wingdings" pitchFamily="2" charset="2"/>
                        </a:rPr>
                        <a:t> and </a:t>
                      </a:r>
                      <a:r>
                        <a:rPr lang="en-US" dirty="0" err="1">
                          <a:sym typeface="Wingdings" pitchFamily="2" charset="2"/>
                        </a:rPr>
                        <a:t>currentDate</a:t>
                      </a:r>
                      <a:r>
                        <a:rPr lang="en-US" dirty="0">
                          <a:sym typeface="Wingdings" pitchFamily="2" charset="2"/>
                        </a:rPr>
                        <a:t>.</a:t>
                      </a:r>
                      <a:endParaRPr lang="en-US" dirty="0"/>
                    </a:p>
                  </a:txBody>
                  <a:tcPr/>
                </a:tc>
                <a:extLst>
                  <a:ext uri="{0D108BD9-81ED-4DB2-BD59-A6C34878D82A}">
                    <a16:rowId xmlns:a16="http://schemas.microsoft.com/office/drawing/2014/main" val="335098111"/>
                  </a:ext>
                </a:extLst>
              </a:tr>
            </a:tbl>
          </a:graphicData>
        </a:graphic>
      </p:graphicFrame>
      <p:sp>
        <p:nvSpPr>
          <p:cNvPr id="3" name="Oval 2">
            <a:extLst>
              <a:ext uri="{FF2B5EF4-FFF2-40B4-BE49-F238E27FC236}">
                <a16:creationId xmlns:a16="http://schemas.microsoft.com/office/drawing/2014/main" id="{1C6837B2-E313-C54A-A91B-D6080B3DDE65}"/>
              </a:ext>
              <a:ext uri="{C183D7F6-B498-43B3-948B-1728B52AA6E4}">
                <adec:decorative xmlns:adec="http://schemas.microsoft.com/office/drawing/2017/decorative" val="1"/>
              </a:ext>
            </a:extLst>
          </p:cNvPr>
          <p:cNvSpPr/>
          <p:nvPr/>
        </p:nvSpPr>
        <p:spPr bwMode="auto">
          <a:xfrm>
            <a:off x="1259632" y="3789040"/>
            <a:ext cx="1080120" cy="504056"/>
          </a:xfrm>
          <a:prstGeom prst="ellipse">
            <a:avLst/>
          </a:prstGeom>
          <a:solidFill>
            <a:schemeClr val="bg1"/>
          </a:solidFill>
          <a:ln w="9525" cap="flat" cmpd="sng" algn="ctr">
            <a:solidFill>
              <a:schemeClr val="tx1"/>
            </a:solidFill>
            <a:prstDash val="dash"/>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Tree>
    <p:extLst>
      <p:ext uri="{BB962C8B-B14F-4D97-AF65-F5344CB8AC3E}">
        <p14:creationId xmlns:p14="http://schemas.microsoft.com/office/powerpoint/2010/main" val="3236721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E496-9811-444E-BC21-1AC5FB516042}"/>
              </a:ext>
            </a:extLst>
          </p:cNvPr>
          <p:cNvSpPr>
            <a:spLocks noGrp="1"/>
          </p:cNvSpPr>
          <p:nvPr>
            <p:ph type="title"/>
          </p:nvPr>
        </p:nvSpPr>
        <p:spPr/>
        <p:txBody>
          <a:bodyPr/>
          <a:lstStyle/>
          <a:p>
            <a:r>
              <a:rPr lang="en-US" dirty="0"/>
              <a:t>Attribute Types - 4</a:t>
            </a:r>
          </a:p>
        </p:txBody>
      </p:sp>
      <p:graphicFrame>
        <p:nvGraphicFramePr>
          <p:cNvPr id="4" name="Content Placeholder 3">
            <a:extLst>
              <a:ext uri="{FF2B5EF4-FFF2-40B4-BE49-F238E27FC236}">
                <a16:creationId xmlns:a16="http://schemas.microsoft.com/office/drawing/2014/main" id="{38ECB29D-F41C-1944-BBD7-2234540AFF09}"/>
              </a:ext>
            </a:extLst>
          </p:cNvPr>
          <p:cNvGraphicFramePr>
            <a:graphicFrameLocks noGrp="1"/>
          </p:cNvGraphicFramePr>
          <p:nvPr>
            <p:ph idx="1"/>
            <p:extLst>
              <p:ext uri="{D42A27DB-BD31-4B8C-83A1-F6EECF244321}">
                <p14:modId xmlns:p14="http://schemas.microsoft.com/office/powerpoint/2010/main" val="2596359589"/>
              </p:ext>
            </p:extLst>
          </p:nvPr>
        </p:nvGraphicFramePr>
        <p:xfrm>
          <a:off x="685800" y="1231900"/>
          <a:ext cx="7772400" cy="439420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3597883591"/>
                    </a:ext>
                  </a:extLst>
                </a:gridCol>
                <a:gridCol w="2590800">
                  <a:extLst>
                    <a:ext uri="{9D8B030D-6E8A-4147-A177-3AD203B41FA5}">
                      <a16:colId xmlns:a16="http://schemas.microsoft.com/office/drawing/2014/main" val="3184323118"/>
                    </a:ext>
                  </a:extLst>
                </a:gridCol>
                <a:gridCol w="2590800">
                  <a:extLst>
                    <a:ext uri="{9D8B030D-6E8A-4147-A177-3AD203B41FA5}">
                      <a16:colId xmlns:a16="http://schemas.microsoft.com/office/drawing/2014/main" val="2026430113"/>
                    </a:ext>
                  </a:extLst>
                </a:gridCol>
              </a:tblGrid>
              <a:tr h="370840">
                <a:tc>
                  <a:txBody>
                    <a:bodyPr/>
                    <a:lstStyle/>
                    <a:p>
                      <a:r>
                        <a:rPr lang="en-US" dirty="0"/>
                        <a:t>Type</a:t>
                      </a:r>
                    </a:p>
                  </a:txBody>
                  <a:tcPr/>
                </a:tc>
                <a:tc>
                  <a:txBody>
                    <a:bodyPr/>
                    <a:lstStyle/>
                    <a:p>
                      <a:r>
                        <a:rPr lang="en-US" dirty="0"/>
                        <a:t>Description</a:t>
                      </a:r>
                    </a:p>
                  </a:txBody>
                  <a:tcPr/>
                </a:tc>
                <a:tc>
                  <a:txBody>
                    <a:bodyPr/>
                    <a:lstStyle/>
                    <a:p>
                      <a:r>
                        <a:rPr lang="en-US" dirty="0"/>
                        <a:t>Example</a:t>
                      </a:r>
                    </a:p>
                  </a:txBody>
                  <a:tcPr/>
                </a:tc>
                <a:extLst>
                  <a:ext uri="{0D108BD9-81ED-4DB2-BD59-A6C34878D82A}">
                    <a16:rowId xmlns:a16="http://schemas.microsoft.com/office/drawing/2014/main" val="1409344988"/>
                  </a:ext>
                </a:extLst>
              </a:tr>
              <a:tr h="370840">
                <a:tc>
                  <a:txBody>
                    <a:bodyPr/>
                    <a:lstStyle/>
                    <a:p>
                      <a:r>
                        <a:rPr lang="en-US" dirty="0"/>
                        <a:t>NULL Attribute</a:t>
                      </a:r>
                    </a:p>
                  </a:txBody>
                  <a:tcPr/>
                </a:tc>
                <a:tc>
                  <a:txBody>
                    <a:bodyPr/>
                    <a:lstStyle/>
                    <a:p>
                      <a:r>
                        <a:rPr lang="en-GB" sz="1800" b="0" kern="1200" dirty="0">
                          <a:solidFill>
                            <a:schemeClr val="dk1"/>
                          </a:solidFill>
                          <a:effectLst/>
                          <a:latin typeface="+mn-lt"/>
                          <a:ea typeface="+mn-ea"/>
                          <a:cs typeface="+mn-cs"/>
                        </a:rPr>
                        <a:t>An attribute that </a:t>
                      </a:r>
                      <a:r>
                        <a:rPr lang="en-GB" sz="1800" b="0" i="0" kern="1200" dirty="0">
                          <a:solidFill>
                            <a:schemeClr val="dk1"/>
                          </a:solidFill>
                          <a:effectLst/>
                          <a:latin typeface="+mn-lt"/>
                          <a:ea typeface="+mn-ea"/>
                          <a:cs typeface="+mn-cs"/>
                        </a:rPr>
                        <a:t>means either the value is unknown or inapplicable. It does not mean zero or blank.</a:t>
                      </a:r>
                      <a:endParaRPr lang="en-GB" dirty="0"/>
                    </a:p>
                  </a:txBody>
                  <a:tcPr/>
                </a:tc>
                <a:tc>
                  <a:txBody>
                    <a:bodyPr/>
                    <a:lstStyle/>
                    <a:p>
                      <a:r>
                        <a:rPr lang="en-US" dirty="0"/>
                        <a:t>Employee entity:</a:t>
                      </a:r>
                    </a:p>
                    <a:p>
                      <a:r>
                        <a:rPr lang="en-US" dirty="0"/>
                        <a:t>Commission </a:t>
                      </a:r>
                      <a:r>
                        <a:rPr lang="en-US" dirty="0">
                          <a:sym typeface="Wingdings" pitchFamily="2" charset="2"/>
                        </a:rPr>
                        <a:t> can be NULL</a:t>
                      </a:r>
                      <a:endParaRPr lang="en-US" dirty="0"/>
                    </a:p>
                  </a:txBody>
                  <a:tcPr/>
                </a:tc>
                <a:extLst>
                  <a:ext uri="{0D108BD9-81ED-4DB2-BD59-A6C34878D82A}">
                    <a16:rowId xmlns:a16="http://schemas.microsoft.com/office/drawing/2014/main" val="1724712814"/>
                  </a:ext>
                </a:extLst>
              </a:tr>
              <a:tr h="370840">
                <a:tc>
                  <a:txBody>
                    <a:bodyPr/>
                    <a:lstStyle/>
                    <a:p>
                      <a:r>
                        <a:rPr lang="en-US" dirty="0"/>
                        <a:t>Complex Attribute</a:t>
                      </a:r>
                    </a:p>
                  </a:txBody>
                  <a:tcPr/>
                </a:tc>
                <a:tc>
                  <a:txBody>
                    <a:bodyPr/>
                    <a:lstStyle/>
                    <a:p>
                      <a:r>
                        <a:rPr lang="en-GB" sz="1800" b="0" kern="1200" dirty="0">
                          <a:solidFill>
                            <a:schemeClr val="dk1"/>
                          </a:solidFill>
                          <a:effectLst/>
                          <a:latin typeface="+mn-lt"/>
                          <a:ea typeface="+mn-ea"/>
                          <a:cs typeface="+mn-cs"/>
                        </a:rPr>
                        <a:t>An attribute that is </a:t>
                      </a:r>
                      <a:r>
                        <a:rPr lang="en-GB" sz="1800" b="0" i="0" kern="1200" dirty="0">
                          <a:solidFill>
                            <a:schemeClr val="dk1"/>
                          </a:solidFill>
                          <a:effectLst/>
                          <a:latin typeface="+mn-lt"/>
                          <a:ea typeface="+mn-ea"/>
                          <a:cs typeface="+mn-cs"/>
                        </a:rPr>
                        <a:t>formed by nesting composite attributes and multi-valued attributes in arbitrary way. We can say this as the both are in the attribute.</a:t>
                      </a:r>
                      <a:endParaRPr lang="en-US" dirty="0"/>
                    </a:p>
                  </a:txBody>
                  <a:tcPr/>
                </a:tc>
                <a:tc>
                  <a:txBody>
                    <a:bodyPr/>
                    <a:lstStyle/>
                    <a:p>
                      <a:r>
                        <a:rPr lang="en-US" dirty="0"/>
                        <a:t>Employee entity:</a:t>
                      </a:r>
                    </a:p>
                    <a:p>
                      <a:r>
                        <a:rPr lang="en-GB" sz="1800" b="0" i="0" kern="1200" dirty="0">
                          <a:solidFill>
                            <a:schemeClr val="dk1"/>
                          </a:solidFill>
                          <a:effectLst/>
                          <a:latin typeface="+mn-lt"/>
                          <a:ea typeface="+mn-ea"/>
                          <a:cs typeface="+mn-cs"/>
                        </a:rPr>
                        <a:t>A person can have many phone numbers, many e-mail addresses, home addresses etc. So if there is an attribute in the name of 'Contact detail’, it can be a complex attribute.</a:t>
                      </a:r>
                      <a:endParaRPr lang="en-US" dirty="0"/>
                    </a:p>
                  </a:txBody>
                  <a:tcPr/>
                </a:tc>
                <a:extLst>
                  <a:ext uri="{0D108BD9-81ED-4DB2-BD59-A6C34878D82A}">
                    <a16:rowId xmlns:a16="http://schemas.microsoft.com/office/drawing/2014/main" val="335098111"/>
                  </a:ext>
                </a:extLst>
              </a:tr>
            </a:tbl>
          </a:graphicData>
        </a:graphic>
      </p:graphicFrame>
      <p:grpSp>
        <p:nvGrpSpPr>
          <p:cNvPr id="5" name="Group 4">
            <a:extLst>
              <a:ext uri="{FF2B5EF4-FFF2-40B4-BE49-F238E27FC236}">
                <a16:creationId xmlns:a16="http://schemas.microsoft.com/office/drawing/2014/main" id="{33A9F565-1B28-CB45-9435-785E23699533}"/>
              </a:ext>
              <a:ext uri="{C183D7F6-B498-43B3-948B-1728B52AA6E4}">
                <adec:decorative xmlns:adec="http://schemas.microsoft.com/office/drawing/2017/decorative" val="1"/>
              </a:ext>
            </a:extLst>
          </p:cNvPr>
          <p:cNvGrpSpPr/>
          <p:nvPr/>
        </p:nvGrpSpPr>
        <p:grpSpPr>
          <a:xfrm>
            <a:off x="1331640" y="4005064"/>
            <a:ext cx="864096" cy="504056"/>
            <a:chOff x="1331640" y="5373216"/>
            <a:chExt cx="1152128" cy="864096"/>
          </a:xfrm>
        </p:grpSpPr>
        <p:sp>
          <p:nvSpPr>
            <p:cNvPr id="6" name="Oval 5">
              <a:extLst>
                <a:ext uri="{FF2B5EF4-FFF2-40B4-BE49-F238E27FC236}">
                  <a16:creationId xmlns:a16="http://schemas.microsoft.com/office/drawing/2014/main" id="{6AF87BD3-BE0F-8243-9417-B6C1FB443ECA}"/>
                </a:ext>
              </a:extLst>
            </p:cNvPr>
            <p:cNvSpPr/>
            <p:nvPr/>
          </p:nvSpPr>
          <p:spPr bwMode="auto">
            <a:xfrm>
              <a:off x="1331640" y="5373216"/>
              <a:ext cx="1152128" cy="864096"/>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Times" pitchFamily="18" charset="0"/>
              </a:endParaRPr>
            </a:p>
          </p:txBody>
        </p:sp>
        <p:sp>
          <p:nvSpPr>
            <p:cNvPr id="7" name="Oval 6">
              <a:extLst>
                <a:ext uri="{FF2B5EF4-FFF2-40B4-BE49-F238E27FC236}">
                  <a16:creationId xmlns:a16="http://schemas.microsoft.com/office/drawing/2014/main" id="{AFE8CDA5-1943-2246-A6B2-D38656ABFB07}"/>
                </a:ext>
              </a:extLst>
            </p:cNvPr>
            <p:cNvSpPr/>
            <p:nvPr/>
          </p:nvSpPr>
          <p:spPr bwMode="auto">
            <a:xfrm>
              <a:off x="1403648" y="5430520"/>
              <a:ext cx="1008112" cy="734784"/>
            </a:xfrm>
            <a:prstGeom prst="ellipse">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lang="en-US" sz="1400" dirty="0">
                  <a:latin typeface="Times" pitchFamily="18" charset="0"/>
                </a:rPr>
                <a:t>(…)</a:t>
              </a:r>
              <a:endParaRPr kumimoji="0" lang="en-US" sz="1200" b="0" i="0" u="none" strike="noStrike" cap="none" normalizeH="0" baseline="0" dirty="0">
                <a:ln>
                  <a:noFill/>
                </a:ln>
                <a:solidFill>
                  <a:schemeClr val="tx1"/>
                </a:solidFill>
                <a:effectLst/>
                <a:latin typeface="Times" pitchFamily="18" charset="0"/>
              </a:endParaRPr>
            </a:p>
          </p:txBody>
        </p:sp>
      </p:grpSp>
    </p:spTree>
    <p:extLst>
      <p:ext uri="{BB962C8B-B14F-4D97-AF65-F5344CB8AC3E}">
        <p14:creationId xmlns:p14="http://schemas.microsoft.com/office/powerpoint/2010/main" val="1887809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1340768"/>
            <a:ext cx="8856984" cy="2677656"/>
          </a:xfrm>
          <a:prstGeom prst="rect">
            <a:avLst/>
          </a:prstGeom>
          <a:noFill/>
        </p:spPr>
        <p:txBody>
          <a:bodyPr wrap="square" rtlCol="0">
            <a:spAutoFit/>
          </a:bodyPr>
          <a:lstStyle/>
          <a:p>
            <a:pPr algn="just"/>
            <a:r>
              <a:rPr lang="en-US" sz="2800" b="0" i="0" dirty="0">
                <a:solidFill>
                  <a:srgbClr val="373D3F"/>
                </a:solidFill>
                <a:effectLst/>
                <a:latin typeface="Lora"/>
              </a:rPr>
              <a:t>There are a few types of attributes you need to be familiar with. Some of these are to be left as is, but some need to be adjusted to facilitate representation in the relational model. This first section will discuss the types of attributes. Later on we will discuss fixing the attributes to fit correctly into the relational model..</a:t>
            </a:r>
          </a:p>
        </p:txBody>
      </p:sp>
    </p:spTree>
    <p:extLst>
      <p:ext uri="{BB962C8B-B14F-4D97-AF65-F5344CB8AC3E}">
        <p14:creationId xmlns:p14="http://schemas.microsoft.com/office/powerpoint/2010/main" val="499397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1412776"/>
            <a:ext cx="8856984" cy="224676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Simple attributes</a:t>
            </a:r>
          </a:p>
          <a:p>
            <a:pPr algn="l"/>
            <a:r>
              <a:rPr lang="en-US" sz="2800" b="1" i="1" dirty="0">
                <a:solidFill>
                  <a:srgbClr val="00B0F0"/>
                </a:solidFill>
                <a:effectLst>
                  <a:outerShdw blurRad="38100" dist="38100" dir="2700000" algn="tl">
                    <a:srgbClr val="000000">
                      <a:alpha val="43137"/>
                    </a:srgbClr>
                  </a:outerShdw>
                </a:effectLst>
                <a:latin typeface="Lora"/>
              </a:rPr>
              <a:t>Simple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those drawn from the atomic value domains; they are also called </a:t>
            </a:r>
            <a:r>
              <a:rPr lang="en-US" sz="2800" b="0" i="1" dirty="0">
                <a:solidFill>
                  <a:srgbClr val="373D3F"/>
                </a:solidFill>
                <a:effectLst/>
                <a:latin typeface="Lora"/>
              </a:rPr>
              <a:t>single-valued attributes</a:t>
            </a:r>
            <a:r>
              <a:rPr lang="en-US" sz="2800" b="0" i="0" dirty="0">
                <a:solidFill>
                  <a:srgbClr val="373D3F"/>
                </a:solidFill>
                <a:effectLst/>
                <a:latin typeface="Lora"/>
              </a:rPr>
              <a:t>. In the COMPANY database, an example of this would be: Name = {John} ; Age = {23}</a:t>
            </a:r>
          </a:p>
        </p:txBody>
      </p:sp>
    </p:spTree>
    <p:extLst>
      <p:ext uri="{BB962C8B-B14F-4D97-AF65-F5344CB8AC3E}">
        <p14:creationId xmlns:p14="http://schemas.microsoft.com/office/powerpoint/2010/main" val="348992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894730"/>
            <a:ext cx="8856984" cy="2677656"/>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Composite attributes</a:t>
            </a:r>
          </a:p>
          <a:p>
            <a:pPr algn="l"/>
            <a:r>
              <a:rPr lang="en-US" sz="2800" b="1" i="1" dirty="0">
                <a:solidFill>
                  <a:srgbClr val="00B0F0"/>
                </a:solidFill>
                <a:effectLst>
                  <a:outerShdw blurRad="38100" dist="38100" dir="2700000" algn="tl">
                    <a:srgbClr val="000000">
                      <a:alpha val="43137"/>
                    </a:srgbClr>
                  </a:outerShdw>
                </a:effectLst>
                <a:latin typeface="Lora"/>
              </a:rPr>
              <a:t>Composite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those that consist of a hierarchy of attributes. </a:t>
            </a:r>
            <a:r>
              <a:rPr lang="en-US" sz="2800" b="0" i="0" dirty="0">
                <a:solidFill>
                  <a:srgbClr val="333333"/>
                </a:solidFill>
                <a:effectLst/>
                <a:latin typeface="Lora"/>
              </a:rPr>
              <a:t>Using our database example, and shown, Address may consist of Number, Street and Suburb. So this would be written as → Address = {59 + ‘Meek Street’ + ‘Kingsford’}</a:t>
            </a:r>
            <a:endParaRPr lang="en-US" sz="2800" b="0" i="0" dirty="0">
              <a:solidFill>
                <a:srgbClr val="373D3F"/>
              </a:solidFill>
              <a:effectLst/>
              <a:latin typeface="Lora"/>
            </a:endParaRPr>
          </a:p>
        </p:txBody>
      </p:sp>
      <p:pic>
        <p:nvPicPr>
          <p:cNvPr id="3074" name="Picture 2" descr="Blue rectangle with the word EMPLOYEE. Under this are four yellow ovals with the words Name, Address, Birthdate, Salary. There are lines between the rectangle and yellow ovals. Under the Address oval are three white ovals with the words Number, Street, Suburb.">
            <a:extLst>
              <a:ext uri="{FF2B5EF4-FFF2-40B4-BE49-F238E27FC236}">
                <a16:creationId xmlns:a16="http://schemas.microsoft.com/office/drawing/2014/main" id="{FD218363-C333-4E39-BCE4-9831C773B8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3584472"/>
            <a:ext cx="4612608" cy="2044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756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894730"/>
            <a:ext cx="8856984" cy="224676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Multivalued attributes</a:t>
            </a:r>
          </a:p>
          <a:p>
            <a:pPr algn="just"/>
            <a:r>
              <a:rPr lang="en-US" sz="2800" b="1" i="1" dirty="0">
                <a:solidFill>
                  <a:srgbClr val="00B0F0"/>
                </a:solidFill>
                <a:effectLst>
                  <a:outerShdw blurRad="38100" dist="38100" dir="2700000" algn="tl">
                    <a:srgbClr val="000000">
                      <a:alpha val="43137"/>
                    </a:srgbClr>
                  </a:outerShdw>
                </a:effectLst>
                <a:latin typeface="Lora"/>
              </a:rPr>
              <a:t>Multivalued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attributes that have a set of values for each entity. An example of a multivalued attribute from the COMPANY database, as seen are the degrees of an employee: BSc, MIT, PhD.</a:t>
            </a:r>
          </a:p>
        </p:txBody>
      </p:sp>
      <p:pic>
        <p:nvPicPr>
          <p:cNvPr id="4098" name="Picture 2" descr="Blue rectangle with the word EMPLOYEE. A line connects this to each of five yellow ovals with these words inside the ovals: Degrees, Name, Address, Birthdate, Salary">
            <a:extLst>
              <a:ext uri="{FF2B5EF4-FFF2-40B4-BE49-F238E27FC236}">
                <a16:creationId xmlns:a16="http://schemas.microsoft.com/office/drawing/2014/main" id="{982396D0-6700-4566-8657-864CEDC54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471" y="3093869"/>
            <a:ext cx="5331057" cy="2327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13819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9FF5-9F55-A677-E257-60AD3DE0E844}"/>
              </a:ext>
            </a:extLst>
          </p:cNvPr>
          <p:cNvSpPr>
            <a:spLocks noGrp="1"/>
          </p:cNvSpPr>
          <p:nvPr>
            <p:ph type="title"/>
          </p:nvPr>
        </p:nvSpPr>
        <p:spPr/>
        <p:txBody>
          <a:bodyPr/>
          <a:lstStyle/>
          <a:p>
            <a:r>
              <a:rPr lang="en-GB" dirty="0"/>
              <a:t>Knowledge Check: Attributes</a:t>
            </a:r>
          </a:p>
        </p:txBody>
      </p:sp>
      <p:pic>
        <p:nvPicPr>
          <p:cNvPr id="3074" name="Picture 2">
            <a:extLst>
              <a:ext uri="{FF2B5EF4-FFF2-40B4-BE49-F238E27FC236}">
                <a16:creationId xmlns:a16="http://schemas.microsoft.com/office/drawing/2014/main" id="{EA74C3EF-2247-CC88-752F-1C5EF2B2495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076056" y="1417638"/>
            <a:ext cx="3916363" cy="39163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5AE1974-4CC9-40B4-4B68-5D5913F11EBA}"/>
              </a:ext>
            </a:extLst>
          </p:cNvPr>
          <p:cNvSpPr txBox="1"/>
          <p:nvPr/>
        </p:nvSpPr>
        <p:spPr>
          <a:xfrm>
            <a:off x="504056" y="3244334"/>
            <a:ext cx="4572000" cy="369332"/>
          </a:xfrm>
          <a:prstGeom prst="rect">
            <a:avLst/>
          </a:prstGeom>
          <a:noFill/>
        </p:spPr>
        <p:txBody>
          <a:bodyPr wrap="square">
            <a:spAutoFit/>
          </a:bodyPr>
          <a:lstStyle/>
          <a:p>
            <a:r>
              <a:rPr lang="en-GB" dirty="0"/>
              <a:t>https://forms.office.com/e/</a:t>
            </a:r>
            <a:r>
              <a:rPr lang="en-GB" dirty="0">
                <a:solidFill>
                  <a:schemeClr val="tx2">
                    <a:lumMod val="60000"/>
                    <a:lumOff val="40000"/>
                  </a:schemeClr>
                </a:solidFill>
              </a:rPr>
              <a:t>EkZ8AhrXAx</a:t>
            </a:r>
          </a:p>
        </p:txBody>
      </p:sp>
    </p:spTree>
    <p:extLst>
      <p:ext uri="{BB962C8B-B14F-4D97-AF65-F5344CB8AC3E}">
        <p14:creationId xmlns:p14="http://schemas.microsoft.com/office/powerpoint/2010/main" val="15960258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764704"/>
            <a:ext cx="8856984" cy="4555093"/>
          </a:xfrm>
          <a:prstGeom prst="rect">
            <a:avLst/>
          </a:prstGeom>
          <a:noFill/>
        </p:spPr>
        <p:txBody>
          <a:bodyPr wrap="square" rtlCol="0">
            <a:spAutoFit/>
          </a:bodyPr>
          <a:lstStyle/>
          <a:p>
            <a:pPr algn="just"/>
            <a:r>
              <a:rPr lang="en-US" sz="2800" b="0" i="0" dirty="0">
                <a:solidFill>
                  <a:srgbClr val="373D3F"/>
                </a:solidFill>
                <a:effectLst/>
                <a:latin typeface="Lora"/>
              </a:rPr>
              <a:t>An important constraint on an entity is the key. The </a:t>
            </a:r>
            <a:r>
              <a:rPr lang="en-US" sz="2800" b="0" i="1" dirty="0">
                <a:solidFill>
                  <a:srgbClr val="373D3F"/>
                </a:solidFill>
                <a:effectLst/>
                <a:latin typeface="Lora"/>
              </a:rPr>
              <a:t>key</a:t>
            </a:r>
            <a:r>
              <a:rPr lang="en-US" sz="2800" b="0" i="0" dirty="0">
                <a:solidFill>
                  <a:srgbClr val="373D3F"/>
                </a:solidFill>
                <a:effectLst/>
                <a:latin typeface="Lora"/>
              </a:rPr>
              <a:t> is an attribute or a group of attributes whose values can be used to uniquely identify an individual entity in an entity set..</a:t>
            </a:r>
          </a:p>
          <a:p>
            <a:pPr algn="just"/>
            <a:endParaRPr lang="en-US" sz="1000" dirty="0">
              <a:solidFill>
                <a:srgbClr val="373D3F"/>
              </a:solidFill>
              <a:latin typeface="Lora"/>
            </a:endParaRPr>
          </a:p>
          <a:p>
            <a:pPr algn="ctr"/>
            <a:r>
              <a:rPr lang="en-GB" sz="2800" b="1" i="0" dirty="0">
                <a:solidFill>
                  <a:srgbClr val="373D3F"/>
                </a:solidFill>
                <a:effectLst/>
                <a:latin typeface="Cormorant Garamond"/>
              </a:rPr>
              <a:t>Types of Keys</a:t>
            </a:r>
          </a:p>
          <a:p>
            <a:pPr algn="l"/>
            <a:r>
              <a:rPr lang="en-US" sz="2800" b="1" i="0" dirty="0">
                <a:solidFill>
                  <a:srgbClr val="373D3F"/>
                </a:solidFill>
                <a:effectLst/>
                <a:latin typeface="Cormorant Garamond"/>
              </a:rPr>
              <a:t>Candidate key</a:t>
            </a:r>
          </a:p>
          <a:p>
            <a:pPr algn="l"/>
            <a:r>
              <a:rPr lang="en-US" sz="2800" b="0" i="0" dirty="0">
                <a:solidFill>
                  <a:srgbClr val="373D3F"/>
                </a:solidFill>
                <a:effectLst/>
                <a:latin typeface="Lora"/>
              </a:rPr>
              <a:t>A </a:t>
            </a:r>
            <a:r>
              <a:rPr lang="en-US" sz="2800" b="1" i="1" dirty="0">
                <a:solidFill>
                  <a:srgbClr val="00B0F0"/>
                </a:solidFill>
                <a:effectLst>
                  <a:outerShdw blurRad="38100" dist="38100" dir="2700000" algn="tl">
                    <a:srgbClr val="000000">
                      <a:alpha val="43137"/>
                    </a:srgbClr>
                  </a:outerShdw>
                </a:effectLst>
                <a:latin typeface="Lora"/>
              </a:rPr>
              <a:t>candidate key</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a simple or composite key that is unique and minimal.  It is unique because no two rows in a table may have the same value at any time. It is minimal because every column is necessary in order to attain uniqueness.</a:t>
            </a:r>
          </a:p>
        </p:txBody>
      </p:sp>
    </p:spTree>
    <p:extLst>
      <p:ext uri="{BB962C8B-B14F-4D97-AF65-F5344CB8AC3E}">
        <p14:creationId xmlns:p14="http://schemas.microsoft.com/office/powerpoint/2010/main" val="15658274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4401205"/>
          </a:xfrm>
          <a:prstGeom prst="rect">
            <a:avLst/>
          </a:prstGeom>
          <a:noFill/>
        </p:spPr>
        <p:txBody>
          <a:bodyPr wrap="square" rtlCol="0">
            <a:spAutoFit/>
          </a:bodyPr>
          <a:lstStyle/>
          <a:p>
            <a:pPr algn="l"/>
            <a:r>
              <a:rPr lang="en-US" sz="2800" b="0" i="0" dirty="0">
                <a:solidFill>
                  <a:srgbClr val="373D3F"/>
                </a:solidFill>
                <a:effectLst/>
                <a:latin typeface="Lora"/>
              </a:rPr>
              <a:t>From a COMPANY database example, if the entity is </a:t>
            </a:r>
            <a:r>
              <a:rPr lang="en-US" sz="2800" b="1" i="0" dirty="0">
                <a:solidFill>
                  <a:srgbClr val="373D3F"/>
                </a:solidFill>
                <a:effectLst/>
                <a:latin typeface="Lora"/>
              </a:rPr>
              <a:t>Employee</a:t>
            </a:r>
            <a:r>
              <a:rPr lang="en-US" sz="2800" b="0" i="0" dirty="0">
                <a:solidFill>
                  <a:srgbClr val="373D3F"/>
                </a:solidFill>
                <a:effectLst/>
                <a:latin typeface="Lora"/>
              </a:rPr>
              <a:t>(EID, First Name, Last Name, Address, Phone, </a:t>
            </a:r>
            <a:r>
              <a:rPr lang="en-US" sz="2800" b="0" i="0" dirty="0" err="1">
                <a:solidFill>
                  <a:srgbClr val="373D3F"/>
                </a:solidFill>
                <a:effectLst/>
                <a:latin typeface="Lora"/>
              </a:rPr>
              <a:t>BirthDate</a:t>
            </a:r>
            <a:r>
              <a:rPr lang="en-US" sz="2800" b="0" i="0" dirty="0">
                <a:solidFill>
                  <a:srgbClr val="373D3F"/>
                </a:solidFill>
                <a:effectLst/>
                <a:latin typeface="Lora"/>
              </a:rPr>
              <a:t>, Salary, </a:t>
            </a:r>
            <a:r>
              <a:rPr lang="en-US" sz="2800" b="0" i="0" dirty="0" err="1">
                <a:solidFill>
                  <a:srgbClr val="373D3F"/>
                </a:solidFill>
                <a:effectLst/>
                <a:latin typeface="Lora"/>
              </a:rPr>
              <a:t>DepartmentID</a:t>
            </a:r>
            <a:r>
              <a:rPr lang="en-US" sz="2800" b="0" i="0"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possible candidate keys are:</a:t>
            </a:r>
          </a:p>
          <a:p>
            <a:pPr marL="457200" indent="-457200" algn="l">
              <a:buFont typeface="Wingdings" panose="05000000000000000000" pitchFamily="2" charset="2"/>
              <a:buChar char="Ø"/>
            </a:pPr>
            <a:r>
              <a:rPr lang="en-US" sz="2800" b="0" i="0" dirty="0">
                <a:solidFill>
                  <a:srgbClr val="373D3F"/>
                </a:solidFill>
                <a:effectLst/>
                <a:latin typeface="Lora"/>
              </a:rPr>
              <a:t>EID, </a:t>
            </a:r>
          </a:p>
          <a:p>
            <a:pPr marL="457200" indent="-457200" algn="l">
              <a:buFont typeface="Wingdings" panose="05000000000000000000" pitchFamily="2" charset="2"/>
              <a:buChar char="Ø"/>
            </a:pPr>
            <a:r>
              <a:rPr lang="en-US" sz="2800" b="0" i="0" dirty="0">
                <a:solidFill>
                  <a:srgbClr val="373D3F"/>
                </a:solidFill>
                <a:effectLst/>
                <a:latin typeface="Lora"/>
              </a:rPr>
              <a:t>First Name and Last Name – assuming there is no one else in the company with the same name</a:t>
            </a:r>
          </a:p>
          <a:p>
            <a:pPr marL="457200" indent="-457200" algn="l">
              <a:buFont typeface="Wingdings" panose="05000000000000000000" pitchFamily="2" charset="2"/>
              <a:buChar char="Ø"/>
            </a:pPr>
            <a:r>
              <a:rPr lang="en-US" sz="2800" b="0" i="0" dirty="0">
                <a:solidFill>
                  <a:srgbClr val="373D3F"/>
                </a:solidFill>
                <a:effectLst/>
                <a:latin typeface="Lora"/>
              </a:rPr>
              <a:t>Last Name and </a:t>
            </a:r>
            <a:r>
              <a:rPr lang="en-US" sz="2800" b="0" i="0" dirty="0" err="1">
                <a:solidFill>
                  <a:srgbClr val="373D3F"/>
                </a:solidFill>
                <a:effectLst/>
                <a:latin typeface="Lora"/>
              </a:rPr>
              <a:t>DepartmentID</a:t>
            </a:r>
            <a:r>
              <a:rPr lang="en-US" sz="2800" b="0" i="0" dirty="0">
                <a:solidFill>
                  <a:srgbClr val="373D3F"/>
                </a:solidFill>
                <a:effectLst/>
                <a:latin typeface="Lora"/>
              </a:rPr>
              <a:t> – assuming two people with the same last name don’t work in the same department</a:t>
            </a:r>
          </a:p>
        </p:txBody>
      </p:sp>
    </p:spTree>
    <p:extLst>
      <p:ext uri="{BB962C8B-B14F-4D97-AF65-F5344CB8AC3E}">
        <p14:creationId xmlns:p14="http://schemas.microsoft.com/office/powerpoint/2010/main" val="8819733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4401205"/>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Composite key</a:t>
            </a:r>
          </a:p>
          <a:p>
            <a:pPr algn="l"/>
            <a:r>
              <a:rPr lang="en-US" sz="2800" b="0" i="0" dirty="0">
                <a:solidFill>
                  <a:srgbClr val="373D3F"/>
                </a:solidFill>
                <a:effectLst/>
                <a:latin typeface="Lora"/>
              </a:rPr>
              <a:t>A </a:t>
            </a:r>
            <a:r>
              <a:rPr lang="en-US" sz="2800" b="1" i="1" dirty="0">
                <a:solidFill>
                  <a:srgbClr val="00B0F0"/>
                </a:solidFill>
                <a:effectLst>
                  <a:outerShdw blurRad="38100" dist="38100" dir="2700000" algn="tl">
                    <a:srgbClr val="000000">
                      <a:alpha val="43137"/>
                    </a:srgbClr>
                  </a:outerShdw>
                </a:effectLst>
                <a:latin typeface="Lora"/>
              </a:rPr>
              <a:t>composite key </a:t>
            </a:r>
            <a:r>
              <a:rPr lang="en-US" sz="2800" b="0" i="0" dirty="0">
                <a:solidFill>
                  <a:srgbClr val="373D3F"/>
                </a:solidFill>
                <a:effectLst/>
                <a:latin typeface="Lora"/>
              </a:rPr>
              <a:t>is composed of two or more attributes, but it must be minimal.</a:t>
            </a:r>
          </a:p>
          <a:p>
            <a:pPr algn="l"/>
            <a:r>
              <a:rPr lang="en-US" sz="2800" b="0" i="0" dirty="0">
                <a:solidFill>
                  <a:srgbClr val="373D3F"/>
                </a:solidFill>
                <a:effectLst/>
                <a:latin typeface="Lora"/>
              </a:rPr>
              <a:t>Using the example from the candidate key section, possible composite keys are:</a:t>
            </a:r>
          </a:p>
          <a:p>
            <a:pPr marL="457200" indent="-457200" algn="l">
              <a:buFont typeface="Wingdings" panose="05000000000000000000" pitchFamily="2" charset="2"/>
              <a:buChar char="Ø"/>
            </a:pPr>
            <a:r>
              <a:rPr lang="en-US" sz="2800" b="0" i="0" dirty="0">
                <a:solidFill>
                  <a:srgbClr val="373D3F"/>
                </a:solidFill>
                <a:effectLst/>
                <a:latin typeface="Lora"/>
              </a:rPr>
              <a:t>First Name and Last Name – assuming there is no one else in the company with the same name</a:t>
            </a:r>
          </a:p>
          <a:p>
            <a:pPr marL="457200" indent="-457200" algn="l">
              <a:buFont typeface="Wingdings" panose="05000000000000000000" pitchFamily="2" charset="2"/>
              <a:buChar char="Ø"/>
            </a:pPr>
            <a:r>
              <a:rPr lang="en-US" sz="2800" b="0" i="0" dirty="0">
                <a:solidFill>
                  <a:srgbClr val="373D3F"/>
                </a:solidFill>
                <a:effectLst/>
                <a:latin typeface="Lora"/>
              </a:rPr>
              <a:t>Last Name and Department ID – assuming two people with the same last name don’t work in the same department</a:t>
            </a:r>
          </a:p>
        </p:txBody>
      </p:sp>
    </p:spTree>
    <p:extLst>
      <p:ext uri="{BB962C8B-B14F-4D97-AF65-F5344CB8AC3E}">
        <p14:creationId xmlns:p14="http://schemas.microsoft.com/office/powerpoint/2010/main" val="28404756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536496"/>
            <a:ext cx="8856984" cy="5262979"/>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Primary key</a:t>
            </a:r>
          </a:p>
          <a:p>
            <a:pPr algn="l"/>
            <a:r>
              <a:rPr lang="en-US" sz="2800" b="1" i="1" dirty="0">
                <a:solidFill>
                  <a:srgbClr val="00B0F0"/>
                </a:solidFill>
                <a:effectLst>
                  <a:outerShdw blurRad="38100" dist="38100" dir="2700000" algn="tl">
                    <a:srgbClr val="000000">
                      <a:alpha val="43137"/>
                    </a:srgbClr>
                  </a:outerShdw>
                </a:effectLst>
                <a:latin typeface="Lora"/>
              </a:rPr>
              <a:t>The primary key </a:t>
            </a:r>
            <a:r>
              <a:rPr lang="en-US" sz="2800" b="0" i="0" dirty="0">
                <a:solidFill>
                  <a:srgbClr val="333333"/>
                </a:solidFill>
                <a:effectLst/>
                <a:latin typeface="Lora"/>
              </a:rPr>
              <a:t>is a candidate key that is selected by the database designer to be used as an identifying mechanism for the whole entity set. It must uniquely identify tuples in a table and not be null. The primary key is indicated in the ER model by underlining the attribute.</a:t>
            </a:r>
            <a:endParaRPr lang="en-US" sz="2800" b="0" i="0" dirty="0">
              <a:solidFill>
                <a:srgbClr val="373D3F"/>
              </a:solidFill>
              <a:effectLst/>
              <a:latin typeface="Lora"/>
            </a:endParaRPr>
          </a:p>
          <a:p>
            <a:pPr marL="457200" indent="-457200" algn="l">
              <a:buFont typeface="Wingdings" panose="05000000000000000000" pitchFamily="2" charset="2"/>
              <a:buChar char="Ø"/>
            </a:pPr>
            <a:r>
              <a:rPr lang="en-US" sz="2800" b="0" i="0" dirty="0">
                <a:solidFill>
                  <a:srgbClr val="333333"/>
                </a:solidFill>
                <a:effectLst/>
                <a:latin typeface="Lora"/>
              </a:rPr>
              <a:t>A candidate key is selected by the design</a:t>
            </a:r>
            <a:r>
              <a:rPr lang="en-US" sz="2800" b="0" i="0" dirty="0">
                <a:solidFill>
                  <a:srgbClr val="373D3F"/>
                </a:solidFill>
                <a:effectLst/>
                <a:latin typeface="Lora"/>
              </a:rPr>
              <a:t>er to uniquely identify tuples in a table. It must not be null.</a:t>
            </a:r>
          </a:p>
          <a:p>
            <a:pPr marL="457200" indent="-457200" algn="l">
              <a:buFont typeface="Wingdings" panose="05000000000000000000" pitchFamily="2" charset="2"/>
              <a:buChar char="Ø"/>
            </a:pPr>
            <a:r>
              <a:rPr lang="en-US" sz="2800" b="0" i="0" dirty="0">
                <a:solidFill>
                  <a:srgbClr val="373D3F"/>
                </a:solidFill>
                <a:effectLst/>
                <a:latin typeface="Lora"/>
              </a:rPr>
              <a:t>A key is chosen by the database designer to be used as an identifying mechanism for the whole entity set.  This is referred to as the primary key. This key is indicated by underlining the attribute in the ER model.</a:t>
            </a:r>
          </a:p>
        </p:txBody>
      </p:sp>
    </p:spTree>
    <p:extLst>
      <p:ext uri="{BB962C8B-B14F-4D97-AF65-F5344CB8AC3E}">
        <p14:creationId xmlns:p14="http://schemas.microsoft.com/office/powerpoint/2010/main" val="30512835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5247590"/>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Primary key</a:t>
            </a:r>
          </a:p>
          <a:p>
            <a:pPr algn="l"/>
            <a:r>
              <a:rPr lang="en-US" sz="2800" b="1" i="1" dirty="0">
                <a:solidFill>
                  <a:srgbClr val="00B0F0"/>
                </a:solidFill>
                <a:effectLst>
                  <a:outerShdw blurRad="38100" dist="38100" dir="2700000" algn="tl">
                    <a:srgbClr val="000000">
                      <a:alpha val="43137"/>
                    </a:srgbClr>
                  </a:outerShdw>
                </a:effectLst>
                <a:latin typeface="Lora"/>
              </a:rPr>
              <a:t>The primary key </a:t>
            </a:r>
          </a:p>
          <a:p>
            <a:pPr algn="l"/>
            <a:r>
              <a:rPr lang="en-US" sz="2800" b="0" i="0" dirty="0">
                <a:solidFill>
                  <a:srgbClr val="373D3F"/>
                </a:solidFill>
                <a:effectLst/>
                <a:latin typeface="Lora"/>
              </a:rPr>
              <a:t>In the following example, EID is the primary key:</a:t>
            </a:r>
          </a:p>
          <a:p>
            <a:pPr algn="l"/>
            <a:r>
              <a:rPr lang="en-US" sz="2800" b="1" i="0" dirty="0">
                <a:solidFill>
                  <a:srgbClr val="373D3F"/>
                </a:solidFill>
                <a:effectLst/>
                <a:latin typeface="Lora"/>
              </a:rPr>
              <a:t>Employee</a:t>
            </a:r>
            <a:r>
              <a:rPr lang="en-US" sz="2800" b="0" i="0" dirty="0">
                <a:solidFill>
                  <a:srgbClr val="373D3F"/>
                </a:solidFill>
                <a:effectLst/>
                <a:latin typeface="Lora"/>
              </a:rPr>
              <a:t>(</a:t>
            </a:r>
            <a:r>
              <a:rPr lang="en-US" sz="2800" b="0" i="0" u="sng" dirty="0">
                <a:solidFill>
                  <a:srgbClr val="333333"/>
                </a:solidFill>
                <a:effectLst/>
                <a:latin typeface="Lora"/>
              </a:rPr>
              <a:t>EID</a:t>
            </a:r>
            <a:r>
              <a:rPr lang="en-US" sz="2800" b="0" i="0" dirty="0">
                <a:solidFill>
                  <a:srgbClr val="373D3F"/>
                </a:solidFill>
                <a:effectLst/>
                <a:latin typeface="Lora"/>
              </a:rPr>
              <a:t>, First Name, Last Name, SIN, Address, Phone, </a:t>
            </a:r>
            <a:r>
              <a:rPr lang="en-US" sz="2800" b="0" i="0" dirty="0" err="1">
                <a:solidFill>
                  <a:srgbClr val="373D3F"/>
                </a:solidFill>
                <a:effectLst/>
                <a:latin typeface="Lora"/>
              </a:rPr>
              <a:t>BirthDate</a:t>
            </a:r>
            <a:r>
              <a:rPr lang="en-US" sz="2800" b="0" i="0" dirty="0">
                <a:solidFill>
                  <a:srgbClr val="373D3F"/>
                </a:solidFill>
                <a:effectLst/>
                <a:latin typeface="Lora"/>
              </a:rPr>
              <a:t>, Salary, </a:t>
            </a:r>
            <a:r>
              <a:rPr lang="en-US" sz="2800" b="0" i="0" dirty="0" err="1">
                <a:solidFill>
                  <a:srgbClr val="373D3F"/>
                </a:solidFill>
                <a:effectLst/>
                <a:latin typeface="Lora"/>
              </a:rPr>
              <a:t>DepartmentID</a:t>
            </a:r>
            <a:r>
              <a:rPr lang="en-US" sz="2800" b="0" i="0" dirty="0">
                <a:solidFill>
                  <a:srgbClr val="373D3F"/>
                </a:solidFill>
                <a:effectLst/>
                <a:latin typeface="Lora"/>
              </a:rPr>
              <a:t>)</a:t>
            </a:r>
          </a:p>
          <a:p>
            <a:pPr algn="l"/>
            <a:endParaRPr lang="en-US" sz="1000" dirty="0">
              <a:solidFill>
                <a:srgbClr val="373D3F"/>
              </a:solidFill>
              <a:latin typeface="Lora"/>
            </a:endParaRPr>
          </a:p>
          <a:p>
            <a:pPr algn="l"/>
            <a:r>
              <a:rPr lang="en-US" sz="2800" b="1" i="0" dirty="0">
                <a:solidFill>
                  <a:srgbClr val="373D3F"/>
                </a:solidFill>
                <a:effectLst>
                  <a:outerShdw blurRad="38100" dist="38100" dir="2700000" algn="tl">
                    <a:srgbClr val="000000">
                      <a:alpha val="43137"/>
                    </a:srgbClr>
                  </a:outerShdw>
                </a:effectLst>
                <a:latin typeface="Cormorant Garamond"/>
              </a:rPr>
              <a:t>Foreign key</a:t>
            </a:r>
          </a:p>
          <a:p>
            <a:pPr algn="l"/>
            <a:r>
              <a:rPr lang="en-US" sz="2800" b="0" i="0" dirty="0">
                <a:solidFill>
                  <a:srgbClr val="373D3F"/>
                </a:solidFill>
                <a:effectLst/>
                <a:latin typeface="Lora"/>
              </a:rPr>
              <a:t>A</a:t>
            </a:r>
            <a:r>
              <a:rPr lang="en-US" sz="2800" b="1" dirty="0">
                <a:solidFill>
                  <a:srgbClr val="00B0F0"/>
                </a:solidFill>
                <a:effectLst>
                  <a:outerShdw blurRad="38100" dist="38100" dir="2700000" algn="tl">
                    <a:srgbClr val="000000">
                      <a:alpha val="43137"/>
                    </a:srgbClr>
                  </a:outerShdw>
                </a:effectLst>
                <a:latin typeface="Lora"/>
              </a:rPr>
              <a:t> foreign key (FK) </a:t>
            </a:r>
            <a:r>
              <a:rPr lang="en-US" sz="2800" b="0" i="0" dirty="0">
                <a:solidFill>
                  <a:srgbClr val="373D3F"/>
                </a:solidFill>
                <a:effectLst/>
                <a:latin typeface="Lora"/>
              </a:rPr>
              <a:t>is an attribute in a table that references the primary key in another table OR it can be null. Both foreign and primary keys must be of the same data type.</a:t>
            </a:r>
          </a:p>
          <a:p>
            <a:pPr algn="l"/>
            <a:r>
              <a:rPr lang="en-US" sz="2800" b="0" i="0" dirty="0">
                <a:solidFill>
                  <a:srgbClr val="373D3F"/>
                </a:solidFill>
                <a:effectLst/>
                <a:latin typeface="Lora"/>
              </a:rPr>
              <a:t>In the COMPANY database example below, </a:t>
            </a:r>
            <a:r>
              <a:rPr lang="en-US" sz="2800" b="0" i="0" dirty="0" err="1">
                <a:solidFill>
                  <a:srgbClr val="373D3F"/>
                </a:solidFill>
                <a:effectLst/>
                <a:latin typeface="Lora"/>
              </a:rPr>
              <a:t>DepartmentID</a:t>
            </a:r>
            <a:r>
              <a:rPr lang="en-US" sz="2800" b="0" i="0" dirty="0">
                <a:solidFill>
                  <a:srgbClr val="373D3F"/>
                </a:solidFill>
                <a:effectLst/>
                <a:latin typeface="Lora"/>
              </a:rPr>
              <a:t> is the foreign key:</a:t>
            </a:r>
          </a:p>
          <a:p>
            <a:pPr algn="l"/>
            <a:r>
              <a:rPr lang="en-US" sz="1700" b="1" i="0" dirty="0">
                <a:solidFill>
                  <a:srgbClr val="373D3F"/>
                </a:solidFill>
                <a:effectLst>
                  <a:outerShdw blurRad="38100" dist="38100" dir="2700000" algn="tl">
                    <a:srgbClr val="000000">
                      <a:alpha val="43137"/>
                    </a:srgbClr>
                  </a:outerShdw>
                </a:effectLst>
                <a:latin typeface="Lora"/>
              </a:rPr>
              <a:t>Employee(EID, First Name, Last Name, SIN, Address, Phone, </a:t>
            </a:r>
            <a:r>
              <a:rPr lang="en-US" sz="1700" b="1" i="0" dirty="0" err="1">
                <a:solidFill>
                  <a:srgbClr val="373D3F"/>
                </a:solidFill>
                <a:effectLst>
                  <a:outerShdw blurRad="38100" dist="38100" dir="2700000" algn="tl">
                    <a:srgbClr val="000000">
                      <a:alpha val="43137"/>
                    </a:srgbClr>
                  </a:outerShdw>
                </a:effectLst>
                <a:latin typeface="Lora"/>
              </a:rPr>
              <a:t>BirthDate</a:t>
            </a:r>
            <a:r>
              <a:rPr lang="en-US" sz="1700" b="1" i="0" dirty="0">
                <a:solidFill>
                  <a:srgbClr val="373D3F"/>
                </a:solidFill>
                <a:effectLst>
                  <a:outerShdw blurRad="38100" dist="38100" dir="2700000" algn="tl">
                    <a:srgbClr val="000000">
                      <a:alpha val="43137"/>
                    </a:srgbClr>
                  </a:outerShdw>
                </a:effectLst>
                <a:latin typeface="Lora"/>
              </a:rPr>
              <a:t>, Salary, </a:t>
            </a:r>
            <a:r>
              <a:rPr lang="en-US" sz="1700" b="1" i="0" dirty="0" err="1">
                <a:solidFill>
                  <a:srgbClr val="373D3F"/>
                </a:solidFill>
                <a:effectLst>
                  <a:outerShdw blurRad="38100" dist="38100" dir="2700000" algn="tl">
                    <a:srgbClr val="000000">
                      <a:alpha val="43137"/>
                    </a:srgbClr>
                  </a:outerShdw>
                </a:effectLst>
                <a:latin typeface="Lora"/>
              </a:rPr>
              <a:t>DepartmentID</a:t>
            </a:r>
            <a:r>
              <a:rPr lang="en-US" sz="1700" b="1" i="0" dirty="0">
                <a:solidFill>
                  <a:srgbClr val="373D3F"/>
                </a:solidFill>
                <a:effectLst>
                  <a:outerShdw blurRad="38100" dist="38100" dir="2700000" algn="tl">
                    <a:srgbClr val="000000">
                      <a:alpha val="43137"/>
                    </a:srgbClr>
                  </a:outerShdw>
                </a:effectLst>
                <a:latin typeface="Lora"/>
              </a:rPr>
              <a:t>)</a:t>
            </a:r>
          </a:p>
        </p:txBody>
      </p:sp>
    </p:spTree>
    <p:extLst>
      <p:ext uri="{BB962C8B-B14F-4D97-AF65-F5344CB8AC3E}">
        <p14:creationId xmlns:p14="http://schemas.microsoft.com/office/powerpoint/2010/main" val="28963194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5262979"/>
          </a:xfrm>
          <a:prstGeom prst="rect">
            <a:avLst/>
          </a:prstGeom>
          <a:noFill/>
        </p:spPr>
        <p:txBody>
          <a:bodyPr wrap="square" rtlCol="0">
            <a:spAutoFit/>
          </a:bodyPr>
          <a:lstStyle/>
          <a:p>
            <a:pPr algn="l"/>
            <a:r>
              <a:rPr lang="en-US" sz="2400" b="1" dirty="0">
                <a:solidFill>
                  <a:srgbClr val="373D3F"/>
                </a:solidFill>
                <a:effectLst>
                  <a:outerShdw blurRad="38100" dist="38100" dir="2700000" algn="tl">
                    <a:srgbClr val="000000">
                      <a:alpha val="43137"/>
                    </a:srgbClr>
                  </a:outerShdw>
                </a:effectLst>
                <a:latin typeface="Cormorant Garamond"/>
              </a:rPr>
              <a:t>Nulls</a:t>
            </a:r>
          </a:p>
          <a:p>
            <a:pPr algn="l"/>
            <a:r>
              <a:rPr lang="en-US" sz="2400" b="0" i="0" dirty="0">
                <a:solidFill>
                  <a:srgbClr val="373D3F"/>
                </a:solidFill>
                <a:effectLst/>
                <a:latin typeface="Lora"/>
              </a:rPr>
              <a:t>A</a:t>
            </a:r>
            <a:r>
              <a:rPr lang="en-US" sz="2400" b="1" i="1" dirty="0">
                <a:solidFill>
                  <a:srgbClr val="00B0F0"/>
                </a:solidFill>
                <a:effectLst>
                  <a:outerShdw blurRad="38100" dist="38100" dir="2700000" algn="tl">
                    <a:srgbClr val="000000">
                      <a:alpha val="43137"/>
                    </a:srgbClr>
                  </a:outerShdw>
                </a:effectLst>
                <a:latin typeface="Lora"/>
              </a:rPr>
              <a:t> null </a:t>
            </a:r>
            <a:r>
              <a:rPr lang="en-US" sz="2400" b="0" i="0" dirty="0">
                <a:solidFill>
                  <a:srgbClr val="373D3F"/>
                </a:solidFill>
                <a:effectLst/>
                <a:latin typeface="Lora"/>
              </a:rPr>
              <a:t>is a special symbol, independent of data type, which means either unknown or inapplicable. It does not mean zero or blank. Features of null include:</a:t>
            </a:r>
          </a:p>
          <a:p>
            <a:pPr algn="l">
              <a:buFont typeface="Arial" panose="020B0604020202020204" pitchFamily="34" charset="0"/>
              <a:buChar char="•"/>
            </a:pPr>
            <a:r>
              <a:rPr lang="en-US" sz="2400" b="0" i="0" dirty="0">
                <a:solidFill>
                  <a:srgbClr val="373D3F"/>
                </a:solidFill>
                <a:effectLst/>
                <a:latin typeface="Lora"/>
              </a:rPr>
              <a:t>No data entry</a:t>
            </a:r>
          </a:p>
          <a:p>
            <a:pPr algn="l">
              <a:buFont typeface="Arial" panose="020B0604020202020204" pitchFamily="34" charset="0"/>
              <a:buChar char="•"/>
            </a:pPr>
            <a:r>
              <a:rPr lang="en-US" sz="2400" b="0" i="0" dirty="0">
                <a:solidFill>
                  <a:srgbClr val="373D3F"/>
                </a:solidFill>
                <a:effectLst/>
                <a:latin typeface="Lora"/>
              </a:rPr>
              <a:t>Not permitted in the primary key</a:t>
            </a:r>
          </a:p>
          <a:p>
            <a:pPr algn="l">
              <a:buFont typeface="Arial" panose="020B0604020202020204" pitchFamily="34" charset="0"/>
              <a:buChar char="•"/>
            </a:pPr>
            <a:r>
              <a:rPr lang="en-US" sz="2400" b="0" i="0" dirty="0">
                <a:solidFill>
                  <a:srgbClr val="373D3F"/>
                </a:solidFill>
                <a:effectLst/>
                <a:latin typeface="Lora"/>
              </a:rPr>
              <a:t>Should be avoided in other attributes</a:t>
            </a:r>
          </a:p>
          <a:p>
            <a:pPr algn="l">
              <a:buFont typeface="Arial" panose="020B0604020202020204" pitchFamily="34" charset="0"/>
              <a:buChar char="•"/>
            </a:pPr>
            <a:r>
              <a:rPr lang="en-US" sz="2400" b="0" i="0" dirty="0">
                <a:solidFill>
                  <a:srgbClr val="373D3F"/>
                </a:solidFill>
                <a:effectLst/>
                <a:latin typeface="Lora"/>
              </a:rPr>
              <a:t>Can represent</a:t>
            </a:r>
          </a:p>
          <a:p>
            <a:pPr marL="742950" lvl="1" indent="-285750" algn="l">
              <a:buFont typeface="Arial" panose="020B0604020202020204" pitchFamily="34" charset="0"/>
              <a:buChar char="•"/>
            </a:pPr>
            <a:r>
              <a:rPr lang="en-US" sz="2400" b="0" i="0" dirty="0">
                <a:solidFill>
                  <a:srgbClr val="373D3F"/>
                </a:solidFill>
                <a:effectLst/>
                <a:latin typeface="Lora"/>
              </a:rPr>
              <a:t>An unknown attribute value</a:t>
            </a:r>
          </a:p>
          <a:p>
            <a:pPr marL="742950" lvl="1" indent="-285750" algn="l">
              <a:buFont typeface="Arial" panose="020B0604020202020204" pitchFamily="34" charset="0"/>
              <a:buChar char="•"/>
            </a:pPr>
            <a:r>
              <a:rPr lang="en-US" sz="2400" b="0" i="0" dirty="0">
                <a:solidFill>
                  <a:srgbClr val="373D3F"/>
                </a:solidFill>
                <a:effectLst/>
                <a:latin typeface="Lora"/>
              </a:rPr>
              <a:t>A known, but missing, attribute value</a:t>
            </a:r>
          </a:p>
          <a:p>
            <a:pPr marL="742950" lvl="1" indent="-285750" algn="l">
              <a:buFont typeface="Arial" panose="020B0604020202020204" pitchFamily="34" charset="0"/>
              <a:buChar char="•"/>
            </a:pPr>
            <a:r>
              <a:rPr lang="en-US" sz="2400" b="0" i="0" dirty="0">
                <a:solidFill>
                  <a:srgbClr val="373D3F"/>
                </a:solidFill>
                <a:effectLst/>
                <a:latin typeface="Lora"/>
              </a:rPr>
              <a:t>A “not applicable” condition</a:t>
            </a:r>
          </a:p>
          <a:p>
            <a:pPr algn="l">
              <a:buFont typeface="Arial" panose="020B0604020202020204" pitchFamily="34" charset="0"/>
              <a:buChar char="•"/>
            </a:pPr>
            <a:r>
              <a:rPr lang="en-US" sz="2400" b="0" i="0" dirty="0">
                <a:solidFill>
                  <a:srgbClr val="373D3F"/>
                </a:solidFill>
                <a:effectLst/>
                <a:latin typeface="Lora"/>
              </a:rPr>
              <a:t>Can create problems when functions such as COUNT, AVERAGE and SUM are used</a:t>
            </a:r>
          </a:p>
          <a:p>
            <a:pPr algn="l">
              <a:buFont typeface="Arial" panose="020B0604020202020204" pitchFamily="34" charset="0"/>
              <a:buChar char="•"/>
            </a:pPr>
            <a:r>
              <a:rPr lang="en-US" sz="2400" b="0" i="0" dirty="0">
                <a:solidFill>
                  <a:srgbClr val="373D3F"/>
                </a:solidFill>
                <a:effectLst/>
                <a:latin typeface="Lora"/>
              </a:rPr>
              <a:t>Can create logical problems when relational tables are linked</a:t>
            </a:r>
          </a:p>
        </p:txBody>
      </p:sp>
    </p:spTree>
    <p:extLst>
      <p:ext uri="{BB962C8B-B14F-4D97-AF65-F5344CB8AC3E}">
        <p14:creationId xmlns:p14="http://schemas.microsoft.com/office/powerpoint/2010/main" val="3943010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1569660"/>
          </a:xfrm>
          <a:prstGeom prst="rect">
            <a:avLst/>
          </a:prstGeom>
          <a:noFill/>
        </p:spPr>
        <p:txBody>
          <a:bodyPr wrap="square" rtlCol="0">
            <a:spAutoFit/>
          </a:bodyPr>
          <a:lstStyle/>
          <a:p>
            <a:pPr algn="l"/>
            <a:r>
              <a:rPr lang="en-US" sz="2400" b="1" dirty="0">
                <a:solidFill>
                  <a:srgbClr val="373D3F"/>
                </a:solidFill>
                <a:effectLst>
                  <a:outerShdw blurRad="38100" dist="38100" dir="2700000" algn="tl">
                    <a:srgbClr val="000000">
                      <a:alpha val="43137"/>
                    </a:srgbClr>
                  </a:outerShdw>
                </a:effectLst>
                <a:latin typeface="Cormorant Garamond"/>
              </a:rPr>
              <a:t>Nulls</a:t>
            </a:r>
          </a:p>
          <a:p>
            <a:pPr algn="l"/>
            <a:r>
              <a:rPr lang="en-US" sz="2400" b="0" i="0" dirty="0">
                <a:solidFill>
                  <a:srgbClr val="373D3F"/>
                </a:solidFill>
                <a:effectLst/>
                <a:latin typeface="Cormorant Garamond"/>
              </a:rPr>
              <a:t>Example of how null can be used</a:t>
            </a:r>
          </a:p>
          <a:p>
            <a:pPr algn="l"/>
            <a:r>
              <a:rPr lang="en-US" sz="2400" b="0" i="0" dirty="0">
                <a:solidFill>
                  <a:srgbClr val="373D3F"/>
                </a:solidFill>
                <a:effectLst/>
                <a:latin typeface="Lora"/>
              </a:rPr>
              <a:t>Use the Salary table (</a:t>
            </a:r>
            <a:r>
              <a:rPr lang="en-US" sz="2400" b="0" i="0" dirty="0" err="1">
                <a:solidFill>
                  <a:srgbClr val="373D3F"/>
                </a:solidFill>
                <a:effectLst/>
                <a:latin typeface="Lora"/>
              </a:rPr>
              <a:t>Salary_tbl</a:t>
            </a:r>
            <a:r>
              <a:rPr lang="en-US" sz="2400" b="0" i="0" dirty="0">
                <a:solidFill>
                  <a:srgbClr val="373D3F"/>
                </a:solidFill>
                <a:effectLst/>
                <a:latin typeface="Lora"/>
              </a:rPr>
              <a:t>) to follow an example of how null can be used.</a:t>
            </a:r>
          </a:p>
        </p:txBody>
      </p:sp>
      <p:pic>
        <p:nvPicPr>
          <p:cNvPr id="5122" name="Picture 2" descr="SalaryTable-300x132">
            <a:extLst>
              <a:ext uri="{FF2B5EF4-FFF2-40B4-BE49-F238E27FC236}">
                <a16:creationId xmlns:a16="http://schemas.microsoft.com/office/drawing/2014/main" id="{06E4F91C-2E29-4479-AEB7-0657ACF5B1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060848"/>
            <a:ext cx="6565820" cy="273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27941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3297D-8060-D342-841F-EC1DA51CE78A}"/>
              </a:ext>
            </a:extLst>
          </p:cNvPr>
          <p:cNvSpPr>
            <a:spLocks noGrp="1"/>
          </p:cNvSpPr>
          <p:nvPr>
            <p:ph type="title"/>
          </p:nvPr>
        </p:nvSpPr>
        <p:spPr/>
        <p:txBody>
          <a:bodyPr/>
          <a:lstStyle/>
          <a:p>
            <a:r>
              <a:rPr lang="en-US" dirty="0"/>
              <a:t>Entity, Attributes &amp; Relationship</a:t>
            </a:r>
          </a:p>
        </p:txBody>
      </p:sp>
      <p:pic>
        <p:nvPicPr>
          <p:cNvPr id="4" name="Picture 3" descr="A screenshot of a cell phone&#10;&#10;Description generated with high confidence">
            <a:extLst>
              <a:ext uri="{FF2B5EF4-FFF2-40B4-BE49-F238E27FC236}">
                <a16:creationId xmlns:a16="http://schemas.microsoft.com/office/drawing/2014/main" id="{C828E3C7-38C6-D043-BA5A-E1AC3547B381}"/>
              </a:ext>
            </a:extLst>
          </p:cNvPr>
          <p:cNvPicPr>
            <a:picLocks noChangeAspect="1"/>
          </p:cNvPicPr>
          <p:nvPr/>
        </p:nvPicPr>
        <p:blipFill>
          <a:blip r:embed="rId3"/>
          <a:stretch>
            <a:fillRect/>
          </a:stretch>
        </p:blipFill>
        <p:spPr>
          <a:xfrm>
            <a:off x="436605" y="1202806"/>
            <a:ext cx="8270790" cy="4452387"/>
          </a:xfrm>
          <a:prstGeom prst="rect">
            <a:avLst/>
          </a:prstGeom>
        </p:spPr>
      </p:pic>
    </p:spTree>
    <p:extLst>
      <p:ext uri="{BB962C8B-B14F-4D97-AF65-F5344CB8AC3E}">
        <p14:creationId xmlns:p14="http://schemas.microsoft.com/office/powerpoint/2010/main" val="17022807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3297D-8060-D342-841F-EC1DA51CE78A}"/>
              </a:ext>
            </a:extLst>
          </p:cNvPr>
          <p:cNvSpPr>
            <a:spLocks noGrp="1"/>
          </p:cNvSpPr>
          <p:nvPr>
            <p:ph type="title"/>
          </p:nvPr>
        </p:nvSpPr>
        <p:spPr/>
        <p:txBody>
          <a:bodyPr>
            <a:normAutofit/>
          </a:bodyPr>
          <a:lstStyle/>
          <a:p>
            <a:r>
              <a:rPr lang="en-US" dirty="0"/>
              <a:t>Entity, Attributes &amp; Relationship</a:t>
            </a:r>
          </a:p>
        </p:txBody>
      </p:sp>
      <p:sp>
        <p:nvSpPr>
          <p:cNvPr id="6" name="Content Placeholder 5">
            <a:extLst>
              <a:ext uri="{FF2B5EF4-FFF2-40B4-BE49-F238E27FC236}">
                <a16:creationId xmlns:a16="http://schemas.microsoft.com/office/drawing/2014/main" id="{08F70178-8C2D-6402-003B-48180070D69B}"/>
              </a:ext>
            </a:extLst>
          </p:cNvPr>
          <p:cNvSpPr>
            <a:spLocks noGrp="1"/>
          </p:cNvSpPr>
          <p:nvPr>
            <p:ph idx="1"/>
          </p:nvPr>
        </p:nvSpPr>
        <p:spPr/>
        <p:txBody>
          <a:bodyPr/>
          <a:lstStyle/>
          <a:p>
            <a:r>
              <a:rPr lang="en-GB" dirty="0"/>
              <a:t>Identify the entities, attributes and possible relation for University Database and represent it in ERD</a:t>
            </a:r>
          </a:p>
        </p:txBody>
      </p:sp>
    </p:spTree>
    <p:extLst>
      <p:ext uri="{BB962C8B-B14F-4D97-AF65-F5344CB8AC3E}">
        <p14:creationId xmlns:p14="http://schemas.microsoft.com/office/powerpoint/2010/main" val="32265674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3297D-8060-D342-841F-EC1DA51CE78A}"/>
              </a:ext>
            </a:extLst>
          </p:cNvPr>
          <p:cNvSpPr>
            <a:spLocks noGrp="1"/>
          </p:cNvSpPr>
          <p:nvPr>
            <p:ph type="title"/>
          </p:nvPr>
        </p:nvSpPr>
        <p:spPr/>
        <p:txBody>
          <a:bodyPr/>
          <a:lstStyle/>
          <a:p>
            <a:r>
              <a:rPr lang="en-US" dirty="0"/>
              <a:t>Entity &amp; Attributes</a:t>
            </a:r>
          </a:p>
        </p:txBody>
      </p:sp>
      <p:pic>
        <p:nvPicPr>
          <p:cNvPr id="3" name="Content Placeholder 9">
            <a:extLst>
              <a:ext uri="{FF2B5EF4-FFF2-40B4-BE49-F238E27FC236}">
                <a16:creationId xmlns:a16="http://schemas.microsoft.com/office/drawing/2014/main" id="{F751CA4C-09CE-0AB4-74DD-4CBA27BD7655}"/>
              </a:ext>
              <a:ext uri="{C183D7F6-B498-43B3-948B-1728B52AA6E4}">
                <adec:decorative xmlns:adec="http://schemas.microsoft.com/office/drawing/2017/decorative" val="1"/>
              </a:ext>
            </a:extLst>
          </p:cNvPr>
          <p:cNvPicPr>
            <a:picLocks noGrp="1" noChangeAspect="1"/>
          </p:cNvPicPr>
          <p:nvPr>
            <p:ph idx="1"/>
          </p:nvPr>
        </p:nvPicPr>
        <p:blipFill rotWithShape="1">
          <a:blip r:embed="rId3"/>
          <a:srcRect l="1708" r="6937" b="4762"/>
          <a:stretch/>
        </p:blipFill>
        <p:spPr>
          <a:xfrm>
            <a:off x="1115616" y="1367588"/>
            <a:ext cx="7416824" cy="4122824"/>
          </a:xfrm>
          <a:prstGeom prst="rect">
            <a:avLst/>
          </a:prstGeom>
        </p:spPr>
      </p:pic>
    </p:spTree>
    <p:extLst>
      <p:ext uri="{BB962C8B-B14F-4D97-AF65-F5344CB8AC3E}">
        <p14:creationId xmlns:p14="http://schemas.microsoft.com/office/powerpoint/2010/main" val="27411141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006" y="980728"/>
            <a:ext cx="8964996" cy="4401205"/>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Lora"/>
              </a:rPr>
              <a:t>Relationships</a:t>
            </a:r>
            <a:r>
              <a:rPr lang="en-US" sz="2800" b="0" i="0" dirty="0">
                <a:solidFill>
                  <a:srgbClr val="373D3F"/>
                </a:solidFill>
                <a:effectLst/>
                <a:latin typeface="Lora"/>
              </a:rPr>
              <a:t> are the glue that holds the tables together. They are used to connect related information between tables.</a:t>
            </a:r>
          </a:p>
          <a:p>
            <a:pPr algn="l"/>
            <a:r>
              <a:rPr lang="en-US" sz="2800" b="1" i="1" dirty="0">
                <a:solidFill>
                  <a:srgbClr val="00B0F0"/>
                </a:solidFill>
                <a:effectLst>
                  <a:outerShdw blurRad="38100" dist="38100" dir="2700000" algn="tl">
                    <a:srgbClr val="000000">
                      <a:alpha val="43137"/>
                    </a:srgbClr>
                  </a:outerShdw>
                </a:effectLst>
                <a:latin typeface="Lora"/>
              </a:rPr>
              <a:t>Relationship strength</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based on how the primary key of a related entity is defined. A weak, or non-identifying, relationship exists if the primary key of the related entity does not contain a primary key component of the parent entity. Company database examples include:</a:t>
            </a:r>
          </a:p>
          <a:p>
            <a:pPr algn="l">
              <a:buFont typeface="Arial" panose="020B0604020202020204" pitchFamily="34" charset="0"/>
              <a:buChar char="•"/>
            </a:pPr>
            <a:r>
              <a:rPr lang="en-US" sz="2800" b="0" i="0" dirty="0">
                <a:solidFill>
                  <a:srgbClr val="373D3F"/>
                </a:solidFill>
                <a:effectLst/>
                <a:latin typeface="Lora"/>
              </a:rPr>
              <a:t>Customer(</a:t>
            </a:r>
            <a:r>
              <a:rPr lang="en-US" sz="2800" b="1" i="0" u="sng"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CustName</a:t>
            </a:r>
            <a:r>
              <a:rPr lang="en-US" sz="2800" b="0" i="0" dirty="0">
                <a:solidFill>
                  <a:srgbClr val="373D3F"/>
                </a:solidFill>
                <a:effectLst/>
                <a:latin typeface="Lora"/>
              </a:rPr>
              <a:t>)</a:t>
            </a:r>
          </a:p>
          <a:p>
            <a:pPr algn="l">
              <a:buFont typeface="Arial" panose="020B0604020202020204" pitchFamily="34" charset="0"/>
              <a:buChar char="•"/>
            </a:pPr>
            <a:r>
              <a:rPr lang="en-US" sz="2800" b="0" i="0" dirty="0">
                <a:solidFill>
                  <a:srgbClr val="373D3F"/>
                </a:solidFill>
                <a:effectLst/>
                <a:latin typeface="Lora"/>
              </a:rPr>
              <a:t>Order(</a:t>
            </a:r>
            <a:r>
              <a:rPr lang="en-US" sz="2800" b="1" i="0" u="sng" dirty="0" err="1">
                <a:solidFill>
                  <a:srgbClr val="373D3F"/>
                </a:solidFill>
                <a:effectLst/>
                <a:latin typeface="Lora"/>
              </a:rPr>
              <a:t>OrderID</a:t>
            </a:r>
            <a:r>
              <a:rPr lang="en-US" sz="2800" b="0" i="0" dirty="0">
                <a:solidFill>
                  <a:srgbClr val="373D3F"/>
                </a:solidFill>
                <a:effectLst/>
                <a:latin typeface="Lora"/>
              </a:rPr>
              <a:t>, </a:t>
            </a:r>
            <a:r>
              <a:rPr lang="en-US" sz="2800" b="0" i="0" dirty="0" err="1">
                <a:solidFill>
                  <a:srgbClr val="373D3F"/>
                </a:solidFill>
                <a:effectLst/>
                <a:latin typeface="Lora"/>
              </a:rPr>
              <a:t>CustID</a:t>
            </a:r>
            <a:r>
              <a:rPr lang="en-US" sz="2800" b="0" i="0" dirty="0">
                <a:solidFill>
                  <a:srgbClr val="373D3F"/>
                </a:solidFill>
                <a:effectLst/>
                <a:latin typeface="Lora"/>
              </a:rPr>
              <a:t>, Date)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Relationships</a:t>
            </a:r>
          </a:p>
        </p:txBody>
      </p:sp>
    </p:spTree>
    <p:extLst>
      <p:ext uri="{BB962C8B-B14F-4D97-AF65-F5344CB8AC3E}">
        <p14:creationId xmlns:p14="http://schemas.microsoft.com/office/powerpoint/2010/main" val="1807786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251267" y="1052736"/>
            <a:ext cx="8641466" cy="2246769"/>
          </a:xfrm>
          <a:prstGeom prst="rect">
            <a:avLst/>
          </a:prstGeom>
          <a:noFill/>
        </p:spPr>
        <p:txBody>
          <a:bodyPr wrap="square" rtlCol="0">
            <a:spAutoFit/>
          </a:bodyPr>
          <a:lstStyle/>
          <a:p>
            <a:pPr algn="l"/>
            <a:r>
              <a:rPr lang="en-US" sz="2800" b="0" i="0" dirty="0">
                <a:solidFill>
                  <a:srgbClr val="373D3F"/>
                </a:solidFill>
                <a:effectLst/>
                <a:latin typeface="Lora"/>
              </a:rPr>
              <a:t>A strong, or identifying, relationship exists when the primary key of the related entity contains the primary key component of the parent entity. Examples include:</a:t>
            </a:r>
          </a:p>
          <a:p>
            <a:pPr algn="l">
              <a:buFont typeface="Arial" panose="020B0604020202020204" pitchFamily="34" charset="0"/>
              <a:buChar char="•"/>
            </a:pPr>
            <a:r>
              <a:rPr lang="en-US" sz="2800" b="0" i="0" dirty="0">
                <a:solidFill>
                  <a:srgbClr val="373D3F"/>
                </a:solidFill>
                <a:effectLst/>
                <a:latin typeface="Lora"/>
              </a:rPr>
              <a:t>Course(</a:t>
            </a:r>
            <a:r>
              <a:rPr lang="en-US" sz="2800" b="1" i="0" u="sng" dirty="0" err="1">
                <a:solidFill>
                  <a:srgbClr val="373D3F"/>
                </a:solidFill>
                <a:effectLst/>
                <a:latin typeface="Lora"/>
              </a:rPr>
              <a:t>CrsCode</a:t>
            </a:r>
            <a:r>
              <a:rPr lang="en-US" sz="2800" b="0" i="0" dirty="0">
                <a:solidFill>
                  <a:srgbClr val="373D3F"/>
                </a:solidFill>
                <a:effectLst/>
                <a:latin typeface="Lora"/>
              </a:rPr>
              <a:t>, </a:t>
            </a:r>
            <a:r>
              <a:rPr lang="en-US" sz="2800" b="0" i="0" dirty="0" err="1">
                <a:solidFill>
                  <a:srgbClr val="373D3F"/>
                </a:solidFill>
                <a:effectLst/>
                <a:latin typeface="Lora"/>
              </a:rPr>
              <a:t>DeptCode</a:t>
            </a:r>
            <a:r>
              <a:rPr lang="en-US" sz="2800" b="0" i="0" dirty="0">
                <a:solidFill>
                  <a:srgbClr val="373D3F"/>
                </a:solidFill>
                <a:effectLst/>
                <a:latin typeface="Lora"/>
              </a:rPr>
              <a:t>, Description)</a:t>
            </a:r>
          </a:p>
          <a:p>
            <a:pPr algn="l">
              <a:buFont typeface="Arial" panose="020B0604020202020204" pitchFamily="34" charset="0"/>
              <a:buChar char="•"/>
            </a:pPr>
            <a:r>
              <a:rPr lang="en-US" sz="2800" b="0" i="0" dirty="0">
                <a:solidFill>
                  <a:srgbClr val="373D3F"/>
                </a:solidFill>
                <a:effectLst/>
                <a:latin typeface="Lora"/>
              </a:rPr>
              <a:t>Class(</a:t>
            </a:r>
            <a:r>
              <a:rPr lang="en-US" sz="2800" b="1" i="0" u="sng" dirty="0" err="1">
                <a:solidFill>
                  <a:srgbClr val="373D3F"/>
                </a:solidFill>
                <a:effectLst/>
                <a:latin typeface="Lora"/>
              </a:rPr>
              <a:t>CrsCode</a:t>
            </a:r>
            <a:r>
              <a:rPr lang="en-US" sz="2800" b="1" i="0" u="sng" dirty="0">
                <a:solidFill>
                  <a:srgbClr val="373D3F"/>
                </a:solidFill>
                <a:effectLst/>
                <a:latin typeface="Lora"/>
              </a:rPr>
              <a:t>, Section</a:t>
            </a:r>
            <a:r>
              <a:rPr lang="en-US" sz="2800" b="0" i="0" dirty="0">
                <a:solidFill>
                  <a:srgbClr val="373D3F"/>
                </a:solidFill>
                <a:effectLst/>
                <a:latin typeface="Lora"/>
              </a:rPr>
              <a:t>, </a:t>
            </a:r>
            <a:r>
              <a:rPr lang="en-US" sz="2800" b="0" i="0" dirty="0" err="1">
                <a:solidFill>
                  <a:srgbClr val="373D3F"/>
                </a:solidFill>
                <a:effectLst/>
                <a:latin typeface="Lora"/>
              </a:rPr>
              <a:t>ClassTime</a:t>
            </a:r>
            <a:r>
              <a:rPr lang="en-US" sz="2800" b="0" i="0" dirty="0">
                <a:solidFill>
                  <a:srgbClr val="373D3F"/>
                </a:solidFill>
                <a:effectLst/>
                <a:latin typeface="Lora"/>
              </a:rPr>
              <a: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Relationships</a:t>
            </a:r>
          </a:p>
        </p:txBody>
      </p:sp>
    </p:spTree>
    <p:extLst>
      <p:ext uri="{BB962C8B-B14F-4D97-AF65-F5344CB8AC3E}">
        <p14:creationId xmlns:p14="http://schemas.microsoft.com/office/powerpoint/2010/main" val="24137326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2677656"/>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Cormorant Garamond"/>
              </a:rPr>
              <a:t>One to many (1:M) relationship</a:t>
            </a:r>
          </a:p>
          <a:p>
            <a:pPr algn="just"/>
            <a:r>
              <a:rPr lang="en-US" sz="2800" b="0" i="0" dirty="0">
                <a:solidFill>
                  <a:srgbClr val="333333"/>
                </a:solidFill>
                <a:effectLst/>
                <a:latin typeface="Lora"/>
              </a:rPr>
              <a:t>A one to many (1:M) relationship should be the norm in any relational database design and is found in all relational database environments. For example, one department has many employees. </a:t>
            </a:r>
            <a:r>
              <a:rPr lang="en-US" sz="2800" dirty="0">
                <a:solidFill>
                  <a:srgbClr val="333333"/>
                </a:solidFill>
                <a:latin typeface="Lora"/>
              </a:rPr>
              <a:t>The diagram </a:t>
            </a:r>
            <a:r>
              <a:rPr lang="en-US" sz="2800" b="0" i="0" dirty="0">
                <a:solidFill>
                  <a:srgbClr val="333333"/>
                </a:solidFill>
                <a:effectLst/>
                <a:latin typeface="Lora"/>
              </a:rPr>
              <a:t>shows the relationship of one of these employees to the department.</a:t>
            </a:r>
            <a:endParaRPr lang="en-US" sz="2800" b="0" i="0" dirty="0">
              <a:solidFill>
                <a:srgbClr val="373D3F"/>
              </a:solidFill>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pic>
        <p:nvPicPr>
          <p:cNvPr id="6146" name="Picture 2" descr="A light blue diamond in the middle connected on either side to a blue rectangle. The rectangle on the left says EMPLOYEE and is connected with a line to five yellow ovals with the words Birthdate, Name, Address, Salary, EID. The diamond is also connected to a blue rectangle on its right with the word DEPARTMENT and that is connected with lines to three yellow ovals with the words Name, Office, DeptID.">
            <a:extLst>
              <a:ext uri="{FF2B5EF4-FFF2-40B4-BE49-F238E27FC236}">
                <a16:creationId xmlns:a16="http://schemas.microsoft.com/office/drawing/2014/main" id="{081928BA-3FA0-4FF6-AE6A-570E700B42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4362" y="3068960"/>
            <a:ext cx="5437918"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1002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4401205"/>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Cormorant Garamond"/>
              </a:rPr>
              <a:t>One to one (1:1) relationship</a:t>
            </a:r>
          </a:p>
          <a:p>
            <a:pPr algn="just"/>
            <a:r>
              <a:rPr lang="en-US" sz="2800" b="0" i="0" dirty="0">
                <a:solidFill>
                  <a:srgbClr val="373D3F"/>
                </a:solidFill>
                <a:effectLst/>
                <a:latin typeface="Lora"/>
              </a:rPr>
              <a:t>A one to one (1:1) relationship is the relationship of one entity to only one other entity, and vice versa. It should be rare in any relational database design. In fact, it could indicate that two entities actually belong in the same table.</a:t>
            </a:r>
          </a:p>
          <a:p>
            <a:pPr algn="l"/>
            <a:r>
              <a:rPr lang="en-US" sz="2800" b="0" i="0" dirty="0">
                <a:solidFill>
                  <a:srgbClr val="373D3F"/>
                </a:solidFill>
                <a:effectLst/>
                <a:latin typeface="Lora"/>
              </a:rPr>
              <a:t>An example from the COMPANY database is one employee is associated with one spouse, and one spouse is associated with one employee. (one employee – one department)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spTree>
    <p:extLst>
      <p:ext uri="{BB962C8B-B14F-4D97-AF65-F5344CB8AC3E}">
        <p14:creationId xmlns:p14="http://schemas.microsoft.com/office/powerpoint/2010/main" val="26826292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4401205"/>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Many to many (M:N) relationships</a:t>
            </a:r>
          </a:p>
          <a:p>
            <a:pPr algn="l"/>
            <a:r>
              <a:rPr lang="en-US" sz="2800" b="0" i="0" dirty="0">
                <a:solidFill>
                  <a:srgbClr val="373D3F"/>
                </a:solidFill>
                <a:effectLst/>
                <a:latin typeface="Lora"/>
              </a:rPr>
              <a:t>For a many to many relationship, consider the following points:</a:t>
            </a:r>
          </a:p>
          <a:p>
            <a:pPr marL="457200" indent="-457200" algn="l">
              <a:buFont typeface="Wingdings" panose="05000000000000000000" pitchFamily="2" charset="2"/>
              <a:buChar char="Ø"/>
            </a:pPr>
            <a:r>
              <a:rPr lang="en-US" sz="2800" b="0" i="0" dirty="0">
                <a:solidFill>
                  <a:srgbClr val="373D3F"/>
                </a:solidFill>
                <a:effectLst/>
                <a:latin typeface="Lora"/>
              </a:rPr>
              <a:t>It cannot be implemented as such in the relational model.</a:t>
            </a:r>
          </a:p>
          <a:p>
            <a:pPr marL="457200" indent="-457200" algn="l">
              <a:buFont typeface="Wingdings" panose="05000000000000000000" pitchFamily="2" charset="2"/>
              <a:buChar char="Ø"/>
            </a:pPr>
            <a:r>
              <a:rPr lang="en-US" sz="2800" b="0" i="0" dirty="0">
                <a:solidFill>
                  <a:srgbClr val="373D3F"/>
                </a:solidFill>
                <a:effectLst/>
                <a:latin typeface="Lora"/>
              </a:rPr>
              <a:t>It can be changed into two 1:M relationships.</a:t>
            </a:r>
          </a:p>
          <a:p>
            <a:pPr marL="457200" indent="-457200" algn="l">
              <a:buFont typeface="Wingdings" panose="05000000000000000000" pitchFamily="2" charset="2"/>
              <a:buChar char="Ø"/>
            </a:pPr>
            <a:r>
              <a:rPr lang="en-US" sz="2800" b="0" i="0" dirty="0">
                <a:solidFill>
                  <a:srgbClr val="373D3F"/>
                </a:solidFill>
                <a:effectLst/>
                <a:latin typeface="Lora"/>
              </a:rPr>
              <a:t>It can be implemented by breaking up to produce a set of 1:M relationships.</a:t>
            </a:r>
          </a:p>
          <a:p>
            <a:pPr marL="457200" indent="-457200" algn="l">
              <a:buFont typeface="Wingdings" panose="05000000000000000000" pitchFamily="2" charset="2"/>
              <a:buChar char="Ø"/>
            </a:pPr>
            <a:r>
              <a:rPr lang="en-US" sz="2800" b="0" i="0" dirty="0">
                <a:solidFill>
                  <a:srgbClr val="373D3F"/>
                </a:solidFill>
                <a:effectLst/>
                <a:latin typeface="Lora"/>
              </a:rPr>
              <a:t>It involves the implementation of a composite entity.</a:t>
            </a:r>
          </a:p>
          <a:p>
            <a:pPr marL="457200" indent="-457200" algn="l">
              <a:buFont typeface="Wingdings" panose="05000000000000000000" pitchFamily="2" charset="2"/>
              <a:buChar char="Ø"/>
            </a:pPr>
            <a:r>
              <a:rPr lang="en-US" sz="2800" b="0" i="0" dirty="0">
                <a:solidFill>
                  <a:srgbClr val="373D3F"/>
                </a:solidFill>
                <a:effectLst/>
                <a:latin typeface="Lora"/>
              </a:rPr>
              <a:t>Creates two or more 1:M relationships.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spTree>
    <p:extLst>
      <p:ext uri="{BB962C8B-B14F-4D97-AF65-F5344CB8AC3E}">
        <p14:creationId xmlns:p14="http://schemas.microsoft.com/office/powerpoint/2010/main" val="8055609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3108543"/>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Many to many (M:N) relationships</a:t>
            </a:r>
          </a:p>
          <a:p>
            <a:pPr marL="457200" indent="-457200" algn="just">
              <a:buFont typeface="Wingdings" panose="05000000000000000000" pitchFamily="2" charset="2"/>
              <a:buChar char="Ø"/>
            </a:pPr>
            <a:r>
              <a:rPr lang="en-US" sz="2800" b="0" i="0" dirty="0">
                <a:solidFill>
                  <a:srgbClr val="373D3F"/>
                </a:solidFill>
                <a:effectLst/>
                <a:latin typeface="Lora"/>
              </a:rPr>
              <a:t>It can avoid problems inherent in an M:N relationship by creating a composite entity or bridge entity. For example, an employee can work on many projects OR a project can have many employees working on it, depending on the business rules. Or, a student can have many classes and a class can hold many students.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pic>
        <p:nvPicPr>
          <p:cNvPr id="7170" name="Picture 2" descr="image">
            <a:extLst>
              <a:ext uri="{FF2B5EF4-FFF2-40B4-BE49-F238E27FC236}">
                <a16:creationId xmlns:a16="http://schemas.microsoft.com/office/drawing/2014/main" id="{3D11F070-2429-446C-B101-6273C4DB39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3501008"/>
            <a:ext cx="4896544" cy="2325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2606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3539430"/>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Lora"/>
              </a:rPr>
              <a:t>Constraints</a:t>
            </a:r>
            <a:r>
              <a:rPr lang="en-US" sz="2800" b="0" i="0" dirty="0">
                <a:solidFill>
                  <a:srgbClr val="373D3F"/>
                </a:solidFill>
                <a:effectLst/>
                <a:latin typeface="Lora"/>
              </a:rPr>
              <a:t> are a very important feature in a relational model. In fact, the relational model supports the well-defined theory of constraints on attributes or tables. Constraints are useful because they allow a designer to specify the semantics of data in the database. </a:t>
            </a:r>
          </a:p>
          <a:p>
            <a:pPr algn="l"/>
            <a:endParaRPr lang="en-US" sz="2800" dirty="0">
              <a:solidFill>
                <a:srgbClr val="373D3F"/>
              </a:solidFill>
              <a:latin typeface="Lora"/>
            </a:endParaRPr>
          </a:p>
          <a:p>
            <a:pPr algn="l"/>
            <a:r>
              <a:rPr lang="en-US" sz="2800" b="1" i="1" dirty="0">
                <a:solidFill>
                  <a:srgbClr val="00B0F0"/>
                </a:solidFill>
                <a:effectLst>
                  <a:outerShdw blurRad="38100" dist="38100" dir="2700000" algn="tl">
                    <a:srgbClr val="000000">
                      <a:alpha val="43137"/>
                    </a:srgbClr>
                  </a:outerShdw>
                </a:effectLst>
                <a:latin typeface="Lora"/>
              </a:rPr>
              <a:t>Constraints</a:t>
            </a:r>
            <a:r>
              <a:rPr lang="en-US" sz="2800" b="1" i="0" dirty="0">
                <a:solidFill>
                  <a:srgbClr val="00B0F0"/>
                </a:solidFill>
                <a:effectLst>
                  <a:outerShdw blurRad="38100" dist="38100" dir="2700000" algn="tl">
                    <a:srgbClr val="000000">
                      <a:alpha val="43137"/>
                    </a:srgbClr>
                  </a:outerShdw>
                </a:effectLst>
                <a:latin typeface="Lora"/>
              </a:rPr>
              <a:t> are the rules that force DBMSs to check that data satisfies the semantics.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21614618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3108543"/>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Entity integrity</a:t>
            </a:r>
          </a:p>
          <a:p>
            <a:pPr algn="l"/>
            <a:r>
              <a:rPr lang="en-US" sz="2800" b="0" i="0" dirty="0">
                <a:solidFill>
                  <a:srgbClr val="373D3F"/>
                </a:solidFill>
                <a:effectLst/>
                <a:latin typeface="Lora"/>
              </a:rPr>
              <a:t>To ensure </a:t>
            </a:r>
            <a:r>
              <a:rPr lang="en-US" sz="2800" b="1" i="1" dirty="0">
                <a:solidFill>
                  <a:srgbClr val="00B0F0"/>
                </a:solidFill>
                <a:effectLst>
                  <a:outerShdw blurRad="38100" dist="38100" dir="2700000" algn="tl">
                    <a:srgbClr val="000000">
                      <a:alpha val="43137"/>
                    </a:srgbClr>
                  </a:outerShdw>
                </a:effectLst>
                <a:latin typeface="Lora"/>
              </a:rPr>
              <a:t>entity integrity</a:t>
            </a:r>
            <a:r>
              <a:rPr lang="en-US" sz="2800" b="0" i="0" dirty="0">
                <a:solidFill>
                  <a:srgbClr val="373D3F"/>
                </a:solidFill>
                <a:effectLst/>
                <a:latin typeface="Lora"/>
              </a:rPr>
              <a:t>, it is required that every table have a primary key. Neither the PK nor any part of it can contain null values. This is because null values for the primary key mean we cannot identify some rows. For example, in the EMPLOYEE table, Phone cannot be a primary key since some people may not have a telephone.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42728543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4832092"/>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Referential integrity</a:t>
            </a:r>
          </a:p>
          <a:p>
            <a:pPr algn="l"/>
            <a:r>
              <a:rPr lang="en-US" sz="2800" b="1" i="1" dirty="0">
                <a:solidFill>
                  <a:srgbClr val="00B0F0"/>
                </a:solidFill>
                <a:effectLst>
                  <a:outerShdw blurRad="38100" dist="38100" dir="2700000" algn="tl">
                    <a:srgbClr val="000000">
                      <a:alpha val="43137"/>
                    </a:srgbClr>
                  </a:outerShdw>
                </a:effectLst>
                <a:latin typeface="Lora"/>
              </a:rPr>
              <a:t>Referential integrity</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requires that a foreign key must have a matching primary key or it must be null. This constraint is specified between two tables (parent and child); it maintains the correspondence between rows in these tables.  It means the reference from a row in one table to another table must be valid.</a:t>
            </a:r>
          </a:p>
          <a:p>
            <a:pPr algn="l"/>
            <a:r>
              <a:rPr lang="en-US" sz="2800" b="0" i="0" dirty="0">
                <a:solidFill>
                  <a:srgbClr val="373D3F"/>
                </a:solidFill>
                <a:effectLst/>
                <a:latin typeface="Lora"/>
              </a:rPr>
              <a:t>Examples of referential integrity constraint in the Customer/Order database of the Company:</a:t>
            </a:r>
          </a:p>
          <a:p>
            <a:pPr algn="l">
              <a:buFont typeface="Arial" panose="020B0604020202020204" pitchFamily="34" charset="0"/>
              <a:buChar char="•"/>
            </a:pPr>
            <a:r>
              <a:rPr lang="en-US" sz="2800" b="0" i="0" dirty="0">
                <a:solidFill>
                  <a:srgbClr val="373D3F"/>
                </a:solidFill>
                <a:effectLst/>
                <a:latin typeface="Lora"/>
              </a:rPr>
              <a:t>Customer(</a:t>
            </a:r>
            <a:r>
              <a:rPr lang="en-US" sz="2800" b="1" i="0" u="sng"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CustName</a:t>
            </a:r>
            <a:r>
              <a:rPr lang="en-US" sz="2800" b="0" i="0" dirty="0">
                <a:solidFill>
                  <a:srgbClr val="373D3F"/>
                </a:solidFill>
                <a:effectLst/>
                <a:latin typeface="Lora"/>
              </a:rPr>
              <a:t>)</a:t>
            </a:r>
          </a:p>
          <a:p>
            <a:pPr algn="l">
              <a:buFont typeface="Arial" panose="020B0604020202020204" pitchFamily="34" charset="0"/>
              <a:buChar char="•"/>
            </a:pPr>
            <a:r>
              <a:rPr lang="en-US" sz="2800" b="0" i="0" dirty="0">
                <a:solidFill>
                  <a:srgbClr val="373D3F"/>
                </a:solidFill>
                <a:effectLst/>
                <a:latin typeface="Lora"/>
              </a:rPr>
              <a:t>Order(</a:t>
            </a:r>
            <a:r>
              <a:rPr lang="en-US" sz="2800" b="1" i="0" u="sng" dirty="0" err="1">
                <a:solidFill>
                  <a:srgbClr val="373D3F"/>
                </a:solidFill>
                <a:effectLst/>
                <a:latin typeface="Lora"/>
              </a:rPr>
              <a:t>OrderID</a:t>
            </a:r>
            <a:r>
              <a:rPr lang="en-US" sz="2800" b="0" i="0" dirty="0">
                <a:solidFill>
                  <a:srgbClr val="373D3F"/>
                </a:solidFill>
                <a:effectLst/>
                <a:latin typeface="Lora"/>
              </a:rPr>
              <a:t>, </a:t>
            </a:r>
            <a:r>
              <a:rPr lang="en-US" sz="2800" b="0" i="0"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OrderDate</a:t>
            </a:r>
            <a:r>
              <a:rPr lang="en-US" sz="2800" b="0" i="0" dirty="0">
                <a:solidFill>
                  <a:srgbClr val="373D3F"/>
                </a:solidFill>
                <a:effectLst/>
                <a:latin typeface="Lora"/>
              </a:rPr>
              <a: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8227484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988840"/>
            <a:ext cx="8784976" cy="1815882"/>
          </a:xfrm>
          <a:prstGeom prst="rect">
            <a:avLst/>
          </a:prstGeom>
          <a:noFill/>
        </p:spPr>
        <p:txBody>
          <a:bodyPr wrap="square" rtlCol="0">
            <a:spAutoFit/>
          </a:bodyPr>
          <a:lstStyle/>
          <a:p>
            <a:pPr algn="just"/>
            <a:r>
              <a:rPr lang="en-US" sz="2800" b="0" i="0" dirty="0">
                <a:solidFill>
                  <a:srgbClr val="373D3F"/>
                </a:solidFill>
                <a:effectLst/>
                <a:latin typeface="Lora"/>
              </a:rPr>
              <a:t>When using Transact-SQL, the referential integrity is set when creating the Order t</a:t>
            </a:r>
            <a:r>
              <a:rPr lang="en-US" sz="2800" b="0" i="0" dirty="0">
                <a:solidFill>
                  <a:srgbClr val="333333"/>
                </a:solidFill>
                <a:effectLst/>
                <a:latin typeface="Lora"/>
              </a:rPr>
              <a:t>able with the FK</a:t>
            </a:r>
            <a:r>
              <a:rPr lang="en-US" sz="2800" b="0" i="0" dirty="0">
                <a:solidFill>
                  <a:srgbClr val="373D3F"/>
                </a:solidFill>
                <a:effectLst/>
                <a:latin typeface="Lora"/>
              </a:rPr>
              <a:t>. Listed below are the statements showing the FK in the Order table referencing the PK in the Customer table.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260648"/>
            <a:ext cx="8641466" cy="1008112"/>
          </a:xfrm>
        </p:spPr>
        <p:txBody>
          <a:bodyPr>
            <a:normAutofit fontScale="90000"/>
          </a:bodyPr>
          <a:lstStyle/>
          <a:p>
            <a:pPr algn="l"/>
            <a:r>
              <a:rPr lang="en-US" b="1" i="0" dirty="0">
                <a:solidFill>
                  <a:srgbClr val="373D3F"/>
                </a:solidFill>
                <a:effectLst>
                  <a:outerShdw blurRad="38100" dist="38100" dir="2700000" algn="tl">
                    <a:srgbClr val="000000">
                      <a:alpha val="43137"/>
                    </a:srgbClr>
                  </a:outerShdw>
                </a:effectLst>
                <a:latin typeface="Cormorant Garamond"/>
              </a:rPr>
              <a:t>Referential integrity using Transact-SQL (MS SQL Server)</a:t>
            </a:r>
          </a:p>
        </p:txBody>
      </p:sp>
    </p:spTree>
    <p:extLst>
      <p:ext uri="{BB962C8B-B14F-4D97-AF65-F5344CB8AC3E}">
        <p14:creationId xmlns:p14="http://schemas.microsoft.com/office/powerpoint/2010/main" val="14567195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260648"/>
            <a:ext cx="8641466" cy="1008112"/>
          </a:xfrm>
        </p:spPr>
        <p:txBody>
          <a:bodyPr>
            <a:normAutofit fontScale="90000"/>
          </a:bodyPr>
          <a:lstStyle/>
          <a:p>
            <a:pPr algn="l"/>
            <a:r>
              <a:rPr lang="en-US" b="1" i="0" dirty="0">
                <a:solidFill>
                  <a:srgbClr val="373D3F"/>
                </a:solidFill>
                <a:effectLst>
                  <a:outerShdw blurRad="38100" dist="38100" dir="2700000" algn="tl">
                    <a:srgbClr val="000000">
                      <a:alpha val="43137"/>
                    </a:srgbClr>
                  </a:outerShdw>
                </a:effectLst>
                <a:latin typeface="Cormorant Garamond"/>
              </a:rPr>
              <a:t>Referential integrity using Transact-SQL (MS SQL Server)</a:t>
            </a:r>
          </a:p>
        </p:txBody>
      </p:sp>
      <p:pic>
        <p:nvPicPr>
          <p:cNvPr id="4" name="Picture 3">
            <a:extLst>
              <a:ext uri="{FF2B5EF4-FFF2-40B4-BE49-F238E27FC236}">
                <a16:creationId xmlns:a16="http://schemas.microsoft.com/office/drawing/2014/main" id="{F3D583DB-CF05-453F-A9E6-BCA222974882}"/>
              </a:ext>
            </a:extLst>
          </p:cNvPr>
          <p:cNvPicPr>
            <a:picLocks noChangeAspect="1"/>
          </p:cNvPicPr>
          <p:nvPr/>
        </p:nvPicPr>
        <p:blipFill rotWithShape="1">
          <a:blip r:embed="rId2"/>
          <a:srcRect l="26375" t="31800" r="27162" b="19200"/>
          <a:stretch/>
        </p:blipFill>
        <p:spPr>
          <a:xfrm>
            <a:off x="1151620" y="1399961"/>
            <a:ext cx="6840760" cy="4058078"/>
          </a:xfrm>
          <a:prstGeom prst="rect">
            <a:avLst/>
          </a:prstGeom>
        </p:spPr>
      </p:pic>
    </p:spTree>
    <p:extLst>
      <p:ext uri="{BB962C8B-B14F-4D97-AF65-F5344CB8AC3E}">
        <p14:creationId xmlns:p14="http://schemas.microsoft.com/office/powerpoint/2010/main" val="3444512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2246769"/>
          </a:xfrm>
          <a:prstGeom prst="rect">
            <a:avLst/>
          </a:prstGeom>
          <a:noFill/>
        </p:spPr>
        <p:txBody>
          <a:bodyPr wrap="square" rtlCol="0">
            <a:spAutoFit/>
          </a:bodyPr>
          <a:lstStyle/>
          <a:p>
            <a:pPr algn="just"/>
            <a:r>
              <a:rPr lang="en-US" sz="2800" b="0" i="0" dirty="0">
                <a:solidFill>
                  <a:srgbClr val="373D3F"/>
                </a:solidFill>
                <a:effectLst/>
                <a:latin typeface="Lora"/>
              </a:rPr>
              <a:t>Business rules are used to determine cardinality and connectivity.</a:t>
            </a:r>
            <a:r>
              <a:rPr lang="en-US" sz="2800" b="0" i="1"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Cardinality</a:t>
            </a:r>
            <a:r>
              <a:rPr lang="en-US" sz="2800" b="0" i="0" dirty="0">
                <a:solidFill>
                  <a:srgbClr val="373D3F"/>
                </a:solidFill>
                <a:effectLst/>
                <a:latin typeface="Lora"/>
              </a:rPr>
              <a:t> describes the relationship between two data tables by expressing the minimum and maximum number of entity occurrences associated with one occurrence of a related entity.</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8194" name="Picture 2" descr="Connectivity-and-Cardinality-300x202">
            <a:extLst>
              <a:ext uri="{FF2B5EF4-FFF2-40B4-BE49-F238E27FC236}">
                <a16:creationId xmlns:a16="http://schemas.microsoft.com/office/drawing/2014/main" id="{52CC48CE-9B60-484F-AA71-EF99C144F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6406" y="3212976"/>
            <a:ext cx="3977801" cy="242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0451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2246769"/>
          </a:xfrm>
          <a:prstGeom prst="rect">
            <a:avLst/>
          </a:prstGeom>
          <a:noFill/>
        </p:spPr>
        <p:txBody>
          <a:bodyPr wrap="square" rtlCol="0">
            <a:spAutoFit/>
          </a:bodyPr>
          <a:lstStyle/>
          <a:p>
            <a:pPr algn="just"/>
            <a:r>
              <a:rPr lang="en-US" sz="2800" b="0" i="0" dirty="0">
                <a:solidFill>
                  <a:srgbClr val="373D3F"/>
                </a:solidFill>
                <a:effectLst/>
                <a:latin typeface="Lora"/>
              </a:rPr>
              <a:t>Business rules are used to determine cardinality and connectivity.</a:t>
            </a:r>
            <a:r>
              <a:rPr lang="en-US" sz="2800" b="0" i="1"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Cardinality</a:t>
            </a:r>
            <a:r>
              <a:rPr lang="en-US" sz="2800" b="0" i="0" dirty="0">
                <a:solidFill>
                  <a:srgbClr val="373D3F"/>
                </a:solidFill>
                <a:effectLst/>
                <a:latin typeface="Lora"/>
              </a:rPr>
              <a:t> describes the relationship between two data tables by expressing the minimum and maximum number of entity occurrences associated with one occurrence of a related entity.</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8194" name="Picture 2" descr="Connectivity-and-Cardinality-300x202">
            <a:extLst>
              <a:ext uri="{FF2B5EF4-FFF2-40B4-BE49-F238E27FC236}">
                <a16:creationId xmlns:a16="http://schemas.microsoft.com/office/drawing/2014/main" id="{52CC48CE-9B60-484F-AA71-EF99C144F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6406" y="3212976"/>
            <a:ext cx="3977801" cy="242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81961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dirty="0">
                <a:solidFill>
                  <a:srgbClr val="373D3F"/>
                </a:solidFill>
                <a:latin typeface="Lora"/>
              </a:rPr>
              <a:t>T</a:t>
            </a:r>
            <a:r>
              <a:rPr lang="en-US" sz="2800" b="0" i="0" dirty="0">
                <a:solidFill>
                  <a:srgbClr val="373D3F"/>
                </a:solidFill>
                <a:effectLst/>
                <a:latin typeface="Lora"/>
              </a:rPr>
              <a:t>he symbol that represents a </a:t>
            </a:r>
            <a:r>
              <a:rPr lang="en-US" sz="2800" b="1" i="1" dirty="0">
                <a:solidFill>
                  <a:srgbClr val="00B0F0"/>
                </a:solidFill>
                <a:effectLst>
                  <a:outerShdw blurRad="38100" dist="38100" dir="2700000" algn="tl">
                    <a:srgbClr val="000000">
                      <a:alpha val="43137"/>
                    </a:srgbClr>
                  </a:outerShdw>
                </a:effectLst>
                <a:latin typeface="Lora"/>
              </a:rPr>
              <a:t>one to many </a:t>
            </a:r>
            <a:r>
              <a:rPr lang="en-US" sz="2800" b="0" i="0" dirty="0">
                <a:solidFill>
                  <a:srgbClr val="373D3F"/>
                </a:solidFill>
                <a:effectLst/>
                <a:latin typeface="Lora"/>
              </a:rPr>
              <a:t>relationship.</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9218" name="Picture 2" descr="Ch-9-oneToMany-1">
            <a:extLst>
              <a:ext uri="{FF2B5EF4-FFF2-40B4-BE49-F238E27FC236}">
                <a16:creationId xmlns:a16="http://schemas.microsoft.com/office/drawing/2014/main" id="{E58BB591-B2EC-4807-B865-C8C404282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1736998"/>
            <a:ext cx="3024336" cy="4678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D7382C2-9F71-4BFF-9517-D65267BB677B}"/>
              </a:ext>
            </a:extLst>
          </p:cNvPr>
          <p:cNvSpPr txBox="1"/>
          <p:nvPr/>
        </p:nvSpPr>
        <p:spPr>
          <a:xfrm>
            <a:off x="251267" y="2250450"/>
            <a:ext cx="8784976" cy="1384995"/>
          </a:xfrm>
          <a:prstGeom prst="rect">
            <a:avLst/>
          </a:prstGeom>
          <a:noFill/>
        </p:spPr>
        <p:txBody>
          <a:bodyPr wrap="square" rtlCol="0">
            <a:spAutoFit/>
          </a:bodyPr>
          <a:lstStyle/>
          <a:p>
            <a:pPr algn="just"/>
            <a:r>
              <a:rPr lang="en-US" sz="2800" b="0" i="0" dirty="0">
                <a:solidFill>
                  <a:srgbClr val="373D3F"/>
                </a:solidFill>
                <a:effectLst/>
                <a:latin typeface="Lora"/>
              </a:rPr>
              <a:t>The left side of this symbol  is read as minimum 1 and maximum 1. On the right side, it is read as: minimum 1 and maximum many.</a:t>
            </a:r>
          </a:p>
        </p:txBody>
      </p:sp>
      <p:pic>
        <p:nvPicPr>
          <p:cNvPr id="9220" name="Picture 4" descr="Ch-9-oneToMany-2">
            <a:extLst>
              <a:ext uri="{FF2B5EF4-FFF2-40B4-BE49-F238E27FC236}">
                <a16:creationId xmlns:a16="http://schemas.microsoft.com/office/drawing/2014/main" id="{E8858F55-1B7F-4064-8580-EA03566547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816" y="3769065"/>
            <a:ext cx="2736304" cy="540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382718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10242" name="Picture 2" descr="One-to-one">
            <a:extLst>
              <a:ext uri="{FF2B5EF4-FFF2-40B4-BE49-F238E27FC236}">
                <a16:creationId xmlns:a16="http://schemas.microsoft.com/office/drawing/2014/main" id="{11016277-85CF-40C4-B163-7B3D265DF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204864"/>
            <a:ext cx="6667500" cy="18097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DADBED-E6F7-4DFE-A18F-B55D20017DD0}"/>
              </a:ext>
            </a:extLst>
          </p:cNvPr>
          <p:cNvSpPr txBox="1"/>
          <p:nvPr/>
        </p:nvSpPr>
        <p:spPr>
          <a:xfrm>
            <a:off x="827584" y="1575956"/>
            <a:ext cx="2376264" cy="369332"/>
          </a:xfrm>
          <a:prstGeom prst="rect">
            <a:avLst/>
          </a:prstGeom>
          <a:noFill/>
        </p:spPr>
        <p:txBody>
          <a:bodyPr wrap="square" rtlCol="0">
            <a:spAutoFit/>
          </a:bodyPr>
          <a:lstStyle/>
          <a:p>
            <a:r>
              <a:rPr lang="en-GB" dirty="0"/>
              <a:t>One to One</a:t>
            </a:r>
          </a:p>
        </p:txBody>
      </p:sp>
    </p:spTree>
    <p:extLst>
      <p:ext uri="{BB962C8B-B14F-4D97-AF65-F5344CB8AC3E}">
        <p14:creationId xmlns:p14="http://schemas.microsoft.com/office/powerpoint/2010/main" val="5089988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sp>
        <p:nvSpPr>
          <p:cNvPr id="4" name="TextBox 3">
            <a:extLst>
              <a:ext uri="{FF2B5EF4-FFF2-40B4-BE49-F238E27FC236}">
                <a16:creationId xmlns:a16="http://schemas.microsoft.com/office/drawing/2014/main" id="{4EDADBED-E6F7-4DFE-A18F-B55D20017DD0}"/>
              </a:ext>
            </a:extLst>
          </p:cNvPr>
          <p:cNvSpPr txBox="1"/>
          <p:nvPr/>
        </p:nvSpPr>
        <p:spPr>
          <a:xfrm>
            <a:off x="827584" y="1730840"/>
            <a:ext cx="2376264" cy="369332"/>
          </a:xfrm>
          <a:prstGeom prst="rect">
            <a:avLst/>
          </a:prstGeom>
          <a:noFill/>
        </p:spPr>
        <p:txBody>
          <a:bodyPr wrap="square" rtlCol="0">
            <a:spAutoFit/>
          </a:bodyPr>
          <a:lstStyle/>
          <a:p>
            <a:r>
              <a:rPr lang="en-GB" dirty="0"/>
              <a:t>One to Many</a:t>
            </a:r>
          </a:p>
        </p:txBody>
      </p:sp>
      <p:pic>
        <p:nvPicPr>
          <p:cNvPr id="11266" name="Picture 2" descr="One-to-many">
            <a:extLst>
              <a:ext uri="{FF2B5EF4-FFF2-40B4-BE49-F238E27FC236}">
                <a16:creationId xmlns:a16="http://schemas.microsoft.com/office/drawing/2014/main" id="{CECE7753-27F4-4528-810E-7BA79A920B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2524125"/>
            <a:ext cx="7078166"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864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sp>
        <p:nvSpPr>
          <p:cNvPr id="4" name="TextBox 3">
            <a:extLst>
              <a:ext uri="{FF2B5EF4-FFF2-40B4-BE49-F238E27FC236}">
                <a16:creationId xmlns:a16="http://schemas.microsoft.com/office/drawing/2014/main" id="{4EDADBED-E6F7-4DFE-A18F-B55D20017DD0}"/>
              </a:ext>
            </a:extLst>
          </p:cNvPr>
          <p:cNvSpPr txBox="1"/>
          <p:nvPr/>
        </p:nvSpPr>
        <p:spPr>
          <a:xfrm>
            <a:off x="827584" y="1730840"/>
            <a:ext cx="2376264" cy="369332"/>
          </a:xfrm>
          <a:prstGeom prst="rect">
            <a:avLst/>
          </a:prstGeom>
          <a:noFill/>
        </p:spPr>
        <p:txBody>
          <a:bodyPr wrap="square" rtlCol="0">
            <a:spAutoFit/>
          </a:bodyPr>
          <a:lstStyle/>
          <a:p>
            <a:r>
              <a:rPr lang="en-GB" dirty="0"/>
              <a:t>Many to Many</a:t>
            </a:r>
          </a:p>
        </p:txBody>
      </p:sp>
      <p:pic>
        <p:nvPicPr>
          <p:cNvPr id="12290" name="Picture 2" descr="Many-to-many">
            <a:extLst>
              <a:ext uri="{FF2B5EF4-FFF2-40B4-BE49-F238E27FC236}">
                <a16:creationId xmlns:a16="http://schemas.microsoft.com/office/drawing/2014/main" id="{B425719B-28C9-4448-BBFB-6C16DFE1E0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490839"/>
            <a:ext cx="6790134" cy="1843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078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1412776"/>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83568" y="3068960"/>
            <a:ext cx="7920880" cy="2954655"/>
          </a:xfrm>
          <a:prstGeom prst="rect">
            <a:avLst/>
          </a:prstGeom>
          <a:noFill/>
        </p:spPr>
        <p:txBody>
          <a:bodyPr wrap="square" rtlCol="0">
            <a:spAutoFit/>
          </a:bodyPr>
          <a:lstStyle/>
          <a:p>
            <a:r>
              <a:rPr lang="en-GB" sz="2400" b="1" dirty="0"/>
              <a:t>Reference :</a:t>
            </a:r>
          </a:p>
          <a:p>
            <a:pPr marL="342900" indent="-342900">
              <a:buFont typeface="Wingdings" panose="05000000000000000000" pitchFamily="2" charset="2"/>
              <a:buChar char="Ø"/>
            </a:pPr>
            <a:r>
              <a:rPr lang="en-GB" sz="2400" dirty="0"/>
              <a:t> </a:t>
            </a:r>
            <a:r>
              <a:rPr lang="en-GB" sz="2400" dirty="0">
                <a:hlinkClick r:id="rId2"/>
              </a:rPr>
              <a:t>https://opentextbc.ca/dbdesign01/chapter/chapter-8-entity-relationship-model/</a:t>
            </a:r>
            <a:endParaRPr lang="en-GB" sz="2400" dirty="0"/>
          </a:p>
          <a:p>
            <a:pPr marL="342900" indent="-342900">
              <a:buFont typeface="Wingdings" panose="05000000000000000000" pitchFamily="2" charset="2"/>
              <a:buChar char="Ø"/>
            </a:pPr>
            <a:r>
              <a:rPr lang="en-GB" sz="2400" dirty="0">
                <a:hlinkClick r:id="rId3"/>
              </a:rPr>
              <a:t>https://opentextbc.ca/dbdesign01/chapter/chapter-9-integrity-rules-and-constraints/</a:t>
            </a:r>
            <a:endParaRPr lang="en-GB" sz="2400" dirty="0"/>
          </a:p>
          <a:p>
            <a:pPr marL="342900" indent="-342900">
              <a:buFont typeface="Wingdings" panose="05000000000000000000" pitchFamily="2" charset="2"/>
              <a:buChar char="Ø"/>
            </a:pPr>
            <a:endParaRPr lang="en-GB" sz="2400" dirty="0"/>
          </a:p>
          <a:p>
            <a:endParaRPr lang="en-GB" sz="2400" dirty="0"/>
          </a:p>
          <a:p>
            <a:endParaRPr lang="en-GB" dirty="0"/>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3387</Words>
  <Application>Microsoft Office PowerPoint</Application>
  <PresentationFormat>On-screen Show (4:3)</PresentationFormat>
  <Paragraphs>350</Paragraphs>
  <Slides>60</Slides>
  <Notes>13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60</vt:i4>
      </vt:variant>
    </vt:vector>
  </HeadingPairs>
  <TitlesOfParts>
    <vt:vector size="72" baseType="lpstr">
      <vt:lpstr>Cormorant Garamond</vt:lpstr>
      <vt:lpstr>Myriad Pro</vt:lpstr>
      <vt:lpstr>Aptos</vt:lpstr>
      <vt:lpstr>Arial</vt:lpstr>
      <vt:lpstr>Calibri</vt:lpstr>
      <vt:lpstr>Lato</vt:lpstr>
      <vt:lpstr>Lora</vt:lpstr>
      <vt:lpstr>Open Sans</vt:lpstr>
      <vt:lpstr>Roboto</vt:lpstr>
      <vt:lpstr>Times</vt:lpstr>
      <vt:lpstr>Wingdings</vt:lpstr>
      <vt:lpstr>20140311PresentationUWTSDTemplate</vt:lpstr>
      <vt:lpstr>CertHE - Computing Skills for the Workplace</vt:lpstr>
      <vt:lpstr>So far</vt:lpstr>
      <vt:lpstr>Objectives</vt:lpstr>
      <vt:lpstr>Database Design Process</vt:lpstr>
      <vt:lpstr>E-R Data Model</vt:lpstr>
      <vt:lpstr>Principal Elements</vt:lpstr>
      <vt:lpstr>Entity, Entity Set and Entity Type</vt:lpstr>
      <vt:lpstr>Entity</vt:lpstr>
      <vt:lpstr>Entity</vt:lpstr>
      <vt:lpstr>Entity, Entity Set and Entity Type</vt:lpstr>
      <vt:lpstr>Entity – Notation </vt:lpstr>
      <vt:lpstr>Identify the Entity &amp; entity sets from the data below;</vt:lpstr>
      <vt:lpstr>Kinds of Entities</vt:lpstr>
      <vt:lpstr>Types of Entities</vt:lpstr>
      <vt:lpstr>Regular and Weak Entities</vt:lpstr>
      <vt:lpstr>Entities - Examples</vt:lpstr>
      <vt:lpstr>Knowledge Check - Entities</vt:lpstr>
      <vt:lpstr>Kinds of Entities</vt:lpstr>
      <vt:lpstr>Kinds of Entities</vt:lpstr>
      <vt:lpstr>Kinds of Entities</vt:lpstr>
      <vt:lpstr>Kinds of Entities</vt:lpstr>
      <vt:lpstr>Attribute Types</vt:lpstr>
      <vt:lpstr>Attributes Notation</vt:lpstr>
      <vt:lpstr>Attribute Types - 1</vt:lpstr>
      <vt:lpstr>Attribute Types - 2</vt:lpstr>
      <vt:lpstr>Attribute Types - 3</vt:lpstr>
      <vt:lpstr>Attribute Types - 4</vt:lpstr>
      <vt:lpstr>Types of Attributes</vt:lpstr>
      <vt:lpstr>Types of Attributes</vt:lpstr>
      <vt:lpstr>Types of Attributes</vt:lpstr>
      <vt:lpstr>Types of Attributes</vt:lpstr>
      <vt:lpstr>Knowledge Check: Attributes</vt:lpstr>
      <vt:lpstr>Keys</vt:lpstr>
      <vt:lpstr>Keys</vt:lpstr>
      <vt:lpstr>Keys</vt:lpstr>
      <vt:lpstr>Keys</vt:lpstr>
      <vt:lpstr>Keys</vt:lpstr>
      <vt:lpstr>PowerPoint Presentation</vt:lpstr>
      <vt:lpstr>PowerPoint Presentation</vt:lpstr>
      <vt:lpstr>Entity, Attributes &amp; Relationship</vt:lpstr>
      <vt:lpstr>Entity, Attributes &amp; Relationship</vt:lpstr>
      <vt:lpstr>Entity &amp; Attributes</vt:lpstr>
      <vt:lpstr>Relationships</vt:lpstr>
      <vt:lpstr>Relationships</vt:lpstr>
      <vt:lpstr>Types of Relationships</vt:lpstr>
      <vt:lpstr>Types of Relationships</vt:lpstr>
      <vt:lpstr>Types of Relationships</vt:lpstr>
      <vt:lpstr>Types of Relationships</vt:lpstr>
      <vt:lpstr>Integrity Rules and Constraints</vt:lpstr>
      <vt:lpstr>Integrity Rules and Constraints</vt:lpstr>
      <vt:lpstr>Integrity Rules and Constraints</vt:lpstr>
      <vt:lpstr>Referential integrity using Transact-SQL (MS SQL Server)</vt:lpstr>
      <vt:lpstr>Referential integrity using Transact-SQL (MS SQL Server)</vt:lpstr>
      <vt:lpstr>Cardinality and connectivity</vt:lpstr>
      <vt:lpstr>Cardinality and connectivity</vt:lpstr>
      <vt:lpstr>Cardinality and connectivity</vt:lpstr>
      <vt:lpstr>Cardinality and connectivity</vt:lpstr>
      <vt:lpstr>Cardinality and connectivity</vt:lpstr>
      <vt:lpstr>Cardinality and connectivity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Suresh Shanmugasundaram</cp:lastModifiedBy>
  <cp:revision>49</cp:revision>
  <dcterms:created xsi:type="dcterms:W3CDTF">2015-04-14T15:21:28Z</dcterms:created>
  <dcterms:modified xsi:type="dcterms:W3CDTF">2024-06-26T11:40:29Z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