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sldIdLst>
    <p:sldId id="256" r:id="rId2"/>
    <p:sldId id="268" r:id="rId3"/>
    <p:sldId id="257" r:id="rId4"/>
    <p:sldId id="258" r:id="rId5"/>
    <p:sldId id="262" r:id="rId6"/>
    <p:sldId id="271" r:id="rId7"/>
    <p:sldId id="267" r:id="rId8"/>
    <p:sldId id="263" r:id="rId9"/>
    <p:sldId id="261" r:id="rId10"/>
    <p:sldId id="264" r:id="rId11"/>
    <p:sldId id="266" r:id="rId12"/>
    <p:sldId id="269"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6699"/>
    <a:srgbClr val="0D3F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309" autoAdjust="0"/>
    <p:restoredTop sz="94660"/>
  </p:normalViewPr>
  <p:slideViewPr>
    <p:cSldViewPr snapToGrid="0">
      <p:cViewPr>
        <p:scale>
          <a:sx n="71" d="100"/>
          <a:sy n="71" d="100"/>
        </p:scale>
        <p:origin x="56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12/17/2019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14979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37455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12/17/2019</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9810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12/17/2019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53071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12/17/2019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84510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12/17/2019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482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12/17/2019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9090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12/17/2019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33618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12/17/2019</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98105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76458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12/17/2019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48402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12/17/2019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63644775"/>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48" r:id="rId5"/>
    <p:sldLayoutId id="2147483854" r:id="rId6"/>
    <p:sldLayoutId id="2147483855" r:id="rId7"/>
    <p:sldLayoutId id="2147483845" r:id="rId8"/>
    <p:sldLayoutId id="2147483846" r:id="rId9"/>
    <p:sldLayoutId id="2147483847" r:id="rId10"/>
    <p:sldLayoutId id="2147483849" r:id="rId11"/>
  </p:sldLayoutIdLst>
  <p:hf sldNum="0" hdr="0" ftr="0" dt="0"/>
  <p:txStyles>
    <p:title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lpkidzlearn.com/what-is-helpkidzlearn" TargetMode="External"/><Relationship Id="rId2" Type="http://schemas.openxmlformats.org/officeDocument/2006/relationships/hyperlink" Target="http://www.earlyyearsresources.co.uk/blog/2019/09/sensory-maths-activities-for-early-years/" TargetMode="External"/><Relationship Id="rId1" Type="http://schemas.openxmlformats.org/officeDocument/2006/relationships/slideLayout" Target="../slideLayouts/slideLayout2.xml"/><Relationship Id="rId6" Type="http://schemas.openxmlformats.org/officeDocument/2006/relationships/hyperlink" Target="https://www.learning-theories.com/" TargetMode="External"/><Relationship Id="rId5" Type="http://schemas.openxmlformats.org/officeDocument/2006/relationships/hyperlink" Target="https://dreme.stanford.edu/news/math-games-excite-young-minds" TargetMode="External"/><Relationship Id="rId4" Type="http://schemas.openxmlformats.org/officeDocument/2006/relationships/hyperlink" Target="https://connectusfund.org/6-advantages-and-disadvantages-of-extrinsic-moti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a:extLst>
              <a:ext uri="{FF2B5EF4-FFF2-40B4-BE49-F238E27FC236}">
                <a16:creationId xmlns:a16="http://schemas.microsoft.com/office/drawing/2014/main" id="{BD7367F8-31B0-456D-9730-4119D720F8B3}"/>
              </a:ext>
            </a:extLst>
          </p:cNvPr>
          <p:cNvPicPr>
            <a:picLocks noChangeAspect="1"/>
          </p:cNvPicPr>
          <p:nvPr/>
        </p:nvPicPr>
        <p:blipFill rotWithShape="1">
          <a:blip r:embed="rId2"/>
          <a:srcRect t="9358" b="6055"/>
          <a:stretch/>
        </p:blipFill>
        <p:spPr>
          <a:xfrm>
            <a:off x="20" y="10"/>
            <a:ext cx="12191979" cy="6857990"/>
          </a:xfrm>
          <a:prstGeom prst="rect">
            <a:avLst/>
          </a:prstGeom>
        </p:spPr>
      </p:pic>
      <p:sp>
        <p:nvSpPr>
          <p:cNvPr id="16" name="Rectangle 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17" name="Rectangle 1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6BB29279-D737-4F01-8328-AE51ABEDE332}"/>
              </a:ext>
            </a:extLst>
          </p:cNvPr>
          <p:cNvSpPr>
            <a:spLocks noGrp="1"/>
          </p:cNvSpPr>
          <p:nvPr>
            <p:ph type="ctrTitle"/>
          </p:nvPr>
        </p:nvSpPr>
        <p:spPr>
          <a:xfrm>
            <a:off x="6033793" y="2355458"/>
            <a:ext cx="4775075" cy="1630907"/>
          </a:xfrm>
        </p:spPr>
        <p:txBody>
          <a:bodyPr>
            <a:normAutofit/>
          </a:bodyPr>
          <a:lstStyle/>
          <a:p>
            <a:r>
              <a:rPr lang="en-GB" sz="4400" dirty="0">
                <a:solidFill>
                  <a:schemeClr val="tx1"/>
                </a:solidFill>
              </a:rPr>
              <a:t>NUMBERS COUNT</a:t>
            </a:r>
          </a:p>
        </p:txBody>
      </p:sp>
      <p:sp>
        <p:nvSpPr>
          <p:cNvPr id="3" name="Subtitle 2">
            <a:extLst>
              <a:ext uri="{FF2B5EF4-FFF2-40B4-BE49-F238E27FC236}">
                <a16:creationId xmlns:a16="http://schemas.microsoft.com/office/drawing/2014/main" id="{62D44A67-DD18-4BC8-ADD2-950858084BB5}"/>
              </a:ext>
            </a:extLst>
          </p:cNvPr>
          <p:cNvSpPr>
            <a:spLocks noGrp="1"/>
          </p:cNvSpPr>
          <p:nvPr>
            <p:ph type="subTitle" idx="1"/>
          </p:nvPr>
        </p:nvSpPr>
        <p:spPr>
          <a:xfrm>
            <a:off x="6033793" y="3995988"/>
            <a:ext cx="4775075" cy="559656"/>
          </a:xfrm>
        </p:spPr>
        <p:txBody>
          <a:bodyPr>
            <a:normAutofit/>
          </a:bodyPr>
          <a:lstStyle/>
          <a:p>
            <a:r>
              <a:rPr lang="en-GB" dirty="0">
                <a:solidFill>
                  <a:schemeClr val="tx1"/>
                </a:solidFill>
              </a:rPr>
              <a:t>Trish Duffy </a:t>
            </a:r>
          </a:p>
        </p:txBody>
      </p:sp>
    </p:spTree>
    <p:extLst>
      <p:ext uri="{BB962C8B-B14F-4D97-AF65-F5344CB8AC3E}">
        <p14:creationId xmlns:p14="http://schemas.microsoft.com/office/powerpoint/2010/main" val="122316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7C559D-DAAC-4384-A67F-1BE1017635E6}"/>
              </a:ext>
            </a:extLst>
          </p:cNvPr>
          <p:cNvSpPr>
            <a:spLocks noGrp="1"/>
          </p:cNvSpPr>
          <p:nvPr>
            <p:ph idx="1"/>
          </p:nvPr>
        </p:nvSpPr>
        <p:spPr>
          <a:xfrm>
            <a:off x="1066800" y="1376836"/>
            <a:ext cx="10058400" cy="4485980"/>
          </a:xfrm>
        </p:spPr>
        <p:txBody>
          <a:bodyPr>
            <a:normAutofit lnSpcReduction="10000"/>
          </a:bodyPr>
          <a:lstStyle/>
          <a:p>
            <a:r>
              <a:rPr lang="en-GB" sz="2400" b="1" dirty="0">
                <a:solidFill>
                  <a:srgbClr val="7030A0"/>
                </a:solidFill>
                <a:latin typeface="Comic Sans MS" panose="030F0702030302020204" pitchFamily="66" charset="0"/>
              </a:rPr>
              <a:t>What the resource is and some interesting facts </a:t>
            </a:r>
          </a:p>
          <a:p>
            <a:r>
              <a:rPr lang="en-GB" sz="2400" b="1" dirty="0">
                <a:solidFill>
                  <a:srgbClr val="7030A0"/>
                </a:solidFill>
                <a:latin typeface="Comic Sans MS" panose="030F0702030302020204" pitchFamily="66" charset="0"/>
              </a:rPr>
              <a:t>Learning theory</a:t>
            </a:r>
          </a:p>
          <a:p>
            <a:r>
              <a:rPr lang="en-GB" sz="2400" b="1" dirty="0">
                <a:solidFill>
                  <a:srgbClr val="7030A0"/>
                </a:solidFill>
                <a:latin typeface="Comic Sans MS" panose="030F0702030302020204" pitchFamily="66" charset="0"/>
              </a:rPr>
              <a:t>The stage before</a:t>
            </a:r>
          </a:p>
          <a:p>
            <a:r>
              <a:rPr lang="en-GB" sz="2400" b="1" dirty="0">
                <a:solidFill>
                  <a:srgbClr val="7030A0"/>
                </a:solidFill>
                <a:latin typeface="Comic Sans MS" panose="030F0702030302020204" pitchFamily="66" charset="0"/>
              </a:rPr>
              <a:t>Barriers to Numeracy and the Resource </a:t>
            </a:r>
          </a:p>
          <a:p>
            <a:r>
              <a:rPr lang="en-GB" sz="2400" b="1" dirty="0">
                <a:solidFill>
                  <a:srgbClr val="7030A0"/>
                </a:solidFill>
                <a:latin typeface="Comic Sans MS" panose="030F0702030302020204" pitchFamily="66" charset="0"/>
              </a:rPr>
              <a:t>Practical</a:t>
            </a:r>
          </a:p>
          <a:p>
            <a:r>
              <a:rPr lang="en-GB" sz="2400" b="1" dirty="0">
                <a:solidFill>
                  <a:srgbClr val="7030A0"/>
                </a:solidFill>
                <a:latin typeface="Comic Sans MS" panose="030F0702030302020204" pitchFamily="66" charset="0"/>
              </a:rPr>
              <a:t>Brief description on Formative and summative assessment</a:t>
            </a:r>
          </a:p>
          <a:p>
            <a:r>
              <a:rPr lang="en-GB" sz="2400" b="1" dirty="0">
                <a:solidFill>
                  <a:srgbClr val="7030A0"/>
                </a:solidFill>
                <a:latin typeface="Comic Sans MS" panose="030F0702030302020204" pitchFamily="66" charset="0"/>
              </a:rPr>
              <a:t>Monitoring within my setting</a:t>
            </a:r>
          </a:p>
          <a:p>
            <a:r>
              <a:rPr lang="en-GB" sz="2400" b="1" dirty="0">
                <a:solidFill>
                  <a:srgbClr val="7030A0"/>
                </a:solidFill>
                <a:latin typeface="Comic Sans MS" panose="030F0702030302020204" pitchFamily="66" charset="0"/>
              </a:rPr>
              <a:t>Recommendations</a:t>
            </a:r>
          </a:p>
          <a:p>
            <a:r>
              <a:rPr lang="en-GB" sz="2400" b="1" dirty="0">
                <a:solidFill>
                  <a:srgbClr val="7030A0"/>
                </a:solidFill>
                <a:latin typeface="Comic Sans MS" panose="030F0702030302020204" pitchFamily="66" charset="0"/>
              </a:rPr>
              <a:t>Reference list </a:t>
            </a:r>
          </a:p>
          <a:p>
            <a:endParaRPr lang="en-GB" b="1" dirty="0"/>
          </a:p>
          <a:p>
            <a:endParaRPr lang="en-GB" b="1" dirty="0"/>
          </a:p>
          <a:p>
            <a:endParaRPr lang="en-GB" b="1" dirty="0"/>
          </a:p>
          <a:p>
            <a:endParaRPr lang="en-GB" b="1" dirty="0"/>
          </a:p>
          <a:p>
            <a:endParaRPr lang="en-GB" b="1" dirty="0"/>
          </a:p>
          <a:p>
            <a:endParaRPr lang="en-GB" b="1" dirty="0"/>
          </a:p>
        </p:txBody>
      </p:sp>
      <p:sp>
        <p:nvSpPr>
          <p:cNvPr id="4" name="Rectangle 3">
            <a:extLst>
              <a:ext uri="{FF2B5EF4-FFF2-40B4-BE49-F238E27FC236}">
                <a16:creationId xmlns:a16="http://schemas.microsoft.com/office/drawing/2014/main" id="{D3E428F4-D82B-4CA4-BDE0-7734B02661A1}"/>
              </a:ext>
            </a:extLst>
          </p:cNvPr>
          <p:cNvSpPr/>
          <p:nvPr/>
        </p:nvSpPr>
        <p:spPr>
          <a:xfrm>
            <a:off x="3827443" y="516327"/>
            <a:ext cx="3958404" cy="830997"/>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800" b="1" cap="none" spc="0" dirty="0">
                <a:ln/>
                <a:solidFill>
                  <a:schemeClr val="accent3"/>
                </a:solidFill>
                <a:effectLst/>
              </a:rPr>
              <a:t>Contents</a:t>
            </a:r>
            <a:endParaRPr lang="en-US" sz="6600" b="1" cap="none" spc="0" dirty="0">
              <a:ln/>
              <a:solidFill>
                <a:schemeClr val="accent3"/>
              </a:solidFill>
              <a:effectLst/>
            </a:endParaRPr>
          </a:p>
        </p:txBody>
      </p:sp>
    </p:spTree>
    <p:extLst>
      <p:ext uri="{BB962C8B-B14F-4D97-AF65-F5344CB8AC3E}">
        <p14:creationId xmlns:p14="http://schemas.microsoft.com/office/powerpoint/2010/main" val="186212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4"/>
                                        </p:tgtEl>
                                        <p:attrNameLst>
                                          <p:attrName>style.color</p:attrName>
                                        </p:attrNameLst>
                                      </p:cBhvr>
                                      <p:to>
                                        <a:schemeClr val="bg1"/>
                                      </p:to>
                                    </p:animClr>
                                    <p:animClr clrSpc="rgb" dir="cw">
                                      <p:cBhvr>
                                        <p:cTn id="7" dur="250" autoRev="1" fill="remove"/>
                                        <p:tgtEl>
                                          <p:spTgt spid="4"/>
                                        </p:tgtEl>
                                        <p:attrNameLst>
                                          <p:attrName>fillcolor</p:attrName>
                                        </p:attrNameLst>
                                      </p:cBhvr>
                                      <p:to>
                                        <a:schemeClr val="bg1"/>
                                      </p:to>
                                    </p:animClr>
                                    <p:set>
                                      <p:cBhvr>
                                        <p:cTn id="8" dur="250" autoRev="1" fill="remove"/>
                                        <p:tgtEl>
                                          <p:spTgt spid="4"/>
                                        </p:tgtEl>
                                        <p:attrNameLst>
                                          <p:attrName>fill.type</p:attrName>
                                        </p:attrNameLst>
                                      </p:cBhvr>
                                      <p:to>
                                        <p:strVal val="solid"/>
                                      </p:to>
                                    </p:set>
                                    <p:set>
                                      <p:cBhvr>
                                        <p:cTn id="9" dur="250" autoRev="1" fill="remove"/>
                                        <p:tgtEl>
                                          <p:spTgt spid="4"/>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ipe(down)">
                                      <p:cBhvr>
                                        <p:cTn id="14" dur="580">
                                          <p:stCondLst>
                                            <p:cond delay="0"/>
                                          </p:stCondLst>
                                        </p:cTn>
                                        <p:tgtEl>
                                          <p:spTgt spid="3">
                                            <p:txEl>
                                              <p:pRg st="0" end="0"/>
                                            </p:txEl>
                                          </p:spTgt>
                                        </p:tgtEl>
                                      </p:cBhvr>
                                    </p:animEffect>
                                    <p:anim calcmode="lin" valueType="num">
                                      <p:cBhvr>
                                        <p:cTn id="15"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0" end="0"/>
                                            </p:txEl>
                                          </p:spTgt>
                                        </p:tgtEl>
                                      </p:cBhvr>
                                      <p:to x="100000" y="60000"/>
                                    </p:animScale>
                                    <p:animScale>
                                      <p:cBhvr>
                                        <p:cTn id="21" dur="166" decel="50000">
                                          <p:stCondLst>
                                            <p:cond delay="676"/>
                                          </p:stCondLst>
                                        </p:cTn>
                                        <p:tgtEl>
                                          <p:spTgt spid="3">
                                            <p:txEl>
                                              <p:pRg st="0" end="0"/>
                                            </p:txEl>
                                          </p:spTgt>
                                        </p:tgtEl>
                                      </p:cBhvr>
                                      <p:to x="100000" y="100000"/>
                                    </p:animScale>
                                    <p:animScale>
                                      <p:cBhvr>
                                        <p:cTn id="22" dur="26">
                                          <p:stCondLst>
                                            <p:cond delay="1312"/>
                                          </p:stCondLst>
                                        </p:cTn>
                                        <p:tgtEl>
                                          <p:spTgt spid="3">
                                            <p:txEl>
                                              <p:pRg st="0" end="0"/>
                                            </p:txEl>
                                          </p:spTgt>
                                        </p:tgtEl>
                                      </p:cBhvr>
                                      <p:to x="100000" y="80000"/>
                                    </p:animScale>
                                    <p:animScale>
                                      <p:cBhvr>
                                        <p:cTn id="23" dur="166" decel="50000">
                                          <p:stCondLst>
                                            <p:cond delay="1338"/>
                                          </p:stCondLst>
                                        </p:cTn>
                                        <p:tgtEl>
                                          <p:spTgt spid="3">
                                            <p:txEl>
                                              <p:pRg st="0" end="0"/>
                                            </p:txEl>
                                          </p:spTgt>
                                        </p:tgtEl>
                                      </p:cBhvr>
                                      <p:to x="100000" y="100000"/>
                                    </p:animScale>
                                    <p:animScale>
                                      <p:cBhvr>
                                        <p:cTn id="24" dur="26">
                                          <p:stCondLst>
                                            <p:cond delay="1642"/>
                                          </p:stCondLst>
                                        </p:cTn>
                                        <p:tgtEl>
                                          <p:spTgt spid="3">
                                            <p:txEl>
                                              <p:pRg st="0" end="0"/>
                                            </p:txEl>
                                          </p:spTgt>
                                        </p:tgtEl>
                                      </p:cBhvr>
                                      <p:to x="100000" y="90000"/>
                                    </p:animScale>
                                    <p:animScale>
                                      <p:cBhvr>
                                        <p:cTn id="25" dur="166" decel="50000">
                                          <p:stCondLst>
                                            <p:cond delay="1668"/>
                                          </p:stCondLst>
                                        </p:cTn>
                                        <p:tgtEl>
                                          <p:spTgt spid="3">
                                            <p:txEl>
                                              <p:pRg st="0" end="0"/>
                                            </p:txEl>
                                          </p:spTgt>
                                        </p:tgtEl>
                                      </p:cBhvr>
                                      <p:to x="100000" y="100000"/>
                                    </p:animScale>
                                    <p:animScale>
                                      <p:cBhvr>
                                        <p:cTn id="26" dur="26">
                                          <p:stCondLst>
                                            <p:cond delay="1808"/>
                                          </p:stCondLst>
                                        </p:cTn>
                                        <p:tgtEl>
                                          <p:spTgt spid="3">
                                            <p:txEl>
                                              <p:pRg st="0" end="0"/>
                                            </p:txEl>
                                          </p:spTgt>
                                        </p:tgtEl>
                                      </p:cBhvr>
                                      <p:to x="100000" y="95000"/>
                                    </p:animScale>
                                    <p:animScale>
                                      <p:cBhvr>
                                        <p:cTn id="27" dur="166" decel="50000">
                                          <p:stCondLst>
                                            <p:cond delay="1834"/>
                                          </p:stCondLst>
                                        </p:cTn>
                                        <p:tgtEl>
                                          <p:spTgt spid="3">
                                            <p:txEl>
                                              <p:pRg st="0" end="0"/>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wipe(down)">
                                      <p:cBhvr>
                                        <p:cTn id="32" dur="580">
                                          <p:stCondLst>
                                            <p:cond delay="0"/>
                                          </p:stCondLst>
                                        </p:cTn>
                                        <p:tgtEl>
                                          <p:spTgt spid="3">
                                            <p:txEl>
                                              <p:pRg st="1" end="1"/>
                                            </p:txEl>
                                          </p:spTgt>
                                        </p:tgtEl>
                                      </p:cBhvr>
                                    </p:animEffect>
                                    <p:anim calcmode="lin" valueType="num">
                                      <p:cBhvr>
                                        <p:cTn id="33"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8" dur="26">
                                          <p:stCondLst>
                                            <p:cond delay="650"/>
                                          </p:stCondLst>
                                        </p:cTn>
                                        <p:tgtEl>
                                          <p:spTgt spid="3">
                                            <p:txEl>
                                              <p:pRg st="1" end="1"/>
                                            </p:txEl>
                                          </p:spTgt>
                                        </p:tgtEl>
                                      </p:cBhvr>
                                      <p:to x="100000" y="60000"/>
                                    </p:animScale>
                                    <p:animScale>
                                      <p:cBhvr>
                                        <p:cTn id="39" dur="166" decel="50000">
                                          <p:stCondLst>
                                            <p:cond delay="676"/>
                                          </p:stCondLst>
                                        </p:cTn>
                                        <p:tgtEl>
                                          <p:spTgt spid="3">
                                            <p:txEl>
                                              <p:pRg st="1" end="1"/>
                                            </p:txEl>
                                          </p:spTgt>
                                        </p:tgtEl>
                                      </p:cBhvr>
                                      <p:to x="100000" y="100000"/>
                                    </p:animScale>
                                    <p:animScale>
                                      <p:cBhvr>
                                        <p:cTn id="40" dur="26">
                                          <p:stCondLst>
                                            <p:cond delay="1312"/>
                                          </p:stCondLst>
                                        </p:cTn>
                                        <p:tgtEl>
                                          <p:spTgt spid="3">
                                            <p:txEl>
                                              <p:pRg st="1" end="1"/>
                                            </p:txEl>
                                          </p:spTgt>
                                        </p:tgtEl>
                                      </p:cBhvr>
                                      <p:to x="100000" y="80000"/>
                                    </p:animScale>
                                    <p:animScale>
                                      <p:cBhvr>
                                        <p:cTn id="41" dur="166" decel="50000">
                                          <p:stCondLst>
                                            <p:cond delay="1338"/>
                                          </p:stCondLst>
                                        </p:cTn>
                                        <p:tgtEl>
                                          <p:spTgt spid="3">
                                            <p:txEl>
                                              <p:pRg st="1" end="1"/>
                                            </p:txEl>
                                          </p:spTgt>
                                        </p:tgtEl>
                                      </p:cBhvr>
                                      <p:to x="100000" y="100000"/>
                                    </p:animScale>
                                    <p:animScale>
                                      <p:cBhvr>
                                        <p:cTn id="42" dur="26">
                                          <p:stCondLst>
                                            <p:cond delay="1642"/>
                                          </p:stCondLst>
                                        </p:cTn>
                                        <p:tgtEl>
                                          <p:spTgt spid="3">
                                            <p:txEl>
                                              <p:pRg st="1" end="1"/>
                                            </p:txEl>
                                          </p:spTgt>
                                        </p:tgtEl>
                                      </p:cBhvr>
                                      <p:to x="100000" y="90000"/>
                                    </p:animScale>
                                    <p:animScale>
                                      <p:cBhvr>
                                        <p:cTn id="43" dur="166" decel="50000">
                                          <p:stCondLst>
                                            <p:cond delay="1668"/>
                                          </p:stCondLst>
                                        </p:cTn>
                                        <p:tgtEl>
                                          <p:spTgt spid="3">
                                            <p:txEl>
                                              <p:pRg st="1" end="1"/>
                                            </p:txEl>
                                          </p:spTgt>
                                        </p:tgtEl>
                                      </p:cBhvr>
                                      <p:to x="100000" y="100000"/>
                                    </p:animScale>
                                    <p:animScale>
                                      <p:cBhvr>
                                        <p:cTn id="44" dur="26">
                                          <p:stCondLst>
                                            <p:cond delay="1808"/>
                                          </p:stCondLst>
                                        </p:cTn>
                                        <p:tgtEl>
                                          <p:spTgt spid="3">
                                            <p:txEl>
                                              <p:pRg st="1" end="1"/>
                                            </p:txEl>
                                          </p:spTgt>
                                        </p:tgtEl>
                                      </p:cBhvr>
                                      <p:to x="100000" y="95000"/>
                                    </p:animScale>
                                    <p:animScale>
                                      <p:cBhvr>
                                        <p:cTn id="45" dur="166" decel="50000">
                                          <p:stCondLst>
                                            <p:cond delay="1834"/>
                                          </p:stCondLst>
                                        </p:cTn>
                                        <p:tgtEl>
                                          <p:spTgt spid="3">
                                            <p:txEl>
                                              <p:pRg st="1" end="1"/>
                                            </p:txEl>
                                          </p:spTgt>
                                        </p:tgtEl>
                                      </p:cBhvr>
                                      <p:to x="100000" y="100000"/>
                                    </p:animScale>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3">
                                            <p:txEl>
                                              <p:pRg st="2" end="2"/>
                                            </p:txEl>
                                          </p:spTgt>
                                        </p:tgtEl>
                                        <p:attrNameLst>
                                          <p:attrName>style.visibility</p:attrName>
                                        </p:attrNameLst>
                                      </p:cBhvr>
                                      <p:to>
                                        <p:strVal val="visible"/>
                                      </p:to>
                                    </p:set>
                                    <p:animEffect transition="in" filter="wipe(down)">
                                      <p:cBhvr>
                                        <p:cTn id="50" dur="580">
                                          <p:stCondLst>
                                            <p:cond delay="0"/>
                                          </p:stCondLst>
                                        </p:cTn>
                                        <p:tgtEl>
                                          <p:spTgt spid="3">
                                            <p:txEl>
                                              <p:pRg st="2" end="2"/>
                                            </p:txEl>
                                          </p:spTgt>
                                        </p:tgtEl>
                                      </p:cBhvr>
                                    </p:animEffect>
                                    <p:anim calcmode="lin" valueType="num">
                                      <p:cBhvr>
                                        <p:cTn id="51"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6" dur="26">
                                          <p:stCondLst>
                                            <p:cond delay="650"/>
                                          </p:stCondLst>
                                        </p:cTn>
                                        <p:tgtEl>
                                          <p:spTgt spid="3">
                                            <p:txEl>
                                              <p:pRg st="2" end="2"/>
                                            </p:txEl>
                                          </p:spTgt>
                                        </p:tgtEl>
                                      </p:cBhvr>
                                      <p:to x="100000" y="60000"/>
                                    </p:animScale>
                                    <p:animScale>
                                      <p:cBhvr>
                                        <p:cTn id="57" dur="166" decel="50000">
                                          <p:stCondLst>
                                            <p:cond delay="676"/>
                                          </p:stCondLst>
                                        </p:cTn>
                                        <p:tgtEl>
                                          <p:spTgt spid="3">
                                            <p:txEl>
                                              <p:pRg st="2" end="2"/>
                                            </p:txEl>
                                          </p:spTgt>
                                        </p:tgtEl>
                                      </p:cBhvr>
                                      <p:to x="100000" y="100000"/>
                                    </p:animScale>
                                    <p:animScale>
                                      <p:cBhvr>
                                        <p:cTn id="58" dur="26">
                                          <p:stCondLst>
                                            <p:cond delay="1312"/>
                                          </p:stCondLst>
                                        </p:cTn>
                                        <p:tgtEl>
                                          <p:spTgt spid="3">
                                            <p:txEl>
                                              <p:pRg st="2" end="2"/>
                                            </p:txEl>
                                          </p:spTgt>
                                        </p:tgtEl>
                                      </p:cBhvr>
                                      <p:to x="100000" y="80000"/>
                                    </p:animScale>
                                    <p:animScale>
                                      <p:cBhvr>
                                        <p:cTn id="59" dur="166" decel="50000">
                                          <p:stCondLst>
                                            <p:cond delay="1338"/>
                                          </p:stCondLst>
                                        </p:cTn>
                                        <p:tgtEl>
                                          <p:spTgt spid="3">
                                            <p:txEl>
                                              <p:pRg st="2" end="2"/>
                                            </p:txEl>
                                          </p:spTgt>
                                        </p:tgtEl>
                                      </p:cBhvr>
                                      <p:to x="100000" y="100000"/>
                                    </p:animScale>
                                    <p:animScale>
                                      <p:cBhvr>
                                        <p:cTn id="60" dur="26">
                                          <p:stCondLst>
                                            <p:cond delay="1642"/>
                                          </p:stCondLst>
                                        </p:cTn>
                                        <p:tgtEl>
                                          <p:spTgt spid="3">
                                            <p:txEl>
                                              <p:pRg st="2" end="2"/>
                                            </p:txEl>
                                          </p:spTgt>
                                        </p:tgtEl>
                                      </p:cBhvr>
                                      <p:to x="100000" y="90000"/>
                                    </p:animScale>
                                    <p:animScale>
                                      <p:cBhvr>
                                        <p:cTn id="61" dur="166" decel="50000">
                                          <p:stCondLst>
                                            <p:cond delay="1668"/>
                                          </p:stCondLst>
                                        </p:cTn>
                                        <p:tgtEl>
                                          <p:spTgt spid="3">
                                            <p:txEl>
                                              <p:pRg st="2" end="2"/>
                                            </p:txEl>
                                          </p:spTgt>
                                        </p:tgtEl>
                                      </p:cBhvr>
                                      <p:to x="100000" y="100000"/>
                                    </p:animScale>
                                    <p:animScale>
                                      <p:cBhvr>
                                        <p:cTn id="62" dur="26">
                                          <p:stCondLst>
                                            <p:cond delay="1808"/>
                                          </p:stCondLst>
                                        </p:cTn>
                                        <p:tgtEl>
                                          <p:spTgt spid="3">
                                            <p:txEl>
                                              <p:pRg st="2" end="2"/>
                                            </p:txEl>
                                          </p:spTgt>
                                        </p:tgtEl>
                                      </p:cBhvr>
                                      <p:to x="100000" y="95000"/>
                                    </p:animScale>
                                    <p:animScale>
                                      <p:cBhvr>
                                        <p:cTn id="63" dur="166" decel="50000">
                                          <p:stCondLst>
                                            <p:cond delay="1834"/>
                                          </p:stCondLst>
                                        </p:cTn>
                                        <p:tgtEl>
                                          <p:spTgt spid="3">
                                            <p:txEl>
                                              <p:pRg st="2" end="2"/>
                                            </p:txEl>
                                          </p:spTgt>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6" presetClass="entr" presetSubtype="0" fill="hold" nodeType="clickEffect">
                                  <p:stCondLst>
                                    <p:cond delay="0"/>
                                  </p:stCondLst>
                                  <p:childTnLst>
                                    <p:set>
                                      <p:cBhvr>
                                        <p:cTn id="67" dur="1" fill="hold">
                                          <p:stCondLst>
                                            <p:cond delay="0"/>
                                          </p:stCondLst>
                                        </p:cTn>
                                        <p:tgtEl>
                                          <p:spTgt spid="3">
                                            <p:txEl>
                                              <p:pRg st="3" end="3"/>
                                            </p:txEl>
                                          </p:spTgt>
                                        </p:tgtEl>
                                        <p:attrNameLst>
                                          <p:attrName>style.visibility</p:attrName>
                                        </p:attrNameLst>
                                      </p:cBhvr>
                                      <p:to>
                                        <p:strVal val="visible"/>
                                      </p:to>
                                    </p:set>
                                    <p:animEffect transition="in" filter="wipe(down)">
                                      <p:cBhvr>
                                        <p:cTn id="68" dur="580">
                                          <p:stCondLst>
                                            <p:cond delay="0"/>
                                          </p:stCondLst>
                                        </p:cTn>
                                        <p:tgtEl>
                                          <p:spTgt spid="3">
                                            <p:txEl>
                                              <p:pRg st="3" end="3"/>
                                            </p:txEl>
                                          </p:spTgt>
                                        </p:tgtEl>
                                      </p:cBhvr>
                                    </p:animEffect>
                                    <p:anim calcmode="lin" valueType="num">
                                      <p:cBhvr>
                                        <p:cTn id="69"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0"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1"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2"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3"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4" dur="26">
                                          <p:stCondLst>
                                            <p:cond delay="650"/>
                                          </p:stCondLst>
                                        </p:cTn>
                                        <p:tgtEl>
                                          <p:spTgt spid="3">
                                            <p:txEl>
                                              <p:pRg st="3" end="3"/>
                                            </p:txEl>
                                          </p:spTgt>
                                        </p:tgtEl>
                                      </p:cBhvr>
                                      <p:to x="100000" y="60000"/>
                                    </p:animScale>
                                    <p:animScale>
                                      <p:cBhvr>
                                        <p:cTn id="75" dur="166" decel="50000">
                                          <p:stCondLst>
                                            <p:cond delay="676"/>
                                          </p:stCondLst>
                                        </p:cTn>
                                        <p:tgtEl>
                                          <p:spTgt spid="3">
                                            <p:txEl>
                                              <p:pRg st="3" end="3"/>
                                            </p:txEl>
                                          </p:spTgt>
                                        </p:tgtEl>
                                      </p:cBhvr>
                                      <p:to x="100000" y="100000"/>
                                    </p:animScale>
                                    <p:animScale>
                                      <p:cBhvr>
                                        <p:cTn id="76" dur="26">
                                          <p:stCondLst>
                                            <p:cond delay="1312"/>
                                          </p:stCondLst>
                                        </p:cTn>
                                        <p:tgtEl>
                                          <p:spTgt spid="3">
                                            <p:txEl>
                                              <p:pRg st="3" end="3"/>
                                            </p:txEl>
                                          </p:spTgt>
                                        </p:tgtEl>
                                      </p:cBhvr>
                                      <p:to x="100000" y="80000"/>
                                    </p:animScale>
                                    <p:animScale>
                                      <p:cBhvr>
                                        <p:cTn id="77" dur="166" decel="50000">
                                          <p:stCondLst>
                                            <p:cond delay="1338"/>
                                          </p:stCondLst>
                                        </p:cTn>
                                        <p:tgtEl>
                                          <p:spTgt spid="3">
                                            <p:txEl>
                                              <p:pRg st="3" end="3"/>
                                            </p:txEl>
                                          </p:spTgt>
                                        </p:tgtEl>
                                      </p:cBhvr>
                                      <p:to x="100000" y="100000"/>
                                    </p:animScale>
                                    <p:animScale>
                                      <p:cBhvr>
                                        <p:cTn id="78" dur="26">
                                          <p:stCondLst>
                                            <p:cond delay="1642"/>
                                          </p:stCondLst>
                                        </p:cTn>
                                        <p:tgtEl>
                                          <p:spTgt spid="3">
                                            <p:txEl>
                                              <p:pRg st="3" end="3"/>
                                            </p:txEl>
                                          </p:spTgt>
                                        </p:tgtEl>
                                      </p:cBhvr>
                                      <p:to x="100000" y="90000"/>
                                    </p:animScale>
                                    <p:animScale>
                                      <p:cBhvr>
                                        <p:cTn id="79" dur="166" decel="50000">
                                          <p:stCondLst>
                                            <p:cond delay="1668"/>
                                          </p:stCondLst>
                                        </p:cTn>
                                        <p:tgtEl>
                                          <p:spTgt spid="3">
                                            <p:txEl>
                                              <p:pRg st="3" end="3"/>
                                            </p:txEl>
                                          </p:spTgt>
                                        </p:tgtEl>
                                      </p:cBhvr>
                                      <p:to x="100000" y="100000"/>
                                    </p:animScale>
                                    <p:animScale>
                                      <p:cBhvr>
                                        <p:cTn id="80" dur="26">
                                          <p:stCondLst>
                                            <p:cond delay="1808"/>
                                          </p:stCondLst>
                                        </p:cTn>
                                        <p:tgtEl>
                                          <p:spTgt spid="3">
                                            <p:txEl>
                                              <p:pRg st="3" end="3"/>
                                            </p:txEl>
                                          </p:spTgt>
                                        </p:tgtEl>
                                      </p:cBhvr>
                                      <p:to x="100000" y="95000"/>
                                    </p:animScale>
                                    <p:animScale>
                                      <p:cBhvr>
                                        <p:cTn id="81" dur="166" decel="50000">
                                          <p:stCondLst>
                                            <p:cond delay="1834"/>
                                          </p:stCondLst>
                                        </p:cTn>
                                        <p:tgtEl>
                                          <p:spTgt spid="3">
                                            <p:txEl>
                                              <p:pRg st="3" end="3"/>
                                            </p:txEl>
                                          </p:spTgt>
                                        </p:tgtEl>
                                      </p:cBhvr>
                                      <p:to x="100000" y="100000"/>
                                    </p:animScale>
                                  </p:childTnLst>
                                </p:cTn>
                              </p:par>
                            </p:childTnLst>
                          </p:cTn>
                        </p:par>
                      </p:childTnLst>
                    </p:cTn>
                  </p:par>
                  <p:par>
                    <p:cTn id="82" fill="hold">
                      <p:stCondLst>
                        <p:cond delay="indefinite"/>
                      </p:stCondLst>
                      <p:childTnLst>
                        <p:par>
                          <p:cTn id="83" fill="hold">
                            <p:stCondLst>
                              <p:cond delay="0"/>
                            </p:stCondLst>
                            <p:childTnLst>
                              <p:par>
                                <p:cTn id="84" presetID="26" presetClass="entr" presetSubtype="0" fill="hold" nodeType="clickEffect">
                                  <p:stCondLst>
                                    <p:cond delay="0"/>
                                  </p:stCondLst>
                                  <p:childTnLst>
                                    <p:set>
                                      <p:cBhvr>
                                        <p:cTn id="85" dur="1" fill="hold">
                                          <p:stCondLst>
                                            <p:cond delay="0"/>
                                          </p:stCondLst>
                                        </p:cTn>
                                        <p:tgtEl>
                                          <p:spTgt spid="3">
                                            <p:txEl>
                                              <p:pRg st="4" end="4"/>
                                            </p:txEl>
                                          </p:spTgt>
                                        </p:tgtEl>
                                        <p:attrNameLst>
                                          <p:attrName>style.visibility</p:attrName>
                                        </p:attrNameLst>
                                      </p:cBhvr>
                                      <p:to>
                                        <p:strVal val="visible"/>
                                      </p:to>
                                    </p:set>
                                    <p:animEffect transition="in" filter="wipe(down)">
                                      <p:cBhvr>
                                        <p:cTn id="86" dur="580">
                                          <p:stCondLst>
                                            <p:cond delay="0"/>
                                          </p:stCondLst>
                                        </p:cTn>
                                        <p:tgtEl>
                                          <p:spTgt spid="3">
                                            <p:txEl>
                                              <p:pRg st="4" end="4"/>
                                            </p:txEl>
                                          </p:spTgt>
                                        </p:tgtEl>
                                      </p:cBhvr>
                                    </p:animEffect>
                                    <p:anim calcmode="lin" valueType="num">
                                      <p:cBhvr>
                                        <p:cTn id="87"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8"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9"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0"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1"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2" dur="26">
                                          <p:stCondLst>
                                            <p:cond delay="650"/>
                                          </p:stCondLst>
                                        </p:cTn>
                                        <p:tgtEl>
                                          <p:spTgt spid="3">
                                            <p:txEl>
                                              <p:pRg st="4" end="4"/>
                                            </p:txEl>
                                          </p:spTgt>
                                        </p:tgtEl>
                                      </p:cBhvr>
                                      <p:to x="100000" y="60000"/>
                                    </p:animScale>
                                    <p:animScale>
                                      <p:cBhvr>
                                        <p:cTn id="93" dur="166" decel="50000">
                                          <p:stCondLst>
                                            <p:cond delay="676"/>
                                          </p:stCondLst>
                                        </p:cTn>
                                        <p:tgtEl>
                                          <p:spTgt spid="3">
                                            <p:txEl>
                                              <p:pRg st="4" end="4"/>
                                            </p:txEl>
                                          </p:spTgt>
                                        </p:tgtEl>
                                      </p:cBhvr>
                                      <p:to x="100000" y="100000"/>
                                    </p:animScale>
                                    <p:animScale>
                                      <p:cBhvr>
                                        <p:cTn id="94" dur="26">
                                          <p:stCondLst>
                                            <p:cond delay="1312"/>
                                          </p:stCondLst>
                                        </p:cTn>
                                        <p:tgtEl>
                                          <p:spTgt spid="3">
                                            <p:txEl>
                                              <p:pRg st="4" end="4"/>
                                            </p:txEl>
                                          </p:spTgt>
                                        </p:tgtEl>
                                      </p:cBhvr>
                                      <p:to x="100000" y="80000"/>
                                    </p:animScale>
                                    <p:animScale>
                                      <p:cBhvr>
                                        <p:cTn id="95" dur="166" decel="50000">
                                          <p:stCondLst>
                                            <p:cond delay="1338"/>
                                          </p:stCondLst>
                                        </p:cTn>
                                        <p:tgtEl>
                                          <p:spTgt spid="3">
                                            <p:txEl>
                                              <p:pRg st="4" end="4"/>
                                            </p:txEl>
                                          </p:spTgt>
                                        </p:tgtEl>
                                      </p:cBhvr>
                                      <p:to x="100000" y="100000"/>
                                    </p:animScale>
                                    <p:animScale>
                                      <p:cBhvr>
                                        <p:cTn id="96" dur="26">
                                          <p:stCondLst>
                                            <p:cond delay="1642"/>
                                          </p:stCondLst>
                                        </p:cTn>
                                        <p:tgtEl>
                                          <p:spTgt spid="3">
                                            <p:txEl>
                                              <p:pRg st="4" end="4"/>
                                            </p:txEl>
                                          </p:spTgt>
                                        </p:tgtEl>
                                      </p:cBhvr>
                                      <p:to x="100000" y="90000"/>
                                    </p:animScale>
                                    <p:animScale>
                                      <p:cBhvr>
                                        <p:cTn id="97" dur="166" decel="50000">
                                          <p:stCondLst>
                                            <p:cond delay="1668"/>
                                          </p:stCondLst>
                                        </p:cTn>
                                        <p:tgtEl>
                                          <p:spTgt spid="3">
                                            <p:txEl>
                                              <p:pRg st="4" end="4"/>
                                            </p:txEl>
                                          </p:spTgt>
                                        </p:tgtEl>
                                      </p:cBhvr>
                                      <p:to x="100000" y="100000"/>
                                    </p:animScale>
                                    <p:animScale>
                                      <p:cBhvr>
                                        <p:cTn id="98" dur="26">
                                          <p:stCondLst>
                                            <p:cond delay="1808"/>
                                          </p:stCondLst>
                                        </p:cTn>
                                        <p:tgtEl>
                                          <p:spTgt spid="3">
                                            <p:txEl>
                                              <p:pRg st="4" end="4"/>
                                            </p:txEl>
                                          </p:spTgt>
                                        </p:tgtEl>
                                      </p:cBhvr>
                                      <p:to x="100000" y="95000"/>
                                    </p:animScale>
                                    <p:animScale>
                                      <p:cBhvr>
                                        <p:cTn id="99" dur="166" decel="50000">
                                          <p:stCondLst>
                                            <p:cond delay="1834"/>
                                          </p:stCondLst>
                                        </p:cTn>
                                        <p:tgtEl>
                                          <p:spTgt spid="3">
                                            <p:txEl>
                                              <p:pRg st="4" end="4"/>
                                            </p:txEl>
                                          </p:spTgt>
                                        </p:tgtEl>
                                      </p:cBhvr>
                                      <p:to x="100000" y="100000"/>
                                    </p:animScale>
                                  </p:childTnLst>
                                </p:cTn>
                              </p:par>
                            </p:childTnLst>
                          </p:cTn>
                        </p:par>
                      </p:childTnLst>
                    </p:cTn>
                  </p:par>
                  <p:par>
                    <p:cTn id="100" fill="hold">
                      <p:stCondLst>
                        <p:cond delay="indefinite"/>
                      </p:stCondLst>
                      <p:childTnLst>
                        <p:par>
                          <p:cTn id="101" fill="hold">
                            <p:stCondLst>
                              <p:cond delay="0"/>
                            </p:stCondLst>
                            <p:childTnLst>
                              <p:par>
                                <p:cTn id="102" presetID="26" presetClass="entr" presetSubtype="0" fill="hold" nodeType="clickEffect">
                                  <p:stCondLst>
                                    <p:cond delay="0"/>
                                  </p:stCondLst>
                                  <p:childTnLst>
                                    <p:set>
                                      <p:cBhvr>
                                        <p:cTn id="103" dur="1" fill="hold">
                                          <p:stCondLst>
                                            <p:cond delay="0"/>
                                          </p:stCondLst>
                                        </p:cTn>
                                        <p:tgtEl>
                                          <p:spTgt spid="3">
                                            <p:txEl>
                                              <p:pRg st="5" end="5"/>
                                            </p:txEl>
                                          </p:spTgt>
                                        </p:tgtEl>
                                        <p:attrNameLst>
                                          <p:attrName>style.visibility</p:attrName>
                                        </p:attrNameLst>
                                      </p:cBhvr>
                                      <p:to>
                                        <p:strVal val="visible"/>
                                      </p:to>
                                    </p:set>
                                    <p:animEffect transition="in" filter="wipe(down)">
                                      <p:cBhvr>
                                        <p:cTn id="104" dur="580">
                                          <p:stCondLst>
                                            <p:cond delay="0"/>
                                          </p:stCondLst>
                                        </p:cTn>
                                        <p:tgtEl>
                                          <p:spTgt spid="3">
                                            <p:txEl>
                                              <p:pRg st="5" end="5"/>
                                            </p:txEl>
                                          </p:spTgt>
                                        </p:tgtEl>
                                      </p:cBhvr>
                                    </p:animEffect>
                                    <p:anim calcmode="lin" valueType="num">
                                      <p:cBhvr>
                                        <p:cTn id="105"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06"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7"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8"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9"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10" dur="26">
                                          <p:stCondLst>
                                            <p:cond delay="650"/>
                                          </p:stCondLst>
                                        </p:cTn>
                                        <p:tgtEl>
                                          <p:spTgt spid="3">
                                            <p:txEl>
                                              <p:pRg st="5" end="5"/>
                                            </p:txEl>
                                          </p:spTgt>
                                        </p:tgtEl>
                                      </p:cBhvr>
                                      <p:to x="100000" y="60000"/>
                                    </p:animScale>
                                    <p:animScale>
                                      <p:cBhvr>
                                        <p:cTn id="111" dur="166" decel="50000">
                                          <p:stCondLst>
                                            <p:cond delay="676"/>
                                          </p:stCondLst>
                                        </p:cTn>
                                        <p:tgtEl>
                                          <p:spTgt spid="3">
                                            <p:txEl>
                                              <p:pRg st="5" end="5"/>
                                            </p:txEl>
                                          </p:spTgt>
                                        </p:tgtEl>
                                      </p:cBhvr>
                                      <p:to x="100000" y="100000"/>
                                    </p:animScale>
                                    <p:animScale>
                                      <p:cBhvr>
                                        <p:cTn id="112" dur="26">
                                          <p:stCondLst>
                                            <p:cond delay="1312"/>
                                          </p:stCondLst>
                                        </p:cTn>
                                        <p:tgtEl>
                                          <p:spTgt spid="3">
                                            <p:txEl>
                                              <p:pRg st="5" end="5"/>
                                            </p:txEl>
                                          </p:spTgt>
                                        </p:tgtEl>
                                      </p:cBhvr>
                                      <p:to x="100000" y="80000"/>
                                    </p:animScale>
                                    <p:animScale>
                                      <p:cBhvr>
                                        <p:cTn id="113" dur="166" decel="50000">
                                          <p:stCondLst>
                                            <p:cond delay="1338"/>
                                          </p:stCondLst>
                                        </p:cTn>
                                        <p:tgtEl>
                                          <p:spTgt spid="3">
                                            <p:txEl>
                                              <p:pRg st="5" end="5"/>
                                            </p:txEl>
                                          </p:spTgt>
                                        </p:tgtEl>
                                      </p:cBhvr>
                                      <p:to x="100000" y="100000"/>
                                    </p:animScale>
                                    <p:animScale>
                                      <p:cBhvr>
                                        <p:cTn id="114" dur="26">
                                          <p:stCondLst>
                                            <p:cond delay="1642"/>
                                          </p:stCondLst>
                                        </p:cTn>
                                        <p:tgtEl>
                                          <p:spTgt spid="3">
                                            <p:txEl>
                                              <p:pRg st="5" end="5"/>
                                            </p:txEl>
                                          </p:spTgt>
                                        </p:tgtEl>
                                      </p:cBhvr>
                                      <p:to x="100000" y="90000"/>
                                    </p:animScale>
                                    <p:animScale>
                                      <p:cBhvr>
                                        <p:cTn id="115" dur="166" decel="50000">
                                          <p:stCondLst>
                                            <p:cond delay="1668"/>
                                          </p:stCondLst>
                                        </p:cTn>
                                        <p:tgtEl>
                                          <p:spTgt spid="3">
                                            <p:txEl>
                                              <p:pRg st="5" end="5"/>
                                            </p:txEl>
                                          </p:spTgt>
                                        </p:tgtEl>
                                      </p:cBhvr>
                                      <p:to x="100000" y="100000"/>
                                    </p:animScale>
                                    <p:animScale>
                                      <p:cBhvr>
                                        <p:cTn id="116" dur="26">
                                          <p:stCondLst>
                                            <p:cond delay="1808"/>
                                          </p:stCondLst>
                                        </p:cTn>
                                        <p:tgtEl>
                                          <p:spTgt spid="3">
                                            <p:txEl>
                                              <p:pRg st="5" end="5"/>
                                            </p:txEl>
                                          </p:spTgt>
                                        </p:tgtEl>
                                      </p:cBhvr>
                                      <p:to x="100000" y="95000"/>
                                    </p:animScale>
                                    <p:animScale>
                                      <p:cBhvr>
                                        <p:cTn id="117" dur="166" decel="50000">
                                          <p:stCondLst>
                                            <p:cond delay="1834"/>
                                          </p:stCondLst>
                                        </p:cTn>
                                        <p:tgtEl>
                                          <p:spTgt spid="3">
                                            <p:txEl>
                                              <p:pRg st="5" end="5"/>
                                            </p:txEl>
                                          </p:spTgt>
                                        </p:tgtEl>
                                      </p:cBhvr>
                                      <p:to x="100000" y="100000"/>
                                    </p:animScale>
                                  </p:childTnLst>
                                </p:cTn>
                              </p:par>
                            </p:childTnLst>
                          </p:cTn>
                        </p:par>
                      </p:childTnLst>
                    </p:cTn>
                  </p:par>
                  <p:par>
                    <p:cTn id="118" fill="hold">
                      <p:stCondLst>
                        <p:cond delay="indefinite"/>
                      </p:stCondLst>
                      <p:childTnLst>
                        <p:par>
                          <p:cTn id="119" fill="hold">
                            <p:stCondLst>
                              <p:cond delay="0"/>
                            </p:stCondLst>
                            <p:childTnLst>
                              <p:par>
                                <p:cTn id="120" presetID="26" presetClass="entr" presetSubtype="0" fill="hold" nodeType="clickEffect">
                                  <p:stCondLst>
                                    <p:cond delay="0"/>
                                  </p:stCondLst>
                                  <p:childTnLst>
                                    <p:set>
                                      <p:cBhvr>
                                        <p:cTn id="121" dur="1" fill="hold">
                                          <p:stCondLst>
                                            <p:cond delay="0"/>
                                          </p:stCondLst>
                                        </p:cTn>
                                        <p:tgtEl>
                                          <p:spTgt spid="3">
                                            <p:txEl>
                                              <p:pRg st="6" end="6"/>
                                            </p:txEl>
                                          </p:spTgt>
                                        </p:tgtEl>
                                        <p:attrNameLst>
                                          <p:attrName>style.visibility</p:attrName>
                                        </p:attrNameLst>
                                      </p:cBhvr>
                                      <p:to>
                                        <p:strVal val="visible"/>
                                      </p:to>
                                    </p:set>
                                    <p:animEffect transition="in" filter="wipe(down)">
                                      <p:cBhvr>
                                        <p:cTn id="122" dur="580">
                                          <p:stCondLst>
                                            <p:cond delay="0"/>
                                          </p:stCondLst>
                                        </p:cTn>
                                        <p:tgtEl>
                                          <p:spTgt spid="3">
                                            <p:txEl>
                                              <p:pRg st="6" end="6"/>
                                            </p:txEl>
                                          </p:spTgt>
                                        </p:tgtEl>
                                      </p:cBhvr>
                                    </p:animEffect>
                                    <p:anim calcmode="lin" valueType="num">
                                      <p:cBhvr>
                                        <p:cTn id="123"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24"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25"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26"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7"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28" dur="26">
                                          <p:stCondLst>
                                            <p:cond delay="650"/>
                                          </p:stCondLst>
                                        </p:cTn>
                                        <p:tgtEl>
                                          <p:spTgt spid="3">
                                            <p:txEl>
                                              <p:pRg st="6" end="6"/>
                                            </p:txEl>
                                          </p:spTgt>
                                        </p:tgtEl>
                                      </p:cBhvr>
                                      <p:to x="100000" y="60000"/>
                                    </p:animScale>
                                    <p:animScale>
                                      <p:cBhvr>
                                        <p:cTn id="129" dur="166" decel="50000">
                                          <p:stCondLst>
                                            <p:cond delay="676"/>
                                          </p:stCondLst>
                                        </p:cTn>
                                        <p:tgtEl>
                                          <p:spTgt spid="3">
                                            <p:txEl>
                                              <p:pRg st="6" end="6"/>
                                            </p:txEl>
                                          </p:spTgt>
                                        </p:tgtEl>
                                      </p:cBhvr>
                                      <p:to x="100000" y="100000"/>
                                    </p:animScale>
                                    <p:animScale>
                                      <p:cBhvr>
                                        <p:cTn id="130" dur="26">
                                          <p:stCondLst>
                                            <p:cond delay="1312"/>
                                          </p:stCondLst>
                                        </p:cTn>
                                        <p:tgtEl>
                                          <p:spTgt spid="3">
                                            <p:txEl>
                                              <p:pRg st="6" end="6"/>
                                            </p:txEl>
                                          </p:spTgt>
                                        </p:tgtEl>
                                      </p:cBhvr>
                                      <p:to x="100000" y="80000"/>
                                    </p:animScale>
                                    <p:animScale>
                                      <p:cBhvr>
                                        <p:cTn id="131" dur="166" decel="50000">
                                          <p:stCondLst>
                                            <p:cond delay="1338"/>
                                          </p:stCondLst>
                                        </p:cTn>
                                        <p:tgtEl>
                                          <p:spTgt spid="3">
                                            <p:txEl>
                                              <p:pRg st="6" end="6"/>
                                            </p:txEl>
                                          </p:spTgt>
                                        </p:tgtEl>
                                      </p:cBhvr>
                                      <p:to x="100000" y="100000"/>
                                    </p:animScale>
                                    <p:animScale>
                                      <p:cBhvr>
                                        <p:cTn id="132" dur="26">
                                          <p:stCondLst>
                                            <p:cond delay="1642"/>
                                          </p:stCondLst>
                                        </p:cTn>
                                        <p:tgtEl>
                                          <p:spTgt spid="3">
                                            <p:txEl>
                                              <p:pRg st="6" end="6"/>
                                            </p:txEl>
                                          </p:spTgt>
                                        </p:tgtEl>
                                      </p:cBhvr>
                                      <p:to x="100000" y="90000"/>
                                    </p:animScale>
                                    <p:animScale>
                                      <p:cBhvr>
                                        <p:cTn id="133" dur="166" decel="50000">
                                          <p:stCondLst>
                                            <p:cond delay="1668"/>
                                          </p:stCondLst>
                                        </p:cTn>
                                        <p:tgtEl>
                                          <p:spTgt spid="3">
                                            <p:txEl>
                                              <p:pRg st="6" end="6"/>
                                            </p:txEl>
                                          </p:spTgt>
                                        </p:tgtEl>
                                      </p:cBhvr>
                                      <p:to x="100000" y="100000"/>
                                    </p:animScale>
                                    <p:animScale>
                                      <p:cBhvr>
                                        <p:cTn id="134" dur="26">
                                          <p:stCondLst>
                                            <p:cond delay="1808"/>
                                          </p:stCondLst>
                                        </p:cTn>
                                        <p:tgtEl>
                                          <p:spTgt spid="3">
                                            <p:txEl>
                                              <p:pRg st="6" end="6"/>
                                            </p:txEl>
                                          </p:spTgt>
                                        </p:tgtEl>
                                      </p:cBhvr>
                                      <p:to x="100000" y="95000"/>
                                    </p:animScale>
                                    <p:animScale>
                                      <p:cBhvr>
                                        <p:cTn id="135" dur="166" decel="50000">
                                          <p:stCondLst>
                                            <p:cond delay="1834"/>
                                          </p:stCondLst>
                                        </p:cTn>
                                        <p:tgtEl>
                                          <p:spTgt spid="3">
                                            <p:txEl>
                                              <p:pRg st="6" end="6"/>
                                            </p:txEl>
                                          </p:spTgt>
                                        </p:tgtEl>
                                      </p:cBhvr>
                                      <p:to x="100000" y="100000"/>
                                    </p:animScale>
                                  </p:childTnLst>
                                </p:cTn>
                              </p:par>
                            </p:childTnLst>
                          </p:cTn>
                        </p:par>
                      </p:childTnLst>
                    </p:cTn>
                  </p:par>
                  <p:par>
                    <p:cTn id="136" fill="hold">
                      <p:stCondLst>
                        <p:cond delay="indefinite"/>
                      </p:stCondLst>
                      <p:childTnLst>
                        <p:par>
                          <p:cTn id="137" fill="hold">
                            <p:stCondLst>
                              <p:cond delay="0"/>
                            </p:stCondLst>
                            <p:childTnLst>
                              <p:par>
                                <p:cTn id="138" presetID="26" presetClass="entr" presetSubtype="0" fill="hold" nodeType="clickEffect">
                                  <p:stCondLst>
                                    <p:cond delay="0"/>
                                  </p:stCondLst>
                                  <p:childTnLst>
                                    <p:set>
                                      <p:cBhvr>
                                        <p:cTn id="139" dur="1" fill="hold">
                                          <p:stCondLst>
                                            <p:cond delay="0"/>
                                          </p:stCondLst>
                                        </p:cTn>
                                        <p:tgtEl>
                                          <p:spTgt spid="3">
                                            <p:txEl>
                                              <p:pRg st="7" end="7"/>
                                            </p:txEl>
                                          </p:spTgt>
                                        </p:tgtEl>
                                        <p:attrNameLst>
                                          <p:attrName>style.visibility</p:attrName>
                                        </p:attrNameLst>
                                      </p:cBhvr>
                                      <p:to>
                                        <p:strVal val="visible"/>
                                      </p:to>
                                    </p:set>
                                    <p:animEffect transition="in" filter="wipe(down)">
                                      <p:cBhvr>
                                        <p:cTn id="140" dur="580">
                                          <p:stCondLst>
                                            <p:cond delay="0"/>
                                          </p:stCondLst>
                                        </p:cTn>
                                        <p:tgtEl>
                                          <p:spTgt spid="3">
                                            <p:txEl>
                                              <p:pRg st="7" end="7"/>
                                            </p:txEl>
                                          </p:spTgt>
                                        </p:tgtEl>
                                      </p:cBhvr>
                                    </p:animEffect>
                                    <p:anim calcmode="lin" valueType="num">
                                      <p:cBhvr>
                                        <p:cTn id="141"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42"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43"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44"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45"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46" dur="26">
                                          <p:stCondLst>
                                            <p:cond delay="650"/>
                                          </p:stCondLst>
                                        </p:cTn>
                                        <p:tgtEl>
                                          <p:spTgt spid="3">
                                            <p:txEl>
                                              <p:pRg st="7" end="7"/>
                                            </p:txEl>
                                          </p:spTgt>
                                        </p:tgtEl>
                                      </p:cBhvr>
                                      <p:to x="100000" y="60000"/>
                                    </p:animScale>
                                    <p:animScale>
                                      <p:cBhvr>
                                        <p:cTn id="147" dur="166" decel="50000">
                                          <p:stCondLst>
                                            <p:cond delay="676"/>
                                          </p:stCondLst>
                                        </p:cTn>
                                        <p:tgtEl>
                                          <p:spTgt spid="3">
                                            <p:txEl>
                                              <p:pRg st="7" end="7"/>
                                            </p:txEl>
                                          </p:spTgt>
                                        </p:tgtEl>
                                      </p:cBhvr>
                                      <p:to x="100000" y="100000"/>
                                    </p:animScale>
                                    <p:animScale>
                                      <p:cBhvr>
                                        <p:cTn id="148" dur="26">
                                          <p:stCondLst>
                                            <p:cond delay="1312"/>
                                          </p:stCondLst>
                                        </p:cTn>
                                        <p:tgtEl>
                                          <p:spTgt spid="3">
                                            <p:txEl>
                                              <p:pRg st="7" end="7"/>
                                            </p:txEl>
                                          </p:spTgt>
                                        </p:tgtEl>
                                      </p:cBhvr>
                                      <p:to x="100000" y="80000"/>
                                    </p:animScale>
                                    <p:animScale>
                                      <p:cBhvr>
                                        <p:cTn id="149" dur="166" decel="50000">
                                          <p:stCondLst>
                                            <p:cond delay="1338"/>
                                          </p:stCondLst>
                                        </p:cTn>
                                        <p:tgtEl>
                                          <p:spTgt spid="3">
                                            <p:txEl>
                                              <p:pRg st="7" end="7"/>
                                            </p:txEl>
                                          </p:spTgt>
                                        </p:tgtEl>
                                      </p:cBhvr>
                                      <p:to x="100000" y="100000"/>
                                    </p:animScale>
                                    <p:animScale>
                                      <p:cBhvr>
                                        <p:cTn id="150" dur="26">
                                          <p:stCondLst>
                                            <p:cond delay="1642"/>
                                          </p:stCondLst>
                                        </p:cTn>
                                        <p:tgtEl>
                                          <p:spTgt spid="3">
                                            <p:txEl>
                                              <p:pRg st="7" end="7"/>
                                            </p:txEl>
                                          </p:spTgt>
                                        </p:tgtEl>
                                      </p:cBhvr>
                                      <p:to x="100000" y="90000"/>
                                    </p:animScale>
                                    <p:animScale>
                                      <p:cBhvr>
                                        <p:cTn id="151" dur="166" decel="50000">
                                          <p:stCondLst>
                                            <p:cond delay="1668"/>
                                          </p:stCondLst>
                                        </p:cTn>
                                        <p:tgtEl>
                                          <p:spTgt spid="3">
                                            <p:txEl>
                                              <p:pRg st="7" end="7"/>
                                            </p:txEl>
                                          </p:spTgt>
                                        </p:tgtEl>
                                      </p:cBhvr>
                                      <p:to x="100000" y="100000"/>
                                    </p:animScale>
                                    <p:animScale>
                                      <p:cBhvr>
                                        <p:cTn id="152" dur="26">
                                          <p:stCondLst>
                                            <p:cond delay="1808"/>
                                          </p:stCondLst>
                                        </p:cTn>
                                        <p:tgtEl>
                                          <p:spTgt spid="3">
                                            <p:txEl>
                                              <p:pRg st="7" end="7"/>
                                            </p:txEl>
                                          </p:spTgt>
                                        </p:tgtEl>
                                      </p:cBhvr>
                                      <p:to x="100000" y="95000"/>
                                    </p:animScale>
                                    <p:animScale>
                                      <p:cBhvr>
                                        <p:cTn id="153" dur="166" decel="50000">
                                          <p:stCondLst>
                                            <p:cond delay="1834"/>
                                          </p:stCondLst>
                                        </p:cTn>
                                        <p:tgtEl>
                                          <p:spTgt spid="3">
                                            <p:txEl>
                                              <p:pRg st="7" end="7"/>
                                            </p:txEl>
                                          </p:spTgt>
                                        </p:tgtEl>
                                      </p:cBhvr>
                                      <p:to x="100000" y="100000"/>
                                    </p:animScale>
                                  </p:childTnLst>
                                </p:cTn>
                              </p:par>
                            </p:childTnLst>
                          </p:cTn>
                        </p:par>
                      </p:childTnLst>
                    </p:cTn>
                  </p:par>
                  <p:par>
                    <p:cTn id="154" fill="hold">
                      <p:stCondLst>
                        <p:cond delay="indefinite"/>
                      </p:stCondLst>
                      <p:childTnLst>
                        <p:par>
                          <p:cTn id="155" fill="hold">
                            <p:stCondLst>
                              <p:cond delay="0"/>
                            </p:stCondLst>
                            <p:childTnLst>
                              <p:par>
                                <p:cTn id="156" presetID="26" presetClass="entr" presetSubtype="0" fill="hold" nodeType="clickEffect">
                                  <p:stCondLst>
                                    <p:cond delay="0"/>
                                  </p:stCondLst>
                                  <p:childTnLst>
                                    <p:set>
                                      <p:cBhvr>
                                        <p:cTn id="157" dur="1" fill="hold">
                                          <p:stCondLst>
                                            <p:cond delay="0"/>
                                          </p:stCondLst>
                                        </p:cTn>
                                        <p:tgtEl>
                                          <p:spTgt spid="3">
                                            <p:txEl>
                                              <p:pRg st="8" end="8"/>
                                            </p:txEl>
                                          </p:spTgt>
                                        </p:tgtEl>
                                        <p:attrNameLst>
                                          <p:attrName>style.visibility</p:attrName>
                                        </p:attrNameLst>
                                      </p:cBhvr>
                                      <p:to>
                                        <p:strVal val="visible"/>
                                      </p:to>
                                    </p:set>
                                    <p:animEffect transition="in" filter="wipe(down)">
                                      <p:cBhvr>
                                        <p:cTn id="158" dur="580">
                                          <p:stCondLst>
                                            <p:cond delay="0"/>
                                          </p:stCondLst>
                                        </p:cTn>
                                        <p:tgtEl>
                                          <p:spTgt spid="3">
                                            <p:txEl>
                                              <p:pRg st="8" end="8"/>
                                            </p:txEl>
                                          </p:spTgt>
                                        </p:tgtEl>
                                      </p:cBhvr>
                                    </p:animEffect>
                                    <p:anim calcmode="lin" valueType="num">
                                      <p:cBhvr>
                                        <p:cTn id="159"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60"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61"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62"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63"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64" dur="26">
                                          <p:stCondLst>
                                            <p:cond delay="650"/>
                                          </p:stCondLst>
                                        </p:cTn>
                                        <p:tgtEl>
                                          <p:spTgt spid="3">
                                            <p:txEl>
                                              <p:pRg st="8" end="8"/>
                                            </p:txEl>
                                          </p:spTgt>
                                        </p:tgtEl>
                                      </p:cBhvr>
                                      <p:to x="100000" y="60000"/>
                                    </p:animScale>
                                    <p:animScale>
                                      <p:cBhvr>
                                        <p:cTn id="165" dur="166" decel="50000">
                                          <p:stCondLst>
                                            <p:cond delay="676"/>
                                          </p:stCondLst>
                                        </p:cTn>
                                        <p:tgtEl>
                                          <p:spTgt spid="3">
                                            <p:txEl>
                                              <p:pRg st="8" end="8"/>
                                            </p:txEl>
                                          </p:spTgt>
                                        </p:tgtEl>
                                      </p:cBhvr>
                                      <p:to x="100000" y="100000"/>
                                    </p:animScale>
                                    <p:animScale>
                                      <p:cBhvr>
                                        <p:cTn id="166" dur="26">
                                          <p:stCondLst>
                                            <p:cond delay="1312"/>
                                          </p:stCondLst>
                                        </p:cTn>
                                        <p:tgtEl>
                                          <p:spTgt spid="3">
                                            <p:txEl>
                                              <p:pRg st="8" end="8"/>
                                            </p:txEl>
                                          </p:spTgt>
                                        </p:tgtEl>
                                      </p:cBhvr>
                                      <p:to x="100000" y="80000"/>
                                    </p:animScale>
                                    <p:animScale>
                                      <p:cBhvr>
                                        <p:cTn id="167" dur="166" decel="50000">
                                          <p:stCondLst>
                                            <p:cond delay="1338"/>
                                          </p:stCondLst>
                                        </p:cTn>
                                        <p:tgtEl>
                                          <p:spTgt spid="3">
                                            <p:txEl>
                                              <p:pRg st="8" end="8"/>
                                            </p:txEl>
                                          </p:spTgt>
                                        </p:tgtEl>
                                      </p:cBhvr>
                                      <p:to x="100000" y="100000"/>
                                    </p:animScale>
                                    <p:animScale>
                                      <p:cBhvr>
                                        <p:cTn id="168" dur="26">
                                          <p:stCondLst>
                                            <p:cond delay="1642"/>
                                          </p:stCondLst>
                                        </p:cTn>
                                        <p:tgtEl>
                                          <p:spTgt spid="3">
                                            <p:txEl>
                                              <p:pRg st="8" end="8"/>
                                            </p:txEl>
                                          </p:spTgt>
                                        </p:tgtEl>
                                      </p:cBhvr>
                                      <p:to x="100000" y="90000"/>
                                    </p:animScale>
                                    <p:animScale>
                                      <p:cBhvr>
                                        <p:cTn id="169" dur="166" decel="50000">
                                          <p:stCondLst>
                                            <p:cond delay="1668"/>
                                          </p:stCondLst>
                                        </p:cTn>
                                        <p:tgtEl>
                                          <p:spTgt spid="3">
                                            <p:txEl>
                                              <p:pRg st="8" end="8"/>
                                            </p:txEl>
                                          </p:spTgt>
                                        </p:tgtEl>
                                      </p:cBhvr>
                                      <p:to x="100000" y="100000"/>
                                    </p:animScale>
                                    <p:animScale>
                                      <p:cBhvr>
                                        <p:cTn id="170" dur="26">
                                          <p:stCondLst>
                                            <p:cond delay="1808"/>
                                          </p:stCondLst>
                                        </p:cTn>
                                        <p:tgtEl>
                                          <p:spTgt spid="3">
                                            <p:txEl>
                                              <p:pRg st="8" end="8"/>
                                            </p:txEl>
                                          </p:spTgt>
                                        </p:tgtEl>
                                      </p:cBhvr>
                                      <p:to x="100000" y="95000"/>
                                    </p:animScale>
                                    <p:animScale>
                                      <p:cBhvr>
                                        <p:cTn id="171"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1">
              <a:lumMod val="75000"/>
              <a:alpha val="60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4269D5D4-5A2F-49ED-9794-73966C055D43}"/>
              </a:ext>
            </a:extLst>
          </p:cNvPr>
          <p:cNvSpPr>
            <a:spLocks noGrp="1"/>
          </p:cNvSpPr>
          <p:nvPr>
            <p:ph type="title"/>
          </p:nvPr>
        </p:nvSpPr>
        <p:spPr>
          <a:xfrm>
            <a:off x="3844616" y="881210"/>
            <a:ext cx="7417925" cy="1517035"/>
          </a:xfrm>
        </p:spPr>
        <p:txBody>
          <a:bodyPr>
            <a:normAutofit/>
          </a:bodyPr>
          <a:lstStyle/>
          <a:p>
            <a:r>
              <a:rPr lang="en-GB" dirty="0">
                <a:solidFill>
                  <a:schemeClr val="tx1"/>
                </a:solidFill>
              </a:rPr>
              <a:t>Help Kidz Learn (Choose it maker)</a:t>
            </a:r>
          </a:p>
        </p:txBody>
      </p:sp>
      <p:pic>
        <p:nvPicPr>
          <p:cNvPr id="5" name="Content Placeholder 4" descr="A screen shot of a computer&#10;&#10;Description automatically generated">
            <a:extLst>
              <a:ext uri="{FF2B5EF4-FFF2-40B4-BE49-F238E27FC236}">
                <a16:creationId xmlns:a16="http://schemas.microsoft.com/office/drawing/2014/main" id="{B0178116-A81D-4138-9253-8C857B6D145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05136" y="2278976"/>
            <a:ext cx="4704337" cy="3528253"/>
          </a:xfrm>
        </p:spPr>
      </p:pic>
      <p:sp>
        <p:nvSpPr>
          <p:cNvPr id="3" name="TextBox 2">
            <a:extLst>
              <a:ext uri="{FF2B5EF4-FFF2-40B4-BE49-F238E27FC236}">
                <a16:creationId xmlns:a16="http://schemas.microsoft.com/office/drawing/2014/main" id="{450FA08A-4AAD-4151-92B4-DDE0EC302F45}"/>
              </a:ext>
            </a:extLst>
          </p:cNvPr>
          <p:cNvSpPr txBox="1"/>
          <p:nvPr/>
        </p:nvSpPr>
        <p:spPr>
          <a:xfrm>
            <a:off x="6096000" y="5910809"/>
            <a:ext cx="1895061" cy="369332"/>
          </a:xfrm>
          <a:prstGeom prst="rect">
            <a:avLst/>
          </a:prstGeom>
          <a:noFill/>
        </p:spPr>
        <p:txBody>
          <a:bodyPr wrap="square" rtlCol="0">
            <a:spAutoFit/>
          </a:bodyPr>
          <a:lstStyle/>
          <a:p>
            <a:r>
              <a:rPr lang="en-GB" dirty="0"/>
              <a:t>School A (2019).</a:t>
            </a:r>
          </a:p>
        </p:txBody>
      </p:sp>
    </p:spTree>
    <p:extLst>
      <p:ext uri="{BB962C8B-B14F-4D97-AF65-F5344CB8AC3E}">
        <p14:creationId xmlns:p14="http://schemas.microsoft.com/office/powerpoint/2010/main" val="159919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80">
                                          <p:stCondLst>
                                            <p:cond delay="0"/>
                                          </p:stCondLst>
                                        </p:cTn>
                                        <p:tgtEl>
                                          <p:spTgt spid="5"/>
                                        </p:tgtEl>
                                      </p:cBhvr>
                                    </p:animEffect>
                                    <p:anim calcmode="lin" valueType="num">
                                      <p:cBhvr>
                                        <p:cTn id="13"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8" dur="26">
                                          <p:stCondLst>
                                            <p:cond delay="650"/>
                                          </p:stCondLst>
                                        </p:cTn>
                                        <p:tgtEl>
                                          <p:spTgt spid="5"/>
                                        </p:tgtEl>
                                      </p:cBhvr>
                                      <p:to x="100000" y="60000"/>
                                    </p:animScale>
                                    <p:animScale>
                                      <p:cBhvr>
                                        <p:cTn id="19" dur="166" decel="50000">
                                          <p:stCondLst>
                                            <p:cond delay="676"/>
                                          </p:stCondLst>
                                        </p:cTn>
                                        <p:tgtEl>
                                          <p:spTgt spid="5"/>
                                        </p:tgtEl>
                                      </p:cBhvr>
                                      <p:to x="100000" y="100000"/>
                                    </p:animScale>
                                    <p:animScale>
                                      <p:cBhvr>
                                        <p:cTn id="20" dur="26">
                                          <p:stCondLst>
                                            <p:cond delay="1312"/>
                                          </p:stCondLst>
                                        </p:cTn>
                                        <p:tgtEl>
                                          <p:spTgt spid="5"/>
                                        </p:tgtEl>
                                      </p:cBhvr>
                                      <p:to x="100000" y="80000"/>
                                    </p:animScale>
                                    <p:animScale>
                                      <p:cBhvr>
                                        <p:cTn id="21" dur="166" decel="50000">
                                          <p:stCondLst>
                                            <p:cond delay="1338"/>
                                          </p:stCondLst>
                                        </p:cTn>
                                        <p:tgtEl>
                                          <p:spTgt spid="5"/>
                                        </p:tgtEl>
                                      </p:cBhvr>
                                      <p:to x="100000" y="100000"/>
                                    </p:animScale>
                                    <p:animScale>
                                      <p:cBhvr>
                                        <p:cTn id="22" dur="26">
                                          <p:stCondLst>
                                            <p:cond delay="1642"/>
                                          </p:stCondLst>
                                        </p:cTn>
                                        <p:tgtEl>
                                          <p:spTgt spid="5"/>
                                        </p:tgtEl>
                                      </p:cBhvr>
                                      <p:to x="100000" y="90000"/>
                                    </p:animScale>
                                    <p:animScale>
                                      <p:cBhvr>
                                        <p:cTn id="23" dur="166" decel="50000">
                                          <p:stCondLst>
                                            <p:cond delay="1668"/>
                                          </p:stCondLst>
                                        </p:cTn>
                                        <p:tgtEl>
                                          <p:spTgt spid="5"/>
                                        </p:tgtEl>
                                      </p:cBhvr>
                                      <p:to x="100000" y="100000"/>
                                    </p:animScale>
                                    <p:animScale>
                                      <p:cBhvr>
                                        <p:cTn id="24" dur="26">
                                          <p:stCondLst>
                                            <p:cond delay="1808"/>
                                          </p:stCondLst>
                                        </p:cTn>
                                        <p:tgtEl>
                                          <p:spTgt spid="5"/>
                                        </p:tgtEl>
                                      </p:cBhvr>
                                      <p:to x="100000" y="95000"/>
                                    </p:animScale>
                                    <p:animScale>
                                      <p:cBhvr>
                                        <p:cTn id="25" dur="166" decel="50000">
                                          <p:stCondLst>
                                            <p:cond delay="1834"/>
                                          </p:stCondLst>
                                        </p:cTn>
                                        <p:tgtEl>
                                          <p:spTgt spid="5"/>
                                        </p:tgtEl>
                                      </p:cBhvr>
                                      <p:to x="100000" y="100000"/>
                                    </p:animScale>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nodeType="clickEffect">
                                  <p:stCondLst>
                                    <p:cond delay="0"/>
                                  </p:stCondLst>
                                  <p:childTnLst>
                                    <p:set>
                                      <p:cBhvr>
                                        <p:cTn id="29" dur="1" fill="hold">
                                          <p:stCondLst>
                                            <p:cond delay="0"/>
                                          </p:stCondLst>
                                        </p:cTn>
                                        <p:tgtEl>
                                          <p:spTgt spid="3">
                                            <p:txEl>
                                              <p:pRg st="0" end="0"/>
                                            </p:txEl>
                                          </p:spTgt>
                                        </p:tgtEl>
                                        <p:attrNameLst>
                                          <p:attrName>style.visibility</p:attrName>
                                        </p:attrNameLst>
                                      </p:cBhvr>
                                      <p:to>
                                        <p:strVal val="visible"/>
                                      </p:to>
                                    </p:set>
                                    <p:animEffect transition="in" filter="barn(inVertical)">
                                      <p:cBhvr>
                                        <p:cTn id="3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C544-7ADE-4D1C-A43E-5FC9B897A406}"/>
              </a:ext>
            </a:extLst>
          </p:cNvPr>
          <p:cNvSpPr>
            <a:spLocks noGrp="1"/>
          </p:cNvSpPr>
          <p:nvPr>
            <p:ph type="title"/>
          </p:nvPr>
        </p:nvSpPr>
        <p:spPr>
          <a:xfrm>
            <a:off x="2330824" y="316538"/>
            <a:ext cx="10058400" cy="1355288"/>
          </a:xfrm>
        </p:spPr>
        <p:txBody>
          <a:bodyPr>
            <a:normAutofit/>
          </a:bodyPr>
          <a:lstStyle/>
          <a:p>
            <a:r>
              <a:rPr lang="en-GB" sz="6600" dirty="0">
                <a:solidFill>
                  <a:srgbClr val="0D3F2E"/>
                </a:solidFill>
                <a:latin typeface="Comic Sans MS" panose="030F0702030302020204" pitchFamily="66" charset="0"/>
              </a:rPr>
              <a:t>Some Facts....</a:t>
            </a:r>
          </a:p>
        </p:txBody>
      </p:sp>
      <p:sp>
        <p:nvSpPr>
          <p:cNvPr id="3" name="Content Placeholder 2">
            <a:extLst>
              <a:ext uri="{FF2B5EF4-FFF2-40B4-BE49-F238E27FC236}">
                <a16:creationId xmlns:a16="http://schemas.microsoft.com/office/drawing/2014/main" id="{FA613E61-EE5F-469C-A4CE-36C765E84DF4}"/>
              </a:ext>
            </a:extLst>
          </p:cNvPr>
          <p:cNvSpPr>
            <a:spLocks noGrp="1"/>
          </p:cNvSpPr>
          <p:nvPr>
            <p:ph idx="1"/>
          </p:nvPr>
        </p:nvSpPr>
        <p:spPr>
          <a:xfrm>
            <a:off x="1066800" y="1504188"/>
            <a:ext cx="10058400" cy="3849624"/>
          </a:xfrm>
        </p:spPr>
        <p:txBody>
          <a:bodyPr>
            <a:noAutofit/>
          </a:bodyPr>
          <a:lstStyle/>
          <a:p>
            <a:r>
              <a:rPr lang="en-GB" dirty="0">
                <a:latin typeface="Comic Sans MS" panose="030F0702030302020204" pitchFamily="66" charset="0"/>
              </a:rPr>
              <a:t>HelpKidzLearn was created by the Inclusive Technology Ltd. </a:t>
            </a:r>
          </a:p>
          <a:p>
            <a:r>
              <a:rPr lang="en-GB" dirty="0">
                <a:latin typeface="Comic Sans MS" panose="030F0702030302020204" pitchFamily="66" charset="0"/>
              </a:rPr>
              <a:t>It’s a commercial organisation that provides assisted technology and educational software. </a:t>
            </a:r>
          </a:p>
          <a:p>
            <a:r>
              <a:rPr lang="en-GB" dirty="0">
                <a:latin typeface="Comic Sans MS" panose="030F0702030302020204" pitchFamily="66" charset="0"/>
              </a:rPr>
              <a:t>It has an inclusive primary focus within special needs education. </a:t>
            </a:r>
          </a:p>
          <a:p>
            <a:r>
              <a:rPr lang="en-GB" dirty="0">
                <a:latin typeface="Comic Sans MS" panose="030F0702030302020204" pitchFamily="66" charset="0"/>
              </a:rPr>
              <a:t>Help Kidz learn have companies acting as resellers for the software around the world, these include:</a:t>
            </a:r>
          </a:p>
          <a:p>
            <a:r>
              <a:rPr lang="en-GB" dirty="0">
                <a:latin typeface="Comic Sans MS" panose="030F0702030302020204" pitchFamily="66" charset="0"/>
              </a:rPr>
              <a:t>USA, Australia, Spain, Germany, France and many more.</a:t>
            </a:r>
          </a:p>
          <a:p>
            <a:r>
              <a:rPr lang="en-GB" dirty="0">
                <a:latin typeface="Comic Sans MS" panose="030F0702030302020204" pitchFamily="66" charset="0"/>
              </a:rPr>
              <a:t>It has been given the Queen’s Award international trade in 2016 and 2017. </a:t>
            </a:r>
          </a:p>
          <a:p>
            <a:r>
              <a:rPr lang="en-GB" dirty="0">
                <a:latin typeface="Comic Sans MS" panose="030F0702030302020204" pitchFamily="66" charset="0"/>
              </a:rPr>
              <a:t>The Website have four subcategories in which the children or young pupils can access their learning, these are: </a:t>
            </a:r>
          </a:p>
          <a:p>
            <a:r>
              <a:rPr lang="en-GB" b="1" dirty="0">
                <a:latin typeface="Comic Sans MS" panose="030F0702030302020204" pitchFamily="66" charset="0"/>
              </a:rPr>
              <a:t>GAMES AND ACTIVITES </a:t>
            </a:r>
            <a:r>
              <a:rPr lang="en-GB" dirty="0">
                <a:latin typeface="Comic Sans MS" panose="030F0702030302020204" pitchFamily="66" charset="0"/>
              </a:rPr>
              <a:t>(game-based learning in the progression of skills) </a:t>
            </a:r>
            <a:r>
              <a:rPr lang="en-GB" b="1" dirty="0">
                <a:latin typeface="Comic Sans MS" panose="030F0702030302020204" pitchFamily="66" charset="0"/>
              </a:rPr>
              <a:t>CHOOSE IT MAKER </a:t>
            </a:r>
            <a:r>
              <a:rPr lang="en-GB" dirty="0">
                <a:latin typeface="Comic Sans MS" panose="030F0702030302020204" pitchFamily="66" charset="0"/>
              </a:rPr>
              <a:t>(personalised choice-making activities for use within the classroom or one to one situations) </a:t>
            </a:r>
            <a:r>
              <a:rPr lang="en-GB" b="1" dirty="0">
                <a:latin typeface="Comic Sans MS" panose="030F0702030302020204" pitchFamily="66" charset="0"/>
              </a:rPr>
              <a:t>READY MADES </a:t>
            </a:r>
            <a:r>
              <a:rPr lang="en-GB" dirty="0">
                <a:latin typeface="Comic Sans MS" panose="030F0702030302020204" pitchFamily="66" charset="0"/>
              </a:rPr>
              <a:t>(multiple choice curriculum activities that provides a secure foundation for learning) and </a:t>
            </a:r>
            <a:r>
              <a:rPr lang="en-GB" b="1" dirty="0">
                <a:latin typeface="Comic Sans MS" panose="030F0702030302020204" pitchFamily="66" charset="0"/>
              </a:rPr>
              <a:t>INSIGHT </a:t>
            </a:r>
            <a:r>
              <a:rPr lang="en-GB" dirty="0">
                <a:latin typeface="Comic Sans MS" panose="030F0702030302020204" pitchFamily="66" charset="0"/>
              </a:rPr>
              <a:t>(Assess and develop early cognition skills with eye-gaze which is on a game based assessment). </a:t>
            </a:r>
          </a:p>
          <a:p>
            <a:pPr lvl="1"/>
            <a:r>
              <a:rPr lang="en-GB" sz="1500" dirty="0">
                <a:latin typeface="Comic Sans MS" panose="030F0702030302020204" pitchFamily="66" charset="0"/>
              </a:rPr>
              <a:t>‘The HelpkidzlLearn, is a collection of software for young children and those with learning difficulties, to play online. The software is split into five sections: Early years, games and quizzes, stories and songs, creative play and find out about.’</a:t>
            </a:r>
          </a:p>
          <a:p>
            <a:pPr marL="274320" lvl="1" indent="0">
              <a:buNone/>
            </a:pPr>
            <a:r>
              <a:rPr lang="en-GB" sz="1500" dirty="0">
                <a:latin typeface="Comic Sans MS" panose="030F0702030302020204" pitchFamily="66" charset="0"/>
              </a:rPr>
              <a:t>(HelpKidzLearn, 2017)</a:t>
            </a:r>
          </a:p>
        </p:txBody>
      </p:sp>
    </p:spTree>
    <p:extLst>
      <p:ext uri="{BB962C8B-B14F-4D97-AF65-F5344CB8AC3E}">
        <p14:creationId xmlns:p14="http://schemas.microsoft.com/office/powerpoint/2010/main" val="963923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 calcmode="lin" valueType="num">
                                      <p:cBhvr additive="base">
                                        <p:cTn id="6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9" end="9"/>
                                            </p:txEl>
                                          </p:spTgt>
                                        </p:tgtEl>
                                        <p:attrNameLst>
                                          <p:attrName>style.visibility</p:attrName>
                                        </p:attrNameLst>
                                      </p:cBhvr>
                                      <p:to>
                                        <p:strVal val="visible"/>
                                      </p:to>
                                    </p:set>
                                    <p:anim calcmode="lin" valueType="num">
                                      <p:cBhvr additive="base">
                                        <p:cTn id="6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hought Bubble: Cloud 4">
            <a:extLst>
              <a:ext uri="{FF2B5EF4-FFF2-40B4-BE49-F238E27FC236}">
                <a16:creationId xmlns:a16="http://schemas.microsoft.com/office/drawing/2014/main" id="{58A86FAE-6B4E-400D-B71B-97105FC45E56}"/>
              </a:ext>
            </a:extLst>
          </p:cNvPr>
          <p:cNvSpPr/>
          <p:nvPr/>
        </p:nvSpPr>
        <p:spPr>
          <a:xfrm>
            <a:off x="4254682" y="343300"/>
            <a:ext cx="3551584" cy="84004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AD1C313-907F-48B4-BBEB-B4ED8EAB9BA5}"/>
              </a:ext>
            </a:extLst>
          </p:cNvPr>
          <p:cNvSpPr txBox="1"/>
          <p:nvPr/>
        </p:nvSpPr>
        <p:spPr>
          <a:xfrm>
            <a:off x="4533757" y="458542"/>
            <a:ext cx="4072359" cy="461665"/>
          </a:xfrm>
          <a:prstGeom prst="rect">
            <a:avLst/>
          </a:prstGeom>
          <a:noFill/>
        </p:spPr>
        <p:txBody>
          <a:bodyPr wrap="square" rtlCol="0">
            <a:spAutoFit/>
          </a:bodyPr>
          <a:lstStyle/>
          <a:p>
            <a:r>
              <a:rPr lang="en-GB" sz="2400" b="1" dirty="0"/>
              <a:t>LEARNING THEORY </a:t>
            </a:r>
          </a:p>
        </p:txBody>
      </p:sp>
      <p:sp>
        <p:nvSpPr>
          <p:cNvPr id="7" name="TextBox 6">
            <a:extLst>
              <a:ext uri="{FF2B5EF4-FFF2-40B4-BE49-F238E27FC236}">
                <a16:creationId xmlns:a16="http://schemas.microsoft.com/office/drawing/2014/main" id="{6578E19C-9543-43A0-B488-21FB45C2F604}"/>
              </a:ext>
            </a:extLst>
          </p:cNvPr>
          <p:cNvSpPr txBox="1"/>
          <p:nvPr/>
        </p:nvSpPr>
        <p:spPr>
          <a:xfrm>
            <a:off x="4291104" y="1948257"/>
            <a:ext cx="3551583" cy="1477328"/>
          </a:xfrm>
          <a:prstGeom prst="rect">
            <a:avLst/>
          </a:prstGeom>
          <a:noFill/>
          <a:ln>
            <a:solidFill>
              <a:srgbClr val="00B0F0"/>
            </a:solidFill>
          </a:ln>
        </p:spPr>
        <p:txBody>
          <a:bodyPr wrap="square" rtlCol="0">
            <a:spAutoFit/>
          </a:bodyPr>
          <a:lstStyle/>
          <a:p>
            <a:r>
              <a:rPr lang="en-GB" dirty="0"/>
              <a:t>According to Fautley and Savage (2010) the few learning theories stated below, highlight fundamental tools for numeracy within the education setting</a:t>
            </a:r>
          </a:p>
        </p:txBody>
      </p:sp>
      <p:sp>
        <p:nvSpPr>
          <p:cNvPr id="22" name="TextBox 21">
            <a:extLst>
              <a:ext uri="{FF2B5EF4-FFF2-40B4-BE49-F238E27FC236}">
                <a16:creationId xmlns:a16="http://schemas.microsoft.com/office/drawing/2014/main" id="{8E2EA083-B2EF-46A2-9B9E-047E08BA8347}"/>
              </a:ext>
            </a:extLst>
          </p:cNvPr>
          <p:cNvSpPr txBox="1"/>
          <p:nvPr/>
        </p:nvSpPr>
        <p:spPr>
          <a:xfrm>
            <a:off x="8085341" y="763320"/>
            <a:ext cx="3828092" cy="2031325"/>
          </a:xfrm>
          <a:prstGeom prst="rect">
            <a:avLst/>
          </a:prstGeom>
          <a:noFill/>
          <a:ln>
            <a:solidFill>
              <a:srgbClr val="FF0000"/>
            </a:solidFill>
          </a:ln>
        </p:spPr>
        <p:txBody>
          <a:bodyPr wrap="square" rtlCol="0">
            <a:spAutoFit/>
          </a:bodyPr>
          <a:lstStyle/>
          <a:p>
            <a:r>
              <a:rPr lang="en-GB" b="1" i="1" dirty="0"/>
              <a:t>Behaviourism</a:t>
            </a:r>
            <a:r>
              <a:rPr lang="en-GB" dirty="0"/>
              <a:t> –According to Bergin et al (2018) A behaviourist approach to mathematics,  learning begins with a simple stimulus response, connections and then progress to complex level of abstract reasoning. </a:t>
            </a:r>
          </a:p>
        </p:txBody>
      </p:sp>
      <p:sp>
        <p:nvSpPr>
          <p:cNvPr id="2" name="TextBox 1">
            <a:extLst>
              <a:ext uri="{FF2B5EF4-FFF2-40B4-BE49-F238E27FC236}">
                <a16:creationId xmlns:a16="http://schemas.microsoft.com/office/drawing/2014/main" id="{963D2C2C-8B38-4E35-B0FB-BB1BC03F1C1B}"/>
              </a:ext>
            </a:extLst>
          </p:cNvPr>
          <p:cNvSpPr txBox="1"/>
          <p:nvPr/>
        </p:nvSpPr>
        <p:spPr>
          <a:xfrm>
            <a:off x="424023" y="917915"/>
            <a:ext cx="3551584" cy="1323439"/>
          </a:xfrm>
          <a:prstGeom prst="rect">
            <a:avLst/>
          </a:prstGeom>
          <a:noFill/>
          <a:ln>
            <a:solidFill>
              <a:srgbClr val="FFC000"/>
            </a:solidFill>
          </a:ln>
        </p:spPr>
        <p:txBody>
          <a:bodyPr wrap="square" rtlCol="0">
            <a:spAutoFit/>
          </a:bodyPr>
          <a:lstStyle/>
          <a:p>
            <a:r>
              <a:rPr lang="en-GB" sz="1600" dirty="0"/>
              <a:t>According to Aubrey (2017) Bruner was a psychologist who had an influence on education policy, learning teaching and the development of the curriculum. </a:t>
            </a:r>
          </a:p>
        </p:txBody>
      </p:sp>
      <p:sp>
        <p:nvSpPr>
          <p:cNvPr id="3" name="TextBox 2">
            <a:extLst>
              <a:ext uri="{FF2B5EF4-FFF2-40B4-BE49-F238E27FC236}">
                <a16:creationId xmlns:a16="http://schemas.microsoft.com/office/drawing/2014/main" id="{29E85DB2-66DA-46B7-9BBD-C847F82FDCB6}"/>
              </a:ext>
            </a:extLst>
          </p:cNvPr>
          <p:cNvSpPr txBox="1"/>
          <p:nvPr/>
        </p:nvSpPr>
        <p:spPr>
          <a:xfrm>
            <a:off x="460445" y="2502309"/>
            <a:ext cx="3551584" cy="1323439"/>
          </a:xfrm>
          <a:prstGeom prst="rect">
            <a:avLst/>
          </a:prstGeom>
          <a:noFill/>
          <a:ln>
            <a:solidFill>
              <a:srgbClr val="FFC000"/>
            </a:solidFill>
          </a:ln>
        </p:spPr>
        <p:txBody>
          <a:bodyPr wrap="square" rtlCol="0">
            <a:spAutoFit/>
          </a:bodyPr>
          <a:lstStyle/>
          <a:p>
            <a:r>
              <a:rPr lang="en-GB" sz="1600" dirty="0"/>
              <a:t>Bruner (2009) in the 1950s concerned himself with cognitive science, which he later came to argue against in favour of a constructivist approach </a:t>
            </a:r>
          </a:p>
        </p:txBody>
      </p:sp>
      <p:sp>
        <p:nvSpPr>
          <p:cNvPr id="8" name="TextBox 7">
            <a:extLst>
              <a:ext uri="{FF2B5EF4-FFF2-40B4-BE49-F238E27FC236}">
                <a16:creationId xmlns:a16="http://schemas.microsoft.com/office/drawing/2014/main" id="{25E5AB6E-B3CF-42F6-A80A-5186FDF9612C}"/>
              </a:ext>
            </a:extLst>
          </p:cNvPr>
          <p:cNvSpPr txBox="1"/>
          <p:nvPr/>
        </p:nvSpPr>
        <p:spPr>
          <a:xfrm>
            <a:off x="579444" y="4086704"/>
            <a:ext cx="3240741" cy="2062103"/>
          </a:xfrm>
          <a:prstGeom prst="rect">
            <a:avLst/>
          </a:prstGeom>
          <a:noFill/>
          <a:ln>
            <a:solidFill>
              <a:srgbClr val="FFC000"/>
            </a:solidFill>
          </a:ln>
        </p:spPr>
        <p:txBody>
          <a:bodyPr wrap="square" rtlCol="0">
            <a:spAutoFit/>
          </a:bodyPr>
          <a:lstStyle/>
          <a:p>
            <a:r>
              <a:rPr lang="en-GB" sz="1600" b="1" dirty="0"/>
              <a:t>Constructivism</a:t>
            </a:r>
            <a:r>
              <a:rPr lang="en-GB" sz="1600" dirty="0"/>
              <a:t>- According to learning theories (2019) Meaning that learning is active. The pupil is an information constructor meaning they actively construct or create their own subjective representations of objective reality. </a:t>
            </a:r>
          </a:p>
        </p:txBody>
      </p:sp>
      <p:sp>
        <p:nvSpPr>
          <p:cNvPr id="10" name="TextBox 9">
            <a:extLst>
              <a:ext uri="{FF2B5EF4-FFF2-40B4-BE49-F238E27FC236}">
                <a16:creationId xmlns:a16="http://schemas.microsoft.com/office/drawing/2014/main" id="{EBD783B4-534C-41CD-A947-FFBD68BAE639}"/>
              </a:ext>
            </a:extLst>
          </p:cNvPr>
          <p:cNvSpPr txBox="1"/>
          <p:nvPr/>
        </p:nvSpPr>
        <p:spPr>
          <a:xfrm>
            <a:off x="8085341" y="3164028"/>
            <a:ext cx="3828092" cy="2585323"/>
          </a:xfrm>
          <a:prstGeom prst="rect">
            <a:avLst/>
          </a:prstGeom>
          <a:noFill/>
          <a:ln>
            <a:solidFill>
              <a:srgbClr val="FF0000"/>
            </a:solidFill>
          </a:ln>
        </p:spPr>
        <p:txBody>
          <a:bodyPr wrap="square" rtlCol="0">
            <a:spAutoFit/>
          </a:bodyPr>
          <a:lstStyle/>
          <a:p>
            <a:r>
              <a:rPr lang="en-GB" dirty="0"/>
              <a:t>According to Richelle (1993) BF Skinner highlighted the importance of not introducing extrinsic motivation to encourage intrinsic motivation of learning  i.e. a reward, a motivator, this Skinner believed would make the child more motivated and want the learning to proceed</a:t>
            </a:r>
          </a:p>
        </p:txBody>
      </p:sp>
    </p:spTree>
    <p:extLst>
      <p:ext uri="{BB962C8B-B14F-4D97-AF65-F5344CB8AC3E}">
        <p14:creationId xmlns:p14="http://schemas.microsoft.com/office/powerpoint/2010/main" val="2662986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25391-F56D-4D9A-8E81-BC577F0198CF}"/>
              </a:ext>
            </a:extLst>
          </p:cNvPr>
          <p:cNvSpPr>
            <a:spLocks noGrp="1"/>
          </p:cNvSpPr>
          <p:nvPr>
            <p:ph type="title"/>
          </p:nvPr>
        </p:nvSpPr>
        <p:spPr/>
        <p:txBody>
          <a:bodyPr/>
          <a:lstStyle/>
          <a:p>
            <a:r>
              <a:rPr lang="en-GB" dirty="0">
                <a:solidFill>
                  <a:srgbClr val="0070C0"/>
                </a:solidFill>
              </a:rPr>
              <a:t>Barriers to learning numeracy and the resource </a:t>
            </a:r>
          </a:p>
        </p:txBody>
      </p:sp>
      <p:sp>
        <p:nvSpPr>
          <p:cNvPr id="4" name="Rectangle 3">
            <a:extLst>
              <a:ext uri="{FF2B5EF4-FFF2-40B4-BE49-F238E27FC236}">
                <a16:creationId xmlns:a16="http://schemas.microsoft.com/office/drawing/2014/main" id="{4B403EBF-45ED-4B9A-A4E3-B46C571F3356}"/>
              </a:ext>
            </a:extLst>
          </p:cNvPr>
          <p:cNvSpPr/>
          <p:nvPr/>
        </p:nvSpPr>
        <p:spPr>
          <a:xfrm>
            <a:off x="811306" y="1891570"/>
            <a:ext cx="4212884" cy="1754326"/>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NUMERACY</a:t>
            </a:r>
          </a:p>
          <a:p>
            <a:pPr algn="ct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5" name="Rectangle 4">
            <a:extLst>
              <a:ext uri="{FF2B5EF4-FFF2-40B4-BE49-F238E27FC236}">
                <a16:creationId xmlns:a16="http://schemas.microsoft.com/office/drawing/2014/main" id="{61B5554A-87E2-4B49-BB9C-DEA9B7F4D23D}"/>
              </a:ext>
            </a:extLst>
          </p:cNvPr>
          <p:cNvSpPr/>
          <p:nvPr/>
        </p:nvSpPr>
        <p:spPr>
          <a:xfrm>
            <a:off x="6414247" y="1891570"/>
            <a:ext cx="3934090" cy="923330"/>
          </a:xfrm>
          <a:prstGeom prst="rect">
            <a:avLst/>
          </a:prstGeom>
          <a:noFill/>
        </p:spPr>
        <p:txBody>
          <a:bodyPr wrap="none" lIns="91440" tIns="45720" rIns="91440" bIns="45720">
            <a:spAutoFit/>
          </a:bodyPr>
          <a:lstStyle/>
          <a:p>
            <a:pPr algn="ct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RESOURCE</a:t>
            </a:r>
          </a:p>
        </p:txBody>
      </p:sp>
      <p:sp>
        <p:nvSpPr>
          <p:cNvPr id="6" name="TextBox 5">
            <a:extLst>
              <a:ext uri="{FF2B5EF4-FFF2-40B4-BE49-F238E27FC236}">
                <a16:creationId xmlns:a16="http://schemas.microsoft.com/office/drawing/2014/main" id="{0AFA3E69-D11C-48ED-9470-544BDC646AA9}"/>
              </a:ext>
            </a:extLst>
          </p:cNvPr>
          <p:cNvSpPr txBox="1"/>
          <p:nvPr/>
        </p:nvSpPr>
        <p:spPr>
          <a:xfrm>
            <a:off x="833718" y="3106271"/>
            <a:ext cx="4719917" cy="1477328"/>
          </a:xfrm>
          <a:prstGeom prst="rect">
            <a:avLst/>
          </a:prstGeom>
          <a:noFill/>
        </p:spPr>
        <p:txBody>
          <a:bodyPr wrap="square" rtlCol="0">
            <a:spAutoFit/>
          </a:bodyPr>
          <a:lstStyle/>
          <a:p>
            <a:r>
              <a:rPr lang="en-GB" dirty="0"/>
              <a:t>According to Sharrock () the common barriers to developing maths skills, are lack of confidence, lake of understanding, a failure to see the relevance of mathematical skills and so on. </a:t>
            </a:r>
          </a:p>
        </p:txBody>
      </p:sp>
      <p:sp>
        <p:nvSpPr>
          <p:cNvPr id="7" name="TextBox 6">
            <a:extLst>
              <a:ext uri="{FF2B5EF4-FFF2-40B4-BE49-F238E27FC236}">
                <a16:creationId xmlns:a16="http://schemas.microsoft.com/office/drawing/2014/main" id="{E07DE804-3B60-4DB7-9021-DCD7B61C7287}"/>
              </a:ext>
            </a:extLst>
          </p:cNvPr>
          <p:cNvSpPr txBox="1"/>
          <p:nvPr/>
        </p:nvSpPr>
        <p:spPr>
          <a:xfrm>
            <a:off x="6414247" y="3106271"/>
            <a:ext cx="4835752" cy="2031325"/>
          </a:xfrm>
          <a:prstGeom prst="rect">
            <a:avLst/>
          </a:prstGeom>
          <a:noFill/>
        </p:spPr>
        <p:txBody>
          <a:bodyPr wrap="square" rtlCol="0">
            <a:spAutoFit/>
          </a:bodyPr>
          <a:lstStyle/>
          <a:p>
            <a:pPr marL="342900" indent="-342900">
              <a:buFont typeface="+mj-lt"/>
              <a:buAutoNum type="arabicPeriod"/>
            </a:pPr>
            <a:r>
              <a:rPr lang="en-GB" dirty="0"/>
              <a:t>Visual impairment </a:t>
            </a:r>
          </a:p>
          <a:p>
            <a:pPr marL="342900" indent="-342900">
              <a:buFont typeface="+mj-lt"/>
              <a:buAutoNum type="arabicPeriod"/>
            </a:pPr>
            <a:r>
              <a:rPr lang="en-GB" dirty="0"/>
              <a:t>Physical disability </a:t>
            </a:r>
          </a:p>
          <a:p>
            <a:pPr marL="342900" indent="-342900">
              <a:buFont typeface="+mj-lt"/>
              <a:buAutoNum type="arabicPeriod"/>
            </a:pPr>
            <a:r>
              <a:rPr lang="en-GB" dirty="0"/>
              <a:t>Lack of understanding of what’s expected of them</a:t>
            </a:r>
          </a:p>
          <a:p>
            <a:pPr marL="342900" indent="-342900">
              <a:buFont typeface="+mj-lt"/>
              <a:buAutoNum type="arabicPeriod"/>
            </a:pPr>
            <a:r>
              <a:rPr lang="en-GB" dirty="0"/>
              <a:t>Sensory processing, can be overstimulating, and the child could be come distressed or upset. </a:t>
            </a:r>
          </a:p>
        </p:txBody>
      </p:sp>
    </p:spTree>
    <p:extLst>
      <p:ext uri="{BB962C8B-B14F-4D97-AF65-F5344CB8AC3E}">
        <p14:creationId xmlns:p14="http://schemas.microsoft.com/office/powerpoint/2010/main" val="2032912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56F7-7653-4FBE-A450-B2A2F5A8D9AC}"/>
              </a:ext>
            </a:extLst>
          </p:cNvPr>
          <p:cNvSpPr>
            <a:spLocks noGrp="1"/>
          </p:cNvSpPr>
          <p:nvPr>
            <p:ph type="title"/>
          </p:nvPr>
        </p:nvSpPr>
        <p:spPr>
          <a:xfrm>
            <a:off x="1913964" y="219456"/>
            <a:ext cx="10058400" cy="1371600"/>
          </a:xfrm>
        </p:spPr>
        <p:txBody>
          <a:bodyPr>
            <a:normAutofit/>
          </a:bodyPr>
          <a:lstStyle/>
          <a:p>
            <a:r>
              <a:rPr lang="en-GB" sz="4800" dirty="0">
                <a:solidFill>
                  <a:srgbClr val="7030A0"/>
                </a:solidFill>
                <a:latin typeface="Comic Sans MS" panose="030F0702030302020204" pitchFamily="66" charset="0"/>
              </a:rPr>
              <a:t>The stage before  </a:t>
            </a:r>
          </a:p>
        </p:txBody>
      </p:sp>
      <p:sp>
        <p:nvSpPr>
          <p:cNvPr id="3" name="Content Placeholder 2">
            <a:extLst>
              <a:ext uri="{FF2B5EF4-FFF2-40B4-BE49-F238E27FC236}">
                <a16:creationId xmlns:a16="http://schemas.microsoft.com/office/drawing/2014/main" id="{4C20D479-E4ED-4555-877C-B4ACC612D029}"/>
              </a:ext>
            </a:extLst>
          </p:cNvPr>
          <p:cNvSpPr>
            <a:spLocks noGrp="1"/>
          </p:cNvSpPr>
          <p:nvPr>
            <p:ph idx="1"/>
          </p:nvPr>
        </p:nvSpPr>
        <p:spPr>
          <a:xfrm>
            <a:off x="4078941" y="794293"/>
            <a:ext cx="10058400" cy="3849624"/>
          </a:xfrm>
        </p:spPr>
        <p:txBody>
          <a:bodyPr/>
          <a:lstStyle/>
          <a:p>
            <a:br>
              <a:rPr lang="en-GB" dirty="0"/>
            </a:br>
            <a:endParaRPr lang="en-GB" dirty="0"/>
          </a:p>
        </p:txBody>
      </p:sp>
      <p:pic>
        <p:nvPicPr>
          <p:cNvPr id="1026" name="Picture 2" descr="Image result for learning maths through plays">
            <a:extLst>
              <a:ext uri="{FF2B5EF4-FFF2-40B4-BE49-F238E27FC236}">
                <a16:creationId xmlns:a16="http://schemas.microsoft.com/office/drawing/2014/main" id="{D9D2F348-1335-4C00-B157-A400592065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178" y="1426257"/>
            <a:ext cx="3446204" cy="20677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07D895-CA61-4C76-92F1-00CCB32643B1}"/>
              </a:ext>
            </a:extLst>
          </p:cNvPr>
          <p:cNvSpPr txBox="1"/>
          <p:nvPr/>
        </p:nvSpPr>
        <p:spPr>
          <a:xfrm>
            <a:off x="683846" y="3429000"/>
            <a:ext cx="3132795" cy="369332"/>
          </a:xfrm>
          <a:prstGeom prst="rect">
            <a:avLst/>
          </a:prstGeom>
          <a:noFill/>
        </p:spPr>
        <p:txBody>
          <a:bodyPr wrap="square" rtlCol="0">
            <a:spAutoFit/>
          </a:bodyPr>
          <a:lstStyle/>
          <a:p>
            <a:r>
              <a:rPr lang="en-GB" dirty="0"/>
              <a:t>(Reed and Young, 2018).</a:t>
            </a:r>
          </a:p>
        </p:txBody>
      </p:sp>
      <p:sp>
        <p:nvSpPr>
          <p:cNvPr id="6" name="TextBox 5">
            <a:extLst>
              <a:ext uri="{FF2B5EF4-FFF2-40B4-BE49-F238E27FC236}">
                <a16:creationId xmlns:a16="http://schemas.microsoft.com/office/drawing/2014/main" id="{F7D444C7-3063-4F79-8A3B-968DB1889AF7}"/>
              </a:ext>
            </a:extLst>
          </p:cNvPr>
          <p:cNvSpPr txBox="1"/>
          <p:nvPr/>
        </p:nvSpPr>
        <p:spPr>
          <a:xfrm>
            <a:off x="4119759" y="2553906"/>
            <a:ext cx="4141694" cy="2308324"/>
          </a:xfrm>
          <a:prstGeom prst="rect">
            <a:avLst/>
          </a:prstGeom>
          <a:noFill/>
          <a:ln>
            <a:solidFill>
              <a:srgbClr val="7030A0"/>
            </a:solidFill>
          </a:ln>
        </p:spPr>
        <p:txBody>
          <a:bodyPr wrap="square" rtlCol="0">
            <a:spAutoFit/>
          </a:bodyPr>
          <a:lstStyle/>
          <a:p>
            <a:r>
              <a:rPr lang="en-GB" dirty="0"/>
              <a:t>Reed and Young (2018) state that foundational mathematics that children learn whilst they play games,  problem-solving in order to reach a goal or objective. Reed and Young also states it gives the teachers an insight into children’s mathematical thinking. </a:t>
            </a:r>
          </a:p>
        </p:txBody>
      </p:sp>
      <p:pic>
        <p:nvPicPr>
          <p:cNvPr id="1028" name="Picture 4" descr="Image result for maths through play">
            <a:extLst>
              <a:ext uri="{FF2B5EF4-FFF2-40B4-BE49-F238E27FC236}">
                <a16:creationId xmlns:a16="http://schemas.microsoft.com/office/drawing/2014/main" id="{A09594F1-1ABE-455E-BE66-D3133DBB26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64571" y="575980"/>
            <a:ext cx="2959840" cy="29598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70D1F9-978F-4B8B-8F8B-4F2418FC557E}"/>
              </a:ext>
            </a:extLst>
          </p:cNvPr>
          <p:cNvSpPr txBox="1"/>
          <p:nvPr/>
        </p:nvSpPr>
        <p:spPr>
          <a:xfrm>
            <a:off x="8564571" y="3708068"/>
            <a:ext cx="2959840" cy="369332"/>
          </a:xfrm>
          <a:prstGeom prst="rect">
            <a:avLst/>
          </a:prstGeom>
          <a:noFill/>
        </p:spPr>
        <p:txBody>
          <a:bodyPr wrap="square" rtlCol="0">
            <a:spAutoFit/>
          </a:bodyPr>
          <a:lstStyle/>
          <a:p>
            <a:r>
              <a:rPr lang="en-GB" dirty="0"/>
              <a:t>EYR Team (2019).</a:t>
            </a:r>
          </a:p>
        </p:txBody>
      </p:sp>
    </p:spTree>
    <p:extLst>
      <p:ext uri="{BB962C8B-B14F-4D97-AF65-F5344CB8AC3E}">
        <p14:creationId xmlns:p14="http://schemas.microsoft.com/office/powerpoint/2010/main" val="1633119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2000"/>
                                        <p:tgtEl>
                                          <p:spTgt spid="1026"/>
                                        </p:tgtEl>
                                      </p:cBhvr>
                                    </p:animEffect>
                                    <p:anim calcmode="lin" valueType="num">
                                      <p:cBhvr>
                                        <p:cTn id="13" dur="2000" fill="hold"/>
                                        <p:tgtEl>
                                          <p:spTgt spid="1026"/>
                                        </p:tgtEl>
                                        <p:attrNameLst>
                                          <p:attrName>ppt_w</p:attrName>
                                        </p:attrNameLst>
                                      </p:cBhvr>
                                      <p:tavLst>
                                        <p:tav tm="0" fmla="#ppt_w*sin(2.5*pi*$)">
                                          <p:val>
                                            <p:fltVal val="0"/>
                                          </p:val>
                                        </p:tav>
                                        <p:tav tm="100000">
                                          <p:val>
                                            <p:fltVal val="1"/>
                                          </p:val>
                                        </p:tav>
                                      </p:tavLst>
                                    </p:anim>
                                    <p:anim calcmode="lin" valueType="num">
                                      <p:cBhvr>
                                        <p:cTn id="14"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arn(inVertic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45" presetClass="entr" presetSubtype="0" fill="hold" nodeType="clickEffect">
                                  <p:stCondLst>
                                    <p:cond delay="0"/>
                                  </p:stCondLst>
                                  <p:childTnLst>
                                    <p:set>
                                      <p:cBhvr>
                                        <p:cTn id="23" dur="1" fill="hold">
                                          <p:stCondLst>
                                            <p:cond delay="0"/>
                                          </p:stCondLst>
                                        </p:cTn>
                                        <p:tgtEl>
                                          <p:spTgt spid="1028"/>
                                        </p:tgtEl>
                                        <p:attrNameLst>
                                          <p:attrName>style.visibility</p:attrName>
                                        </p:attrNameLst>
                                      </p:cBhvr>
                                      <p:to>
                                        <p:strVal val="visible"/>
                                      </p:to>
                                    </p:set>
                                    <p:animEffect transition="in" filter="fade">
                                      <p:cBhvr>
                                        <p:cTn id="24" dur="2000"/>
                                        <p:tgtEl>
                                          <p:spTgt spid="1028"/>
                                        </p:tgtEl>
                                      </p:cBhvr>
                                    </p:animEffect>
                                    <p:anim calcmode="lin" valueType="num">
                                      <p:cBhvr>
                                        <p:cTn id="25" dur="2000" fill="hold"/>
                                        <p:tgtEl>
                                          <p:spTgt spid="1028"/>
                                        </p:tgtEl>
                                        <p:attrNameLst>
                                          <p:attrName>ppt_w</p:attrName>
                                        </p:attrNameLst>
                                      </p:cBhvr>
                                      <p:tavLst>
                                        <p:tav tm="0" fmla="#ppt_w*sin(2.5*pi*$)">
                                          <p:val>
                                            <p:fltVal val="0"/>
                                          </p:val>
                                        </p:tav>
                                        <p:tav tm="100000">
                                          <p:val>
                                            <p:fltVal val="1"/>
                                          </p:val>
                                        </p:tav>
                                      </p:tavLst>
                                    </p:anim>
                                    <p:anim calcmode="lin" valueType="num">
                                      <p:cBhvr>
                                        <p:cTn id="26" dur="2000" fill="hold"/>
                                        <p:tgtEl>
                                          <p:spTgt spid="1028"/>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barn(inVertical)">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wipe(down)">
                                      <p:cBhvr>
                                        <p:cTn id="36" dur="580">
                                          <p:stCondLst>
                                            <p:cond delay="0"/>
                                          </p:stCondLst>
                                        </p:cTn>
                                        <p:tgtEl>
                                          <p:spTgt spid="6"/>
                                        </p:tgtEl>
                                      </p:cBhvr>
                                    </p:animEffect>
                                    <p:anim calcmode="lin" valueType="num">
                                      <p:cBhvr>
                                        <p:cTn id="37"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38"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39"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40"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41"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42" dur="26">
                                          <p:stCondLst>
                                            <p:cond delay="650"/>
                                          </p:stCondLst>
                                        </p:cTn>
                                        <p:tgtEl>
                                          <p:spTgt spid="6"/>
                                        </p:tgtEl>
                                      </p:cBhvr>
                                      <p:to x="100000" y="60000"/>
                                    </p:animScale>
                                    <p:animScale>
                                      <p:cBhvr>
                                        <p:cTn id="43" dur="166" decel="50000">
                                          <p:stCondLst>
                                            <p:cond delay="676"/>
                                          </p:stCondLst>
                                        </p:cTn>
                                        <p:tgtEl>
                                          <p:spTgt spid="6"/>
                                        </p:tgtEl>
                                      </p:cBhvr>
                                      <p:to x="100000" y="100000"/>
                                    </p:animScale>
                                    <p:animScale>
                                      <p:cBhvr>
                                        <p:cTn id="44" dur="26">
                                          <p:stCondLst>
                                            <p:cond delay="1312"/>
                                          </p:stCondLst>
                                        </p:cTn>
                                        <p:tgtEl>
                                          <p:spTgt spid="6"/>
                                        </p:tgtEl>
                                      </p:cBhvr>
                                      <p:to x="100000" y="80000"/>
                                    </p:animScale>
                                    <p:animScale>
                                      <p:cBhvr>
                                        <p:cTn id="45" dur="166" decel="50000">
                                          <p:stCondLst>
                                            <p:cond delay="1338"/>
                                          </p:stCondLst>
                                        </p:cTn>
                                        <p:tgtEl>
                                          <p:spTgt spid="6"/>
                                        </p:tgtEl>
                                      </p:cBhvr>
                                      <p:to x="100000" y="100000"/>
                                    </p:animScale>
                                    <p:animScale>
                                      <p:cBhvr>
                                        <p:cTn id="46" dur="26">
                                          <p:stCondLst>
                                            <p:cond delay="1642"/>
                                          </p:stCondLst>
                                        </p:cTn>
                                        <p:tgtEl>
                                          <p:spTgt spid="6"/>
                                        </p:tgtEl>
                                      </p:cBhvr>
                                      <p:to x="100000" y="90000"/>
                                    </p:animScale>
                                    <p:animScale>
                                      <p:cBhvr>
                                        <p:cTn id="47" dur="166" decel="50000">
                                          <p:stCondLst>
                                            <p:cond delay="1668"/>
                                          </p:stCondLst>
                                        </p:cTn>
                                        <p:tgtEl>
                                          <p:spTgt spid="6"/>
                                        </p:tgtEl>
                                      </p:cBhvr>
                                      <p:to x="100000" y="100000"/>
                                    </p:animScale>
                                    <p:animScale>
                                      <p:cBhvr>
                                        <p:cTn id="48" dur="26">
                                          <p:stCondLst>
                                            <p:cond delay="1808"/>
                                          </p:stCondLst>
                                        </p:cTn>
                                        <p:tgtEl>
                                          <p:spTgt spid="6"/>
                                        </p:tgtEl>
                                      </p:cBhvr>
                                      <p:to x="100000" y="95000"/>
                                    </p:animScale>
                                    <p:animScale>
                                      <p:cBhvr>
                                        <p:cTn id="49"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animBg="1"/>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F57240A-B1E5-42E6-8F5A-88718BCEAA53}"/>
              </a:ext>
            </a:extLst>
          </p:cNvPr>
          <p:cNvSpPr/>
          <p:nvPr/>
        </p:nvSpPr>
        <p:spPr>
          <a:xfrm rot="21427710">
            <a:off x="2195912" y="1370412"/>
            <a:ext cx="7563541" cy="1238392"/>
          </a:xfrm>
          <a:prstGeom prst="rect">
            <a:avLst/>
          </a:prstGeom>
        </p:spPr>
        <p:style>
          <a:lnRef idx="2">
            <a:schemeClr val="dk1"/>
          </a:lnRef>
          <a:fillRef idx="1">
            <a:schemeClr val="lt1"/>
          </a:fillRef>
          <a:effectRef idx="0">
            <a:schemeClr val="dk1"/>
          </a:effectRef>
          <a:fontRef idx="minor">
            <a:schemeClr val="dk1"/>
          </a:fontRef>
        </p:style>
        <p:txBody>
          <a:bodyPr wrap="square" lIns="91440" tIns="45720" rIns="91440" bIns="45720">
            <a:noAutofit/>
          </a:bodyPr>
          <a:lstStyle/>
          <a:p>
            <a:pPr algn="ctr"/>
            <a:r>
              <a:rPr lang="en-US" sz="7200" b="1" cap="none" spc="0" dirty="0">
                <a:ln w="22225">
                  <a:solidFill>
                    <a:schemeClr val="accent2"/>
                  </a:solidFill>
                  <a:prstDash val="solid"/>
                </a:ln>
                <a:solidFill>
                  <a:schemeClr val="accent2">
                    <a:lumMod val="40000"/>
                    <a:lumOff val="60000"/>
                  </a:schemeClr>
                </a:solidFill>
                <a:effectLst/>
              </a:rPr>
              <a:t>PRACTICAL !!!</a:t>
            </a:r>
          </a:p>
        </p:txBody>
      </p:sp>
      <p:sp>
        <p:nvSpPr>
          <p:cNvPr id="2" name="Rectangle 1">
            <a:extLst>
              <a:ext uri="{FF2B5EF4-FFF2-40B4-BE49-F238E27FC236}">
                <a16:creationId xmlns:a16="http://schemas.microsoft.com/office/drawing/2014/main" id="{FCB479C2-BC7F-4590-B6BE-11A6E46315D1}"/>
              </a:ext>
            </a:extLst>
          </p:cNvPr>
          <p:cNvSpPr/>
          <p:nvPr/>
        </p:nvSpPr>
        <p:spPr>
          <a:xfrm>
            <a:off x="3908865" y="2967335"/>
            <a:ext cx="4374275" cy="1200329"/>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7200" b="1" cap="none" spc="0" dirty="0">
                <a:ln/>
                <a:solidFill>
                  <a:schemeClr val="accent3"/>
                </a:solidFill>
                <a:effectLst/>
              </a:rPr>
              <a:t>Lets play </a:t>
            </a:r>
          </a:p>
        </p:txBody>
      </p:sp>
      <p:sp>
        <p:nvSpPr>
          <p:cNvPr id="3" name="Smiley Face 2">
            <a:extLst>
              <a:ext uri="{FF2B5EF4-FFF2-40B4-BE49-F238E27FC236}">
                <a16:creationId xmlns:a16="http://schemas.microsoft.com/office/drawing/2014/main" id="{A00A55C0-5F1F-43D3-8933-BA6F17240733}"/>
              </a:ext>
            </a:extLst>
          </p:cNvPr>
          <p:cNvSpPr/>
          <p:nvPr/>
        </p:nvSpPr>
        <p:spPr>
          <a:xfrm>
            <a:off x="1008528" y="3603812"/>
            <a:ext cx="2460813" cy="2474259"/>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575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4"/>
                                        </p:tgtEl>
                                        <p:attrNameLst>
                                          <p:attrName>ppt_x</p:attrName>
                                          <p:attrName>ppt_y</p:attrName>
                                        </p:attrNameLst>
                                      </p:cBhvr>
                                    </p:animMotion>
                                    <p:animRot by="1500000">
                                      <p:cBhvr>
                                        <p:cTn id="7" dur="125" fill="hold">
                                          <p:stCondLst>
                                            <p:cond delay="0"/>
                                          </p:stCondLst>
                                        </p:cTn>
                                        <p:tgtEl>
                                          <p:spTgt spid="4"/>
                                        </p:tgtEl>
                                        <p:attrNameLst>
                                          <p:attrName>r</p:attrName>
                                        </p:attrNameLst>
                                      </p:cBhvr>
                                    </p:animRot>
                                    <p:animRot by="-1500000">
                                      <p:cBhvr>
                                        <p:cTn id="8" dur="125" fill="hold">
                                          <p:stCondLst>
                                            <p:cond delay="125"/>
                                          </p:stCondLst>
                                        </p:cTn>
                                        <p:tgtEl>
                                          <p:spTgt spid="4"/>
                                        </p:tgtEl>
                                        <p:attrNameLst>
                                          <p:attrName>r</p:attrName>
                                        </p:attrNameLst>
                                      </p:cBhvr>
                                    </p:animRot>
                                    <p:animRot by="-1500000">
                                      <p:cBhvr>
                                        <p:cTn id="9" dur="125" fill="hold">
                                          <p:stCondLst>
                                            <p:cond delay="250"/>
                                          </p:stCondLst>
                                        </p:cTn>
                                        <p:tgtEl>
                                          <p:spTgt spid="4"/>
                                        </p:tgtEl>
                                        <p:attrNameLst>
                                          <p:attrName>r</p:attrName>
                                        </p:attrNameLst>
                                      </p:cBhvr>
                                    </p:animRot>
                                    <p:animRot by="1500000">
                                      <p:cBhvr>
                                        <p:cTn id="10" dur="125" fill="hold">
                                          <p:stCondLst>
                                            <p:cond delay="375"/>
                                          </p:stCondLst>
                                        </p:cTn>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2">
                                            <p:txEl>
                                              <p:pRg st="0" end="0"/>
                                            </p:txEl>
                                          </p:spTgt>
                                        </p:tgtEl>
                                        <p:attrNameLst>
                                          <p:attrName>ppt_x</p:attrName>
                                          <p:attrName>ppt_y</p:attrName>
                                        </p:attrNameLst>
                                      </p:cBhvr>
                                    </p:animMotion>
                                    <p:animRot by="1500000">
                                      <p:cBhvr>
                                        <p:cTn id="15" dur="125" fill="hold">
                                          <p:stCondLst>
                                            <p:cond delay="0"/>
                                          </p:stCondLst>
                                        </p:cTn>
                                        <p:tgtEl>
                                          <p:spTgt spid="2">
                                            <p:txEl>
                                              <p:pRg st="0" end="0"/>
                                            </p:txEl>
                                          </p:spTgt>
                                        </p:tgtEl>
                                        <p:attrNameLst>
                                          <p:attrName>r</p:attrName>
                                        </p:attrNameLst>
                                      </p:cBhvr>
                                    </p:animRot>
                                    <p:animRot by="-1500000">
                                      <p:cBhvr>
                                        <p:cTn id="16" dur="125" fill="hold">
                                          <p:stCondLst>
                                            <p:cond delay="125"/>
                                          </p:stCondLst>
                                        </p:cTn>
                                        <p:tgtEl>
                                          <p:spTgt spid="2">
                                            <p:txEl>
                                              <p:pRg st="0" end="0"/>
                                            </p:txEl>
                                          </p:spTgt>
                                        </p:tgtEl>
                                        <p:attrNameLst>
                                          <p:attrName>r</p:attrName>
                                        </p:attrNameLst>
                                      </p:cBhvr>
                                    </p:animRot>
                                    <p:animRot by="-1500000">
                                      <p:cBhvr>
                                        <p:cTn id="17" dur="125" fill="hold">
                                          <p:stCondLst>
                                            <p:cond delay="250"/>
                                          </p:stCondLst>
                                        </p:cTn>
                                        <p:tgtEl>
                                          <p:spTgt spid="2">
                                            <p:txEl>
                                              <p:pRg st="0" end="0"/>
                                            </p:txEl>
                                          </p:spTgt>
                                        </p:tgtEl>
                                        <p:attrNameLst>
                                          <p:attrName>r</p:attrName>
                                        </p:attrNameLst>
                                      </p:cBhvr>
                                    </p:animRot>
                                    <p:animRot by="1500000">
                                      <p:cBhvr>
                                        <p:cTn id="18" dur="125" fill="hold">
                                          <p:stCondLst>
                                            <p:cond delay="375"/>
                                          </p:stCondLst>
                                        </p:cTn>
                                        <p:tgtEl>
                                          <p:spTgt spid="2">
                                            <p:txEl>
                                              <p:pRg st="0" end="0"/>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37" presetClass="path" presetSubtype="0" accel="50000" decel="50000" fill="hold" grpId="0" nodeType="clickEffect">
                                  <p:stCondLst>
                                    <p:cond delay="0"/>
                                  </p:stCondLst>
                                  <p:childTnLst>
                                    <p:animMotion origin="layout" path="M -3.75E-6 2.96296E-6 L 0.16993 0.04004 C 0.20521 0.04907 0.25834 0.05393 0.3142 0.05393 C 0.37748 0.05393 0.42839 0.04907 0.46368 0.04004 L 0.63373 2.96296E-6 " pathEditMode="relative" rAng="0" ptsTypes="AAAAA">
                                      <p:cBhvr>
                                        <p:cTn id="22" dur="2000" fill="hold"/>
                                        <p:tgtEl>
                                          <p:spTgt spid="3"/>
                                        </p:tgtEl>
                                        <p:attrNameLst>
                                          <p:attrName>ppt_x</p:attrName>
                                          <p:attrName>ppt_y</p:attrName>
                                        </p:attrNameLst>
                                      </p:cBhvr>
                                      <p:rCtr x="31680" y="268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6CF6-E00D-4509-BBC1-BEE48F1A7FBB}"/>
              </a:ext>
            </a:extLst>
          </p:cNvPr>
          <p:cNvSpPr>
            <a:spLocks noGrp="1"/>
          </p:cNvSpPr>
          <p:nvPr>
            <p:ph type="title"/>
          </p:nvPr>
        </p:nvSpPr>
        <p:spPr/>
        <p:txBody>
          <a:bodyPr/>
          <a:lstStyle/>
          <a:p>
            <a:r>
              <a:rPr lang="en-GB" dirty="0"/>
              <a:t>Formative and Summative Assessment </a:t>
            </a:r>
          </a:p>
        </p:txBody>
      </p:sp>
      <p:sp>
        <p:nvSpPr>
          <p:cNvPr id="3" name="Content Placeholder 2">
            <a:extLst>
              <a:ext uri="{FF2B5EF4-FFF2-40B4-BE49-F238E27FC236}">
                <a16:creationId xmlns:a16="http://schemas.microsoft.com/office/drawing/2014/main" id="{6ABC756D-EBD4-464E-AB04-E421456E93AC}"/>
              </a:ext>
            </a:extLst>
          </p:cNvPr>
          <p:cNvSpPr>
            <a:spLocks noGrp="1"/>
          </p:cNvSpPr>
          <p:nvPr>
            <p:ph idx="1"/>
          </p:nvPr>
        </p:nvSpPr>
        <p:spPr/>
        <p:txBody>
          <a:bodyPr/>
          <a:lstStyle/>
          <a:p>
            <a:r>
              <a:rPr lang="en-GB" dirty="0"/>
              <a:t>The assessment reform group(ARG, 1996) was a researched based approach, that looked at the assessment policy and practice at all levels.  This was dissolved in 2010, because of Black and Williams </a:t>
            </a:r>
          </a:p>
          <a:p>
            <a:pPr marL="0" indent="0">
              <a:buNone/>
            </a:pPr>
            <a:r>
              <a:rPr lang="en-GB" b="1" i="1" u="sng" dirty="0"/>
              <a:t>FORMATIVE ASSESSMENT </a:t>
            </a:r>
          </a:p>
          <a:p>
            <a:pPr marL="0" indent="0">
              <a:buNone/>
            </a:pPr>
            <a:r>
              <a:rPr lang="en-GB" dirty="0"/>
              <a:t>	‘All those activities undertaken by teachers, and by their students in assessing themselves, which provide information to be used as feedback to modify the teaching and learning activities in which they are engaged’. (Black and William 1998: 2).  </a:t>
            </a:r>
          </a:p>
          <a:p>
            <a:pPr marL="0" indent="0">
              <a:buNone/>
            </a:pPr>
            <a:r>
              <a:rPr lang="en-GB" b="1" i="1" u="sng" dirty="0"/>
              <a:t>SUMMATIVE ASSESSMENT</a:t>
            </a:r>
          </a:p>
          <a:p>
            <a:pPr marL="0" indent="0">
              <a:buNone/>
            </a:pPr>
            <a:r>
              <a:rPr lang="en-GB" dirty="0"/>
              <a:t>According to Fautley and Savage (2008) another way to summatively assess student work is via the use of a test, for example GCSE’s, key stage SAT’s and so on. </a:t>
            </a:r>
          </a:p>
        </p:txBody>
      </p:sp>
    </p:spTree>
    <p:extLst>
      <p:ext uri="{BB962C8B-B14F-4D97-AF65-F5344CB8AC3E}">
        <p14:creationId xmlns:p14="http://schemas.microsoft.com/office/powerpoint/2010/main" val="4274629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2"/>
                                        </p:tgtEl>
                                      </p:cBhvr>
                                    </p:animEffect>
                                    <p:anim calcmode="lin" valueType="num">
                                      <p:cBhvr>
                                        <p:cTn id="7" dur="2000"/>
                                        <p:tgtEl>
                                          <p:spTgt spid="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2"/>
                                        </p:tgtEl>
                                        <p:attrNameLst>
                                          <p:attrName>ppt_h</p:attrName>
                                        </p:attrNameLst>
                                      </p:cBhvr>
                                      <p:tavLst>
                                        <p:tav tm="0">
                                          <p:val>
                                            <p:strVal val="ppt_h"/>
                                          </p:val>
                                        </p:tav>
                                        <p:tav tm="100000">
                                          <p:val>
                                            <p:strVal val="ppt_h"/>
                                          </p:val>
                                        </p:tav>
                                      </p:tavLst>
                                    </p:anim>
                                    <p:set>
                                      <p:cBhvr>
                                        <p:cTn id="9" dur="1" fill="hold">
                                          <p:stCondLst>
                                            <p:cond delay="19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462A0-E805-4BD1-A888-E890A50778B7}"/>
              </a:ext>
            </a:extLst>
          </p:cNvPr>
          <p:cNvSpPr>
            <a:spLocks noGrp="1"/>
          </p:cNvSpPr>
          <p:nvPr>
            <p:ph type="title"/>
          </p:nvPr>
        </p:nvSpPr>
        <p:spPr/>
        <p:txBody>
          <a:bodyPr>
            <a:normAutofit/>
          </a:bodyPr>
          <a:lstStyle/>
          <a:p>
            <a:r>
              <a:rPr lang="en-GB" sz="5400" dirty="0"/>
              <a:t>Monitoring within my setting </a:t>
            </a:r>
          </a:p>
        </p:txBody>
      </p:sp>
      <p:sp>
        <p:nvSpPr>
          <p:cNvPr id="4" name="Rectangle 3">
            <a:extLst>
              <a:ext uri="{FF2B5EF4-FFF2-40B4-BE49-F238E27FC236}">
                <a16:creationId xmlns:a16="http://schemas.microsoft.com/office/drawing/2014/main" id="{5BB12C38-6DB2-4460-B907-4F8E3CFAF3BC}"/>
              </a:ext>
            </a:extLst>
          </p:cNvPr>
          <p:cNvSpPr/>
          <p:nvPr/>
        </p:nvSpPr>
        <p:spPr>
          <a:xfrm rot="20847661">
            <a:off x="1685576" y="3138435"/>
            <a:ext cx="7305751" cy="923330"/>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Please see Handout</a:t>
            </a:r>
          </a:p>
        </p:txBody>
      </p:sp>
    </p:spTree>
    <p:extLst>
      <p:ext uri="{BB962C8B-B14F-4D97-AF65-F5344CB8AC3E}">
        <p14:creationId xmlns:p14="http://schemas.microsoft.com/office/powerpoint/2010/main" val="131930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34" presetClass="emph" presetSubtype="0" fill="hold" grpId="0" nodeType="clickEffect">
                                  <p:stCondLst>
                                    <p:cond delay="0"/>
                                  </p:stCondLst>
                                  <p:iterate type="lt">
                                    <p:tmPct val="10000"/>
                                  </p:iterate>
                                  <p:childTnLst>
                                    <p:animMotion origin="layout" path="M 0.0 0.0 L 0.0 -0.07213" pathEditMode="relative" ptsTypes="">
                                      <p:cBhvr>
                                        <p:cTn id="14" dur="250" accel="50000" decel="50000" autoRev="1" fill="hold">
                                          <p:stCondLst>
                                            <p:cond delay="0"/>
                                          </p:stCondLst>
                                        </p:cTn>
                                        <p:tgtEl>
                                          <p:spTgt spid="4"/>
                                        </p:tgtEl>
                                        <p:attrNameLst>
                                          <p:attrName>ppt_x</p:attrName>
                                          <p:attrName>ppt_y</p:attrName>
                                        </p:attrNameLst>
                                      </p:cBhvr>
                                    </p:animMotion>
                                    <p:animRot by="1500000">
                                      <p:cBhvr>
                                        <p:cTn id="15" dur="125" fill="hold">
                                          <p:stCondLst>
                                            <p:cond delay="0"/>
                                          </p:stCondLst>
                                        </p:cTn>
                                        <p:tgtEl>
                                          <p:spTgt spid="4"/>
                                        </p:tgtEl>
                                        <p:attrNameLst>
                                          <p:attrName>r</p:attrName>
                                        </p:attrNameLst>
                                      </p:cBhvr>
                                    </p:animRot>
                                    <p:animRot by="-1500000">
                                      <p:cBhvr>
                                        <p:cTn id="16" dur="125" fill="hold">
                                          <p:stCondLst>
                                            <p:cond delay="125"/>
                                          </p:stCondLst>
                                        </p:cTn>
                                        <p:tgtEl>
                                          <p:spTgt spid="4"/>
                                        </p:tgtEl>
                                        <p:attrNameLst>
                                          <p:attrName>r</p:attrName>
                                        </p:attrNameLst>
                                      </p:cBhvr>
                                    </p:animRot>
                                    <p:animRot by="-1500000">
                                      <p:cBhvr>
                                        <p:cTn id="17" dur="125" fill="hold">
                                          <p:stCondLst>
                                            <p:cond delay="250"/>
                                          </p:stCondLst>
                                        </p:cTn>
                                        <p:tgtEl>
                                          <p:spTgt spid="4"/>
                                        </p:tgtEl>
                                        <p:attrNameLst>
                                          <p:attrName>r</p:attrName>
                                        </p:attrNameLst>
                                      </p:cBhvr>
                                    </p:animRot>
                                    <p:animRot by="1500000">
                                      <p:cBhvr>
                                        <p:cTn id="18" dur="125" fill="hold">
                                          <p:stCondLst>
                                            <p:cond delay="375"/>
                                          </p:stCondLst>
                                        </p:cTn>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7E190-F5DE-43A3-B4E2-50FDBB5AE0F6}"/>
              </a:ext>
            </a:extLst>
          </p:cNvPr>
          <p:cNvSpPr>
            <a:spLocks noGrp="1"/>
          </p:cNvSpPr>
          <p:nvPr>
            <p:ph type="title"/>
          </p:nvPr>
        </p:nvSpPr>
        <p:spPr>
          <a:xfrm>
            <a:off x="2958353" y="212288"/>
            <a:ext cx="7494494" cy="1118971"/>
          </a:xfrm>
        </p:spPr>
        <p:txBody>
          <a:bodyPr/>
          <a:lstStyle/>
          <a:p>
            <a:r>
              <a:rPr lang="en-GB" dirty="0"/>
              <a:t>Recommendations </a:t>
            </a:r>
          </a:p>
        </p:txBody>
      </p:sp>
      <p:sp>
        <p:nvSpPr>
          <p:cNvPr id="3" name="Content Placeholder 2">
            <a:extLst>
              <a:ext uri="{FF2B5EF4-FFF2-40B4-BE49-F238E27FC236}">
                <a16:creationId xmlns:a16="http://schemas.microsoft.com/office/drawing/2014/main" id="{1C7BFC8A-BBE9-45C7-88DE-1C530FAF47F6}"/>
              </a:ext>
            </a:extLst>
          </p:cNvPr>
          <p:cNvSpPr>
            <a:spLocks noGrp="1"/>
          </p:cNvSpPr>
          <p:nvPr>
            <p:ph idx="1"/>
          </p:nvPr>
        </p:nvSpPr>
        <p:spPr>
          <a:xfrm>
            <a:off x="1210235" y="1266713"/>
            <a:ext cx="10157012" cy="4945828"/>
          </a:xfrm>
        </p:spPr>
        <p:txBody>
          <a:bodyPr>
            <a:normAutofit/>
          </a:bodyPr>
          <a:lstStyle/>
          <a:p>
            <a:r>
              <a:rPr lang="en-GB" sz="2000" b="1" i="1" u="sng" dirty="0">
                <a:latin typeface="Comic Sans MS" panose="030F0702030302020204" pitchFamily="66" charset="0"/>
              </a:rPr>
              <a:t>Monitoring </a:t>
            </a:r>
          </a:p>
          <a:p>
            <a:r>
              <a:rPr lang="en-GB" sz="2000" dirty="0">
                <a:latin typeface="Comic Sans MS" panose="030F0702030302020204" pitchFamily="66" charset="0"/>
              </a:rPr>
              <a:t>Consistent throughout the school</a:t>
            </a:r>
          </a:p>
          <a:p>
            <a:r>
              <a:rPr lang="en-GB" sz="2000" dirty="0">
                <a:latin typeface="Comic Sans MS" panose="030F0702030302020204" pitchFamily="66" charset="0"/>
              </a:rPr>
              <a:t>Assessments should be attainable by the individual and not above expectations, do not set standards too high in which the child cannot achieve. </a:t>
            </a:r>
          </a:p>
          <a:p>
            <a:pPr marL="0" indent="0">
              <a:buNone/>
            </a:pPr>
            <a:r>
              <a:rPr lang="en-GB" sz="2000" b="1" i="1" u="sng" dirty="0">
                <a:latin typeface="Comic Sans MS" panose="030F0702030302020204" pitchFamily="66" charset="0"/>
              </a:rPr>
              <a:t>HelpKidzLearn resource </a:t>
            </a:r>
          </a:p>
          <a:p>
            <a:r>
              <a:rPr lang="en-GB" sz="2200" dirty="0">
                <a:latin typeface="Comic Sans MS" panose="030F0702030302020204" pitchFamily="66" charset="0"/>
              </a:rPr>
              <a:t>Should be linked in with practical, sensory lessons to give children variety, choice and a hands-on experience, (linking back to the constructivists theory) </a:t>
            </a:r>
          </a:p>
          <a:p>
            <a:r>
              <a:rPr lang="en-GB" sz="2200" dirty="0">
                <a:latin typeface="Comic Sans MS" panose="030F0702030302020204" pitchFamily="66" charset="0"/>
              </a:rPr>
              <a:t>Internet based, so maybe print out the work, in case technology fails on you!</a:t>
            </a:r>
          </a:p>
          <a:p>
            <a:r>
              <a:rPr lang="en-GB" sz="2200" dirty="0">
                <a:latin typeface="Comic Sans MS" panose="030F0702030302020204" pitchFamily="66" charset="0"/>
              </a:rPr>
              <a:t>Used as a holistic resource for teaching, to encompass all areas of learning </a:t>
            </a:r>
          </a:p>
          <a:p>
            <a:endParaRPr lang="en-GB" sz="2200" dirty="0">
              <a:latin typeface="Comic Sans MS" panose="030F0702030302020204" pitchFamily="66" charset="0"/>
            </a:endParaRPr>
          </a:p>
          <a:p>
            <a:endParaRPr lang="en-GB" sz="3200" dirty="0">
              <a:latin typeface="Comic Sans MS" panose="030F0702030302020204" pitchFamily="66" charset="0"/>
            </a:endParaRPr>
          </a:p>
        </p:txBody>
      </p:sp>
    </p:spTree>
    <p:extLst>
      <p:ext uri="{BB962C8B-B14F-4D97-AF65-F5344CB8AC3E}">
        <p14:creationId xmlns:p14="http://schemas.microsoft.com/office/powerpoint/2010/main" val="244228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3" name="Rectangle 7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054" name="Rectangle 7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055" name="Rectangle 7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56" name="Group 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0" name="Straight Connector 7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057" name="Rectangle 83">
            <a:extLst>
              <a:ext uri="{FF2B5EF4-FFF2-40B4-BE49-F238E27FC236}">
                <a16:creationId xmlns:a16="http://schemas.microsoft.com/office/drawing/2014/main" id="{BEBBBF70-6ABC-46E8-A293-73A60B8E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058" name="Rectangle 85">
            <a:extLst>
              <a:ext uri="{FF2B5EF4-FFF2-40B4-BE49-F238E27FC236}">
                <a16:creationId xmlns:a16="http://schemas.microsoft.com/office/drawing/2014/main" id="{05388887-43DC-4FAF-9400-7925701AF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4" name="Rectangle 3">
            <a:extLst>
              <a:ext uri="{FF2B5EF4-FFF2-40B4-BE49-F238E27FC236}">
                <a16:creationId xmlns:a16="http://schemas.microsoft.com/office/drawing/2014/main" id="{4EB0FEEF-7954-4EE6-90EF-37B56779A2B7}"/>
              </a:ext>
            </a:extLst>
          </p:cNvPr>
          <p:cNvSpPr/>
          <p:nvPr/>
        </p:nvSpPr>
        <p:spPr>
          <a:xfrm>
            <a:off x="5353249" y="1348844"/>
            <a:ext cx="5716338" cy="3042706"/>
          </a:xfrm>
          <a:prstGeom prst="rect">
            <a:avLst/>
          </a:prstGeom>
        </p:spPr>
        <p:txBody>
          <a:bodyPr vert="horz" lIns="91440" tIns="45720" rIns="91440" bIns="45720" rtlCol="0" anchor="ctr">
            <a:normAutofit/>
          </a:bodyPr>
          <a:lstStyle/>
          <a:p>
            <a:pPr algn="ctr" defTabSz="914400">
              <a:lnSpc>
                <a:spcPct val="83000"/>
              </a:lnSpc>
              <a:spcBef>
                <a:spcPct val="0"/>
              </a:spcBef>
              <a:spcAft>
                <a:spcPts val="600"/>
              </a:spcAft>
            </a:pPr>
            <a:r>
              <a:rPr lang="en-US" sz="6000" cap="all" spc="-100">
                <a:ln w="12700" cmpd="sng">
                  <a:solidFill>
                    <a:schemeClr val="accent4"/>
                  </a:solidFill>
                  <a:prstDash val="solid"/>
                </a:ln>
                <a:solidFill>
                  <a:schemeClr val="tx1">
                    <a:lumMod val="85000"/>
                    <a:lumOff val="15000"/>
                  </a:schemeClr>
                </a:solidFill>
                <a:latin typeface="+mj-lt"/>
              </a:rPr>
              <a:t>ANY QUESTIONS </a:t>
            </a:r>
          </a:p>
        </p:txBody>
      </p:sp>
      <p:sp>
        <p:nvSpPr>
          <p:cNvPr id="2059" name="Rectangle 87">
            <a:extLst>
              <a:ext uri="{FF2B5EF4-FFF2-40B4-BE49-F238E27FC236}">
                <a16:creationId xmlns:a16="http://schemas.microsoft.com/office/drawing/2014/main" id="{2F2FD4B7-706B-4F5C-A0C7-7D69677C7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60" name="Straight Connector 89">
            <a:extLst>
              <a:ext uri="{FF2B5EF4-FFF2-40B4-BE49-F238E27FC236}">
                <a16:creationId xmlns:a16="http://schemas.microsoft.com/office/drawing/2014/main" id="{26E6DC6E-1FA3-4048-B867-BDB51763F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61" name="Straight Connector 91">
            <a:extLst>
              <a:ext uri="{FF2B5EF4-FFF2-40B4-BE49-F238E27FC236}">
                <a16:creationId xmlns:a16="http://schemas.microsoft.com/office/drawing/2014/main" id="{6E066135-B6C1-4001-B7CC-53A443DF25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62" name="Straight Connector 93">
            <a:extLst>
              <a:ext uri="{FF2B5EF4-FFF2-40B4-BE49-F238E27FC236}">
                <a16:creationId xmlns:a16="http://schemas.microsoft.com/office/drawing/2014/main" id="{33AD82B4-5F4B-4968-B15E-29DCF8592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050" name="Picture 2" descr="Image result for hiding face emoji">
            <a:extLst>
              <a:ext uri="{FF2B5EF4-FFF2-40B4-BE49-F238E27FC236}">
                <a16:creationId xmlns:a16="http://schemas.microsoft.com/office/drawing/2014/main" id="{C34F8D4F-B19B-467E-9D97-071A716C9B6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41170" y="1561990"/>
            <a:ext cx="3752067" cy="3752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259455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3E2BA0-BAE7-4B1C-ABF3-9B22BF080521}"/>
              </a:ext>
            </a:extLst>
          </p:cNvPr>
          <p:cNvSpPr>
            <a:spLocks noGrp="1"/>
          </p:cNvSpPr>
          <p:nvPr>
            <p:ph idx="1"/>
          </p:nvPr>
        </p:nvSpPr>
        <p:spPr>
          <a:xfrm>
            <a:off x="497542" y="806824"/>
            <a:ext cx="10506635" cy="5620870"/>
          </a:xfrm>
        </p:spPr>
        <p:txBody>
          <a:bodyPr>
            <a:normAutofit fontScale="85000" lnSpcReduction="20000"/>
          </a:bodyPr>
          <a:lstStyle/>
          <a:p>
            <a:pPr marL="0" indent="0">
              <a:buNone/>
            </a:pPr>
            <a:r>
              <a:rPr lang="en-GB" sz="1600" b="1" u="sng" dirty="0"/>
              <a:t>REFERNCE LIST</a:t>
            </a:r>
          </a:p>
          <a:p>
            <a:pPr marL="0" indent="0">
              <a:buNone/>
            </a:pPr>
            <a:r>
              <a:rPr lang="en-GB" sz="1600" dirty="0"/>
              <a:t>C. B. Bergin, D. A. Bergin, S. Walker, G. Daniel, A. Fenton and P. Subban </a:t>
            </a:r>
            <a:r>
              <a:rPr lang="en-GB" sz="1600" i="1" dirty="0"/>
              <a:t>(2018)Child and Adolescent Development for Educators. </a:t>
            </a:r>
            <a:r>
              <a:rPr lang="en-GB" sz="1600" dirty="0"/>
              <a:t>Cengage: New Zealand. </a:t>
            </a:r>
          </a:p>
          <a:p>
            <a:pPr marL="0" indent="0">
              <a:buNone/>
            </a:pPr>
            <a:r>
              <a:rPr lang="en-GB" sz="1600" dirty="0"/>
              <a:t>EYR Team (2019) </a:t>
            </a:r>
            <a:r>
              <a:rPr lang="en-GB" sz="1600" i="1" dirty="0"/>
              <a:t>Sensory Maths Activities for Early Years. </a:t>
            </a:r>
            <a:r>
              <a:rPr lang="en-GB" sz="1600" dirty="0"/>
              <a:t>Early Years Resources: Manchester. [Accessed 14</a:t>
            </a:r>
            <a:r>
              <a:rPr lang="en-GB" sz="1600" baseline="30000" dirty="0"/>
              <a:t>th</a:t>
            </a:r>
            <a:r>
              <a:rPr lang="en-GB" sz="1600" dirty="0"/>
              <a:t> December 2019] Available a: </a:t>
            </a:r>
            <a:r>
              <a:rPr lang="en-GB" sz="1600" dirty="0">
                <a:hlinkClick r:id="rId2"/>
              </a:rPr>
              <a:t>http://www.earlyyearsresources.co.uk/blog/2019/09/sensory-maths-activities-for-early-years/</a:t>
            </a:r>
            <a:r>
              <a:rPr lang="en-GB" sz="1600" dirty="0"/>
              <a:t> .</a:t>
            </a:r>
          </a:p>
          <a:p>
            <a:pPr marL="0" indent="0">
              <a:buNone/>
            </a:pPr>
            <a:r>
              <a:rPr lang="en-GB" sz="1600" dirty="0"/>
              <a:t>Fautley, M and Savage, J (2008) </a:t>
            </a:r>
            <a:r>
              <a:rPr lang="en-GB" sz="1600" i="1" dirty="0"/>
              <a:t>Assessment for learning and teaching: in secondary schools. </a:t>
            </a:r>
            <a:r>
              <a:rPr lang="en-GB" sz="1600" dirty="0"/>
              <a:t>Exeter: Learning Matters Ltd. </a:t>
            </a:r>
          </a:p>
          <a:p>
            <a:pPr marL="0" indent="0">
              <a:buNone/>
            </a:pPr>
            <a:r>
              <a:rPr lang="en-GB" sz="1400" dirty="0"/>
              <a:t>HelpKidzLearn (2017) </a:t>
            </a:r>
            <a:r>
              <a:rPr lang="en-GB" sz="1400" i="1" dirty="0"/>
              <a:t>About Us. Inclusive Technology Ltd: England. [Accessed on 14</a:t>
            </a:r>
            <a:r>
              <a:rPr lang="en-GB" sz="1400" i="1" baseline="30000" dirty="0"/>
              <a:t>th</a:t>
            </a:r>
            <a:r>
              <a:rPr lang="en-GB" sz="1400" i="1" dirty="0"/>
              <a:t> December 2019] Available at: </a:t>
            </a:r>
            <a:r>
              <a:rPr lang="en-GB" sz="1400" dirty="0">
                <a:hlinkClick r:id="rId3"/>
              </a:rPr>
              <a:t>https://www.helpkidzlearn.com/what-is-helpkidzlearn</a:t>
            </a:r>
            <a:r>
              <a:rPr lang="en-GB" sz="1400" dirty="0"/>
              <a:t> .</a:t>
            </a:r>
          </a:p>
          <a:p>
            <a:pPr marL="0" indent="0">
              <a:buNone/>
            </a:pPr>
            <a:r>
              <a:rPr lang="en-GB" sz="1600" dirty="0"/>
              <a:t>Inclusive Technology (2019) </a:t>
            </a:r>
            <a:r>
              <a:rPr lang="en-GB" sz="1600" i="1" dirty="0"/>
              <a:t>Inclusive Technology: All the Help you Need. </a:t>
            </a:r>
            <a:r>
              <a:rPr lang="en-GB" sz="1600" dirty="0"/>
              <a:t>Inclusive Technology Ltd: Oldham. </a:t>
            </a:r>
          </a:p>
          <a:p>
            <a:pPr marL="0" indent="0">
              <a:buNone/>
            </a:pPr>
            <a:r>
              <a:rPr lang="en-GB" sz="1600" dirty="0"/>
              <a:t>K.. Aubrey and A. Riley</a:t>
            </a:r>
            <a:r>
              <a:rPr lang="en-GB" sz="1600" i="1" dirty="0"/>
              <a:t>. Understanding and Using Educational Theories.2</a:t>
            </a:r>
            <a:r>
              <a:rPr lang="en-GB" sz="1600" i="1" baseline="30000" dirty="0"/>
              <a:t>nd</a:t>
            </a:r>
            <a:r>
              <a:rPr lang="en-GB" sz="1600" i="1" dirty="0"/>
              <a:t> ed.  </a:t>
            </a:r>
            <a:r>
              <a:rPr lang="en-GB" sz="1600" dirty="0"/>
              <a:t>SAGE: London</a:t>
            </a:r>
            <a:r>
              <a:rPr lang="en-GB" sz="1600" i="1" dirty="0"/>
              <a:t>.</a:t>
            </a:r>
          </a:p>
          <a:p>
            <a:pPr marL="0" indent="0">
              <a:buNone/>
            </a:pPr>
            <a:r>
              <a:rPr lang="en-GB" sz="1600" dirty="0"/>
              <a:t>K. Cherry (2019)</a:t>
            </a:r>
            <a:r>
              <a:rPr lang="en-GB" sz="1600" i="1" dirty="0"/>
              <a:t> </a:t>
            </a:r>
            <a:r>
              <a:rPr lang="en-GB" i="1" dirty="0"/>
              <a:t>15 Advantages and Disadvantages of Extrinsic Motivation. </a:t>
            </a:r>
            <a:r>
              <a:rPr lang="en-GB" dirty="0"/>
              <a:t>Connect us fund. [Accessed 15</a:t>
            </a:r>
            <a:r>
              <a:rPr lang="en-GB" baseline="30000" dirty="0"/>
              <a:t>th</a:t>
            </a:r>
            <a:r>
              <a:rPr lang="en-GB" dirty="0"/>
              <a:t> December 2019] Available at: </a:t>
            </a:r>
            <a:r>
              <a:rPr lang="en-GB" dirty="0">
                <a:hlinkClick r:id="rId4"/>
              </a:rPr>
              <a:t>https://connectusfund.org/6-advantages-and-disadvantages-of-extrinsic-motivation</a:t>
            </a:r>
            <a:r>
              <a:rPr lang="en-GB" dirty="0"/>
              <a:t> . </a:t>
            </a:r>
            <a:endParaRPr lang="en-GB" i="1" dirty="0"/>
          </a:p>
          <a:p>
            <a:pPr marL="0" indent="0">
              <a:buNone/>
            </a:pPr>
            <a:r>
              <a:rPr lang="en-GB" sz="1600" dirty="0"/>
              <a:t>K. Reed and J. Young (2018) </a:t>
            </a:r>
            <a:r>
              <a:rPr lang="en-GB" sz="1600" i="1" dirty="0"/>
              <a:t>Maths Games to Excite Young Minds. DREME: </a:t>
            </a:r>
            <a:r>
              <a:rPr lang="en-GB" sz="1600" dirty="0"/>
              <a:t>Stanford University. [Accessed on 14</a:t>
            </a:r>
            <a:r>
              <a:rPr lang="en-GB" sz="1600" baseline="30000" dirty="0"/>
              <a:t>th</a:t>
            </a:r>
            <a:r>
              <a:rPr lang="en-GB" sz="1600" dirty="0"/>
              <a:t> December 2019] Available at: </a:t>
            </a:r>
            <a:r>
              <a:rPr lang="en-GB" sz="1600" dirty="0">
                <a:hlinkClick r:id="rId5"/>
              </a:rPr>
              <a:t>https://dreme.stanford.edu/news/math-games-excite-young-minds</a:t>
            </a:r>
            <a:r>
              <a:rPr lang="en-GB" sz="1600" dirty="0"/>
              <a:t> .</a:t>
            </a:r>
          </a:p>
          <a:p>
            <a:pPr marL="0" indent="0">
              <a:buNone/>
            </a:pPr>
            <a:r>
              <a:rPr lang="en-GB" sz="1600" dirty="0"/>
              <a:t>Learning Theories (2019) </a:t>
            </a:r>
            <a:r>
              <a:rPr lang="en-GB" sz="1600" i="1" dirty="0"/>
              <a:t>Constructivism. </a:t>
            </a:r>
            <a:r>
              <a:rPr lang="en-GB" sz="1600" dirty="0"/>
              <a:t>Learning Theories: Learning Theories.com. [Accessed 14</a:t>
            </a:r>
            <a:r>
              <a:rPr lang="en-GB" sz="1600" baseline="30000" dirty="0"/>
              <a:t>th</a:t>
            </a:r>
            <a:r>
              <a:rPr lang="en-GB" sz="1600" dirty="0"/>
              <a:t> December 2019] Available at: </a:t>
            </a:r>
            <a:r>
              <a:rPr lang="en-GB" sz="1600" dirty="0">
                <a:hlinkClick r:id="rId6"/>
              </a:rPr>
              <a:t>https://www.learning-theories.com/</a:t>
            </a:r>
            <a:r>
              <a:rPr lang="en-GB" sz="1600" i="1" dirty="0"/>
              <a:t> .</a:t>
            </a:r>
          </a:p>
          <a:p>
            <a:pPr marL="0" indent="0">
              <a:buNone/>
            </a:pPr>
            <a:r>
              <a:rPr lang="en-GB" sz="1600" dirty="0"/>
              <a:t>Nuffield Foundation (2019) </a:t>
            </a:r>
            <a:r>
              <a:rPr lang="en-GB" sz="1600" i="1" dirty="0"/>
              <a:t>Improving social well-being through education, research and innovation: The Assessment Reform Group. </a:t>
            </a:r>
            <a:r>
              <a:rPr lang="en-GB" sz="1600" dirty="0"/>
              <a:t>London: Nuffield Foundation. </a:t>
            </a:r>
          </a:p>
          <a:p>
            <a:pPr marL="0" indent="0">
              <a:buNone/>
            </a:pPr>
            <a:r>
              <a:rPr lang="en-GB" sz="1600" dirty="0"/>
              <a:t>School A (2019) Own resource</a:t>
            </a:r>
          </a:p>
          <a:p>
            <a:pPr marL="0" indent="0">
              <a:buNone/>
            </a:pPr>
            <a:r>
              <a:rPr lang="en-GB" sz="1600" dirty="0"/>
              <a:t>T. Sharrock (2016) Embedding English and Maths: Practical Strategies for FE and Post-16 Tutors. Critical Publishing: United States. </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i="1" dirty="0"/>
          </a:p>
          <a:p>
            <a:pPr marL="0" indent="0">
              <a:buNone/>
            </a:pPr>
            <a:endParaRPr lang="en-GB" sz="1600" dirty="0"/>
          </a:p>
          <a:p>
            <a:pPr marL="0" indent="0">
              <a:buNone/>
            </a:pPr>
            <a:endParaRPr lang="en-GB" sz="1600" dirty="0"/>
          </a:p>
          <a:p>
            <a:endParaRPr lang="en-GB" sz="1600" dirty="0"/>
          </a:p>
          <a:p>
            <a:endParaRPr lang="en-GB" sz="1600" dirty="0"/>
          </a:p>
          <a:p>
            <a:endParaRPr lang="en-GB" dirty="0"/>
          </a:p>
        </p:txBody>
      </p:sp>
    </p:spTree>
    <p:extLst>
      <p:ext uri="{BB962C8B-B14F-4D97-AF65-F5344CB8AC3E}">
        <p14:creationId xmlns:p14="http://schemas.microsoft.com/office/powerpoint/2010/main" val="5053826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_2SEEDS">
      <a:dk1>
        <a:srgbClr val="000000"/>
      </a:dk1>
      <a:lt1>
        <a:srgbClr val="FFFFFF"/>
      </a:lt1>
      <a:dk2>
        <a:srgbClr val="243141"/>
      </a:dk2>
      <a:lt2>
        <a:srgbClr val="E8E4E2"/>
      </a:lt2>
      <a:accent1>
        <a:srgbClr val="80A9A6"/>
      </a:accent1>
      <a:accent2>
        <a:srgbClr val="7FA6BA"/>
      </a:accent2>
      <a:accent3>
        <a:srgbClr val="94A0C5"/>
      </a:accent3>
      <a:accent4>
        <a:srgbClr val="BA857F"/>
      </a:accent4>
      <a:accent5>
        <a:srgbClr val="B99C7D"/>
      </a:accent5>
      <a:accent6>
        <a:srgbClr val="A6A372"/>
      </a:accent6>
      <a:hlink>
        <a:srgbClr val="A8765E"/>
      </a:hlink>
      <a:folHlink>
        <a:srgbClr val="7F7F7F"/>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TM03457510[[fn=Savon]]</Template>
  <TotalTime>974</TotalTime>
  <Words>1184</Words>
  <Application>Microsoft Office PowerPoint</Application>
  <PresentationFormat>Widescreen</PresentationFormat>
  <Paragraphs>88</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Avenir Next LT Pro</vt:lpstr>
      <vt:lpstr>Avenir Next LT Pro Light</vt:lpstr>
      <vt:lpstr>Comic Sans MS</vt:lpstr>
      <vt:lpstr>Garamond</vt:lpstr>
      <vt:lpstr>SavonVTI</vt:lpstr>
      <vt:lpstr>NUMBERS COUNT</vt:lpstr>
      <vt:lpstr>PowerPoint Presentation</vt:lpstr>
      <vt:lpstr>Help Kidz Learn (Choose it maker)</vt:lpstr>
      <vt:lpstr>Some Facts....</vt:lpstr>
      <vt:lpstr>PowerPoint Presentation</vt:lpstr>
      <vt:lpstr>Barriers to learning numeracy and the resource </vt:lpstr>
      <vt:lpstr>The stage before  </vt:lpstr>
      <vt:lpstr>PowerPoint Presentation</vt:lpstr>
      <vt:lpstr>Formative and Summative Assessment </vt:lpstr>
      <vt:lpstr>Monitoring within my setting </vt:lpstr>
      <vt:lpstr>Recommendations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NUMBERS COUNT</dc:title>
  <dc:creator>Patricia Duffy</dc:creator>
  <cp:lastModifiedBy>Patricia Duffy</cp:lastModifiedBy>
  <cp:revision>54</cp:revision>
  <dcterms:created xsi:type="dcterms:W3CDTF">2019-12-14T13:13:53Z</dcterms:created>
  <dcterms:modified xsi:type="dcterms:W3CDTF">2019-12-18T01:43:34Z</dcterms:modified>
</cp:coreProperties>
</file>