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55"/>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301" r:id="rId25"/>
    <p:sldId id="302" r:id="rId26"/>
    <p:sldId id="303" r:id="rId27"/>
    <p:sldId id="304" r:id="rId28"/>
    <p:sldId id="305" r:id="rId29"/>
    <p:sldId id="306"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309" r:id="rId43"/>
    <p:sldId id="291" r:id="rId44"/>
    <p:sldId id="292" r:id="rId45"/>
    <p:sldId id="293" r:id="rId46"/>
    <p:sldId id="294" r:id="rId47"/>
    <p:sldId id="295" r:id="rId48"/>
    <p:sldId id="296" r:id="rId49"/>
    <p:sldId id="297" r:id="rId50"/>
    <p:sldId id="298" r:id="rId51"/>
    <p:sldId id="299" r:id="rId52"/>
    <p:sldId id="300" r:id="rId53"/>
    <p:sldId id="307" r:id="rId5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620"/>
    <p:restoredTop sz="94660"/>
  </p:normalViewPr>
  <p:slideViewPr>
    <p:cSldViewPr>
      <p:cViewPr>
        <p:scale>
          <a:sx n="82" d="100"/>
          <a:sy n="82" d="100"/>
        </p:scale>
        <p:origin x="-1668"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57347"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57348"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57349"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5A3A0B66-7215-49EF-946E-E84133A7B729}" type="slidenum">
              <a:rPr lang="en-GB"/>
              <a:pPr/>
              <a:t>‹#›</a:t>
            </a:fld>
            <a:endParaRPr lang="en-GB"/>
          </a:p>
        </p:txBody>
      </p:sp>
    </p:spTree>
    <p:extLst>
      <p:ext uri="{BB962C8B-B14F-4D97-AF65-F5344CB8AC3E}">
        <p14:creationId xmlns:p14="http://schemas.microsoft.com/office/powerpoint/2010/main" val="179163986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2502E38-7A9D-4B88-95BD-DF1CFB4F7D31}"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525CB1D-0579-410B-88FE-3431C2C13A42}"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E567ECA-DB5F-45CB-8DEC-680FF36CB4B6}"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C5B97CBA-1B48-4CC8-84EC-D08240D86288}"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4D9ADBD8-C06C-4AC3-B81F-0D308CF72A8C}"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0A75CCE9-747A-403F-A7D5-0FAFDADBE0A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4F11B73-1A7B-4343-92EE-33F38A76BFA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85397F67-F9A1-4750-9246-4284CE771BB1}"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77F9336-9624-4FF9-81EF-419D750DB55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3293091-CD90-432A-85B7-9FCB0C6C0A9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2316D62-366B-4115-9AA1-BE595B2536F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32E4C250-B626-4AF6-B3A3-0B6C810BD4E5}"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Scheduling</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0"/>
            <a:ext cx="8229600" cy="1417638"/>
          </a:xfrm>
        </p:spPr>
        <p:txBody>
          <a:bodyPr/>
          <a:lstStyle/>
          <a:p>
            <a:r>
              <a:rPr lang="en-GB"/>
              <a:t>Scheduling</a:t>
            </a:r>
          </a:p>
        </p:txBody>
      </p:sp>
      <p:sp>
        <p:nvSpPr>
          <p:cNvPr id="3075" name="Rectangle 3"/>
          <p:cNvSpPr>
            <a:spLocks noGrp="1" noChangeArrowheads="1"/>
          </p:cNvSpPr>
          <p:nvPr>
            <p:ph type="body" idx="1"/>
          </p:nvPr>
        </p:nvSpPr>
        <p:spPr/>
        <p:txBody>
          <a:bodyPr/>
          <a:lstStyle/>
          <a:p>
            <a:r>
              <a:rPr lang="en-GB"/>
              <a:t>Specifies </a:t>
            </a:r>
            <a:r>
              <a:rPr lang="en-GB" b="1"/>
              <a:t>when</a:t>
            </a:r>
            <a:r>
              <a:rPr lang="en-GB"/>
              <a:t> labour, equipment and facilities are needed to produce a product or provide a service</a:t>
            </a:r>
          </a:p>
          <a:p>
            <a:r>
              <a:rPr lang="en-GB"/>
              <a:t>It is the last stage of planning before production takes place</a:t>
            </a:r>
          </a:p>
          <a:p>
            <a:r>
              <a:rPr lang="en-GB"/>
              <a:t>The scheduling function differs considerably based on the type of operation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0"/>
            <a:ext cx="8229600" cy="836613"/>
          </a:xfrm>
        </p:spPr>
        <p:txBody>
          <a:bodyPr/>
          <a:lstStyle/>
          <a:p>
            <a:r>
              <a:rPr lang="en-GB"/>
              <a:t>Scheduling</a:t>
            </a:r>
          </a:p>
        </p:txBody>
      </p:sp>
      <p:sp>
        <p:nvSpPr>
          <p:cNvPr id="4099" name="Rectangle 3"/>
          <p:cNvSpPr>
            <a:spLocks noGrp="1" noChangeArrowheads="1"/>
          </p:cNvSpPr>
          <p:nvPr>
            <p:ph type="body" idx="1"/>
          </p:nvPr>
        </p:nvSpPr>
        <p:spPr>
          <a:xfrm>
            <a:off x="457200" y="981075"/>
            <a:ext cx="8229600" cy="5688013"/>
          </a:xfrm>
        </p:spPr>
        <p:txBody>
          <a:bodyPr/>
          <a:lstStyle/>
          <a:p>
            <a:pPr>
              <a:lnSpc>
                <a:spcPct val="90000"/>
              </a:lnSpc>
            </a:pPr>
            <a:r>
              <a:rPr lang="en-GB"/>
              <a:t>In </a:t>
            </a:r>
            <a:r>
              <a:rPr lang="en-GB" b="1"/>
              <a:t>process industries</a:t>
            </a:r>
            <a:r>
              <a:rPr lang="en-GB"/>
              <a:t>, such as chemicals and pharmaceuticals, scheduling might consist of determining the mix of ingredients that goes into a vat or when the system should stop producing one batch, clean out the vat and start producing the next</a:t>
            </a:r>
          </a:p>
          <a:p>
            <a:pPr>
              <a:lnSpc>
                <a:spcPct val="90000"/>
              </a:lnSpc>
            </a:pPr>
            <a:r>
              <a:rPr lang="en-GB"/>
              <a:t>Linear programming can find the lowest cost mix of ingredients, and the economic order quantity with non-instantaneous replenishment can determine the optimal length of a production</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Scheduling</a:t>
            </a:r>
          </a:p>
        </p:txBody>
      </p:sp>
      <p:sp>
        <p:nvSpPr>
          <p:cNvPr id="5123" name="Rectangle 3"/>
          <p:cNvSpPr>
            <a:spLocks noGrp="1" noChangeArrowheads="1"/>
          </p:cNvSpPr>
          <p:nvPr>
            <p:ph type="body" idx="1"/>
          </p:nvPr>
        </p:nvSpPr>
        <p:spPr/>
        <p:txBody>
          <a:bodyPr/>
          <a:lstStyle/>
          <a:p>
            <a:r>
              <a:rPr lang="en-GB" b="1" u="sng"/>
              <a:t>Mass production</a:t>
            </a:r>
            <a:r>
              <a:rPr lang="en-GB"/>
              <a:t>: - the schedule of production is pretty much determined when the line is laid out</a:t>
            </a:r>
          </a:p>
          <a:p>
            <a:r>
              <a:rPr lang="en-GB"/>
              <a:t>Day-to-day scheduling decisions consist of determining how fast to feed items into the line and how many hours per day to run the line</a:t>
            </a:r>
            <a:endParaRPr lang="en-GB" b="1" u="sng"/>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0"/>
            <a:ext cx="8229600" cy="908050"/>
          </a:xfrm>
        </p:spPr>
        <p:txBody>
          <a:bodyPr/>
          <a:lstStyle/>
          <a:p>
            <a:r>
              <a:rPr lang="en-GB"/>
              <a:t>Scheduling</a:t>
            </a:r>
          </a:p>
        </p:txBody>
      </p:sp>
      <p:sp>
        <p:nvSpPr>
          <p:cNvPr id="6147" name="Rectangle 3"/>
          <p:cNvSpPr>
            <a:spLocks noGrp="1" noChangeArrowheads="1"/>
          </p:cNvSpPr>
          <p:nvPr>
            <p:ph type="body" idx="1"/>
          </p:nvPr>
        </p:nvSpPr>
        <p:spPr>
          <a:xfrm>
            <a:off x="457200" y="981075"/>
            <a:ext cx="8229600" cy="5616575"/>
          </a:xfrm>
        </p:spPr>
        <p:txBody>
          <a:bodyPr/>
          <a:lstStyle/>
          <a:p>
            <a:pPr>
              <a:lnSpc>
                <a:spcPct val="90000"/>
              </a:lnSpc>
            </a:pPr>
            <a:r>
              <a:rPr lang="en-GB" b="1" u="sng"/>
              <a:t>Batch or job shop production</a:t>
            </a:r>
            <a:r>
              <a:rPr lang="en-GB"/>
              <a:t> scheduling decisions can be complex</a:t>
            </a:r>
          </a:p>
          <a:p>
            <a:pPr>
              <a:lnSpc>
                <a:spcPct val="90000"/>
              </a:lnSpc>
            </a:pPr>
            <a:r>
              <a:rPr lang="en-GB"/>
              <a:t>Scheduling determines to which machine a part will be routed for processing, which worker will operate a machine that produces a part and the order in which the parts are to be processed</a:t>
            </a:r>
          </a:p>
          <a:p>
            <a:pPr>
              <a:lnSpc>
                <a:spcPct val="90000"/>
              </a:lnSpc>
            </a:pPr>
            <a:r>
              <a:rPr lang="en-GB"/>
              <a:t>What makes scheduling so difficult in a job shop is the variety of jobs that are processed, each with distinctive routing and processing requirements</a:t>
            </a:r>
          </a:p>
          <a:p>
            <a:pPr>
              <a:lnSpc>
                <a:spcPct val="90000"/>
              </a:lnSpc>
            </a:pPr>
            <a:endParaRPr lang="en-GB" b="1" u="sng"/>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Batch Production</a:t>
            </a:r>
          </a:p>
        </p:txBody>
      </p:sp>
      <p:sp>
        <p:nvSpPr>
          <p:cNvPr id="7171" name="Rectangle 3"/>
          <p:cNvSpPr>
            <a:spLocks noGrp="1" noChangeArrowheads="1"/>
          </p:cNvSpPr>
          <p:nvPr>
            <p:ph type="body" idx="1"/>
          </p:nvPr>
        </p:nvSpPr>
        <p:spPr/>
        <p:txBody>
          <a:bodyPr/>
          <a:lstStyle/>
          <a:p>
            <a:r>
              <a:rPr lang="en-GB"/>
              <a:t>In addition, although the volume of each customer order may be small, there are probably a great number of different orders in the shop at any one time</a:t>
            </a:r>
          </a:p>
          <a:p>
            <a:r>
              <a:rPr lang="en-GB"/>
              <a:t>This necessitates planning for the production of each job as it arrives, scheduling its use of limited resources and monitoring its progress through the system</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0"/>
            <a:ext cx="8229600" cy="836613"/>
          </a:xfrm>
        </p:spPr>
        <p:txBody>
          <a:bodyPr/>
          <a:lstStyle/>
          <a:p>
            <a:r>
              <a:rPr lang="en-GB"/>
              <a:t>Objectives in Scheduling</a:t>
            </a:r>
          </a:p>
        </p:txBody>
      </p:sp>
      <p:sp>
        <p:nvSpPr>
          <p:cNvPr id="8195" name="Rectangle 3"/>
          <p:cNvSpPr>
            <a:spLocks noGrp="1" noChangeArrowheads="1"/>
          </p:cNvSpPr>
          <p:nvPr>
            <p:ph type="body" idx="1"/>
          </p:nvPr>
        </p:nvSpPr>
        <p:spPr>
          <a:xfrm>
            <a:off x="457200" y="908050"/>
            <a:ext cx="8229600" cy="5761038"/>
          </a:xfrm>
        </p:spPr>
        <p:txBody>
          <a:bodyPr/>
          <a:lstStyle/>
          <a:p>
            <a:pPr marL="609600" indent="-609600">
              <a:buFontTx/>
              <a:buAutoNum type="arabicPeriod"/>
            </a:pPr>
            <a:r>
              <a:rPr lang="en-GB"/>
              <a:t>Meeting customer due dates</a:t>
            </a:r>
          </a:p>
          <a:p>
            <a:pPr marL="609600" indent="-609600">
              <a:buFontTx/>
              <a:buAutoNum type="arabicPeriod"/>
            </a:pPr>
            <a:r>
              <a:rPr lang="en-GB"/>
              <a:t>Minimising late delivery</a:t>
            </a:r>
          </a:p>
          <a:p>
            <a:pPr marL="609600" indent="-609600">
              <a:buFontTx/>
              <a:buAutoNum type="arabicPeriod"/>
            </a:pPr>
            <a:r>
              <a:rPr lang="en-GB"/>
              <a:t>Minimising response time</a:t>
            </a:r>
          </a:p>
          <a:p>
            <a:pPr marL="609600" indent="-609600">
              <a:buFontTx/>
              <a:buAutoNum type="arabicPeriod"/>
            </a:pPr>
            <a:r>
              <a:rPr lang="en-GB"/>
              <a:t>Minimising completion time</a:t>
            </a:r>
          </a:p>
          <a:p>
            <a:pPr marL="609600" indent="-609600">
              <a:buFontTx/>
              <a:buAutoNum type="arabicPeriod"/>
            </a:pPr>
            <a:r>
              <a:rPr lang="en-GB"/>
              <a:t>Minimising time in the system</a:t>
            </a:r>
          </a:p>
          <a:p>
            <a:pPr marL="609600" indent="-609600">
              <a:buFontTx/>
              <a:buAutoNum type="arabicPeriod"/>
            </a:pPr>
            <a:r>
              <a:rPr lang="en-GB"/>
              <a:t>Minimising overtime</a:t>
            </a:r>
          </a:p>
          <a:p>
            <a:pPr marL="609600" indent="-609600">
              <a:buFontTx/>
              <a:buAutoNum type="arabicPeriod"/>
            </a:pPr>
            <a:r>
              <a:rPr lang="en-GB"/>
              <a:t>Maximising labour and/or machine utilisation</a:t>
            </a:r>
          </a:p>
          <a:p>
            <a:pPr marL="609600" indent="-609600">
              <a:buFontTx/>
              <a:buAutoNum type="arabicPeriod"/>
            </a:pPr>
            <a:r>
              <a:rPr lang="en-GB"/>
              <a:t>Minimising idle time</a:t>
            </a:r>
          </a:p>
          <a:p>
            <a:pPr marL="609600" indent="-609600">
              <a:buFontTx/>
              <a:buAutoNum type="arabicPeriod"/>
            </a:pPr>
            <a:r>
              <a:rPr lang="en-GB"/>
              <a:t>Minimising work in process inventory</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Scheduling Terminology</a:t>
            </a:r>
          </a:p>
        </p:txBody>
      </p:sp>
      <p:sp>
        <p:nvSpPr>
          <p:cNvPr id="9219" name="Rectangle 3"/>
          <p:cNvSpPr>
            <a:spLocks noGrp="1" noChangeArrowheads="1"/>
          </p:cNvSpPr>
          <p:nvPr>
            <p:ph type="body" idx="1"/>
          </p:nvPr>
        </p:nvSpPr>
        <p:spPr/>
        <p:txBody>
          <a:bodyPr/>
          <a:lstStyle/>
          <a:p>
            <a:pPr marL="609600" indent="-609600">
              <a:buFontTx/>
              <a:buAutoNum type="arabicPeriod"/>
            </a:pPr>
            <a:r>
              <a:rPr lang="en-GB" b="1" u="sng"/>
              <a:t>Shop floor control</a:t>
            </a:r>
            <a:r>
              <a:rPr lang="en-GB"/>
              <a:t>: - is the scheduling and monitoring of day-to-day production in a job shop</a:t>
            </a:r>
            <a:endParaRPr lang="en-GB" b="1" u="sng"/>
          </a:p>
          <a:p>
            <a:pPr marL="609600" indent="-609600">
              <a:buFontTx/>
              <a:buAutoNum type="arabicPeriod"/>
            </a:pPr>
            <a:r>
              <a:rPr lang="en-GB" b="1" u="sng"/>
              <a:t>Load levelling</a:t>
            </a:r>
            <a:r>
              <a:rPr lang="en-GB"/>
              <a:t>: - is the process of smoothing out the assigned work</a:t>
            </a:r>
            <a:endParaRPr lang="en-GB" b="1" u="sng"/>
          </a:p>
          <a:p>
            <a:pPr marL="609600" indent="-609600">
              <a:buFontTx/>
              <a:buAutoNum type="arabicPeriod"/>
            </a:pPr>
            <a:r>
              <a:rPr lang="en-GB" b="1" u="sng"/>
              <a:t>Dispatch list</a:t>
            </a:r>
            <a:r>
              <a:rPr lang="en-GB"/>
              <a:t>: - is a shop paper that specifies the sequence in which jobs should be processed</a:t>
            </a:r>
            <a:endParaRPr lang="en-GB" b="1" u="sng"/>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60350"/>
            <a:ext cx="8229600" cy="1157288"/>
          </a:xfrm>
        </p:spPr>
        <p:txBody>
          <a:bodyPr/>
          <a:lstStyle/>
          <a:p>
            <a:r>
              <a:rPr lang="en-GB"/>
              <a:t>Objectives in Scheduling</a:t>
            </a:r>
          </a:p>
        </p:txBody>
      </p:sp>
      <p:sp>
        <p:nvSpPr>
          <p:cNvPr id="10243" name="Rectangle 3"/>
          <p:cNvSpPr>
            <a:spLocks noGrp="1" noChangeArrowheads="1"/>
          </p:cNvSpPr>
          <p:nvPr>
            <p:ph type="body" idx="1"/>
          </p:nvPr>
        </p:nvSpPr>
        <p:spPr>
          <a:xfrm>
            <a:off x="457200" y="1268413"/>
            <a:ext cx="8229600" cy="5329237"/>
          </a:xfrm>
        </p:spPr>
        <p:txBody>
          <a:bodyPr/>
          <a:lstStyle/>
          <a:p>
            <a:pPr>
              <a:lnSpc>
                <a:spcPct val="90000"/>
              </a:lnSpc>
            </a:pPr>
            <a:r>
              <a:rPr lang="en-GB" b="1" u="sng"/>
              <a:t>Loading</a:t>
            </a:r>
            <a:r>
              <a:rPr lang="en-GB"/>
              <a:t>: - checking the availability of material, machines and labour</a:t>
            </a:r>
          </a:p>
          <a:p>
            <a:pPr>
              <a:lnSpc>
                <a:spcPct val="90000"/>
              </a:lnSpc>
            </a:pPr>
            <a:r>
              <a:rPr lang="en-GB"/>
              <a:t>The MRP system plans for material availability: CRP converts the material plan into machine and labour requirements and projects resource overloads and underloads</a:t>
            </a:r>
          </a:p>
          <a:p>
            <a:pPr>
              <a:lnSpc>
                <a:spcPct val="90000"/>
              </a:lnSpc>
            </a:pPr>
            <a:r>
              <a:rPr lang="en-GB"/>
              <a:t>Production control assigns work to individuals or machines, and then attempts to smooth out the load to make the NRP achievable</a:t>
            </a:r>
          </a:p>
          <a:p>
            <a:pPr>
              <a:lnSpc>
                <a:spcPct val="90000"/>
              </a:lnSpc>
            </a:pPr>
            <a:endParaRPr lang="en-GB" b="1" u="sng"/>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4000"/>
              <a:t>Assignment Method of Linear Programming</a:t>
            </a:r>
          </a:p>
        </p:txBody>
      </p:sp>
      <p:sp>
        <p:nvSpPr>
          <p:cNvPr id="11267" name="Rectangle 3"/>
          <p:cNvSpPr>
            <a:spLocks noGrp="1" noChangeArrowheads="1"/>
          </p:cNvSpPr>
          <p:nvPr>
            <p:ph type="body" idx="1"/>
          </p:nvPr>
        </p:nvSpPr>
        <p:spPr/>
        <p:txBody>
          <a:bodyPr/>
          <a:lstStyle/>
          <a:p>
            <a:r>
              <a:rPr lang="en-GB"/>
              <a:t>Given a table of jobs and machines, it develops an </a:t>
            </a:r>
            <a:r>
              <a:rPr lang="en-GB" b="1"/>
              <a:t>opportunity cost matrix </a:t>
            </a:r>
            <a:r>
              <a:rPr lang="en-GB"/>
              <a:t>for assigning particular jobs to particular machines</a:t>
            </a:r>
          </a:p>
          <a:p>
            <a:r>
              <a:rPr lang="en-GB"/>
              <a:t>With this technique, only one job may be assigned to each machine</a:t>
            </a:r>
            <a:endParaRPr lang="en-GB" b="1"/>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Sequencing</a:t>
            </a:r>
          </a:p>
        </p:txBody>
      </p:sp>
      <p:sp>
        <p:nvSpPr>
          <p:cNvPr id="12291" name="Rectangle 3"/>
          <p:cNvSpPr>
            <a:spLocks noGrp="1" noChangeArrowheads="1"/>
          </p:cNvSpPr>
          <p:nvPr>
            <p:ph type="body" idx="1"/>
          </p:nvPr>
        </p:nvSpPr>
        <p:spPr/>
        <p:txBody>
          <a:bodyPr/>
          <a:lstStyle/>
          <a:p>
            <a:r>
              <a:rPr lang="en-GB"/>
              <a:t>When more than one job is assigned to a machine or activity, the operator needs to know the order in which to process the jobs</a:t>
            </a:r>
          </a:p>
          <a:p>
            <a:r>
              <a:rPr lang="en-GB"/>
              <a:t>The process of prioritising jobs is called </a:t>
            </a:r>
            <a:r>
              <a:rPr lang="en-GB" b="1"/>
              <a:t>sequencing</a:t>
            </a:r>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0"/>
            <a:ext cx="8229600" cy="908050"/>
          </a:xfrm>
        </p:spPr>
        <p:txBody>
          <a:bodyPr/>
          <a:lstStyle/>
          <a:p>
            <a:r>
              <a:rPr lang="en-GB"/>
              <a:t>Types of Sequencing</a:t>
            </a:r>
          </a:p>
        </p:txBody>
      </p:sp>
      <p:sp>
        <p:nvSpPr>
          <p:cNvPr id="13315" name="Rectangle 3"/>
          <p:cNvSpPr>
            <a:spLocks noGrp="1" noChangeArrowheads="1"/>
          </p:cNvSpPr>
          <p:nvPr>
            <p:ph type="body" idx="1"/>
          </p:nvPr>
        </p:nvSpPr>
        <p:spPr>
          <a:xfrm>
            <a:off x="457200" y="981075"/>
            <a:ext cx="8229600" cy="5688013"/>
          </a:xfrm>
        </p:spPr>
        <p:txBody>
          <a:bodyPr/>
          <a:lstStyle/>
          <a:p>
            <a:r>
              <a:rPr lang="en-GB" b="1" u="sng"/>
              <a:t>First come first served</a:t>
            </a:r>
            <a:r>
              <a:rPr lang="en-GB" b="1"/>
              <a:t> (FCFS)</a:t>
            </a:r>
            <a:r>
              <a:rPr lang="en-GB"/>
              <a:t>: - process the job that arrived first</a:t>
            </a:r>
            <a:endParaRPr lang="en-GB" b="1"/>
          </a:p>
          <a:p>
            <a:r>
              <a:rPr lang="en-GB" b="1" u="sng"/>
              <a:t>Last come first served</a:t>
            </a:r>
            <a:r>
              <a:rPr lang="en-GB" b="1"/>
              <a:t> (LCFS)</a:t>
            </a:r>
            <a:r>
              <a:rPr lang="en-GB"/>
              <a:t>: - process the job first that arrived last and is now on top of the start</a:t>
            </a:r>
          </a:p>
          <a:p>
            <a:r>
              <a:rPr lang="en-GB"/>
              <a:t>Another common approach is to process the job first that is due the soonest or the job that has the highest customer priority.  These are known as </a:t>
            </a:r>
            <a:r>
              <a:rPr lang="en-GB" b="1" u="sng"/>
              <a:t>earliest due date</a:t>
            </a:r>
            <a:r>
              <a:rPr lang="en-GB" b="1"/>
              <a:t> (DDATE) </a:t>
            </a:r>
            <a:r>
              <a:rPr lang="en-GB"/>
              <a:t>and </a:t>
            </a:r>
            <a:r>
              <a:rPr lang="en-GB" b="1" u="sng"/>
              <a:t>highest customer priority</a:t>
            </a:r>
            <a:r>
              <a:rPr lang="en-GB" b="1"/>
              <a:t> (CUSTPR) </a:t>
            </a:r>
            <a:r>
              <a:rPr lang="en-GB"/>
              <a:t>sequencing</a:t>
            </a:r>
          </a:p>
          <a:p>
            <a:endParaRPr lang="en-GB" b="1" u="sng"/>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Types of Sequencing</a:t>
            </a:r>
          </a:p>
        </p:txBody>
      </p:sp>
      <p:sp>
        <p:nvSpPr>
          <p:cNvPr id="14339" name="Rectangle 3"/>
          <p:cNvSpPr>
            <a:spLocks noGrp="1" noChangeArrowheads="1"/>
          </p:cNvSpPr>
          <p:nvPr>
            <p:ph type="body" idx="1"/>
          </p:nvPr>
        </p:nvSpPr>
        <p:spPr>
          <a:xfrm>
            <a:off x="457200" y="1600200"/>
            <a:ext cx="8229600" cy="5068888"/>
          </a:xfrm>
        </p:spPr>
        <p:txBody>
          <a:bodyPr/>
          <a:lstStyle/>
          <a:p>
            <a:pPr>
              <a:lnSpc>
                <a:spcPct val="90000"/>
              </a:lnSpc>
            </a:pPr>
            <a:r>
              <a:rPr lang="en-GB"/>
              <a:t>Operators may also look through a stack of jobs to find one with a </a:t>
            </a:r>
            <a:r>
              <a:rPr lang="en-GB" b="1" u="sng"/>
              <a:t>similar set up</a:t>
            </a:r>
            <a:r>
              <a:rPr lang="en-GB"/>
              <a:t> to the job that is currently being processed </a:t>
            </a:r>
            <a:r>
              <a:rPr lang="en-GB" b="1"/>
              <a:t>(SETUP)</a:t>
            </a:r>
          </a:p>
          <a:p>
            <a:pPr>
              <a:lnSpc>
                <a:spcPct val="90000"/>
              </a:lnSpc>
            </a:pPr>
            <a:r>
              <a:rPr lang="en-GB"/>
              <a:t>That would minimise downtime of the machine and make the operators job easier</a:t>
            </a:r>
          </a:p>
          <a:p>
            <a:pPr>
              <a:lnSpc>
                <a:spcPct val="90000"/>
              </a:lnSpc>
            </a:pPr>
            <a:r>
              <a:rPr lang="en-GB"/>
              <a:t>Variations on the </a:t>
            </a:r>
            <a:r>
              <a:rPr lang="en-GB" b="1"/>
              <a:t>DDATE</a:t>
            </a:r>
            <a:r>
              <a:rPr lang="en-GB"/>
              <a:t> rule include </a:t>
            </a:r>
            <a:r>
              <a:rPr lang="en-GB" b="1" u="sng"/>
              <a:t>minimum slack</a:t>
            </a:r>
            <a:r>
              <a:rPr lang="en-GB" b="1"/>
              <a:t> (SLACK) </a:t>
            </a:r>
            <a:r>
              <a:rPr lang="en-GB"/>
              <a:t>and </a:t>
            </a:r>
            <a:r>
              <a:rPr lang="en-GB" b="1" u="sng"/>
              <a:t>smallest critical ratio</a:t>
            </a:r>
            <a:r>
              <a:rPr lang="en-GB" b="1"/>
              <a:t> (CR) </a:t>
            </a:r>
            <a:endParaRPr lang="en-GB" b="1" u="sng"/>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Sequencing</a:t>
            </a:r>
          </a:p>
        </p:txBody>
      </p:sp>
      <p:sp>
        <p:nvSpPr>
          <p:cNvPr id="15363" name="Rectangle 3"/>
          <p:cNvSpPr>
            <a:spLocks noGrp="1" noChangeArrowheads="1"/>
          </p:cNvSpPr>
          <p:nvPr>
            <p:ph type="body" idx="1"/>
          </p:nvPr>
        </p:nvSpPr>
        <p:spPr/>
        <p:txBody>
          <a:bodyPr/>
          <a:lstStyle/>
          <a:p>
            <a:r>
              <a:rPr lang="en-GB"/>
              <a:t>Slack considers the work remaining to be performed on a job as well as the time remaining (until the due date) to perform that work</a:t>
            </a:r>
          </a:p>
          <a:p>
            <a:pPr>
              <a:buFontTx/>
              <a:buNone/>
            </a:pPr>
            <a:endParaRPr lang="en-GB"/>
          </a:p>
          <a:p>
            <a:pPr>
              <a:buFontTx/>
              <a:buNone/>
            </a:pPr>
            <a:r>
              <a:rPr lang="en-GB"/>
              <a:t>	Slack = (due date – today’s date) – 			(remaining processed time)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0"/>
            <a:ext cx="8229600" cy="908050"/>
          </a:xfrm>
        </p:spPr>
        <p:txBody>
          <a:bodyPr/>
          <a:lstStyle/>
          <a:p>
            <a:r>
              <a:rPr lang="en-GB"/>
              <a:t>Sequencing</a:t>
            </a:r>
          </a:p>
        </p:txBody>
      </p:sp>
      <p:sp>
        <p:nvSpPr>
          <p:cNvPr id="16387" name="Rectangle 3"/>
          <p:cNvSpPr>
            <a:spLocks noGrp="1" noChangeArrowheads="1"/>
          </p:cNvSpPr>
          <p:nvPr>
            <p:ph type="body" idx="1"/>
          </p:nvPr>
        </p:nvSpPr>
        <p:spPr>
          <a:xfrm>
            <a:off x="179388" y="981075"/>
            <a:ext cx="8785225" cy="5688013"/>
          </a:xfrm>
        </p:spPr>
        <p:txBody>
          <a:bodyPr/>
          <a:lstStyle/>
          <a:p>
            <a:r>
              <a:rPr lang="en-GB" sz="2800"/>
              <a:t>The critical ratio uses the same information as SLACK but arranges it in ratio form so that scheduling performance can be easily assessed</a:t>
            </a:r>
          </a:p>
          <a:p>
            <a:pPr>
              <a:buFontTx/>
              <a:buNone/>
            </a:pPr>
            <a:r>
              <a:rPr lang="en-GB" sz="2800"/>
              <a:t>CR = </a:t>
            </a:r>
            <a:r>
              <a:rPr lang="en-GB" sz="2800" u="sng"/>
              <a:t>time remaining</a:t>
            </a:r>
            <a:r>
              <a:rPr lang="en-GB" sz="2800"/>
              <a:t> = </a:t>
            </a:r>
            <a:r>
              <a:rPr lang="en-GB" sz="2800" u="sng"/>
              <a:t>due date – today’s date</a:t>
            </a:r>
          </a:p>
          <a:p>
            <a:pPr>
              <a:buFontTx/>
              <a:buNone/>
            </a:pPr>
            <a:r>
              <a:rPr lang="en-GB" sz="2800"/>
              <a:t>		 work remaining   remaining processing</a:t>
            </a:r>
          </a:p>
          <a:p>
            <a:pPr>
              <a:buFontTx/>
              <a:buNone/>
            </a:pPr>
            <a:r>
              <a:rPr lang="en-GB" sz="2800"/>
              <a:t>							time</a:t>
            </a:r>
          </a:p>
          <a:p>
            <a:r>
              <a:rPr lang="en-GB" sz="2800"/>
              <a:t>If the work remaining is greater than the time remaining, the critical ratio will be less than 1</a:t>
            </a:r>
          </a:p>
          <a:p>
            <a:r>
              <a:rPr lang="en-GB" sz="2800"/>
              <a:t>If the time remaining is greater than the work remaining, the critical ratio will be greater than 1</a:t>
            </a:r>
          </a:p>
          <a:p>
            <a:pPr>
              <a:buFontTx/>
              <a:buNone/>
            </a:pPr>
            <a:endParaRPr lang="en-GB" sz="280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Sequencing</a:t>
            </a:r>
          </a:p>
        </p:txBody>
      </p:sp>
      <p:sp>
        <p:nvSpPr>
          <p:cNvPr id="17411" name="Rectangle 3"/>
          <p:cNvSpPr>
            <a:spLocks noGrp="1" noChangeArrowheads="1"/>
          </p:cNvSpPr>
          <p:nvPr>
            <p:ph type="body" idx="1"/>
          </p:nvPr>
        </p:nvSpPr>
        <p:spPr>
          <a:xfrm>
            <a:off x="250825" y="1600200"/>
            <a:ext cx="8713788" cy="4525963"/>
          </a:xfrm>
        </p:spPr>
        <p:txBody>
          <a:bodyPr/>
          <a:lstStyle/>
          <a:p>
            <a:r>
              <a:rPr lang="en-GB"/>
              <a:t>The critical ratio allows us to make the following statements about our schedule:</a:t>
            </a:r>
          </a:p>
          <a:p>
            <a:pPr>
              <a:buFontTx/>
              <a:buNone/>
            </a:pPr>
            <a:endParaRPr lang="en-GB"/>
          </a:p>
          <a:p>
            <a:pPr>
              <a:buFontTx/>
              <a:buNone/>
            </a:pPr>
            <a:r>
              <a:rPr lang="en-GB"/>
              <a:t>	If CR &gt; 1, then the job is ahead of schedule</a:t>
            </a:r>
          </a:p>
          <a:p>
            <a:pPr>
              <a:buFontTx/>
              <a:buNone/>
            </a:pPr>
            <a:r>
              <a:rPr lang="en-GB"/>
              <a:t>	If CR &lt; 1, then the job is behind schedule</a:t>
            </a:r>
          </a:p>
          <a:p>
            <a:pPr>
              <a:buFontTx/>
              <a:buNone/>
            </a:pPr>
            <a:r>
              <a:rPr lang="en-GB"/>
              <a:t>	If CR = 1, then the job is exactly on schedule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Sequencing</a:t>
            </a:r>
          </a:p>
        </p:txBody>
      </p:sp>
      <p:sp>
        <p:nvSpPr>
          <p:cNvPr id="18435" name="Rectangle 3"/>
          <p:cNvSpPr>
            <a:spLocks noGrp="1" noChangeArrowheads="1"/>
          </p:cNvSpPr>
          <p:nvPr>
            <p:ph type="body" idx="1"/>
          </p:nvPr>
        </p:nvSpPr>
        <p:spPr/>
        <p:txBody>
          <a:bodyPr/>
          <a:lstStyle/>
          <a:p>
            <a:r>
              <a:rPr lang="en-GB"/>
              <a:t>Other sequencing rules examine processing time at a particular operation and order the work either by </a:t>
            </a:r>
            <a:r>
              <a:rPr lang="en-GB" b="1" u="sng"/>
              <a:t>shortest processing time</a:t>
            </a:r>
            <a:r>
              <a:rPr lang="en-GB"/>
              <a:t> (</a:t>
            </a:r>
            <a:r>
              <a:rPr lang="en-GB" b="1"/>
              <a:t>SPT</a:t>
            </a:r>
            <a:r>
              <a:rPr lang="en-GB"/>
              <a:t>) or </a:t>
            </a:r>
            <a:r>
              <a:rPr lang="en-GB" b="1" u="sng"/>
              <a:t>longest processing time</a:t>
            </a:r>
            <a:r>
              <a:rPr lang="en-GB" b="1"/>
              <a:t> (LPT)</a:t>
            </a:r>
            <a:endParaRPr lang="en-GB"/>
          </a:p>
          <a:p>
            <a:r>
              <a:rPr lang="en-GB"/>
              <a:t>With either rule, some jobs maybe late because they are always put at the back of a queue</a:t>
            </a:r>
            <a:endParaRPr lang="en-GB" u="sng"/>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0"/>
            <a:ext cx="8229600" cy="1196975"/>
          </a:xfrm>
        </p:spPr>
        <p:txBody>
          <a:bodyPr/>
          <a:lstStyle/>
          <a:p>
            <a:r>
              <a:rPr lang="en-GB" sz="4000"/>
              <a:t>Sequencing jobs through one process</a:t>
            </a:r>
          </a:p>
        </p:txBody>
      </p:sp>
      <p:sp>
        <p:nvSpPr>
          <p:cNvPr id="19459" name="Rectangle 3"/>
          <p:cNvSpPr>
            <a:spLocks noGrp="1" noChangeArrowheads="1"/>
          </p:cNvSpPr>
          <p:nvPr>
            <p:ph type="body" idx="1"/>
          </p:nvPr>
        </p:nvSpPr>
        <p:spPr>
          <a:xfrm>
            <a:off x="179388" y="1268413"/>
            <a:ext cx="8713787" cy="5400675"/>
          </a:xfrm>
        </p:spPr>
        <p:txBody>
          <a:bodyPr/>
          <a:lstStyle/>
          <a:p>
            <a:r>
              <a:rPr lang="en-GB"/>
              <a:t>The simplest sequencing problem consists of a queue of jobs at one machine or process.  No new jobs arrive to the machine during the analysis, processing times and due dates are fixed, and set up time is considered negligible</a:t>
            </a:r>
          </a:p>
          <a:p>
            <a:r>
              <a:rPr lang="en-GB"/>
              <a:t>For this scenario, the </a:t>
            </a:r>
            <a:r>
              <a:rPr lang="en-GB" b="1"/>
              <a:t>completion time</a:t>
            </a:r>
            <a:r>
              <a:rPr lang="en-GB"/>
              <a:t> (also called flow time) of each job will differ depending on its place in the sequence, but the overall completion time for the set of jobs (called the </a:t>
            </a:r>
            <a:r>
              <a:rPr lang="en-GB" b="1"/>
              <a:t>makespan</a:t>
            </a:r>
            <a:r>
              <a:rPr lang="en-GB"/>
              <a:t>) will not change</a:t>
            </a:r>
          </a:p>
          <a:p>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0"/>
            <a:ext cx="8229600" cy="1196975"/>
          </a:xfrm>
        </p:spPr>
        <p:txBody>
          <a:bodyPr/>
          <a:lstStyle/>
          <a:p>
            <a:r>
              <a:rPr lang="en-GB" sz="4000"/>
              <a:t>Sequencing jobs through one process</a:t>
            </a:r>
          </a:p>
        </p:txBody>
      </p:sp>
      <p:sp>
        <p:nvSpPr>
          <p:cNvPr id="20483" name="Rectangle 3"/>
          <p:cNvSpPr>
            <a:spLocks noGrp="1" noChangeArrowheads="1"/>
          </p:cNvSpPr>
          <p:nvPr>
            <p:ph type="body" idx="1"/>
          </p:nvPr>
        </p:nvSpPr>
        <p:spPr>
          <a:xfrm>
            <a:off x="457200" y="1341438"/>
            <a:ext cx="8229600" cy="5327650"/>
          </a:xfrm>
        </p:spPr>
        <p:txBody>
          <a:bodyPr/>
          <a:lstStyle/>
          <a:p>
            <a:r>
              <a:rPr lang="en-GB" b="1" u="sng"/>
              <a:t>Tardiness</a:t>
            </a:r>
            <a:r>
              <a:rPr lang="en-GB"/>
              <a:t>: - measures the difference between a job’s due date and its completion time for jobs completed after their due date</a:t>
            </a:r>
            <a:endParaRPr lang="en-GB" b="1" u="sng"/>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Sequencing Example</a:t>
            </a:r>
          </a:p>
        </p:txBody>
      </p:sp>
      <p:sp>
        <p:nvSpPr>
          <p:cNvPr id="21507" name="Rectangle 3"/>
          <p:cNvSpPr>
            <a:spLocks noGrp="1" noChangeArrowheads="1"/>
          </p:cNvSpPr>
          <p:nvPr>
            <p:ph type="body" idx="1"/>
          </p:nvPr>
        </p:nvSpPr>
        <p:spPr>
          <a:xfrm>
            <a:off x="457200" y="1600200"/>
            <a:ext cx="8229600" cy="5068888"/>
          </a:xfrm>
        </p:spPr>
        <p:txBody>
          <a:bodyPr/>
          <a:lstStyle/>
          <a:p>
            <a:pPr>
              <a:buFontTx/>
              <a:buNone/>
            </a:pPr>
            <a:r>
              <a:rPr lang="en-GB"/>
              <a:t>	Peter Leadley is scheduled to work 7 days a week for the next 2 months.  October’s work Peter consists of 5 jobs; A, B, C, D and E.  Job A takes 5 days to complete and is due on day 10, Job B takes 10 days to complete and is due on day 15, Job C takes 2 days to process and is due on day 5, Job D takes 8 days to process and is due on day 12, and Job E, which takes 6 days to process, is due on day 8</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908050"/>
          </a:xfrm>
        </p:spPr>
        <p:txBody>
          <a:bodyPr/>
          <a:lstStyle/>
          <a:p>
            <a:r>
              <a:rPr lang="en-GB"/>
              <a:t>Sequencing Example</a:t>
            </a:r>
          </a:p>
        </p:txBody>
      </p:sp>
      <p:sp>
        <p:nvSpPr>
          <p:cNvPr id="22531" name="Rectangle 3"/>
          <p:cNvSpPr>
            <a:spLocks noGrp="1" noChangeArrowheads="1"/>
          </p:cNvSpPr>
          <p:nvPr>
            <p:ph type="body" idx="1"/>
          </p:nvPr>
        </p:nvSpPr>
        <p:spPr>
          <a:xfrm>
            <a:off x="457200" y="981075"/>
            <a:ext cx="8229600" cy="5543550"/>
          </a:xfrm>
        </p:spPr>
        <p:txBody>
          <a:bodyPr/>
          <a:lstStyle/>
          <a:p>
            <a:pPr marL="660400" indent="-660400">
              <a:buFontTx/>
              <a:buNone/>
            </a:pPr>
            <a:r>
              <a:rPr lang="en-GB" b="1"/>
              <a:t>Question</a:t>
            </a:r>
          </a:p>
          <a:p>
            <a:pPr marL="660400" indent="-660400">
              <a:buFontTx/>
              <a:buNone/>
            </a:pPr>
            <a:r>
              <a:rPr lang="en-GB"/>
              <a:t>Sequence the jobs by</a:t>
            </a:r>
          </a:p>
          <a:p>
            <a:pPr marL="660400" indent="-660400">
              <a:buFontTx/>
              <a:buAutoNum type="romanLcParenBoth"/>
            </a:pPr>
            <a:r>
              <a:rPr lang="en-GB"/>
              <a:t>First-come, first serve (FCFS)</a:t>
            </a:r>
          </a:p>
          <a:p>
            <a:pPr marL="660400" indent="-660400">
              <a:buFontTx/>
              <a:buAutoNum type="romanLcParenBoth"/>
            </a:pPr>
            <a:r>
              <a:rPr lang="en-GB"/>
              <a:t>Earliest due date (DDATE)</a:t>
            </a:r>
          </a:p>
          <a:p>
            <a:pPr marL="660400" indent="-660400">
              <a:buFontTx/>
              <a:buAutoNum type="romanLcParenBoth"/>
            </a:pPr>
            <a:r>
              <a:rPr lang="en-GB"/>
              <a:t>Minimum slack (SLACK)</a:t>
            </a:r>
          </a:p>
          <a:p>
            <a:pPr marL="660400" indent="-660400">
              <a:buFontTx/>
              <a:buAutoNum type="romanLcParenBoth"/>
            </a:pPr>
            <a:r>
              <a:rPr lang="en-GB"/>
              <a:t>Smallest critical ratio (CR)</a:t>
            </a:r>
          </a:p>
          <a:p>
            <a:pPr marL="660400" indent="-660400">
              <a:buFontTx/>
              <a:buAutoNum type="romanLcParenBoth"/>
            </a:pPr>
            <a:r>
              <a:rPr lang="en-GB"/>
              <a:t>Shortest processing time (SPT)</a:t>
            </a:r>
          </a:p>
          <a:p>
            <a:pPr marL="660400" indent="-660400">
              <a:buFontTx/>
              <a:buNone/>
            </a:pPr>
            <a:r>
              <a:rPr lang="en-GB"/>
              <a:t>Recommend a suitable sequencing rule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Sequencing</a:t>
            </a:r>
          </a:p>
        </p:txBody>
      </p:sp>
      <p:sp>
        <p:nvSpPr>
          <p:cNvPr id="23555" name="Rectangle 3"/>
          <p:cNvSpPr>
            <a:spLocks noGrp="1" noChangeArrowheads="1"/>
          </p:cNvSpPr>
          <p:nvPr>
            <p:ph type="body" idx="1"/>
          </p:nvPr>
        </p:nvSpPr>
        <p:spPr>
          <a:xfrm>
            <a:off x="457200" y="1600200"/>
            <a:ext cx="8229600" cy="4997450"/>
          </a:xfrm>
        </p:spPr>
        <p:txBody>
          <a:bodyPr/>
          <a:lstStyle/>
          <a:p>
            <a:pPr>
              <a:lnSpc>
                <a:spcPct val="90000"/>
              </a:lnSpc>
            </a:pPr>
            <a:r>
              <a:rPr lang="en-GB"/>
              <a:t>Are the preceding results a function of this particular example, or are they indicative of the types of results you will get whatever rules are applied?</a:t>
            </a:r>
          </a:p>
          <a:p>
            <a:pPr>
              <a:lnSpc>
                <a:spcPct val="90000"/>
              </a:lnSpc>
            </a:pPr>
            <a:r>
              <a:rPr lang="en-GB"/>
              <a:t>We are, however, able to prove that for a set number of jobs to be processed on one machine, the SPT sequencing rule will minimise the mean job completion time and minimise mean number of jobs in the system</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Sequencing</a:t>
            </a:r>
          </a:p>
        </p:txBody>
      </p:sp>
      <p:sp>
        <p:nvSpPr>
          <p:cNvPr id="24579" name="Rectangle 3"/>
          <p:cNvSpPr>
            <a:spLocks noGrp="1" noChangeArrowheads="1"/>
          </p:cNvSpPr>
          <p:nvPr>
            <p:ph type="body" idx="1"/>
          </p:nvPr>
        </p:nvSpPr>
        <p:spPr/>
        <p:txBody>
          <a:bodyPr/>
          <a:lstStyle/>
          <a:p>
            <a:r>
              <a:rPr lang="en-GB"/>
              <a:t>On the other hand, the DDATE sequencing rule will minimise mean tardiness and maximum tardiness</a:t>
            </a:r>
          </a:p>
          <a:p>
            <a:r>
              <a:rPr lang="en-GB"/>
              <a:t>No definitive statements can be made concern the performance of the other sequencing rules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sz="4000"/>
              <a:t>Sequencing Jobs Through two Processes</a:t>
            </a:r>
          </a:p>
        </p:txBody>
      </p:sp>
      <p:sp>
        <p:nvSpPr>
          <p:cNvPr id="48131" name="Rectangle 3"/>
          <p:cNvSpPr>
            <a:spLocks noGrp="1" noChangeArrowheads="1"/>
          </p:cNvSpPr>
          <p:nvPr>
            <p:ph type="body" idx="1"/>
          </p:nvPr>
        </p:nvSpPr>
        <p:spPr>
          <a:xfrm>
            <a:off x="250825" y="1600200"/>
            <a:ext cx="8435975" cy="4924425"/>
          </a:xfrm>
        </p:spPr>
        <p:txBody>
          <a:bodyPr/>
          <a:lstStyle/>
          <a:p>
            <a:r>
              <a:rPr lang="en-GB"/>
              <a:t>Since few factories consist of just one process, we might wonder if techniques exist that will produce an optimal sequence for any number of jobs processed through more than one machine</a:t>
            </a:r>
          </a:p>
          <a:p>
            <a:r>
              <a:rPr lang="en-GB" b="1" u="sng"/>
              <a:t>Johnson’s rule</a:t>
            </a:r>
            <a:r>
              <a:rPr lang="en-GB"/>
              <a:t> finds the fastest way to process a series of jobs through a two-step system in which every job follows the same sequence through two processes</a:t>
            </a:r>
            <a:endParaRPr lang="en-GB" b="1" u="sng"/>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sz="4000"/>
              <a:t>Sequencing Jobs Through two Processes</a:t>
            </a:r>
          </a:p>
        </p:txBody>
      </p:sp>
      <p:sp>
        <p:nvSpPr>
          <p:cNvPr id="49155" name="Rectangle 3"/>
          <p:cNvSpPr>
            <a:spLocks noGrp="1" noChangeArrowheads="1"/>
          </p:cNvSpPr>
          <p:nvPr>
            <p:ph type="body" idx="1"/>
          </p:nvPr>
        </p:nvSpPr>
        <p:spPr/>
        <p:txBody>
          <a:bodyPr/>
          <a:lstStyle/>
          <a:p>
            <a:r>
              <a:rPr lang="en-GB"/>
              <a:t>Based on a variation of the SPT rule, it requires that the sequence be “mapped out” to determine the final completion time, or </a:t>
            </a:r>
            <a:r>
              <a:rPr lang="en-GB" b="1" u="sng"/>
              <a:t>makespan</a:t>
            </a:r>
            <a:r>
              <a:rPr lang="en-GB"/>
              <a:t> for the set of jobs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Johnson’s Rule Procedure</a:t>
            </a:r>
          </a:p>
        </p:txBody>
      </p:sp>
      <p:sp>
        <p:nvSpPr>
          <p:cNvPr id="50179" name="Rectangle 3"/>
          <p:cNvSpPr>
            <a:spLocks noGrp="1" noChangeArrowheads="1"/>
          </p:cNvSpPr>
          <p:nvPr>
            <p:ph type="body" idx="1"/>
          </p:nvPr>
        </p:nvSpPr>
        <p:spPr>
          <a:xfrm>
            <a:off x="457200" y="1600200"/>
            <a:ext cx="8229600" cy="5068888"/>
          </a:xfrm>
        </p:spPr>
        <p:txBody>
          <a:bodyPr/>
          <a:lstStyle/>
          <a:p>
            <a:pPr marL="609600" indent="-609600">
              <a:buFontTx/>
              <a:buAutoNum type="arabicPeriod"/>
            </a:pPr>
            <a:r>
              <a:rPr lang="en-GB"/>
              <a:t>List the time required to complete each job at each process.  Set up a one-dimensional matrix to represent the desired sequence with the number of slots equal to the number of jobs</a:t>
            </a:r>
          </a:p>
          <a:p>
            <a:pPr marL="609600" indent="-609600">
              <a:buFontTx/>
              <a:buAutoNum type="arabicPeriod"/>
            </a:pPr>
            <a:r>
              <a:rPr lang="en-GB"/>
              <a:t>Select the smallest processing time at either process.  If that time occurs at process 1, put the associated job as near to the </a:t>
            </a:r>
            <a:r>
              <a:rPr lang="en-GB" b="1" u="sng"/>
              <a:t>beginning</a:t>
            </a:r>
            <a:r>
              <a:rPr lang="en-GB"/>
              <a:t> of the sequence as possible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Johnson’s Rule Procedure</a:t>
            </a:r>
          </a:p>
        </p:txBody>
      </p:sp>
      <p:sp>
        <p:nvSpPr>
          <p:cNvPr id="51203" name="Rectangle 3"/>
          <p:cNvSpPr>
            <a:spLocks noGrp="1" noChangeArrowheads="1"/>
          </p:cNvSpPr>
          <p:nvPr>
            <p:ph type="body" idx="1"/>
          </p:nvPr>
        </p:nvSpPr>
        <p:spPr/>
        <p:txBody>
          <a:bodyPr/>
          <a:lstStyle/>
          <a:p>
            <a:pPr marL="609600" indent="-609600">
              <a:buFontTx/>
              <a:buAutoNum type="arabicPeriod" startAt="3"/>
            </a:pPr>
            <a:r>
              <a:rPr lang="en-GB"/>
              <a:t>If the smallest time occurs at process 2, put the associated job as near to the </a:t>
            </a:r>
            <a:r>
              <a:rPr lang="en-GB" b="1" u="sng"/>
              <a:t>end</a:t>
            </a:r>
            <a:r>
              <a:rPr lang="en-GB"/>
              <a:t> of the sequence as possible</a:t>
            </a:r>
          </a:p>
          <a:p>
            <a:pPr marL="609600" indent="-609600">
              <a:buFontTx/>
              <a:buAutoNum type="arabicPeriod" startAt="3"/>
            </a:pPr>
            <a:r>
              <a:rPr lang="en-GB"/>
              <a:t>Remove the job from the list</a:t>
            </a:r>
          </a:p>
          <a:p>
            <a:pPr marL="609600" indent="-609600">
              <a:buFontTx/>
              <a:buAutoNum type="arabicPeriod" startAt="3"/>
            </a:pPr>
            <a:r>
              <a:rPr lang="en-GB"/>
              <a:t>Repeat steps 2 – 4 until all slots in the matrix have been filled or all jobs have been sequenced</a:t>
            </a:r>
          </a:p>
          <a:p>
            <a:pPr marL="609600" indent="-609600">
              <a:buFontTx/>
              <a:buNone/>
            </a:pPr>
            <a:endParaRPr lang="en-GB" b="1" u="sng"/>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Exercise</a:t>
            </a:r>
          </a:p>
        </p:txBody>
      </p:sp>
      <p:sp>
        <p:nvSpPr>
          <p:cNvPr id="52227" name="Rectangle 3"/>
          <p:cNvSpPr>
            <a:spLocks noGrp="1" noChangeArrowheads="1"/>
          </p:cNvSpPr>
          <p:nvPr>
            <p:ph type="body" idx="1"/>
          </p:nvPr>
        </p:nvSpPr>
        <p:spPr/>
        <p:txBody>
          <a:bodyPr/>
          <a:lstStyle/>
          <a:p>
            <a:pPr>
              <a:buFontTx/>
              <a:buNone/>
            </a:pPr>
            <a:r>
              <a:rPr lang="en-GB"/>
              <a:t>	Mills Furniture has received an urgent order to refurbish five antique chairs.  The refurbishment process involves two processes: sanding and polishing.  Given the following processing times (in hours), determine the order in which the jobs should be processed so that the urgent order can be completed as soon as possible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Data for Exercise</a:t>
            </a:r>
          </a:p>
        </p:txBody>
      </p:sp>
      <p:sp>
        <p:nvSpPr>
          <p:cNvPr id="53251" name="Rectangle 3"/>
          <p:cNvSpPr>
            <a:spLocks noGrp="1" noChangeArrowheads="1"/>
          </p:cNvSpPr>
          <p:nvPr>
            <p:ph type="body" idx="1"/>
          </p:nvPr>
        </p:nvSpPr>
        <p:spPr/>
        <p:txBody>
          <a:bodyPr/>
          <a:lstStyle/>
          <a:p>
            <a:pPr>
              <a:buFontTx/>
              <a:buNone/>
            </a:pPr>
            <a:r>
              <a:rPr lang="en-GB"/>
              <a:t>	Job	Process 1		Process 2</a:t>
            </a:r>
          </a:p>
          <a:p>
            <a:pPr>
              <a:buFontTx/>
              <a:buNone/>
            </a:pPr>
            <a:r>
              <a:rPr lang="en-GB"/>
              <a:t>	  A		      6			      8</a:t>
            </a:r>
          </a:p>
          <a:p>
            <a:pPr>
              <a:buFontTx/>
              <a:buNone/>
            </a:pPr>
            <a:r>
              <a:rPr lang="en-GB"/>
              <a:t>	  B		     11		      6</a:t>
            </a:r>
          </a:p>
          <a:p>
            <a:pPr>
              <a:buFontTx/>
              <a:buNone/>
            </a:pPr>
            <a:r>
              <a:rPr lang="en-GB"/>
              <a:t>	  C		      7			      3</a:t>
            </a:r>
          </a:p>
          <a:p>
            <a:pPr>
              <a:buFontTx/>
              <a:buNone/>
            </a:pPr>
            <a:r>
              <a:rPr lang="en-GB"/>
              <a:t>	  D		      9			      7</a:t>
            </a:r>
          </a:p>
          <a:p>
            <a:pPr>
              <a:buFontTx/>
              <a:buNone/>
            </a:pPr>
            <a:r>
              <a:rPr lang="en-GB"/>
              <a:t>	  E		      5			     10</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0"/>
            <a:ext cx="8229600" cy="1125538"/>
          </a:xfrm>
        </p:spPr>
        <p:txBody>
          <a:bodyPr/>
          <a:lstStyle/>
          <a:p>
            <a:r>
              <a:rPr lang="en-GB" sz="4000"/>
              <a:t>Sequencing jobs through any number of processes in any order</a:t>
            </a:r>
          </a:p>
        </p:txBody>
      </p:sp>
      <p:sp>
        <p:nvSpPr>
          <p:cNvPr id="25603" name="Rectangle 3"/>
          <p:cNvSpPr>
            <a:spLocks noGrp="1" noChangeArrowheads="1"/>
          </p:cNvSpPr>
          <p:nvPr>
            <p:ph type="body" idx="1"/>
          </p:nvPr>
        </p:nvSpPr>
        <p:spPr>
          <a:xfrm>
            <a:off x="457200" y="1268413"/>
            <a:ext cx="8229600" cy="5329237"/>
          </a:xfrm>
        </p:spPr>
        <p:txBody>
          <a:bodyPr/>
          <a:lstStyle/>
          <a:p>
            <a:r>
              <a:rPr lang="en-GB"/>
              <a:t>In reality, jobs follow different routes through a facility that consists of many different machine centres or departments</a:t>
            </a:r>
          </a:p>
          <a:p>
            <a:r>
              <a:rPr lang="en-GB"/>
              <a:t>From several to several hundred jobs may be circulating the company at any time</a:t>
            </a:r>
          </a:p>
          <a:p>
            <a:r>
              <a:rPr lang="en-GB"/>
              <a:t>New jobs are released onto the shop floor daily and placed in competition with existing jobs for priority in processing.  Queues form and dissipate as jobs move through the system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z="4000"/>
              <a:t>Sequencing jobs through any number of processes in any order</a:t>
            </a:r>
          </a:p>
        </p:txBody>
      </p:sp>
      <p:sp>
        <p:nvSpPr>
          <p:cNvPr id="26627" name="Rectangle 3"/>
          <p:cNvSpPr>
            <a:spLocks noGrp="1" noChangeArrowheads="1"/>
          </p:cNvSpPr>
          <p:nvPr>
            <p:ph type="body" idx="1"/>
          </p:nvPr>
        </p:nvSpPr>
        <p:spPr>
          <a:xfrm>
            <a:off x="457200" y="1600200"/>
            <a:ext cx="8229600" cy="5068888"/>
          </a:xfrm>
        </p:spPr>
        <p:txBody>
          <a:bodyPr/>
          <a:lstStyle/>
          <a:p>
            <a:pPr>
              <a:lnSpc>
                <a:spcPct val="90000"/>
              </a:lnSpc>
            </a:pPr>
            <a:r>
              <a:rPr lang="en-GB"/>
              <a:t>Types of sequencing rules used can be expanded</a:t>
            </a:r>
          </a:p>
          <a:p>
            <a:pPr>
              <a:lnSpc>
                <a:spcPct val="90000"/>
              </a:lnSpc>
            </a:pPr>
            <a:r>
              <a:rPr lang="en-GB"/>
              <a:t>We can use rules such as SPT, FCFS, and DDATE, but we can also use more complex </a:t>
            </a:r>
            <a:r>
              <a:rPr lang="en-GB" b="1"/>
              <a:t>global</a:t>
            </a:r>
            <a:r>
              <a:rPr lang="en-GB"/>
              <a:t> rules</a:t>
            </a:r>
          </a:p>
          <a:p>
            <a:pPr>
              <a:lnSpc>
                <a:spcPct val="90000"/>
              </a:lnSpc>
            </a:pPr>
            <a:r>
              <a:rPr lang="en-GB"/>
              <a:t>We may use FCFS to describe the arrival of jobs at a particular machine, but </a:t>
            </a:r>
            <a:r>
              <a:rPr lang="en-GB" b="1"/>
              <a:t>first-in-system, first served</a:t>
            </a:r>
            <a:r>
              <a:rPr lang="en-GB"/>
              <a:t> (FISFS) to differentiate the job’s release into the system</a:t>
            </a:r>
            <a:endParaRPr lang="en-GB" b="1"/>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sz="4000"/>
              <a:t>Sequencing jobs through any number of processes in any order</a:t>
            </a:r>
          </a:p>
        </p:txBody>
      </p:sp>
      <p:sp>
        <p:nvSpPr>
          <p:cNvPr id="27651" name="Rectangle 3"/>
          <p:cNvSpPr>
            <a:spLocks noGrp="1" noChangeArrowheads="1"/>
          </p:cNvSpPr>
          <p:nvPr>
            <p:ph type="body" idx="1"/>
          </p:nvPr>
        </p:nvSpPr>
        <p:spPr>
          <a:xfrm>
            <a:off x="457200" y="1600200"/>
            <a:ext cx="8229600" cy="5068888"/>
          </a:xfrm>
        </p:spPr>
        <p:txBody>
          <a:bodyPr/>
          <a:lstStyle/>
          <a:p>
            <a:r>
              <a:rPr lang="en-GB" sz="2800"/>
              <a:t>Giving a job top priority at one machine only to have it endure a lengthy wait at the next machine seems fruitless, so we might consider looking ahead to the next operations and sequencing the jobs in the current queue by smallest </a:t>
            </a:r>
            <a:r>
              <a:rPr lang="en-GB" sz="2800" b="1"/>
              <a:t>work-in-next-queue</a:t>
            </a:r>
            <a:r>
              <a:rPr lang="en-GB" sz="2800"/>
              <a:t> (WINQ)</a:t>
            </a:r>
          </a:p>
          <a:p>
            <a:r>
              <a:rPr lang="en-GB" sz="2800"/>
              <a:t>We can create new rules such as </a:t>
            </a:r>
            <a:r>
              <a:rPr lang="en-GB" sz="2800" b="1"/>
              <a:t>fewest number of operations remaining</a:t>
            </a:r>
            <a:r>
              <a:rPr lang="en-GB" sz="2800"/>
              <a:t> (FNOR) or </a:t>
            </a:r>
            <a:r>
              <a:rPr lang="en-GB" sz="2800" b="1"/>
              <a:t>slack per remaining operation</a:t>
            </a:r>
            <a:r>
              <a:rPr lang="en-GB" sz="2800"/>
              <a:t> (S/OPN), which require updating as jobs progress through the system</a:t>
            </a:r>
          </a:p>
          <a:p>
            <a:endParaRPr lang="en-GB" sz="28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sz="4000"/>
              <a:t>Sequencing jobs through any number of processes in any order</a:t>
            </a:r>
          </a:p>
        </p:txBody>
      </p:sp>
      <p:sp>
        <p:nvSpPr>
          <p:cNvPr id="28675" name="Rectangle 3"/>
          <p:cNvSpPr>
            <a:spLocks noGrp="1" noChangeArrowheads="1"/>
          </p:cNvSpPr>
          <p:nvPr>
            <p:ph type="body" idx="1"/>
          </p:nvPr>
        </p:nvSpPr>
        <p:spPr>
          <a:xfrm>
            <a:off x="457200" y="1600200"/>
            <a:ext cx="8229600" cy="5068888"/>
          </a:xfrm>
        </p:spPr>
        <p:txBody>
          <a:bodyPr/>
          <a:lstStyle/>
          <a:p>
            <a:pPr>
              <a:lnSpc>
                <a:spcPct val="90000"/>
              </a:lnSpc>
            </a:pPr>
            <a:r>
              <a:rPr lang="en-GB" sz="2800" b="1"/>
              <a:t>Remaining work</a:t>
            </a:r>
            <a:r>
              <a:rPr lang="en-GB" sz="2800"/>
              <a:t> (RWK) is a variation of SPT that processes jobs by the smallest total processing time for all remaining operations, not just the current operation</a:t>
            </a:r>
          </a:p>
          <a:p>
            <a:pPr>
              <a:lnSpc>
                <a:spcPct val="90000"/>
              </a:lnSpc>
            </a:pPr>
            <a:r>
              <a:rPr lang="en-GB" sz="2800"/>
              <a:t>Any rule that has a remaining work component, such as SLACK or CR needs to be updated as more operations of a job are completed</a:t>
            </a:r>
          </a:p>
          <a:p>
            <a:pPr>
              <a:lnSpc>
                <a:spcPct val="90000"/>
              </a:lnSpc>
            </a:pPr>
            <a:r>
              <a:rPr lang="en-GB" sz="2800"/>
              <a:t>The complexity and dynamic nature of the scheduling environment precludes the use of analytical solution techniques.  The most popular form of analysis for these systems is </a:t>
            </a:r>
            <a:r>
              <a:rPr lang="en-GB" sz="2800" b="1"/>
              <a:t>simulation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0"/>
            <a:ext cx="8229600" cy="836613"/>
          </a:xfrm>
        </p:spPr>
        <p:txBody>
          <a:bodyPr/>
          <a:lstStyle/>
          <a:p>
            <a:r>
              <a:rPr lang="en-GB"/>
              <a:t>Selection of Sequencing Rules</a:t>
            </a:r>
          </a:p>
        </p:txBody>
      </p:sp>
      <p:sp>
        <p:nvSpPr>
          <p:cNvPr id="29699" name="Rectangle 3"/>
          <p:cNvSpPr>
            <a:spLocks noGrp="1" noChangeArrowheads="1"/>
          </p:cNvSpPr>
          <p:nvPr>
            <p:ph type="body" idx="1"/>
          </p:nvPr>
        </p:nvSpPr>
        <p:spPr>
          <a:xfrm>
            <a:off x="457200" y="908050"/>
            <a:ext cx="8229600" cy="5761038"/>
          </a:xfrm>
        </p:spPr>
        <p:txBody>
          <a:bodyPr/>
          <a:lstStyle/>
          <a:p>
            <a:pPr>
              <a:lnSpc>
                <a:spcPct val="90000"/>
              </a:lnSpc>
            </a:pPr>
            <a:r>
              <a:rPr lang="en-GB"/>
              <a:t>SPT is most useful when production is highly congested</a:t>
            </a:r>
          </a:p>
          <a:p>
            <a:pPr>
              <a:lnSpc>
                <a:spcPct val="90000"/>
              </a:lnSpc>
            </a:pPr>
            <a:r>
              <a:rPr lang="en-GB"/>
              <a:t>SPT tends to minimise mean flow time, mean number of jobs in the system, and percent tardy</a:t>
            </a:r>
          </a:p>
          <a:p>
            <a:pPr>
              <a:lnSpc>
                <a:spcPct val="90000"/>
              </a:lnSpc>
            </a:pPr>
            <a:r>
              <a:rPr lang="en-GB"/>
              <a:t>By completing more jobs quickly, it theoretically satisfies a greater number of customers than the other rules</a:t>
            </a:r>
          </a:p>
          <a:p>
            <a:pPr>
              <a:lnSpc>
                <a:spcPct val="90000"/>
              </a:lnSpc>
            </a:pPr>
            <a:r>
              <a:rPr lang="en-GB"/>
              <a:t>However, with SPT some long jobs may be completed </a:t>
            </a:r>
            <a:r>
              <a:rPr lang="en-GB" b="1"/>
              <a:t>very</a:t>
            </a:r>
            <a:r>
              <a:rPr lang="en-GB"/>
              <a:t> late, resulting in a small number of very unsatisfied customers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836613"/>
          </a:xfrm>
        </p:spPr>
        <p:txBody>
          <a:bodyPr/>
          <a:lstStyle/>
          <a:p>
            <a:r>
              <a:rPr lang="en-GB"/>
              <a:t>Selection of Sequencing Rules</a:t>
            </a:r>
          </a:p>
        </p:txBody>
      </p:sp>
      <p:sp>
        <p:nvSpPr>
          <p:cNvPr id="30723" name="Rectangle 3"/>
          <p:cNvSpPr>
            <a:spLocks noGrp="1" noChangeArrowheads="1"/>
          </p:cNvSpPr>
          <p:nvPr>
            <p:ph type="body" idx="1"/>
          </p:nvPr>
        </p:nvSpPr>
        <p:spPr>
          <a:xfrm>
            <a:off x="457200" y="908050"/>
            <a:ext cx="8229600" cy="5689600"/>
          </a:xfrm>
        </p:spPr>
        <p:txBody>
          <a:bodyPr/>
          <a:lstStyle/>
          <a:p>
            <a:pPr>
              <a:lnSpc>
                <a:spcPct val="90000"/>
              </a:lnSpc>
            </a:pPr>
            <a:r>
              <a:rPr lang="en-GB"/>
              <a:t>Use </a:t>
            </a:r>
            <a:r>
              <a:rPr lang="en-GB" b="1"/>
              <a:t>slack</a:t>
            </a:r>
            <a:r>
              <a:rPr lang="en-GB"/>
              <a:t> or </a:t>
            </a:r>
            <a:r>
              <a:rPr lang="en-GB" b="1"/>
              <a:t>S/OPN</a:t>
            </a:r>
            <a:r>
              <a:rPr lang="en-GB"/>
              <a:t> for periods of normal activity</a:t>
            </a:r>
          </a:p>
          <a:p>
            <a:pPr>
              <a:lnSpc>
                <a:spcPct val="90000"/>
              </a:lnSpc>
            </a:pPr>
            <a:r>
              <a:rPr lang="en-GB"/>
              <a:t>When capacity is not severely restrained, a slack-oriented rule that takes into account both due dates and processing time will produce good results</a:t>
            </a:r>
          </a:p>
          <a:p>
            <a:pPr>
              <a:lnSpc>
                <a:spcPct val="90000"/>
              </a:lnSpc>
            </a:pPr>
            <a:r>
              <a:rPr lang="en-GB"/>
              <a:t>Use </a:t>
            </a:r>
            <a:r>
              <a:rPr lang="en-GB" b="1"/>
              <a:t>DDATE</a:t>
            </a:r>
            <a:r>
              <a:rPr lang="en-GB"/>
              <a:t> when only small </a:t>
            </a:r>
            <a:r>
              <a:rPr lang="en-GB" b="1"/>
              <a:t>tardiness</a:t>
            </a:r>
            <a:r>
              <a:rPr lang="en-GB"/>
              <a:t> values can be tolerated</a:t>
            </a:r>
          </a:p>
          <a:p>
            <a:pPr>
              <a:lnSpc>
                <a:spcPct val="90000"/>
              </a:lnSpc>
            </a:pPr>
            <a:r>
              <a:rPr lang="en-GB"/>
              <a:t>DDATE tends to minimise mean tardiness and maximum tardiness although more jobs will be tardy under DDATE than SPT, the degree of tardiness will be much less</a:t>
            </a:r>
            <a:endParaRPr lang="en-GB" b="1"/>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Selection of Sequencing Rules</a:t>
            </a:r>
          </a:p>
        </p:txBody>
      </p:sp>
      <p:sp>
        <p:nvSpPr>
          <p:cNvPr id="31747" name="Rectangle 3"/>
          <p:cNvSpPr>
            <a:spLocks noGrp="1" noChangeArrowheads="1"/>
          </p:cNvSpPr>
          <p:nvPr>
            <p:ph type="body" idx="1"/>
          </p:nvPr>
        </p:nvSpPr>
        <p:spPr/>
        <p:txBody>
          <a:bodyPr/>
          <a:lstStyle/>
          <a:p>
            <a:r>
              <a:rPr lang="en-GB"/>
              <a:t>Use </a:t>
            </a:r>
            <a:r>
              <a:rPr lang="en-GB" b="1"/>
              <a:t>LPT</a:t>
            </a:r>
            <a:r>
              <a:rPr lang="en-GB"/>
              <a:t> if subcontracting is anticipated so that larger jobs are completed in-house, and smaller jobs are sent out as their due date draws near</a:t>
            </a:r>
          </a:p>
          <a:p>
            <a:r>
              <a:rPr lang="en-GB"/>
              <a:t>Use </a:t>
            </a:r>
            <a:r>
              <a:rPr lang="en-GB" b="1"/>
              <a:t>FCFS</a:t>
            </a:r>
            <a:r>
              <a:rPr lang="en-GB"/>
              <a:t> when operating at low-capacity levels</a:t>
            </a:r>
          </a:p>
          <a:p>
            <a:r>
              <a:rPr lang="en-GB"/>
              <a:t>FCFS allows the production to operate essentially without sequencing jobs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Selection of Sequencing Rules</a:t>
            </a:r>
          </a:p>
        </p:txBody>
      </p:sp>
      <p:sp>
        <p:nvSpPr>
          <p:cNvPr id="32771" name="Rectangle 3"/>
          <p:cNvSpPr>
            <a:spLocks noGrp="1" noChangeArrowheads="1"/>
          </p:cNvSpPr>
          <p:nvPr>
            <p:ph type="body" idx="1"/>
          </p:nvPr>
        </p:nvSpPr>
        <p:spPr/>
        <p:txBody>
          <a:bodyPr/>
          <a:lstStyle/>
          <a:p>
            <a:r>
              <a:rPr lang="en-GB"/>
              <a:t>Do not use SPT to sequence jobs that have to be assembled with other jobs at a later date</a:t>
            </a:r>
          </a:p>
          <a:p>
            <a:r>
              <a:rPr lang="en-GB"/>
              <a:t>For assembly jobs, a sequencing rule that gives a common priority to the processing of different components in an assembly, such as assembly DDATE, produces a more effective schedule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Loading</a:t>
            </a:r>
          </a:p>
        </p:txBody>
      </p:sp>
      <p:sp>
        <p:nvSpPr>
          <p:cNvPr id="33795" name="Rectangle 3"/>
          <p:cNvSpPr>
            <a:spLocks noGrp="1" noChangeArrowheads="1"/>
          </p:cNvSpPr>
          <p:nvPr>
            <p:ph type="body" idx="1"/>
          </p:nvPr>
        </p:nvSpPr>
        <p:spPr/>
        <p:txBody>
          <a:bodyPr/>
          <a:lstStyle/>
          <a:p>
            <a:r>
              <a:rPr lang="en-GB"/>
              <a:t>Is assigning particular jobs to particular machines and employees</a:t>
            </a:r>
          </a:p>
          <a:p>
            <a:r>
              <a:rPr lang="en-GB"/>
              <a:t>If a particular machine in a particular work centre can do only one particular job, loading does not present a problem</a:t>
            </a:r>
          </a:p>
          <a:p>
            <a:r>
              <a:rPr lang="en-GB"/>
              <a:t>The real problem arises when one job can be done by more than one machine in different work centres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Loading</a:t>
            </a:r>
          </a:p>
        </p:txBody>
      </p:sp>
      <p:sp>
        <p:nvSpPr>
          <p:cNvPr id="34819" name="Rectangle 3"/>
          <p:cNvSpPr>
            <a:spLocks noGrp="1" noChangeArrowheads="1"/>
          </p:cNvSpPr>
          <p:nvPr>
            <p:ph type="body" idx="1"/>
          </p:nvPr>
        </p:nvSpPr>
        <p:spPr/>
        <p:txBody>
          <a:bodyPr/>
          <a:lstStyle/>
          <a:p>
            <a:r>
              <a:rPr lang="en-GB"/>
              <a:t>Operation managers have to assign jobs to different work centres and should aim to minimise set-up cost and time, minimise idle time of machines, work centres, and the time it takes to complete a job</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Loading</a:t>
            </a:r>
          </a:p>
        </p:txBody>
      </p:sp>
      <p:sp>
        <p:nvSpPr>
          <p:cNvPr id="35843" name="Rectangle 3"/>
          <p:cNvSpPr>
            <a:spLocks noGrp="1" noChangeArrowheads="1"/>
          </p:cNvSpPr>
          <p:nvPr>
            <p:ph type="body" idx="1"/>
          </p:nvPr>
        </p:nvSpPr>
        <p:spPr>
          <a:xfrm>
            <a:off x="457200" y="1600200"/>
            <a:ext cx="8291513" cy="4781550"/>
          </a:xfrm>
        </p:spPr>
        <p:txBody>
          <a:bodyPr/>
          <a:lstStyle/>
          <a:p>
            <a:pPr marL="609600" indent="-609600">
              <a:buFontTx/>
              <a:buNone/>
            </a:pPr>
            <a:r>
              <a:rPr lang="en-GB" b="1"/>
              <a:t>Issues to consider</a:t>
            </a:r>
          </a:p>
          <a:p>
            <a:pPr marL="609600" indent="-609600">
              <a:buFontTx/>
              <a:buAutoNum type="arabicPeriod"/>
            </a:pPr>
            <a:r>
              <a:rPr lang="en-GB"/>
              <a:t>Use of Gantt Charts</a:t>
            </a:r>
          </a:p>
          <a:p>
            <a:pPr marL="609600" indent="-609600">
              <a:buFontTx/>
              <a:buAutoNum type="arabicPeriod"/>
            </a:pPr>
            <a:r>
              <a:rPr lang="en-GB"/>
              <a:t>Infinite scheduling versus finite scheduling</a:t>
            </a:r>
          </a:p>
          <a:p>
            <a:pPr marL="609600" indent="-609600">
              <a:buFontTx/>
              <a:buAutoNum type="arabicPeriod"/>
            </a:pPr>
            <a:r>
              <a:rPr lang="en-GB"/>
              <a:t>Horizontal loading versus vertical loading</a:t>
            </a:r>
          </a:p>
          <a:p>
            <a:pPr marL="609600" indent="-609600">
              <a:buFontTx/>
              <a:buAutoNum type="arabicPeriod"/>
            </a:pPr>
            <a:r>
              <a:rPr lang="en-GB"/>
              <a:t>Forward scheduling versus backward scheduling</a:t>
            </a:r>
          </a:p>
          <a:p>
            <a:pPr marL="609600" indent="-609600">
              <a:buFontTx/>
              <a:buAutoNum type="arabicPeriod"/>
            </a:pPr>
            <a:r>
              <a:rPr lang="en-GB"/>
              <a:t>Input/output control</a:t>
            </a:r>
          </a:p>
          <a:p>
            <a:pPr marL="609600" indent="-609600">
              <a:buFontTx/>
              <a:buNone/>
            </a:pPr>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Gantt Charts</a:t>
            </a:r>
          </a:p>
        </p:txBody>
      </p:sp>
      <p:sp>
        <p:nvSpPr>
          <p:cNvPr id="36867" name="Rectangle 3"/>
          <p:cNvSpPr>
            <a:spLocks noGrp="1" noChangeArrowheads="1"/>
          </p:cNvSpPr>
          <p:nvPr>
            <p:ph type="body" idx="1"/>
          </p:nvPr>
        </p:nvSpPr>
        <p:spPr/>
        <p:txBody>
          <a:bodyPr/>
          <a:lstStyle/>
          <a:p>
            <a:r>
              <a:rPr lang="en-GB"/>
              <a:t>Are used to give a visual perspective of what can be expected and are widely used in loading and scheduling situations</a:t>
            </a:r>
          </a:p>
          <a:p>
            <a:r>
              <a:rPr lang="en-GB"/>
              <a:t>Can be used before the actual scheduling is done to ensure that they have eliminated errors before actually scheduling the production</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t>Gantt Chart</a:t>
            </a:r>
          </a:p>
        </p:txBody>
      </p:sp>
      <p:pic>
        <p:nvPicPr>
          <p:cNvPr id="56324" name="Picture 4" descr="~AUT0011"/>
          <p:cNvPicPr>
            <a:picLocks noChangeAspect="1" noChangeArrowheads="1"/>
          </p:cNvPicPr>
          <p:nvPr/>
        </p:nvPicPr>
        <p:blipFill>
          <a:blip r:embed="rId2" cstate="print"/>
          <a:srcRect/>
          <a:stretch>
            <a:fillRect/>
          </a:stretch>
        </p:blipFill>
        <p:spPr bwMode="auto">
          <a:xfrm>
            <a:off x="684213" y="1700213"/>
            <a:ext cx="7775575" cy="4262437"/>
          </a:xfrm>
          <a:prstGeom prst="rect">
            <a:avLst/>
          </a:prstGeom>
          <a:noFill/>
          <a:ln w="9525">
            <a:noFill/>
            <a:miter lim="800000"/>
            <a:headEnd/>
            <a:tailEnd/>
          </a:ln>
          <a:effec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Infinite Scheduling</a:t>
            </a:r>
          </a:p>
        </p:txBody>
      </p:sp>
      <p:sp>
        <p:nvSpPr>
          <p:cNvPr id="37891" name="Rectangle 3"/>
          <p:cNvSpPr>
            <a:spLocks noGrp="1" noChangeArrowheads="1"/>
          </p:cNvSpPr>
          <p:nvPr>
            <p:ph type="body" idx="1"/>
          </p:nvPr>
        </p:nvSpPr>
        <p:spPr/>
        <p:txBody>
          <a:bodyPr/>
          <a:lstStyle/>
          <a:p>
            <a:r>
              <a:rPr lang="en-GB"/>
              <a:t>Scheduling that calculates the capacity needed at work centres in the time period without regard to the capacity available to do the work</a:t>
            </a:r>
          </a:p>
          <a:p>
            <a:r>
              <a:rPr lang="en-GB"/>
              <a:t>One serious disadvantages is the formation of queues</a:t>
            </a:r>
          </a:p>
          <a:p>
            <a:r>
              <a:rPr lang="en-GB"/>
              <a:t>Infinite loading identifies uneven workloads and bottlenecks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0"/>
            <a:ext cx="8229600" cy="836613"/>
          </a:xfrm>
        </p:spPr>
        <p:txBody>
          <a:bodyPr/>
          <a:lstStyle/>
          <a:p>
            <a:r>
              <a:rPr lang="en-GB"/>
              <a:t>Finite Scheduling</a:t>
            </a:r>
          </a:p>
        </p:txBody>
      </p:sp>
      <p:sp>
        <p:nvSpPr>
          <p:cNvPr id="38915" name="Rectangle 3"/>
          <p:cNvSpPr>
            <a:spLocks noGrp="1" noChangeArrowheads="1"/>
          </p:cNvSpPr>
          <p:nvPr>
            <p:ph type="body" idx="1"/>
          </p:nvPr>
        </p:nvSpPr>
        <p:spPr>
          <a:xfrm>
            <a:off x="457200" y="981075"/>
            <a:ext cx="8229600" cy="5688013"/>
          </a:xfrm>
        </p:spPr>
        <p:txBody>
          <a:bodyPr/>
          <a:lstStyle/>
          <a:p>
            <a:pPr>
              <a:lnSpc>
                <a:spcPct val="90000"/>
              </a:lnSpc>
            </a:pPr>
            <a:r>
              <a:rPr lang="en-GB"/>
              <a:t>Scheduling the actual start and ending time of each activity</a:t>
            </a:r>
          </a:p>
          <a:p>
            <a:pPr>
              <a:lnSpc>
                <a:spcPct val="90000"/>
              </a:lnSpc>
            </a:pPr>
            <a:r>
              <a:rPr lang="en-GB"/>
              <a:t>It does not allow you to load more work than can be done with the available capacity</a:t>
            </a:r>
          </a:p>
          <a:p>
            <a:pPr>
              <a:lnSpc>
                <a:spcPct val="90000"/>
              </a:lnSpc>
            </a:pPr>
            <a:r>
              <a:rPr lang="en-GB"/>
              <a:t>Shows how a company plans to use available capacity at each work centre</a:t>
            </a:r>
          </a:p>
          <a:p>
            <a:pPr>
              <a:lnSpc>
                <a:spcPct val="90000"/>
              </a:lnSpc>
            </a:pPr>
            <a:r>
              <a:rPr lang="en-GB"/>
              <a:t>An advantage of scheduling based on finite loading is that management can make a very detailed projection of capacity that will be consumed at each work centre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Finite Scheduling</a:t>
            </a:r>
          </a:p>
        </p:txBody>
      </p:sp>
      <p:sp>
        <p:nvSpPr>
          <p:cNvPr id="39939" name="Rectangle 3"/>
          <p:cNvSpPr>
            <a:spLocks noGrp="1" noChangeArrowheads="1"/>
          </p:cNvSpPr>
          <p:nvPr>
            <p:ph type="body" idx="1"/>
          </p:nvPr>
        </p:nvSpPr>
        <p:spPr/>
        <p:txBody>
          <a:bodyPr/>
          <a:lstStyle/>
          <a:p>
            <a:r>
              <a:rPr lang="en-GB"/>
              <a:t>The disadvantage is that it tends to breakdown over the long-term: problems arise and the schedule slips, causing jobs to be rescheduled</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Vertical Loading</a:t>
            </a:r>
          </a:p>
        </p:txBody>
      </p:sp>
      <p:sp>
        <p:nvSpPr>
          <p:cNvPr id="40963" name="Rectangle 3"/>
          <p:cNvSpPr>
            <a:spLocks noGrp="1" noChangeArrowheads="1"/>
          </p:cNvSpPr>
          <p:nvPr>
            <p:ph type="body" idx="1"/>
          </p:nvPr>
        </p:nvSpPr>
        <p:spPr/>
        <p:txBody>
          <a:bodyPr/>
          <a:lstStyle/>
          <a:p>
            <a:r>
              <a:rPr lang="en-GB"/>
              <a:t>Jobs are loaded onto a work centre job by job</a:t>
            </a:r>
          </a:p>
          <a:p>
            <a:r>
              <a:rPr lang="en-GB"/>
              <a:t>Vertical loading is usually used in conjunction with infinite loading, as this type of loading does not take the capacity of any work into account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Horizontal Loading</a:t>
            </a:r>
          </a:p>
        </p:txBody>
      </p:sp>
      <p:sp>
        <p:nvSpPr>
          <p:cNvPr id="41987" name="Rectangle 3"/>
          <p:cNvSpPr>
            <a:spLocks noGrp="1" noChangeArrowheads="1"/>
          </p:cNvSpPr>
          <p:nvPr>
            <p:ph type="body" idx="1"/>
          </p:nvPr>
        </p:nvSpPr>
        <p:spPr>
          <a:xfrm>
            <a:off x="457200" y="1600200"/>
            <a:ext cx="8229600" cy="4924425"/>
          </a:xfrm>
        </p:spPr>
        <p:txBody>
          <a:bodyPr/>
          <a:lstStyle/>
          <a:p>
            <a:r>
              <a:rPr lang="en-GB"/>
              <a:t>Job with highest priority is loaded first</a:t>
            </a:r>
          </a:p>
          <a:p>
            <a:r>
              <a:rPr lang="en-GB"/>
              <a:t>Thereafter the job with the second-highest priority follows.  This pattern will carry on until the job with the lowest priority is loaded last</a:t>
            </a:r>
          </a:p>
          <a:p>
            <a:r>
              <a:rPr lang="en-GB"/>
              <a:t>Whereas  vertical loading can be associated with infinite scheduling, horizontal loading can be associated with finite scheduling</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Forward Scheduling</a:t>
            </a:r>
          </a:p>
        </p:txBody>
      </p:sp>
      <p:sp>
        <p:nvSpPr>
          <p:cNvPr id="43011" name="Rectangle 3"/>
          <p:cNvSpPr>
            <a:spLocks noGrp="1" noChangeArrowheads="1"/>
          </p:cNvSpPr>
          <p:nvPr>
            <p:ph type="body" idx="1"/>
          </p:nvPr>
        </p:nvSpPr>
        <p:spPr>
          <a:xfrm>
            <a:off x="457200" y="1600200"/>
            <a:ext cx="8229600" cy="5068888"/>
          </a:xfrm>
        </p:spPr>
        <p:txBody>
          <a:bodyPr/>
          <a:lstStyle/>
          <a:p>
            <a:pPr>
              <a:lnSpc>
                <a:spcPct val="90000"/>
              </a:lnSpc>
            </a:pPr>
            <a:r>
              <a:rPr lang="en-GB"/>
              <a:t>Processing starts immediately when a job is received, regardless of its due date</a:t>
            </a:r>
          </a:p>
          <a:p>
            <a:pPr>
              <a:lnSpc>
                <a:spcPct val="90000"/>
              </a:lnSpc>
            </a:pPr>
            <a:r>
              <a:rPr lang="en-GB"/>
              <a:t>Each job activity is scheduled for completion as soon as possible, which allows you to determine the job’s earliest possible completion date</a:t>
            </a:r>
          </a:p>
          <a:p>
            <a:pPr>
              <a:lnSpc>
                <a:spcPct val="90000"/>
              </a:lnSpc>
            </a:pPr>
            <a:r>
              <a:rPr lang="en-GB"/>
              <a:t>This disadvantage to finishing a job early is that it causes an inventory build up if items are not delivered before the due date</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Backward Scheduling</a:t>
            </a:r>
          </a:p>
        </p:txBody>
      </p:sp>
      <p:sp>
        <p:nvSpPr>
          <p:cNvPr id="44035" name="Rectangle 3"/>
          <p:cNvSpPr>
            <a:spLocks noGrp="1" noChangeArrowheads="1"/>
          </p:cNvSpPr>
          <p:nvPr>
            <p:ph type="body" idx="1"/>
          </p:nvPr>
        </p:nvSpPr>
        <p:spPr/>
        <p:txBody>
          <a:bodyPr/>
          <a:lstStyle/>
          <a:p>
            <a:r>
              <a:rPr lang="en-GB"/>
              <a:t>Begins scheduling the job’s last activity so that the job is finished right on the due date</a:t>
            </a:r>
          </a:p>
          <a:p>
            <a:r>
              <a:rPr lang="en-GB"/>
              <a:t>To do this, you start with the due date and work backward calculating when to start the last activity, when to start the next-to-last activity, and so forth</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Input/Output Control</a:t>
            </a:r>
          </a:p>
        </p:txBody>
      </p:sp>
      <p:sp>
        <p:nvSpPr>
          <p:cNvPr id="45059" name="Rectangle 3"/>
          <p:cNvSpPr>
            <a:spLocks noGrp="1" noChangeArrowheads="1"/>
          </p:cNvSpPr>
          <p:nvPr>
            <p:ph type="body" idx="1"/>
          </p:nvPr>
        </p:nvSpPr>
        <p:spPr/>
        <p:txBody>
          <a:bodyPr/>
          <a:lstStyle/>
          <a:p>
            <a:r>
              <a:rPr lang="en-GB"/>
              <a:t>Monitors the input to and output from each work centre</a:t>
            </a:r>
          </a:p>
          <a:p>
            <a:r>
              <a:rPr lang="en-GB"/>
              <a:t>Prior to such analysis, it was common to examine only the output from a work centre and to compare the actual output with the output planned in the step schedule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0"/>
            <a:ext cx="8229600" cy="836613"/>
          </a:xfrm>
        </p:spPr>
        <p:txBody>
          <a:bodyPr/>
          <a:lstStyle/>
          <a:p>
            <a:r>
              <a:rPr lang="en-GB"/>
              <a:t>Input/Output Control</a:t>
            </a:r>
          </a:p>
        </p:txBody>
      </p:sp>
      <p:sp>
        <p:nvSpPr>
          <p:cNvPr id="46083" name="Rectangle 3"/>
          <p:cNvSpPr>
            <a:spLocks noGrp="1" noChangeArrowheads="1"/>
          </p:cNvSpPr>
          <p:nvPr>
            <p:ph type="body" idx="1"/>
          </p:nvPr>
        </p:nvSpPr>
        <p:spPr>
          <a:xfrm>
            <a:off x="457200" y="908050"/>
            <a:ext cx="8229600" cy="5689600"/>
          </a:xfrm>
        </p:spPr>
        <p:txBody>
          <a:bodyPr/>
          <a:lstStyle/>
          <a:p>
            <a:pPr>
              <a:lnSpc>
                <a:spcPct val="90000"/>
              </a:lnSpc>
            </a:pPr>
            <a:r>
              <a:rPr lang="en-GB" sz="2800"/>
              <a:t>Using that approach in a job shop environment in which the performance of different work centres is interrelated may result in erroneous conclusions about the source of a problem</a:t>
            </a:r>
          </a:p>
          <a:p>
            <a:pPr>
              <a:lnSpc>
                <a:spcPct val="90000"/>
              </a:lnSpc>
            </a:pPr>
            <a:r>
              <a:rPr lang="en-GB" sz="2800"/>
              <a:t>Thus to identify more clearly the source of a problem, the </a:t>
            </a:r>
            <a:r>
              <a:rPr lang="en-GB" sz="2800" b="1" u="sng"/>
              <a:t>input</a:t>
            </a:r>
            <a:r>
              <a:rPr lang="en-GB" sz="2800"/>
              <a:t> to a work centre must be compared with the </a:t>
            </a:r>
            <a:r>
              <a:rPr lang="en-GB" sz="2800" b="1" u="sng"/>
              <a:t>planned input</a:t>
            </a:r>
            <a:r>
              <a:rPr lang="en-GB" sz="2800"/>
              <a:t>, and the </a:t>
            </a:r>
            <a:r>
              <a:rPr lang="en-GB" sz="2800" b="1" u="sng"/>
              <a:t>output</a:t>
            </a:r>
            <a:r>
              <a:rPr lang="en-GB" sz="2800"/>
              <a:t> must be compared with the </a:t>
            </a:r>
            <a:r>
              <a:rPr lang="en-GB" sz="2800" b="1" u="sng"/>
              <a:t>planned output</a:t>
            </a:r>
          </a:p>
          <a:p>
            <a:pPr>
              <a:lnSpc>
                <a:spcPct val="90000"/>
              </a:lnSpc>
            </a:pPr>
            <a:r>
              <a:rPr lang="en-GB" sz="2800"/>
              <a:t>Deviations between planned and actual values are calculated, and their cumulative effects are observed.  The resulting backlog is monitored to ensure that it stays within a manageable range</a:t>
            </a:r>
          </a:p>
          <a:p>
            <a:pPr>
              <a:lnSpc>
                <a:spcPct val="90000"/>
              </a:lnSpc>
            </a:pPr>
            <a:endParaRPr lang="en-GB" sz="2800" b="1" u="sng"/>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Input/Output Control</a:t>
            </a:r>
          </a:p>
        </p:txBody>
      </p:sp>
      <p:sp>
        <p:nvSpPr>
          <p:cNvPr id="47107" name="Rectangle 3"/>
          <p:cNvSpPr>
            <a:spLocks noGrp="1" noChangeArrowheads="1"/>
          </p:cNvSpPr>
          <p:nvPr>
            <p:ph type="body" idx="1"/>
          </p:nvPr>
        </p:nvSpPr>
        <p:spPr/>
        <p:txBody>
          <a:bodyPr/>
          <a:lstStyle/>
          <a:p>
            <a:r>
              <a:rPr lang="en-GB"/>
              <a:t>Provides the information necessary to regulate the flow of work to and from a network of work centres</a:t>
            </a:r>
          </a:p>
          <a:p>
            <a:r>
              <a:rPr lang="en-GB"/>
              <a:t>Increasing the capacity of a work centre that is processing all the work available to it will not increase the output</a:t>
            </a:r>
          </a:p>
          <a:p>
            <a:r>
              <a:rPr lang="en-GB"/>
              <a:t>The source of the problem needs to be identified</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0"/>
            <a:ext cx="8229600" cy="836613"/>
          </a:xfrm>
        </p:spPr>
        <p:txBody>
          <a:bodyPr/>
          <a:lstStyle/>
          <a:p>
            <a:r>
              <a:rPr lang="en-GB"/>
              <a:t>Input/Output Control</a:t>
            </a:r>
          </a:p>
        </p:txBody>
      </p:sp>
      <p:sp>
        <p:nvSpPr>
          <p:cNvPr id="54275" name="Rectangle 3"/>
          <p:cNvSpPr>
            <a:spLocks noGrp="1" noChangeArrowheads="1"/>
          </p:cNvSpPr>
          <p:nvPr>
            <p:ph type="body" idx="1"/>
          </p:nvPr>
        </p:nvSpPr>
        <p:spPr>
          <a:xfrm>
            <a:off x="457200" y="981075"/>
            <a:ext cx="8229600" cy="5688013"/>
          </a:xfrm>
        </p:spPr>
        <p:txBody>
          <a:bodyPr/>
          <a:lstStyle/>
          <a:p>
            <a:r>
              <a:rPr lang="en-GB"/>
              <a:t>Excessive queues, or </a:t>
            </a:r>
            <a:r>
              <a:rPr lang="en-GB" b="1" u="sng"/>
              <a:t>backlogs</a:t>
            </a:r>
            <a:r>
              <a:rPr lang="en-GB"/>
              <a:t>, are one indication that </a:t>
            </a:r>
            <a:r>
              <a:rPr lang="en-GB" b="1" u="sng"/>
              <a:t>bottlenecks</a:t>
            </a:r>
            <a:r>
              <a:rPr lang="en-GB"/>
              <a:t> exist</a:t>
            </a:r>
          </a:p>
          <a:p>
            <a:r>
              <a:rPr lang="en-GB"/>
              <a:t>To alleviate bottleneck work centres, the problem causing the backlog can be worked on, the capacity of the work centre can be adjusted, or input to the work centre can be reduced</a:t>
            </a:r>
          </a:p>
          <a:p>
            <a:r>
              <a:rPr lang="en-GB"/>
              <a:t>Increasing the input to a bottle neck work centre will not increase the centre’s output.  It will merely clog the system further and create longer queues of work-in-process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518</TotalTime>
  <Words>2607</Words>
  <Application>Microsoft Office PowerPoint</Application>
  <PresentationFormat>On-screen Show (4:3)</PresentationFormat>
  <Paragraphs>205</Paragraphs>
  <Slides>53</Slides>
  <Notes>0</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Default Design</vt:lpstr>
      <vt:lpstr>Scheduling</vt:lpstr>
      <vt:lpstr>Scheduling</vt:lpstr>
      <vt:lpstr>Scheduling</vt:lpstr>
      <vt:lpstr>Scheduling</vt:lpstr>
      <vt:lpstr>Scheduling</vt:lpstr>
      <vt:lpstr>Batch Production</vt:lpstr>
      <vt:lpstr>Objectives in Scheduling</vt:lpstr>
      <vt:lpstr>Scheduling Terminology</vt:lpstr>
      <vt:lpstr>Objectives in Scheduling</vt:lpstr>
      <vt:lpstr>Assignment Method of Linear Programming</vt:lpstr>
      <vt:lpstr>Sequencing</vt:lpstr>
      <vt:lpstr>Types of Sequencing</vt:lpstr>
      <vt:lpstr>Types of Sequencing</vt:lpstr>
      <vt:lpstr>Sequencing</vt:lpstr>
      <vt:lpstr>Sequencing</vt:lpstr>
      <vt:lpstr>Sequencing</vt:lpstr>
      <vt:lpstr>Sequencing</vt:lpstr>
      <vt:lpstr>Sequencing jobs through one process</vt:lpstr>
      <vt:lpstr>Sequencing jobs through one process</vt:lpstr>
      <vt:lpstr>Sequencing Example</vt:lpstr>
      <vt:lpstr>Sequencing Example</vt:lpstr>
      <vt:lpstr>Sequencing</vt:lpstr>
      <vt:lpstr>Sequencing</vt:lpstr>
      <vt:lpstr>Sequencing Jobs Through two Processes</vt:lpstr>
      <vt:lpstr>Sequencing Jobs Through two Processes</vt:lpstr>
      <vt:lpstr>Johnson’s Rule Procedure</vt:lpstr>
      <vt:lpstr>Johnson’s Rule Procedure</vt:lpstr>
      <vt:lpstr>Exercise</vt:lpstr>
      <vt:lpstr>Data for Exercise</vt:lpstr>
      <vt:lpstr>Sequencing jobs through any number of processes in any order</vt:lpstr>
      <vt:lpstr>Sequencing jobs through any number of processes in any order</vt:lpstr>
      <vt:lpstr>Sequencing jobs through any number of processes in any order</vt:lpstr>
      <vt:lpstr>Sequencing jobs through any number of processes in any order</vt:lpstr>
      <vt:lpstr>Selection of Sequencing Rules</vt:lpstr>
      <vt:lpstr>Selection of Sequencing Rules</vt:lpstr>
      <vt:lpstr>Selection of Sequencing Rules</vt:lpstr>
      <vt:lpstr>Selection of Sequencing Rules</vt:lpstr>
      <vt:lpstr>Loading</vt:lpstr>
      <vt:lpstr>Loading</vt:lpstr>
      <vt:lpstr>Loading</vt:lpstr>
      <vt:lpstr>Gantt Charts</vt:lpstr>
      <vt:lpstr>Gantt Chart</vt:lpstr>
      <vt:lpstr>Infinite Scheduling</vt:lpstr>
      <vt:lpstr>Finite Scheduling</vt:lpstr>
      <vt:lpstr>Finite Scheduling</vt:lpstr>
      <vt:lpstr>Vertical Loading</vt:lpstr>
      <vt:lpstr>Horizontal Loading</vt:lpstr>
      <vt:lpstr>Forward Scheduling</vt:lpstr>
      <vt:lpstr>Backward Scheduling</vt:lpstr>
      <vt:lpstr>Input/Output Control</vt:lpstr>
      <vt:lpstr>Input/Output Control</vt:lpstr>
      <vt:lpstr>Input/Output Control</vt:lpstr>
      <vt:lpstr>Input/Output Control</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Scheduling</dc:title>
  <dc:creator>Andrew Thorn</dc:creator>
  <cp:lastModifiedBy>Andrew Thorn</cp:lastModifiedBy>
  <cp:revision>9</cp:revision>
  <dcterms:created xsi:type="dcterms:W3CDTF">2007-11-15T23:59:09Z</dcterms:created>
  <dcterms:modified xsi:type="dcterms:W3CDTF">2016-08-05T21:19:51Z</dcterms:modified>
</cp:coreProperties>
</file>