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91"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310" r:id="rId55"/>
    <p:sldId id="311" r:id="rId56"/>
    <p:sldId id="312" r:id="rId57"/>
    <p:sldId id="313" r:id="rId58"/>
    <p:sldId id="314" r:id="rId59"/>
    <p:sldId id="315" r:id="rId60"/>
    <p:sldId id="316" r:id="rId61"/>
    <p:sldId id="318" r:id="rId62"/>
    <p:sldId id="319" r:id="rId63"/>
    <p:sldId id="320" r:id="rId64"/>
    <p:sldId id="321" r:id="rId65"/>
    <p:sldId id="322" r:id="rId66"/>
    <p:sldId id="323" r:id="rId67"/>
    <p:sldId id="324" r:id="rId68"/>
    <p:sldId id="325" r:id="rId69"/>
    <p:sldId id="326" r:id="rId70"/>
    <p:sldId id="327" r:id="rId71"/>
    <p:sldId id="317" r:id="rId7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080369B-B103-4ECB-91DB-794453FDAE01}"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17302005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80369B-B103-4ECB-91DB-794453FDAE01}"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253770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080369B-B103-4ECB-91DB-794453FDAE01}"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3456794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8080369B-B103-4ECB-91DB-794453FDAE01}" type="datetimeFigureOut">
              <a:rPr lang="en-GB" smtClean="0"/>
              <a:t>16/11/2016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441221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8080369B-B103-4ECB-91DB-794453FDAE01}" type="datetimeFigureOut">
              <a:rPr lang="en-GB" smtClean="0"/>
              <a:t>16/11/2016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515291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8080369B-B103-4ECB-91DB-794453FDAE01}" type="datetimeFigureOut">
              <a:rPr lang="en-GB" smtClean="0"/>
              <a:t>16/11/2016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463517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80369B-B103-4ECB-91DB-794453FDAE01}" type="datetimeFigureOut">
              <a:rPr lang="en-GB" smtClean="0"/>
              <a:t>16/11/2016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1337228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80369B-B103-4ECB-91DB-794453FDAE01}" type="datetimeFigureOut">
              <a:rPr lang="en-GB" smtClean="0"/>
              <a:t>16/11/2016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1382782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080369B-B103-4ECB-91DB-794453FDAE01}" type="datetimeFigureOut">
              <a:rPr lang="en-GB" smtClean="0"/>
              <a:t>16/11/2016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1499918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80369B-B103-4ECB-91DB-794453FDAE01}"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1322694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8080369B-B103-4ECB-91DB-794453FDAE01}"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0E3E6-ECF1-4EED-B33F-7474D84B84EB}" type="slidenum">
              <a:rPr lang="en-GB" smtClean="0"/>
              <a:t>‹#›</a:t>
            </a:fld>
            <a:endParaRPr lang="en-GB"/>
          </a:p>
        </p:txBody>
      </p:sp>
    </p:spTree>
    <p:extLst>
      <p:ext uri="{BB962C8B-B14F-4D97-AF65-F5344CB8AC3E}">
        <p14:creationId xmlns:p14="http://schemas.microsoft.com/office/powerpoint/2010/main" val="2912807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080369B-B103-4ECB-91DB-794453FDAE01}" type="datetimeFigureOut">
              <a:rPr lang="en-GB" smtClean="0"/>
              <a:t>16/11/2016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30E3E6-ECF1-4EED-B33F-7474D84B84EB}" type="slidenum">
              <a:rPr lang="en-GB" smtClean="0"/>
              <a:t>‹#›</a:t>
            </a:fld>
            <a:endParaRPr lang="en-GB"/>
          </a:p>
        </p:txBody>
      </p:sp>
    </p:spTree>
    <p:extLst>
      <p:ext uri="{BB962C8B-B14F-4D97-AF65-F5344CB8AC3E}">
        <p14:creationId xmlns:p14="http://schemas.microsoft.com/office/powerpoint/2010/main" val="3553139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www.elipso.org/downloads/solutionlogistiqueuk.jpg"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9.jpeg"/><Relationship Id="rId13" Type="http://schemas.openxmlformats.org/officeDocument/2006/relationships/image" Target="../media/image12.jpeg"/><Relationship Id="rId3" Type="http://schemas.openxmlformats.org/officeDocument/2006/relationships/image" Target="../media/image4.jpeg"/><Relationship Id="rId7" Type="http://schemas.openxmlformats.org/officeDocument/2006/relationships/image" Target="../media/image8.jpeg"/><Relationship Id="rId12" Type="http://schemas.openxmlformats.org/officeDocument/2006/relationships/hyperlink" Target="https://www.google.co.uk/url?sa=i&amp;rct=j&amp;q=&amp;esrc=s&amp;source=images&amp;cd=&amp;ved=0ahUKEwiej_eUoavQAhUBthoKHRqMBVsQjRwIBw&amp;url=https://www.surplusandoutdoors.com/fantastic-army-ammo-box-set-contains-682870.html&amp;bvm=bv.138493631,d.ZGg&amp;psig=AFQjCNFOShGK2gMt-SUMxAbLlcU0UsljNA&amp;ust=1479316381948501" TargetMode="Externa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7.jpeg"/><Relationship Id="rId11" Type="http://schemas.openxmlformats.org/officeDocument/2006/relationships/image" Target="../media/image11.jpeg"/><Relationship Id="rId5" Type="http://schemas.openxmlformats.org/officeDocument/2006/relationships/image" Target="../media/image6.jpeg"/><Relationship Id="rId15" Type="http://schemas.openxmlformats.org/officeDocument/2006/relationships/image" Target="../media/image13.jpeg"/><Relationship Id="rId10" Type="http://schemas.openxmlformats.org/officeDocument/2006/relationships/hyperlink" Target="http://www.google.co.uk/url?sa=i&amp;rct=j&amp;q=&amp;esrc=s&amp;source=images&amp;cd=&amp;cad=rja&amp;uact=8&amp;ved=0ahUKEwiF7KzzoKvQAhWCxxoKHe70Da0QjRwIBw&amp;url=http://www.ebay.com/itm/Panzer-Art-1-35-C216-British-Ammo-Boxes-40mm-Bofors-AA-Gun-6-pieces-RE35-148-/171339410180&amp;psig=AFQjCNEe7Fy9UbbPaJ4hGclpaNers6THCg&amp;ust=1479316318314637" TargetMode="External"/><Relationship Id="rId4" Type="http://schemas.openxmlformats.org/officeDocument/2006/relationships/image" Target="../media/image5.jpeg"/><Relationship Id="rId9" Type="http://schemas.openxmlformats.org/officeDocument/2006/relationships/image" Target="../media/image10.jpeg"/><Relationship Id="rId14" Type="http://schemas.openxmlformats.org/officeDocument/2006/relationships/hyperlink" Target="http://www.google.co.uk/url?sa=i&amp;rct=j&amp;q=&amp;esrc=s&amp;source=images&amp;cd=&amp;cad=rja&amp;uact=8&amp;ved=0ahUKEwjPhLO7oavQAhUKExoKHR_jD7sQjRwIBw&amp;url=http://picclick.co.uk/British-Army-Ammo-Box-182239479101.html&amp;bvm=bv.138493631,d.ZGg&amp;psig=AFQjCNGVa2DdFrbWpEP6BmqSsqR4mrbFng&amp;ust=1479316455881197"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hyperlink" Target="http://packagingregs.co.uk/activities.htm"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hyperlink" Target="http://packagingregs.co.uk/packaging.htm?gclid=CIraktWPrdACFcIV0wodRJ4Bxw" TargetMode="External"/><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hyperlink" Target="https://www.greenchoices.org/green-living/food-drink/packaging" TargetMode="External"/><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sealedair.com/blog/make-merry-not-waste-holiday-season-reusing-and-recycling-packaging-material" TargetMode="External"/><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hyperlink" Target="https://www.recyclenow.com/recycling-knowledge/packaging-symbols-explained" TargetMode="External"/><Relationship Id="rId2" Type="http://schemas.openxmlformats.org/officeDocument/2006/relationships/hyperlink" Target="https://www.recyclenow.com/node/67" TargetMode="Externa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hyperlink" Target="http://www.bpf.co.uk/sustainability/plastics_recycling.aspx" TargetMode="Externa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hyperlink" Target="http://www.bpf.co.uk/packaging/recycling.aspx" TargetMode="Externa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hyperlink" Target="http://www.recoup.org/p/229/2014-uk-household-plastics-collection-survey" TargetMode="Externa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hyperlink" Target="http://www.wrap.org.uk/sites/files/wrap/Recycling%20post%20consumer%20film%20trials%20report.pdf" TargetMode="External"/><Relationship Id="rId2" Type="http://schemas.openxmlformats.org/officeDocument/2006/relationships/hyperlink" Target="http://www.bpf.co.uk/recycling/Default.aspx" TargetMode="Externa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hyperlink" Target="https://www.gov.uk/government/uploads/system/uploads/attachment_data/file/69318/pb13633-ep2010endlifevehicle.pdf" TargetMode="Externa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hyperlink" Target="http://www.environment-agency.gov.uk/business/topics/waste/32084.aspx" TargetMode="Externa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hyperlink" Target="http://www.bpf.co.uk/sustainable_manufacturing/biobased_and_degradable_plastics/Default.aspx" TargetMode="Externa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48.jp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265810/pb14100-waste-management-plan-20131213.pdf" TargetMode="External"/><Relationship Id="rId7" Type="http://schemas.openxmlformats.org/officeDocument/2006/relationships/hyperlink" Target="http://www.bpf.co.uk/media/download.aspx?MediaUid=C08108AB-E833-4843-914B-08CAED937C63" TargetMode="External"/><Relationship Id="rId2" Type="http://schemas.openxmlformats.org/officeDocument/2006/relationships/hyperlink" Target="http://ec.europa.eu/environment/waste/legislation/a.htm" TargetMode="External"/><Relationship Id="rId1" Type="http://schemas.openxmlformats.org/officeDocument/2006/relationships/slideLayout" Target="../slideLayouts/slideLayout7.xml"/><Relationship Id="rId6" Type="http://schemas.openxmlformats.org/officeDocument/2006/relationships/hyperlink" Target="https://www.gov.uk/guidance/packaging-producer-responsibilities" TargetMode="External"/><Relationship Id="rId5" Type="http://schemas.openxmlformats.org/officeDocument/2006/relationships/hyperlink" Target="https://www.gov.uk/government/uploads/system/uploads/attachment_data/file/415920/10-897-elv-regulations-guidance-june-2010.pdf" TargetMode="External"/><Relationship Id="rId4" Type="http://schemas.openxmlformats.org/officeDocument/2006/relationships/hyperlink" Target="https://www.gov.uk/government/publications/weee-evidence-and-national-protocols-guidance/waste-electrical-and-electronic-equipment-weee-evidence-and-national-protocols-guidance" TargetMode="External"/></Relationships>
</file>

<file path=ppt/slides/_rels/slide67.xml.rels><?xml version="1.0" encoding="UTF-8" standalone="yes"?>
<Relationships xmlns="http://schemas.openxmlformats.org/package/2006/relationships"><Relationship Id="rId3" Type="http://schemas.openxmlformats.org/officeDocument/2006/relationships/hyperlink" Target="http://www.efsa.europa.eu/EFSA/efsa_locale-1178620753812_home.htm" TargetMode="External"/><Relationship Id="rId2" Type="http://schemas.openxmlformats.org/officeDocument/2006/relationships/hyperlink" Target="http://www.bpf.co.uk/media/download.aspx?MediaUid=E646B9CD-A0C8-4080-B700-29AC35858030" TargetMode="Externa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SUSTAINABLE LOGISTICS OPERATIONS</a:t>
            </a:r>
            <a:endParaRPr lang="en-GB" dirty="0"/>
          </a:p>
        </p:txBody>
      </p:sp>
      <p:sp>
        <p:nvSpPr>
          <p:cNvPr id="3" name="Subtitle 2"/>
          <p:cNvSpPr>
            <a:spLocks noGrp="1"/>
          </p:cNvSpPr>
          <p:nvPr>
            <p:ph type="subTitle" idx="1"/>
          </p:nvPr>
        </p:nvSpPr>
        <p:spPr/>
        <p:txBody>
          <a:bodyPr>
            <a:normAutofit/>
          </a:bodyPr>
          <a:lstStyle/>
          <a:p>
            <a:r>
              <a:rPr lang="en-GB" dirty="0" smtClean="0"/>
              <a:t>Green Logistics as a Strategy, Re-usable packaging, recyclable packaging</a:t>
            </a:r>
            <a:r>
              <a:rPr lang="en-GB" smtClean="0"/>
              <a:t>. </a:t>
            </a:r>
            <a:endParaRPr lang="en-GB" dirty="0"/>
          </a:p>
        </p:txBody>
      </p:sp>
    </p:spTree>
    <p:extLst>
      <p:ext uri="{BB962C8B-B14F-4D97-AF65-F5344CB8AC3E}">
        <p14:creationId xmlns:p14="http://schemas.microsoft.com/office/powerpoint/2010/main" val="2880238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6632"/>
            <a:ext cx="9252520" cy="66247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6084168" y="764704"/>
            <a:ext cx="2664296" cy="369332"/>
          </a:xfrm>
          <a:prstGeom prst="rect">
            <a:avLst/>
          </a:prstGeom>
          <a:noFill/>
        </p:spPr>
        <p:txBody>
          <a:bodyPr wrap="square" rtlCol="0">
            <a:spAutoFit/>
          </a:bodyPr>
          <a:lstStyle/>
          <a:p>
            <a:pPr algn="ctr"/>
            <a:r>
              <a:rPr lang="en-GB" dirty="0" smtClean="0"/>
              <a:t>Open Loop</a:t>
            </a:r>
            <a:endParaRPr lang="en-GB" dirty="0"/>
          </a:p>
        </p:txBody>
      </p:sp>
    </p:spTree>
    <p:extLst>
      <p:ext uri="{BB962C8B-B14F-4D97-AF65-F5344CB8AC3E}">
        <p14:creationId xmlns:p14="http://schemas.microsoft.com/office/powerpoint/2010/main" val="2331103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620688"/>
            <a:ext cx="8496944" cy="3785652"/>
          </a:xfrm>
          <a:prstGeom prst="rect">
            <a:avLst/>
          </a:prstGeom>
        </p:spPr>
        <p:txBody>
          <a:bodyPr wrap="square">
            <a:spAutoFit/>
          </a:bodyPr>
          <a:lstStyle/>
          <a:p>
            <a:pPr algn="just"/>
            <a:r>
              <a:rPr lang="fr-FR" sz="2400" b="1" dirty="0">
                <a:latin typeface="Arial" panose="020B0604020202020204" pitchFamily="34" charset="0"/>
                <a:cs typeface="Arial" panose="020B0604020202020204" pitchFamily="34" charset="0"/>
              </a:rPr>
              <a:t>PRODUCTS </a:t>
            </a:r>
            <a:r>
              <a:rPr lang="fr-FR" sz="2400" b="1" dirty="0" smtClean="0">
                <a:latin typeface="Arial" panose="020B0604020202020204" pitchFamily="34" charset="0"/>
                <a:cs typeface="Arial" panose="020B0604020202020204" pitchFamily="34" charset="0"/>
              </a:rPr>
              <a:t>:</a:t>
            </a:r>
          </a:p>
          <a:p>
            <a:pPr algn="just"/>
            <a:endParaRPr lang="fr-FR" b="1" dirty="0">
              <a:latin typeface="Arial" panose="020B0604020202020204" pitchFamily="34" charset="0"/>
              <a:cs typeface="Arial" panose="020B0604020202020204" pitchFamily="34" charset="0"/>
            </a:endParaRPr>
          </a:p>
          <a:p>
            <a:pPr algn="just"/>
            <a:r>
              <a:rPr lang="fr-FR" b="1" dirty="0" smtClean="0">
                <a:latin typeface="Arial" panose="020B0604020202020204" pitchFamily="34" charset="0"/>
                <a:cs typeface="Arial" panose="020B0604020202020204" pitchFamily="34" charset="0"/>
              </a:rPr>
              <a:t>Trays</a:t>
            </a:r>
            <a:r>
              <a:rPr lang="fr-FR" b="1" dirty="0">
                <a:latin typeface="Arial" panose="020B0604020202020204" pitchFamily="34" charset="0"/>
                <a:cs typeface="Arial" panose="020B0604020202020204" pitchFamily="34" charset="0"/>
              </a:rPr>
              <a:t>, bins, folding bins, containers, pallets, pallet crates, bottle crates and </a:t>
            </a:r>
            <a:r>
              <a:rPr lang="fr-FR" b="1" dirty="0" smtClean="0">
                <a:latin typeface="Arial" panose="020B0604020202020204" pitchFamily="34" charset="0"/>
                <a:cs typeface="Arial" panose="020B0604020202020204" pitchFamily="34" charset="0"/>
              </a:rPr>
              <a:t>interlayers</a:t>
            </a:r>
          </a:p>
          <a:p>
            <a:pPr algn="just"/>
            <a:endParaRPr lang="en-GB" dirty="0">
              <a:latin typeface="Arial" panose="020B0604020202020204" pitchFamily="34" charset="0"/>
              <a:cs typeface="Arial" panose="020B0604020202020204" pitchFamily="34" charset="0"/>
            </a:endParaRPr>
          </a:p>
          <a:p>
            <a:pPr algn="just"/>
            <a:r>
              <a:rPr lang="fr-FR" dirty="0" smtClean="0">
                <a:latin typeface="Arial" panose="020B0604020202020204" pitchFamily="34" charset="0"/>
                <a:cs typeface="Arial" panose="020B0604020202020204" pitchFamily="34" charset="0"/>
              </a:rPr>
              <a:t>Several </a:t>
            </a:r>
            <a:r>
              <a:rPr lang="fr-FR" dirty="0">
                <a:latin typeface="Arial" panose="020B0604020202020204" pitchFamily="34" charset="0"/>
                <a:cs typeface="Arial" panose="020B0604020202020204" pitchFamily="34" charset="0"/>
              </a:rPr>
              <a:t>types of product, each made with relevant technology, help to satisfy customers' requirements in terms of quantity under an optimised business model. </a:t>
            </a:r>
            <a:endParaRPr lang="fr-FR" dirty="0" smtClean="0">
              <a:latin typeface="Arial" panose="020B0604020202020204" pitchFamily="34" charset="0"/>
              <a:cs typeface="Arial" panose="020B0604020202020204" pitchFamily="34" charset="0"/>
            </a:endParaRPr>
          </a:p>
          <a:p>
            <a:pPr algn="just"/>
            <a:endParaRPr lang="fr-FR" dirty="0">
              <a:latin typeface="Arial" panose="020B0604020202020204" pitchFamily="34" charset="0"/>
              <a:cs typeface="Arial" panose="020B0604020202020204" pitchFamily="34" charset="0"/>
            </a:endParaRPr>
          </a:p>
          <a:p>
            <a:pPr algn="just"/>
            <a:r>
              <a:rPr lang="fr-FR" dirty="0" smtClean="0">
                <a:latin typeface="Arial" panose="020B0604020202020204" pitchFamily="34" charset="0"/>
                <a:cs typeface="Arial" panose="020B0604020202020204" pitchFamily="34" charset="0"/>
              </a:rPr>
              <a:t>The </a:t>
            </a:r>
            <a:r>
              <a:rPr lang="fr-FR" dirty="0">
                <a:latin typeface="Arial" panose="020B0604020202020204" pitchFamily="34" charset="0"/>
                <a:cs typeface="Arial" panose="020B0604020202020204" pitchFamily="34" charset="0"/>
              </a:rPr>
              <a:t>wide choice of production techniques for reusable plastic packaging means that it can be adapted to the technical and economic needs of different client sectors and the required products</a:t>
            </a:r>
            <a:r>
              <a:rPr lang="fr-FR" dirty="0" smtClean="0">
                <a:latin typeface="Arial" panose="020B0604020202020204" pitchFamily="34" charset="0"/>
                <a:cs typeface="Arial" panose="020B0604020202020204" pitchFamily="34" charset="0"/>
              </a:rPr>
              <a:t>.</a:t>
            </a:r>
          </a:p>
          <a:p>
            <a:pPr algn="just"/>
            <a:endParaRPr lang="fr-FR"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28617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04665"/>
            <a:ext cx="7992888" cy="5262979"/>
          </a:xfrm>
          <a:prstGeom prst="rect">
            <a:avLst/>
          </a:prstGeom>
        </p:spPr>
        <p:txBody>
          <a:bodyPr wrap="square">
            <a:spAutoFit/>
          </a:bodyPr>
          <a:lstStyle/>
          <a:p>
            <a:pPr algn="just"/>
            <a:r>
              <a:rPr lang="fr-FR" sz="2400" b="1" dirty="0">
                <a:latin typeface="Arial" panose="020B0604020202020204" pitchFamily="34" charset="0"/>
                <a:cs typeface="Arial" panose="020B0604020202020204" pitchFamily="34" charset="0"/>
              </a:rPr>
              <a:t>Reusable plastic packaging is used in many sectors of activity</a:t>
            </a:r>
            <a:r>
              <a:rPr lang="fr-FR" b="1" dirty="0">
                <a:latin typeface="Arial" panose="020B0604020202020204" pitchFamily="34" charset="0"/>
                <a:cs typeface="Arial" panose="020B0604020202020204" pitchFamily="34" charset="0"/>
              </a:rPr>
              <a:t>:  </a:t>
            </a:r>
            <a:endParaRPr lang="fr-FR" b="1" dirty="0" smtClean="0">
              <a:latin typeface="Arial" panose="020B0604020202020204" pitchFamily="34" charset="0"/>
              <a:cs typeface="Arial" panose="020B0604020202020204" pitchFamily="34" charset="0"/>
            </a:endParaRPr>
          </a:p>
          <a:p>
            <a:pPr algn="just"/>
            <a:r>
              <a:rPr lang="fr-FR" b="1" dirty="0" smtClean="0">
                <a:latin typeface="Arial" panose="020B0604020202020204" pitchFamily="34" charset="0"/>
                <a:cs typeface="Arial" panose="020B0604020202020204" pitchFamily="34" charset="0"/>
              </a:rPr>
              <a:t> </a:t>
            </a:r>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fr-FR" b="1" dirty="0">
                <a:latin typeface="Arial" panose="020B0604020202020204" pitchFamily="34" charset="0"/>
                <a:cs typeface="Arial" panose="020B0604020202020204" pitchFamily="34" charset="0"/>
              </a:rPr>
              <a:t>Industry</a:t>
            </a:r>
            <a:r>
              <a:rPr lang="fr-FR" dirty="0">
                <a:latin typeface="Arial" panose="020B0604020202020204" pitchFamily="34" charset="0"/>
                <a:cs typeface="Arial" panose="020B0604020202020204" pitchFamily="34" charset="0"/>
              </a:rPr>
              <a:t>: automobile, electronics, domestic appliances, pharmaceuticals, cosmetics, and other sectors requiring regular flows of </a:t>
            </a:r>
            <a:r>
              <a:rPr lang="fr-FR" dirty="0" smtClean="0">
                <a:latin typeface="Arial" panose="020B0604020202020204" pitchFamily="34" charset="0"/>
                <a:cs typeface="Arial" panose="020B0604020202020204" pitchFamily="34" charset="0"/>
              </a:rPr>
              <a:t>goods.</a:t>
            </a:r>
          </a:p>
          <a:p>
            <a:pPr algn="just"/>
            <a:endParaRPr lang="fr-FR" dirty="0">
              <a:latin typeface="Arial" panose="020B0604020202020204" pitchFamily="34" charset="0"/>
              <a:cs typeface="Arial" panose="020B0604020202020204" pitchFamily="34" charset="0"/>
            </a:endParaRPr>
          </a:p>
          <a:p>
            <a:pPr algn="just"/>
            <a:r>
              <a:rPr lang="fr-FR" b="1" dirty="0" smtClean="0">
                <a:latin typeface="Arial" panose="020B0604020202020204" pitchFamily="34" charset="0"/>
                <a:cs typeface="Arial" panose="020B0604020202020204" pitchFamily="34" charset="0"/>
              </a:rPr>
              <a:t>Retailing</a:t>
            </a:r>
            <a:r>
              <a:rPr lang="fr-FR" dirty="0" smtClean="0">
                <a:latin typeface="Arial" panose="020B0604020202020204" pitchFamily="34" charset="0"/>
                <a:cs typeface="Arial" panose="020B0604020202020204" pitchFamily="34" charset="0"/>
              </a:rPr>
              <a:t>    </a:t>
            </a:r>
          </a:p>
          <a:p>
            <a:pPr algn="just"/>
            <a:endParaRPr lang="fr-FR" dirty="0">
              <a:latin typeface="Arial" panose="020B0604020202020204" pitchFamily="34" charset="0"/>
              <a:cs typeface="Arial" panose="020B0604020202020204" pitchFamily="34" charset="0"/>
            </a:endParaRPr>
          </a:p>
          <a:p>
            <a:pPr algn="just"/>
            <a:r>
              <a:rPr lang="fr-FR" b="1" dirty="0" smtClean="0">
                <a:latin typeface="Arial" panose="020B0604020202020204" pitchFamily="34" charset="0"/>
                <a:cs typeface="Arial" panose="020B0604020202020204" pitchFamily="34" charset="0"/>
              </a:rPr>
              <a:t>Agriculture</a:t>
            </a:r>
            <a:r>
              <a:rPr lang="fr-FR" dirty="0">
                <a:latin typeface="Arial" panose="020B0604020202020204" pitchFamily="34" charset="0"/>
                <a:cs typeface="Arial" panose="020B0604020202020204" pitchFamily="34" charset="0"/>
              </a:rPr>
              <a:t>, agribusiness (fresh and dry products</a:t>
            </a:r>
            <a:r>
              <a:rPr lang="fr-FR" dirty="0" smtClean="0">
                <a:latin typeface="Arial" panose="020B0604020202020204" pitchFamily="34" charset="0"/>
                <a:cs typeface="Arial" panose="020B0604020202020204" pitchFamily="34" charset="0"/>
              </a:rPr>
              <a:t>),</a:t>
            </a:r>
          </a:p>
          <a:p>
            <a:pPr algn="just"/>
            <a:endParaRPr lang="fr-FR" dirty="0">
              <a:latin typeface="Arial" panose="020B0604020202020204" pitchFamily="34" charset="0"/>
              <a:cs typeface="Arial" panose="020B0604020202020204" pitchFamily="34" charset="0"/>
            </a:endParaRPr>
          </a:p>
          <a:p>
            <a:pPr algn="just"/>
            <a:r>
              <a:rPr lang="fr-FR" b="1" dirty="0" smtClean="0">
                <a:latin typeface="Arial" panose="020B0604020202020204" pitchFamily="34" charset="0"/>
                <a:cs typeface="Arial" panose="020B0604020202020204" pitchFamily="34" charset="0"/>
              </a:rPr>
              <a:t>Mass </a:t>
            </a:r>
            <a:r>
              <a:rPr lang="fr-FR" b="1" dirty="0">
                <a:latin typeface="Arial" panose="020B0604020202020204" pitchFamily="34" charset="0"/>
                <a:cs typeface="Arial" panose="020B0604020202020204" pitchFamily="34" charset="0"/>
              </a:rPr>
              <a:t>catering    </a:t>
            </a:r>
            <a:endParaRPr lang="fr-FR" b="1" dirty="0" smtClean="0">
              <a:latin typeface="Arial" panose="020B0604020202020204" pitchFamily="34" charset="0"/>
              <a:cs typeface="Arial" panose="020B0604020202020204" pitchFamily="34" charset="0"/>
            </a:endParaRPr>
          </a:p>
          <a:p>
            <a:pPr algn="just"/>
            <a:endParaRPr lang="fr-FR" b="1" dirty="0">
              <a:latin typeface="Arial" panose="020B0604020202020204" pitchFamily="34" charset="0"/>
              <a:cs typeface="Arial" panose="020B0604020202020204" pitchFamily="34" charset="0"/>
            </a:endParaRPr>
          </a:p>
          <a:p>
            <a:pPr algn="just"/>
            <a:r>
              <a:rPr lang="fr-FR" b="1" dirty="0" smtClean="0">
                <a:latin typeface="Arial" panose="020B0604020202020204" pitchFamily="34" charset="0"/>
                <a:cs typeface="Arial" panose="020B0604020202020204" pitchFamily="34" charset="0"/>
              </a:rPr>
              <a:t>Logistics </a:t>
            </a:r>
            <a:r>
              <a:rPr lang="fr-FR" b="1" dirty="0">
                <a:latin typeface="Arial" panose="020B0604020202020204" pitchFamily="34" charset="0"/>
                <a:cs typeface="Arial" panose="020B0604020202020204" pitchFamily="34" charset="0"/>
              </a:rPr>
              <a:t>and </a:t>
            </a:r>
            <a:r>
              <a:rPr lang="fr-FR" b="1" dirty="0" smtClean="0">
                <a:latin typeface="Arial" panose="020B0604020202020204" pitchFamily="34" charset="0"/>
                <a:cs typeface="Arial" panose="020B0604020202020204" pitchFamily="34" charset="0"/>
              </a:rPr>
              <a:t>Transport </a:t>
            </a:r>
          </a:p>
          <a:p>
            <a:pPr algn="just"/>
            <a:endParaRPr lang="en-GB" b="1" dirty="0">
              <a:latin typeface="Arial" panose="020B0604020202020204" pitchFamily="34" charset="0"/>
              <a:cs typeface="Arial" panose="020B0604020202020204" pitchFamily="34" charset="0"/>
            </a:endParaRPr>
          </a:p>
          <a:p>
            <a:pPr algn="just"/>
            <a:r>
              <a:rPr lang="fr-FR" b="1" dirty="0">
                <a:latin typeface="Arial" panose="020B0604020202020204" pitchFamily="34" charset="0"/>
                <a:cs typeface="Arial" panose="020B0604020202020204" pitchFamily="34" charset="0"/>
              </a:rPr>
              <a:t>Recycling and </a:t>
            </a:r>
            <a:r>
              <a:rPr lang="fr-FR" b="1" dirty="0" smtClean="0">
                <a:latin typeface="Arial" panose="020B0604020202020204" pitchFamily="34" charset="0"/>
                <a:cs typeface="Arial" panose="020B0604020202020204" pitchFamily="34" charset="0"/>
              </a:rPr>
              <a:t>Environmental </a:t>
            </a:r>
            <a:r>
              <a:rPr lang="fr-FR" b="1" dirty="0">
                <a:latin typeface="Arial" panose="020B0604020202020204" pitchFamily="34" charset="0"/>
                <a:cs typeface="Arial" panose="020B0604020202020204" pitchFamily="34" charset="0"/>
              </a:rPr>
              <a:t>industries </a:t>
            </a:r>
            <a:endParaRPr lang="fr-FR" b="1" dirty="0" smtClean="0">
              <a:latin typeface="Arial" panose="020B0604020202020204" pitchFamily="34" charset="0"/>
              <a:cs typeface="Arial" panose="020B0604020202020204" pitchFamily="34" charset="0"/>
            </a:endParaRPr>
          </a:p>
          <a:p>
            <a:pPr algn="just"/>
            <a:endParaRPr lang="fr-FR" b="1" dirty="0">
              <a:latin typeface="Arial" panose="020B0604020202020204" pitchFamily="34" charset="0"/>
              <a:cs typeface="Arial" panose="020B0604020202020204" pitchFamily="34" charset="0"/>
            </a:endParaRPr>
          </a:p>
          <a:p>
            <a:pPr algn="just"/>
            <a:endParaRPr lang="fr-FR" b="1" dirty="0" smtClean="0">
              <a:latin typeface="Arial" panose="020B0604020202020204" pitchFamily="34" charset="0"/>
              <a:cs typeface="Arial" panose="020B0604020202020204" pitchFamily="34" charset="0"/>
            </a:endParaRPr>
          </a:p>
          <a:p>
            <a:pPr algn="just"/>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3945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555641"/>
          </a:xfrm>
          <a:prstGeom prst="rect">
            <a:avLst/>
          </a:prstGeom>
        </p:spPr>
        <p:txBody>
          <a:bodyPr wrap="square">
            <a:spAutoFit/>
          </a:bodyPr>
          <a:lstStyle/>
          <a:p>
            <a:pPr algn="just"/>
            <a:r>
              <a:rPr lang="fr-FR" sz="2400" b="1" dirty="0">
                <a:latin typeface="Arial" panose="020B0604020202020204" pitchFamily="34" charset="0"/>
                <a:cs typeface="Arial" panose="020B0604020202020204" pitchFamily="34" charset="0"/>
              </a:rPr>
              <a:t>The advantages of reusable plastic packaging for any </a:t>
            </a:r>
            <a:r>
              <a:rPr lang="fr-FR" sz="2400" b="1" dirty="0" smtClean="0">
                <a:latin typeface="Arial" panose="020B0604020202020204" pitchFamily="34" charset="0"/>
                <a:cs typeface="Arial" panose="020B0604020202020204" pitchFamily="34" charset="0"/>
              </a:rPr>
              <a:t>sector</a:t>
            </a:r>
          </a:p>
          <a:p>
            <a:pPr algn="just"/>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Sturdiness</a:t>
            </a:r>
            <a:r>
              <a:rPr lang="fr-FR" dirty="0">
                <a:latin typeface="Arial" panose="020B0604020202020204" pitchFamily="34" charset="0"/>
                <a:cs typeface="Arial" panose="020B0604020202020204" pitchFamily="34" charset="0"/>
              </a:rPr>
              <a:t> in packing, storing and palletising for certain products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Safety</a:t>
            </a:r>
            <a:r>
              <a:rPr lang="fr-FR" dirty="0">
                <a:latin typeface="Arial" panose="020B0604020202020204" pitchFamily="34" charset="0"/>
                <a:cs typeface="Arial" panose="020B0604020202020204" pitchFamily="34" charset="0"/>
              </a:rPr>
              <a:t> in use and ergonomics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Use in damp conditions, washable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100%</a:t>
            </a:r>
            <a:r>
              <a:rPr lang="fr-FR" dirty="0">
                <a:latin typeface="Arial" panose="020B0604020202020204" pitchFamily="34" charset="0"/>
                <a:cs typeface="Arial" panose="020B0604020202020204" pitchFamily="34" charset="0"/>
              </a:rPr>
              <a:t> reusable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Non abrasive</a:t>
            </a:r>
            <a:r>
              <a:rPr lang="fr-FR" dirty="0">
                <a:latin typeface="Arial" panose="020B0604020202020204" pitchFamily="34" charset="0"/>
                <a:cs typeface="Arial" panose="020B0604020202020204" pitchFamily="34" charset="0"/>
              </a:rPr>
              <a:t> (no damage to contents)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Hygienic and suitable for </a:t>
            </a:r>
            <a:r>
              <a:rPr lang="fr-FR" dirty="0" smtClean="0">
                <a:latin typeface="Arial" panose="020B0604020202020204" pitchFamily="34" charset="0"/>
                <a:cs typeface="Arial" panose="020B0604020202020204" pitchFamily="34" charset="0"/>
              </a:rPr>
              <a:t>clean rooms </a:t>
            </a:r>
          </a:p>
          <a:p>
            <a:pPr lvl="0" algn="just"/>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Contact with foodstuffs</a:t>
            </a:r>
            <a:r>
              <a:rPr lang="fr-FR" dirty="0">
                <a:latin typeface="Arial" panose="020B0604020202020204" pitchFamily="34" charset="0"/>
                <a:cs typeface="Arial" panose="020B0604020202020204" pitchFamily="34" charset="0"/>
              </a:rPr>
              <a:t>: direct contact in full compliance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Suitable for pre-packaged goods</a:t>
            </a:r>
            <a:r>
              <a:rPr lang="fr-FR" dirty="0">
                <a:latin typeface="Arial" panose="020B0604020202020204" pitchFamily="34" charset="0"/>
                <a:cs typeface="Arial" panose="020B0604020202020204" pitchFamily="34" charset="0"/>
              </a:rPr>
              <a:t>: good product protection, resistance to impact and stacking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Advantages in handling</a:t>
            </a:r>
            <a:r>
              <a:rPr lang="fr-FR" dirty="0">
                <a:latin typeface="Arial" panose="020B0604020202020204" pitchFamily="34" charset="0"/>
                <a:cs typeface="Arial" panose="020B0604020202020204" pitchFamily="34" charset="0"/>
              </a:rPr>
              <a:t>: ergonomic, light, convenient, easier handling, transport of heavy products, automation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Collapsible</a:t>
            </a:r>
            <a:r>
              <a:rPr lang="fr-FR" dirty="0">
                <a:latin typeface="Arial" panose="020B0604020202020204" pitchFamily="34" charset="0"/>
                <a:cs typeface="Arial" panose="020B0604020202020204" pitchFamily="34" charset="0"/>
              </a:rPr>
              <a:t>: frees up volume in trucks on empty leg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08104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196752"/>
            <a:ext cx="7848872" cy="3231654"/>
          </a:xfrm>
          <a:prstGeom prst="rect">
            <a:avLst/>
          </a:prstGeom>
        </p:spPr>
        <p:txBody>
          <a:bodyPr wrap="square">
            <a:spAutoFit/>
          </a:bodyPr>
          <a:lstStyle/>
          <a:p>
            <a:r>
              <a:rPr lang="fr-FR" sz="2400" b="1" u="sng" dirty="0">
                <a:latin typeface="Arial" panose="020B0604020202020204" pitchFamily="34" charset="0"/>
                <a:cs typeface="Arial" panose="020B0604020202020204" pitchFamily="34" charset="0"/>
              </a:rPr>
              <a:t>Cost-saving solutions</a:t>
            </a:r>
            <a:r>
              <a:rPr lang="fr-FR" b="1" dirty="0" smtClean="0">
                <a:latin typeface="Arial" panose="020B0604020202020204" pitchFamily="34" charset="0"/>
                <a:cs typeface="Arial" panose="020B0604020202020204" pitchFamily="34" charset="0"/>
              </a:rPr>
              <a:t>:</a:t>
            </a:r>
          </a:p>
          <a:p>
            <a:pPr algn="just"/>
            <a:r>
              <a:rPr lang="fr-FR" dirty="0">
                <a:latin typeface="Arial" panose="020B0604020202020204" pitchFamily="34" charset="0"/>
                <a:cs typeface="Arial" panose="020B0604020202020204" pitchFamily="34" charset="0"/>
              </a:rPr>
              <a:t/>
            </a:r>
            <a:br>
              <a:rPr lang="fr-FR" dirty="0">
                <a:latin typeface="Arial" panose="020B0604020202020204" pitchFamily="34" charset="0"/>
                <a:cs typeface="Arial" panose="020B0604020202020204" pitchFamily="34" charset="0"/>
              </a:rPr>
            </a:br>
            <a:r>
              <a:rPr lang="fr-FR" dirty="0">
                <a:latin typeface="Arial" panose="020B0604020202020204" pitchFamily="34" charset="0"/>
                <a:cs typeface="Arial" panose="020B0604020202020204" pitchFamily="34" charset="0"/>
              </a:rPr>
              <a:t>Savings of 15% to 40%, compared with single use packaging, over the whole supply chain, through better logistic flow organisation</a:t>
            </a:r>
            <a:r>
              <a:rPr lang="fr-FR"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fr-FR" b="1" u="sng" dirty="0" err="1" smtClean="0">
                <a:latin typeface="Arial" panose="020B0604020202020204" pitchFamily="34" charset="0"/>
                <a:cs typeface="Arial" panose="020B0604020202020204" pitchFamily="34" charset="0"/>
              </a:rPr>
              <a:t>Tracability</a:t>
            </a:r>
            <a:endParaRPr lang="fr-FR" b="1" u="sng" dirty="0" smtClean="0">
              <a:latin typeface="Arial" panose="020B0604020202020204" pitchFamily="34" charset="0"/>
              <a:cs typeface="Arial" panose="020B0604020202020204" pitchFamily="34" charset="0"/>
            </a:endParaRPr>
          </a:p>
          <a:p>
            <a:pPr algn="just"/>
            <a:r>
              <a:rPr lang="fr-FR" b="1" dirty="0" smtClean="0">
                <a:latin typeface="Arial" panose="020B0604020202020204" pitchFamily="34" charset="0"/>
                <a:cs typeface="Arial" panose="020B0604020202020204" pitchFamily="34" charset="0"/>
              </a:rPr>
              <a:t> </a:t>
            </a:r>
            <a:r>
              <a:rPr lang="fr-FR" b="1" dirty="0">
                <a:latin typeface="Arial" panose="020B0604020202020204" pitchFamily="34" charset="0"/>
                <a:cs typeface="Arial" panose="020B0604020202020204" pitchFamily="34" charset="0"/>
              </a:rPr>
              <a:t>:</a:t>
            </a:r>
            <a:r>
              <a:rPr lang="fr-FR" dirty="0">
                <a:latin typeface="Arial" panose="020B0604020202020204" pitchFamily="34" charset="0"/>
                <a:cs typeface="Arial" panose="020B0604020202020204" pitchFamily="34" charset="0"/>
              </a:rPr>
              <a:t> </a:t>
            </a:r>
            <a:br>
              <a:rPr lang="fr-FR" dirty="0">
                <a:latin typeface="Arial" panose="020B0604020202020204" pitchFamily="34" charset="0"/>
                <a:cs typeface="Arial" panose="020B0604020202020204" pitchFamily="34" charset="0"/>
              </a:rPr>
            </a:br>
            <a:r>
              <a:rPr lang="fr-FR" dirty="0">
                <a:latin typeface="Arial" panose="020B0604020202020204" pitchFamily="34" charset="0"/>
                <a:cs typeface="Arial" panose="020B0604020202020204" pitchFamily="34" charset="0"/>
              </a:rPr>
              <a:t>Reusable packaging is adapted to all tracing technologies: RFID - Barcode - QR Code, as per required standard</a:t>
            </a:r>
            <a:r>
              <a:rPr lang="fr-FR" dirty="0" smtClean="0">
                <a:latin typeface="Arial" panose="020B0604020202020204" pitchFamily="34" charset="0"/>
                <a:cs typeface="Arial" panose="020B0604020202020204" pitchFamily="34" charset="0"/>
              </a:rPr>
              <a:t>.</a:t>
            </a:r>
          </a:p>
          <a:p>
            <a:pPr algn="just"/>
            <a:endParaRPr lang="fr-FR"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69369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elipso.org/downloads/th_solutionlogistiqueuk.jpg">
            <a:hlinkClick r:id="rId2" tooltip="&quot;Copyright © ELIPSO&quot;"/>
          </p:cNvPr>
          <p:cNvPicPr/>
          <p:nvPr/>
        </p:nvPicPr>
        <p:blipFill>
          <a:blip r:embed="rId3">
            <a:extLst>
              <a:ext uri="{28A0092B-C50C-407E-A947-70E740481C1C}">
                <a14:useLocalDpi xmlns:a14="http://schemas.microsoft.com/office/drawing/2010/main" val="0"/>
              </a:ext>
            </a:extLst>
          </a:blip>
          <a:srcRect/>
          <a:stretch>
            <a:fillRect/>
          </a:stretch>
        </p:blipFill>
        <p:spPr bwMode="auto">
          <a:xfrm>
            <a:off x="251520" y="476672"/>
            <a:ext cx="8712968" cy="5832647"/>
          </a:xfrm>
          <a:prstGeom prst="rect">
            <a:avLst/>
          </a:prstGeom>
          <a:noFill/>
          <a:ln>
            <a:noFill/>
          </a:ln>
        </p:spPr>
      </p:pic>
      <p:sp>
        <p:nvSpPr>
          <p:cNvPr id="3" name="TextBox 2"/>
          <p:cNvSpPr txBox="1"/>
          <p:nvPr/>
        </p:nvSpPr>
        <p:spPr>
          <a:xfrm>
            <a:off x="6948264" y="6309319"/>
            <a:ext cx="2195736" cy="369332"/>
          </a:xfrm>
          <a:prstGeom prst="rect">
            <a:avLst/>
          </a:prstGeom>
          <a:noFill/>
        </p:spPr>
        <p:txBody>
          <a:bodyPr wrap="square" rtlCol="0">
            <a:spAutoFit/>
          </a:bodyPr>
          <a:lstStyle/>
          <a:p>
            <a:pPr algn="ctr"/>
            <a:r>
              <a:rPr lang="en-GB" dirty="0" smtClean="0"/>
              <a:t>Closed Circuit</a:t>
            </a:r>
            <a:endParaRPr lang="en-GB" dirty="0"/>
          </a:p>
        </p:txBody>
      </p:sp>
    </p:spTree>
    <p:extLst>
      <p:ext uri="{BB962C8B-B14F-4D97-AF65-F5344CB8AC3E}">
        <p14:creationId xmlns:p14="http://schemas.microsoft.com/office/powerpoint/2010/main" val="1522126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628800"/>
            <a:ext cx="8208912" cy="1846659"/>
          </a:xfrm>
          <a:prstGeom prst="rect">
            <a:avLst/>
          </a:prstGeom>
        </p:spPr>
        <p:txBody>
          <a:bodyPr wrap="square">
            <a:spAutoFit/>
          </a:bodyPr>
          <a:lstStyle/>
          <a:p>
            <a:r>
              <a:rPr lang="fr-FR" sz="2400" b="1" u="sng" dirty="0">
                <a:latin typeface="Arial" panose="020B0604020202020204" pitchFamily="34" charset="0"/>
                <a:cs typeface="Arial" panose="020B0604020202020204" pitchFamily="34" charset="0"/>
              </a:rPr>
              <a:t>Closed circuit</a:t>
            </a:r>
            <a:r>
              <a:rPr lang="fr-FR" dirty="0" smtClean="0">
                <a:latin typeface="Arial" panose="020B0604020202020204" pitchFamily="34" charset="0"/>
                <a:cs typeface="Arial" panose="020B0604020202020204" pitchFamily="34" charset="0"/>
              </a:rPr>
              <a:t>:</a:t>
            </a:r>
          </a:p>
          <a:p>
            <a:endParaRPr lang="fr-FR" dirty="0">
              <a:latin typeface="Arial" panose="020B0604020202020204" pitchFamily="34" charset="0"/>
              <a:cs typeface="Arial" panose="020B0604020202020204" pitchFamily="34" charset="0"/>
            </a:endParaRPr>
          </a:p>
          <a:p>
            <a:r>
              <a:rPr lang="fr-FR" dirty="0" smtClean="0">
                <a:latin typeface="Arial" panose="020B0604020202020204" pitchFamily="34" charset="0"/>
                <a:cs typeface="Arial" panose="020B0604020202020204" pitchFamily="34" charset="0"/>
              </a:rPr>
              <a:t>This </a:t>
            </a:r>
            <a:r>
              <a:rPr lang="fr-FR" dirty="0">
                <a:latin typeface="Arial" panose="020B0604020202020204" pitchFamily="34" charset="0"/>
                <a:cs typeface="Arial" panose="020B0604020202020204" pitchFamily="34" charset="0"/>
              </a:rPr>
              <a:t>flow represents regular deliveries between a supplier and a customer. The supplier usually owns the bins and pallets and carries out delivery and collection </a:t>
            </a:r>
            <a:r>
              <a:rPr lang="fr-FR" dirty="0" smtClean="0">
                <a:latin typeface="Arial" panose="020B0604020202020204" pitchFamily="34" charset="0"/>
                <a:cs typeface="Arial" panose="020B0604020202020204" pitchFamily="34" charset="0"/>
              </a:rPr>
              <a:t>trips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229971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784976" cy="6370975"/>
          </a:xfrm>
          <a:prstGeom prst="rect">
            <a:avLst/>
          </a:prstGeom>
        </p:spPr>
        <p:txBody>
          <a:bodyPr wrap="square">
            <a:spAutoFit/>
          </a:bodyPr>
          <a:lstStyle/>
          <a:p>
            <a:r>
              <a:rPr lang="fr-FR" sz="2400" b="1" dirty="0" smtClean="0">
                <a:latin typeface="Arial" panose="020B0604020202020204" pitchFamily="34" charset="0"/>
                <a:cs typeface="Arial" panose="020B0604020202020204" pitchFamily="34" charset="0"/>
              </a:rPr>
              <a:t>The </a:t>
            </a:r>
            <a:r>
              <a:rPr lang="fr-FR" sz="2400" b="1" dirty="0">
                <a:latin typeface="Arial" panose="020B0604020202020204" pitchFamily="34" charset="0"/>
                <a:cs typeface="Arial" panose="020B0604020202020204" pitchFamily="34" charset="0"/>
              </a:rPr>
              <a:t>specific advantages of reusable plastic packaging per client sector</a:t>
            </a:r>
            <a:endParaRPr lang="en-GB" sz="2400" dirty="0">
              <a:latin typeface="Arial" panose="020B0604020202020204" pitchFamily="34" charset="0"/>
              <a:cs typeface="Arial" panose="020B0604020202020204" pitchFamily="34" charset="0"/>
            </a:endParaRPr>
          </a:p>
          <a:p>
            <a:endParaRPr lang="fr-FR" dirty="0" smtClean="0">
              <a:latin typeface="Arial" panose="020B0604020202020204" pitchFamily="34" charset="0"/>
              <a:cs typeface="Arial" panose="020B0604020202020204" pitchFamily="34" charset="0"/>
            </a:endParaRPr>
          </a:p>
          <a:p>
            <a:r>
              <a:rPr lang="fr-FR" b="1" dirty="0" smtClean="0">
                <a:latin typeface="Arial" panose="020B0604020202020204" pitchFamily="34" charset="0"/>
                <a:cs typeface="Arial" panose="020B0604020202020204" pitchFamily="34" charset="0"/>
              </a:rPr>
              <a:t>INDUSTRY</a:t>
            </a:r>
            <a:r>
              <a:rPr lang="fr-FR" dirty="0">
                <a:latin typeface="Arial" panose="020B0604020202020204" pitchFamily="34" charset="0"/>
                <a:cs typeface="Arial" panose="020B0604020202020204" pitchFamily="34" charset="0"/>
              </a:rPr>
              <a:t>: </a:t>
            </a:r>
            <a:endParaRPr lang="fr-FR" dirty="0" smtClean="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r>
            <a:br>
              <a:rPr lang="fr-FR" dirty="0">
                <a:latin typeface="Arial" panose="020B0604020202020204" pitchFamily="34" charset="0"/>
                <a:cs typeface="Arial" panose="020B0604020202020204" pitchFamily="34" charset="0"/>
              </a:rPr>
            </a:br>
            <a:r>
              <a:rPr lang="fr-FR" dirty="0">
                <a:latin typeface="Arial" panose="020B0604020202020204" pitchFamily="34" charset="0"/>
                <a:cs typeface="Arial" panose="020B0604020202020204" pitchFamily="34" charset="0"/>
              </a:rPr>
              <a:t>Automobile - electronics - domestic appliances - aeronautics - pharmaceuticals - cosmetics, etc. </a:t>
            </a:r>
            <a:endParaRPr lang="fr-FR"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fr-FR" dirty="0" smtClean="0">
                <a:latin typeface="Arial" panose="020B0604020202020204" pitchFamily="34" charset="0"/>
                <a:cs typeface="Arial" panose="020B0604020202020204" pitchFamily="34" charset="0"/>
              </a:rPr>
              <a:t>Standardised </a:t>
            </a:r>
            <a:r>
              <a:rPr lang="fr-FR" dirty="0">
                <a:latin typeface="Arial" panose="020B0604020202020204" pitchFamily="34" charset="0"/>
                <a:cs typeface="Arial" panose="020B0604020202020204" pitchFamily="34" charset="0"/>
              </a:rPr>
              <a:t>and/or </a:t>
            </a:r>
            <a:r>
              <a:rPr lang="fr-FR" dirty="0" smtClean="0">
                <a:latin typeface="Arial" panose="020B0604020202020204" pitchFamily="34" charset="0"/>
                <a:cs typeface="Arial" panose="020B0604020202020204" pitchFamily="34" charset="0"/>
              </a:rPr>
              <a:t>made-to-measure </a:t>
            </a:r>
            <a:r>
              <a:rPr lang="fr-FR" dirty="0">
                <a:latin typeface="Arial" panose="020B0604020202020204" pitchFamily="34" charset="0"/>
                <a:cs typeface="Arial" panose="020B0604020202020204" pitchFamily="34" charset="0"/>
              </a:rPr>
              <a:t>as per specification </a:t>
            </a:r>
            <a:endParaRPr lang="fr-FR"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Industrially integrated throughout the supply chain </a:t>
            </a:r>
            <a:endParaRPr lang="fr-FR"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Technologies allowing the manufacture of all dimensions (30/40cm to 1.5 cubic metres and even more) </a:t>
            </a:r>
            <a:endParaRPr lang="fr-FR"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Internal fittings to standard packaging units of all formats for protecting and batching articles </a:t>
            </a:r>
            <a:endParaRPr lang="fr-FR"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Non dust-generating packaging, suitable for </a:t>
            </a:r>
            <a:r>
              <a:rPr lang="fr-FR" dirty="0" smtClean="0">
                <a:latin typeface="Arial" panose="020B0604020202020204" pitchFamily="34" charset="0"/>
                <a:cs typeface="Arial" panose="020B0604020202020204" pitchFamily="34" charset="0"/>
              </a:rPr>
              <a:t>clean rooms </a:t>
            </a:r>
          </a:p>
          <a:p>
            <a:pPr algn="just"/>
            <a:endParaRPr lang="fr-FR" dirty="0">
              <a:latin typeface="Arial" panose="020B0604020202020204" pitchFamily="34" charset="0"/>
              <a:cs typeface="Arial" panose="020B0604020202020204" pitchFamily="34" charset="0"/>
            </a:endParaRPr>
          </a:p>
          <a:p>
            <a:pPr algn="just"/>
            <a:endParaRPr lang="fr-FR"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1999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elipso.org/downloads/th_alimentaire.jpg"/>
          <p:cNvPicPr/>
          <p:nvPr/>
        </p:nvPicPr>
        <p:blipFill>
          <a:blip r:embed="rId2">
            <a:extLst>
              <a:ext uri="{28A0092B-C50C-407E-A947-70E740481C1C}">
                <a14:useLocalDpi xmlns:a14="http://schemas.microsoft.com/office/drawing/2010/main" val="0"/>
              </a:ext>
            </a:extLst>
          </a:blip>
          <a:srcRect/>
          <a:stretch>
            <a:fillRect/>
          </a:stretch>
        </p:blipFill>
        <p:spPr bwMode="auto">
          <a:xfrm>
            <a:off x="179513" y="404664"/>
            <a:ext cx="2304256" cy="2376264"/>
          </a:xfrm>
          <a:prstGeom prst="rect">
            <a:avLst/>
          </a:prstGeom>
          <a:noFill/>
          <a:ln>
            <a:noFill/>
          </a:ln>
        </p:spPr>
      </p:pic>
      <p:pic>
        <p:nvPicPr>
          <p:cNvPr id="3" name="Picture 2" descr="http://www.elipso.org/downloads/th_legumes.jpg"/>
          <p:cNvPicPr/>
          <p:nvPr/>
        </p:nvPicPr>
        <p:blipFill>
          <a:blip r:embed="rId3">
            <a:extLst>
              <a:ext uri="{28A0092B-C50C-407E-A947-70E740481C1C}">
                <a14:useLocalDpi xmlns:a14="http://schemas.microsoft.com/office/drawing/2010/main" val="0"/>
              </a:ext>
            </a:extLst>
          </a:blip>
          <a:srcRect/>
          <a:stretch>
            <a:fillRect/>
          </a:stretch>
        </p:blipFill>
        <p:spPr bwMode="auto">
          <a:xfrm>
            <a:off x="2915817" y="404665"/>
            <a:ext cx="2016224" cy="2376263"/>
          </a:xfrm>
          <a:prstGeom prst="rect">
            <a:avLst/>
          </a:prstGeom>
          <a:noFill/>
          <a:ln>
            <a:noFill/>
          </a:ln>
        </p:spPr>
      </p:pic>
      <p:pic>
        <p:nvPicPr>
          <p:cNvPr id="4" name="Picture 3" descr="http://www.elipso.org/downloads/th_fruits.jpg"/>
          <p:cNvPicPr/>
          <p:nvPr/>
        </p:nvPicPr>
        <p:blipFill>
          <a:blip r:embed="rId4">
            <a:extLst>
              <a:ext uri="{28A0092B-C50C-407E-A947-70E740481C1C}">
                <a14:useLocalDpi xmlns:a14="http://schemas.microsoft.com/office/drawing/2010/main" val="0"/>
              </a:ext>
            </a:extLst>
          </a:blip>
          <a:srcRect/>
          <a:stretch>
            <a:fillRect/>
          </a:stretch>
        </p:blipFill>
        <p:spPr bwMode="auto">
          <a:xfrm>
            <a:off x="5115164" y="404665"/>
            <a:ext cx="1833100" cy="2376263"/>
          </a:xfrm>
          <a:prstGeom prst="rect">
            <a:avLst/>
          </a:prstGeom>
          <a:noFill/>
          <a:ln>
            <a:noFill/>
          </a:ln>
        </p:spPr>
      </p:pic>
      <p:pic>
        <p:nvPicPr>
          <p:cNvPr id="5" name="Picture 4" descr="http://www.elipso.org/downloads/th_maree.jpg"/>
          <p:cNvPicPr/>
          <p:nvPr/>
        </p:nvPicPr>
        <p:blipFill>
          <a:blip r:embed="rId5">
            <a:extLst>
              <a:ext uri="{28A0092B-C50C-407E-A947-70E740481C1C}">
                <a14:useLocalDpi xmlns:a14="http://schemas.microsoft.com/office/drawing/2010/main" val="0"/>
              </a:ext>
            </a:extLst>
          </a:blip>
          <a:srcRect/>
          <a:stretch>
            <a:fillRect/>
          </a:stretch>
        </p:blipFill>
        <p:spPr bwMode="auto">
          <a:xfrm>
            <a:off x="179513" y="2996952"/>
            <a:ext cx="2304256" cy="1728192"/>
          </a:xfrm>
          <a:prstGeom prst="rect">
            <a:avLst/>
          </a:prstGeom>
          <a:noFill/>
          <a:ln>
            <a:noFill/>
          </a:ln>
        </p:spPr>
      </p:pic>
      <p:pic>
        <p:nvPicPr>
          <p:cNvPr id="6" name="Picture 5" descr="http://www.elipso.org/downloads/th_boulangerie.jpg"/>
          <p:cNvPicPr/>
          <p:nvPr/>
        </p:nvPicPr>
        <p:blipFill>
          <a:blip r:embed="rId6">
            <a:extLst>
              <a:ext uri="{28A0092B-C50C-407E-A947-70E740481C1C}">
                <a14:useLocalDpi xmlns:a14="http://schemas.microsoft.com/office/drawing/2010/main" val="0"/>
              </a:ext>
            </a:extLst>
          </a:blip>
          <a:srcRect/>
          <a:stretch>
            <a:fillRect/>
          </a:stretch>
        </p:blipFill>
        <p:spPr bwMode="auto">
          <a:xfrm>
            <a:off x="2903059" y="2992404"/>
            <a:ext cx="2016224" cy="1728192"/>
          </a:xfrm>
          <a:prstGeom prst="rect">
            <a:avLst/>
          </a:prstGeom>
          <a:noFill/>
          <a:ln>
            <a:noFill/>
          </a:ln>
        </p:spPr>
      </p:pic>
      <p:pic>
        <p:nvPicPr>
          <p:cNvPr id="7" name="Picture 6" descr="http://www.elipso.org/downloads/th_fraits.jpg"/>
          <p:cNvPicPr/>
          <p:nvPr/>
        </p:nvPicPr>
        <p:blipFill>
          <a:blip r:embed="rId7">
            <a:extLst>
              <a:ext uri="{28A0092B-C50C-407E-A947-70E740481C1C}">
                <a14:useLocalDpi xmlns:a14="http://schemas.microsoft.com/office/drawing/2010/main" val="0"/>
              </a:ext>
            </a:extLst>
          </a:blip>
          <a:srcRect/>
          <a:stretch>
            <a:fillRect/>
          </a:stretch>
        </p:blipFill>
        <p:spPr bwMode="auto">
          <a:xfrm>
            <a:off x="5115164" y="2996952"/>
            <a:ext cx="1833099" cy="1728192"/>
          </a:xfrm>
          <a:prstGeom prst="rect">
            <a:avLst/>
          </a:prstGeom>
          <a:noFill/>
          <a:ln>
            <a:noFill/>
          </a:ln>
        </p:spPr>
      </p:pic>
      <p:pic>
        <p:nvPicPr>
          <p:cNvPr id="8" name="Picture 7" descr="http://www.elipso.org/downloads/th_boissons.jpg"/>
          <p:cNvPicPr/>
          <p:nvPr/>
        </p:nvPicPr>
        <p:blipFill>
          <a:blip r:embed="rId8">
            <a:extLst>
              <a:ext uri="{28A0092B-C50C-407E-A947-70E740481C1C}">
                <a14:useLocalDpi xmlns:a14="http://schemas.microsoft.com/office/drawing/2010/main" val="0"/>
              </a:ext>
            </a:extLst>
          </a:blip>
          <a:srcRect/>
          <a:stretch>
            <a:fillRect/>
          </a:stretch>
        </p:blipFill>
        <p:spPr bwMode="auto">
          <a:xfrm>
            <a:off x="179514" y="4941168"/>
            <a:ext cx="2304256" cy="1800200"/>
          </a:xfrm>
          <a:prstGeom prst="rect">
            <a:avLst/>
          </a:prstGeom>
          <a:noFill/>
          <a:ln>
            <a:noFill/>
          </a:ln>
        </p:spPr>
      </p:pic>
      <p:pic>
        <p:nvPicPr>
          <p:cNvPr id="9" name="Picture 8" descr="http://www.elipso.org/downloads/th_distribution2.jpg"/>
          <p:cNvPicPr/>
          <p:nvPr/>
        </p:nvPicPr>
        <p:blipFill>
          <a:blip r:embed="rId9">
            <a:extLst>
              <a:ext uri="{28A0092B-C50C-407E-A947-70E740481C1C}">
                <a14:useLocalDpi xmlns:a14="http://schemas.microsoft.com/office/drawing/2010/main" val="0"/>
              </a:ext>
            </a:extLst>
          </a:blip>
          <a:srcRect/>
          <a:stretch>
            <a:fillRect/>
          </a:stretch>
        </p:blipFill>
        <p:spPr bwMode="auto">
          <a:xfrm>
            <a:off x="2915817" y="4941169"/>
            <a:ext cx="2003466" cy="1800200"/>
          </a:xfrm>
          <a:prstGeom prst="rect">
            <a:avLst/>
          </a:prstGeom>
          <a:noFill/>
          <a:ln>
            <a:noFill/>
          </a:ln>
        </p:spPr>
      </p:pic>
      <p:pic>
        <p:nvPicPr>
          <p:cNvPr id="2050" name="Picture 2" descr="Image result for british army ammunition boxes">
            <a:hlinkClick r:id="rId10"/>
          </p:cNvPr>
          <p:cNvPicPr>
            <a:picLocks noChangeAspect="1" noChangeArrowheads="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5110647" y="4916851"/>
            <a:ext cx="1981633" cy="182451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british army ammunition boxes">
            <a:hlinkClick r:id="rId12"/>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7092280" y="404664"/>
            <a:ext cx="1872208" cy="237626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british army ammunition boxes">
            <a:hlinkClick r:id="rId14"/>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7239000" y="2971578"/>
            <a:ext cx="1725488" cy="1753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4370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404665"/>
            <a:ext cx="8640960" cy="5355312"/>
          </a:xfrm>
          <a:prstGeom prst="rect">
            <a:avLst/>
          </a:prstGeom>
        </p:spPr>
        <p:txBody>
          <a:bodyPr wrap="square">
            <a:spAutoFit/>
          </a:bodyPr>
          <a:lstStyle/>
          <a:p>
            <a:pPr lvl="0" algn="just"/>
            <a:r>
              <a:rPr lang="fr-FR" b="1" dirty="0">
                <a:latin typeface="Arial" panose="020B0604020202020204" pitchFamily="34" charset="0"/>
                <a:cs typeface="Arial" panose="020B0604020202020204" pitchFamily="34" charset="0"/>
              </a:rPr>
              <a:t>Substituted for other materials </a:t>
            </a:r>
            <a:endParaRPr lang="fr-FR" b="1"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Waste reduction: circular model (lowers CO2)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Reusable plastic packaging's development vector is direcly related to logistical flow control. </a:t>
            </a:r>
            <a:endParaRPr lang="fr-FR" dirty="0" smtClean="0">
              <a:latin typeface="Arial" panose="020B0604020202020204" pitchFamily="34" charset="0"/>
              <a:cs typeface="Arial" panose="020B0604020202020204" pitchFamily="34" charset="0"/>
            </a:endParaRPr>
          </a:p>
          <a:p>
            <a:pPr lvl="0" algn="just"/>
            <a:endParaRPr lang="fr-FR" dirty="0">
              <a:latin typeface="Arial" panose="020B0604020202020204" pitchFamily="34" charset="0"/>
              <a:cs typeface="Arial" panose="020B0604020202020204" pitchFamily="34" charset="0"/>
            </a:endParaRPr>
          </a:p>
          <a:p>
            <a:pPr lvl="0" algn="just"/>
            <a:r>
              <a:rPr lang="fr-FR" dirty="0" smtClean="0">
                <a:latin typeface="Arial" panose="020B0604020202020204" pitchFamily="34" charset="0"/>
                <a:cs typeface="Arial" panose="020B0604020202020204" pitchFamily="34" charset="0"/>
              </a:rPr>
              <a:t>Reusable </a:t>
            </a:r>
            <a:r>
              <a:rPr lang="fr-FR" dirty="0">
                <a:latin typeface="Arial" panose="020B0604020202020204" pitchFamily="34" charset="0"/>
                <a:cs typeface="Arial" panose="020B0604020202020204" pitchFamily="34" charset="0"/>
              </a:rPr>
              <a:t>packaging goes from the production line to the end user </a:t>
            </a:r>
            <a:r>
              <a:rPr lang="fr-FR" dirty="0" smtClean="0">
                <a:latin typeface="Arial" panose="020B0604020202020204" pitchFamily="34" charset="0"/>
                <a:cs typeface="Arial" panose="020B0604020202020204" pitchFamily="34" charset="0"/>
              </a:rPr>
              <a:t>.</a:t>
            </a: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Development of production contracts necessarily within the logistical </a:t>
            </a:r>
            <a:r>
              <a:rPr lang="fr-FR" dirty="0" smtClean="0">
                <a:latin typeface="Arial" panose="020B0604020202020204" pitchFamily="34" charset="0"/>
                <a:cs typeface="Arial" panose="020B0604020202020204" pitchFamily="34" charset="0"/>
              </a:rPr>
              <a:t>chain.</a:t>
            </a:r>
          </a:p>
          <a:p>
            <a:pPr lvl="0" algn="just"/>
            <a:r>
              <a:rPr lang="fr-FR"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Suits fragmented production where sub-assembly production lines are remote from final </a:t>
            </a:r>
            <a:r>
              <a:rPr lang="fr-FR" dirty="0" smtClean="0">
                <a:latin typeface="Arial" panose="020B0604020202020204" pitchFamily="34" charset="0"/>
                <a:cs typeface="Arial" panose="020B0604020202020204" pitchFamily="34" charset="0"/>
              </a:rPr>
              <a:t>assembly.</a:t>
            </a: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Reliability in use: meets specifications accurately and capable of meeting developments in customer specifications </a:t>
            </a:r>
            <a:r>
              <a:rPr lang="fr-FR" dirty="0" smtClean="0">
                <a:latin typeface="Arial" panose="020B0604020202020204" pitchFamily="34" charset="0"/>
                <a:cs typeface="Arial" panose="020B0604020202020204" pitchFamily="34" charset="0"/>
              </a:rPr>
              <a:t>.</a:t>
            </a:r>
          </a:p>
          <a:p>
            <a:pPr lvl="0" algn="just"/>
            <a:endParaRPr lang="fr-FR" dirty="0">
              <a:latin typeface="Arial" panose="020B0604020202020204" pitchFamily="34" charset="0"/>
              <a:cs typeface="Arial" panose="020B0604020202020204" pitchFamily="34" charset="0"/>
            </a:endParaRPr>
          </a:p>
          <a:p>
            <a:pPr lvl="0" algn="just"/>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p:txBody>
      </p:sp>
      <p:sp>
        <p:nvSpPr>
          <p:cNvPr id="3" name="Rectangle 2"/>
          <p:cNvSpPr/>
          <p:nvPr/>
        </p:nvSpPr>
        <p:spPr>
          <a:xfrm>
            <a:off x="251520" y="5013176"/>
            <a:ext cx="8640960" cy="1754326"/>
          </a:xfrm>
          <a:prstGeom prst="rect">
            <a:avLst/>
          </a:prstGeom>
        </p:spPr>
        <p:txBody>
          <a:bodyPr wrap="square">
            <a:spAutoFit/>
          </a:bodyPr>
          <a:lstStyle/>
          <a:p>
            <a:pPr lvl="0" algn="just"/>
            <a:r>
              <a:rPr lang="fr-FR" dirty="0">
                <a:latin typeface="Arial" panose="020B0604020202020204" pitchFamily="34" charset="0"/>
                <a:cs typeface="Arial" panose="020B0604020202020204" pitchFamily="34" charset="0"/>
              </a:rPr>
              <a:t>Bottle crates as vectors of strong and reliable communication with up to 5 colour </a:t>
            </a:r>
            <a:r>
              <a:rPr lang="fr-FR" dirty="0" smtClean="0">
                <a:latin typeface="Arial" panose="020B0604020202020204" pitchFamily="34" charset="0"/>
                <a:cs typeface="Arial" panose="020B0604020202020204" pitchFamily="34" charset="0"/>
              </a:rPr>
              <a:t>printing.</a:t>
            </a:r>
          </a:p>
          <a:p>
            <a:pPr lvl="0" algn="just"/>
            <a:r>
              <a:rPr lang="fr-FR"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Interlayers for empty recipient transport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Pallet trucks can be used for shelf-filling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854238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elipso.org/downloads/th_automatisation_1.jpg"/>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568952" cy="6336704"/>
          </a:xfrm>
          <a:prstGeom prst="rect">
            <a:avLst/>
          </a:prstGeom>
          <a:noFill/>
          <a:ln>
            <a:noFill/>
          </a:ln>
        </p:spPr>
      </p:pic>
    </p:spTree>
    <p:extLst>
      <p:ext uri="{BB962C8B-B14F-4D97-AF65-F5344CB8AC3E}">
        <p14:creationId xmlns:p14="http://schemas.microsoft.com/office/powerpoint/2010/main" val="2834047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www.elipso.org/downloads/th_automatisation2.jpg"/>
          <p:cNvPicPr/>
          <p:nvPr/>
        </p:nvPicPr>
        <p:blipFill>
          <a:blip r:embed="rId2">
            <a:extLst>
              <a:ext uri="{28A0092B-C50C-407E-A947-70E740481C1C}">
                <a14:useLocalDpi xmlns:a14="http://schemas.microsoft.com/office/drawing/2010/main" val="0"/>
              </a:ext>
            </a:extLst>
          </a:blip>
          <a:srcRect/>
          <a:stretch>
            <a:fillRect/>
          </a:stretch>
        </p:blipFill>
        <p:spPr bwMode="auto">
          <a:xfrm>
            <a:off x="179512" y="188640"/>
            <a:ext cx="8784976" cy="6408711"/>
          </a:xfrm>
          <a:prstGeom prst="rect">
            <a:avLst/>
          </a:prstGeom>
          <a:noFill/>
          <a:ln>
            <a:noFill/>
          </a:ln>
        </p:spPr>
      </p:pic>
    </p:spTree>
    <p:extLst>
      <p:ext uri="{BB962C8B-B14F-4D97-AF65-F5344CB8AC3E}">
        <p14:creationId xmlns:p14="http://schemas.microsoft.com/office/powerpoint/2010/main" val="1670695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74345"/>
            <a:ext cx="7992888" cy="6001643"/>
          </a:xfrm>
          <a:prstGeom prst="rect">
            <a:avLst/>
          </a:prstGeom>
        </p:spPr>
        <p:txBody>
          <a:bodyPr wrap="square">
            <a:spAutoFit/>
          </a:bodyPr>
          <a:lstStyle/>
          <a:p>
            <a:r>
              <a:rPr lang="fr-FR" sz="2400" b="1" dirty="0">
                <a:latin typeface="Arial" panose="020B0604020202020204" pitchFamily="34" charset="0"/>
                <a:cs typeface="Arial" panose="020B0604020202020204" pitchFamily="34" charset="0"/>
              </a:rPr>
              <a:t>KEY DATES / TIMELINE</a:t>
            </a:r>
            <a:endParaRPr lang="en-GB" sz="2400" b="1" dirty="0">
              <a:latin typeface="Arial" panose="020B0604020202020204" pitchFamily="34" charset="0"/>
              <a:cs typeface="Arial" panose="020B0604020202020204" pitchFamily="34" charset="0"/>
            </a:endParaRPr>
          </a:p>
          <a:p>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r>
              <a:rPr lang="fr-FR" b="1" dirty="0">
                <a:latin typeface="Arial" panose="020B0604020202020204" pitchFamily="34" charset="0"/>
                <a:cs typeface="Arial" panose="020B0604020202020204" pitchFamily="34" charset="0"/>
              </a:rPr>
              <a:t>Packaging developments along the years:</a:t>
            </a:r>
            <a:endParaRPr lang="en-GB" dirty="0">
              <a:latin typeface="Arial" panose="020B0604020202020204" pitchFamily="34" charset="0"/>
              <a:cs typeface="Arial" panose="020B0604020202020204" pitchFamily="34" charset="0"/>
            </a:endParaRPr>
          </a:p>
          <a:p>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r>
              <a:rPr lang="fr-FR" b="1" dirty="0">
                <a:latin typeface="Arial" panose="020B0604020202020204" pitchFamily="34" charset="0"/>
                <a:cs typeface="Arial" panose="020B0604020202020204" pitchFamily="34" charset="0"/>
              </a:rPr>
              <a:t>1960-1990:</a:t>
            </a:r>
            <a:r>
              <a:rPr lang="fr-FR" dirty="0">
                <a:latin typeface="Arial" panose="020B0604020202020204" pitchFamily="34" charset="0"/>
                <a:cs typeface="Arial" panose="020B0604020202020204" pitchFamily="34" charset="0"/>
              </a:rPr>
              <a:t> Internal flows in </a:t>
            </a:r>
            <a:r>
              <a:rPr lang="fr-FR" dirty="0" smtClean="0">
                <a:latin typeface="Arial" panose="020B0604020202020204" pitchFamily="34" charset="0"/>
                <a:cs typeface="Arial" panose="020B0604020202020204" pitchFamily="34" charset="0"/>
              </a:rPr>
              <a:t>companies:</a:t>
            </a:r>
          </a:p>
          <a:p>
            <a:pPr lvl="0"/>
            <a:r>
              <a:rPr lang="fr-FR"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r>
              <a:rPr lang="fr-FR" dirty="0">
                <a:latin typeface="Arial" panose="020B0604020202020204" pitchFamily="34" charset="0"/>
                <a:cs typeface="Arial" panose="020B0604020202020204" pitchFamily="34" charset="0"/>
              </a:rPr>
              <a:t>- stackable but heavy products</a:t>
            </a:r>
            <a:br>
              <a:rPr lang="fr-FR" dirty="0">
                <a:latin typeface="Arial" panose="020B0604020202020204" pitchFamily="34" charset="0"/>
                <a:cs typeface="Arial" panose="020B0604020202020204" pitchFamily="34" charset="0"/>
              </a:rPr>
            </a:br>
            <a:r>
              <a:rPr lang="fr-FR" dirty="0">
                <a:latin typeface="Arial" panose="020B0604020202020204" pitchFamily="34" charset="0"/>
                <a:cs typeface="Arial" panose="020B0604020202020204" pitchFamily="34" charset="0"/>
              </a:rPr>
              <a:t>- developed in line with industrial evolution (KANBAN)</a:t>
            </a:r>
            <a:endParaRPr lang="en-GB" dirty="0">
              <a:latin typeface="Arial" panose="020B0604020202020204" pitchFamily="34" charset="0"/>
              <a:cs typeface="Arial" panose="020B0604020202020204" pitchFamily="34" charset="0"/>
            </a:endParaRPr>
          </a:p>
          <a:p>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r>
              <a:rPr lang="fr-FR" b="1" dirty="0">
                <a:latin typeface="Arial" panose="020B0604020202020204" pitchFamily="34" charset="0"/>
                <a:cs typeface="Arial" panose="020B0604020202020204" pitchFamily="34" charset="0"/>
              </a:rPr>
              <a:t>1990-2000:</a:t>
            </a:r>
            <a:r>
              <a:rPr lang="fr-FR" dirty="0">
                <a:latin typeface="Arial" panose="020B0604020202020204" pitchFamily="34" charset="0"/>
                <a:cs typeface="Arial" panose="020B0604020202020204" pitchFamily="34" charset="0"/>
              </a:rPr>
              <a:t> Beginning of supplier/customer flows </a:t>
            </a:r>
            <a:r>
              <a:rPr lang="fr-FR" dirty="0" smtClean="0">
                <a:latin typeface="Arial" panose="020B0604020202020204" pitchFamily="34" charset="0"/>
                <a:cs typeface="Arial" panose="020B0604020202020204" pitchFamily="34" charset="0"/>
              </a:rPr>
              <a:t>:</a:t>
            </a:r>
          </a:p>
          <a:p>
            <a:pPr lvl="0"/>
            <a:endParaRPr lang="en-GB" dirty="0">
              <a:latin typeface="Arial" panose="020B0604020202020204" pitchFamily="34" charset="0"/>
              <a:cs typeface="Arial" panose="020B0604020202020204" pitchFamily="34" charset="0"/>
            </a:endParaRPr>
          </a:p>
          <a:p>
            <a:r>
              <a:rPr lang="fr-FR" dirty="0">
                <a:latin typeface="Arial" panose="020B0604020202020204" pitchFamily="34" charset="0"/>
                <a:cs typeface="Arial" panose="020B0604020202020204" pitchFamily="34" charset="0"/>
              </a:rPr>
              <a:t>- identifiable, recyclable, fold-down and fit-in products</a:t>
            </a:r>
            <a:endParaRPr lang="en-GB" dirty="0">
              <a:latin typeface="Arial" panose="020B0604020202020204" pitchFamily="34" charset="0"/>
              <a:cs typeface="Arial" panose="020B0604020202020204" pitchFamily="34" charset="0"/>
            </a:endParaRPr>
          </a:p>
          <a:p>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r>
              <a:rPr lang="fr-FR" b="1" dirty="0">
                <a:latin typeface="Arial" panose="020B0604020202020204" pitchFamily="34" charset="0"/>
                <a:cs typeface="Arial" panose="020B0604020202020204" pitchFamily="34" charset="0"/>
              </a:rPr>
              <a:t>2000-2010: </a:t>
            </a:r>
            <a:r>
              <a:rPr lang="fr-FR" dirty="0">
                <a:latin typeface="Arial" panose="020B0604020202020204" pitchFamily="34" charset="0"/>
                <a:cs typeface="Arial" panose="020B0604020202020204" pitchFamily="34" charset="0"/>
              </a:rPr>
              <a:t>Inter-site distances increase and the beginnings of traceability stimulate the development of reusable plastic </a:t>
            </a:r>
            <a:r>
              <a:rPr lang="fr-FR" dirty="0" smtClean="0">
                <a:latin typeface="Arial" panose="020B0604020202020204" pitchFamily="34" charset="0"/>
                <a:cs typeface="Arial" panose="020B0604020202020204" pitchFamily="34" charset="0"/>
              </a:rPr>
              <a:t>packaging. </a:t>
            </a:r>
            <a:endParaRPr lang="en-GB" dirty="0">
              <a:latin typeface="Arial" panose="020B0604020202020204" pitchFamily="34" charset="0"/>
              <a:cs typeface="Arial" panose="020B0604020202020204" pitchFamily="34" charset="0"/>
            </a:endParaRPr>
          </a:p>
          <a:p>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r>
              <a:rPr lang="fr-FR" b="1" dirty="0">
                <a:latin typeface="Arial" panose="020B0604020202020204" pitchFamily="34" charset="0"/>
                <a:cs typeface="Arial" panose="020B0604020202020204" pitchFamily="34" charset="0"/>
              </a:rPr>
              <a:t>Reusable plastic packaging is developed and adapted to new forms of logistical organisation in </a:t>
            </a:r>
            <a:r>
              <a:rPr lang="fr-FR" b="1" dirty="0" smtClean="0">
                <a:latin typeface="Arial" panose="020B0604020202020204" pitchFamily="34" charset="0"/>
                <a:cs typeface="Arial" panose="020B0604020202020204" pitchFamily="34" charset="0"/>
              </a:rPr>
              <a:t>companies.</a:t>
            </a:r>
          </a:p>
          <a:p>
            <a:endParaRPr lang="fr-FR" b="1" dirty="0">
              <a:latin typeface="Arial" panose="020B0604020202020204" pitchFamily="34" charset="0"/>
              <a:cs typeface="Arial" panose="020B0604020202020204" pitchFamily="34" charset="0"/>
            </a:endParaRPr>
          </a:p>
          <a:p>
            <a:endParaRPr lang="fr-FR" b="1"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05528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332657"/>
            <a:ext cx="8568952" cy="4708981"/>
          </a:xfrm>
          <a:prstGeom prst="rect">
            <a:avLst/>
          </a:prstGeom>
        </p:spPr>
        <p:txBody>
          <a:bodyPr wrap="square">
            <a:spAutoFit/>
          </a:bodyPr>
          <a:lstStyle/>
          <a:p>
            <a:pPr algn="just"/>
            <a:r>
              <a:rPr lang="fr-FR" sz="2400" b="1" dirty="0">
                <a:latin typeface="Arial" panose="020B0604020202020204" pitchFamily="34" charset="0"/>
                <a:cs typeface="Arial" panose="020B0604020202020204" pitchFamily="34" charset="0"/>
              </a:rPr>
              <a:t>REUSABLE PLASTIC PACKAGING IN COMPLIANCE WITH HEALTH AND SAFETY STANDARDS</a:t>
            </a:r>
            <a:endParaRPr lang="en-GB" sz="2400"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Strict observance of regulations on materials in contact with foodstuffs</a:t>
            </a:r>
            <a:r>
              <a:rPr lang="fr-FR" dirty="0">
                <a:latin typeface="Arial" panose="020B0604020202020204" pitchFamily="34" charset="0"/>
                <a:cs typeface="Arial" panose="020B0604020202020204" pitchFamily="34" charset="0"/>
              </a:rPr>
              <a:t> (Guideline Regulation (EC) N° 1935/2004 and Plastics Regulations (EU) N° 10 2011).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In terms of</a:t>
            </a:r>
            <a:r>
              <a:rPr lang="fr-FR" b="1" dirty="0">
                <a:latin typeface="Arial" panose="020B0604020202020204" pitchFamily="34" charset="0"/>
                <a:cs typeface="Arial" panose="020B0604020202020204" pitchFamily="34" charset="0"/>
              </a:rPr>
              <a:t> best manufacturing practices</a:t>
            </a:r>
            <a:r>
              <a:rPr lang="fr-FR" dirty="0">
                <a:latin typeface="Arial" panose="020B0604020202020204" pitchFamily="34" charset="0"/>
                <a:cs typeface="Arial" panose="020B0604020202020204" pitchFamily="34" charset="0"/>
              </a:rPr>
              <a:t>, observance of European regulation GMP (EC) N° 2023/2006.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b="1" dirty="0">
                <a:latin typeface="Arial" panose="020B0604020202020204" pitchFamily="34" charset="0"/>
                <a:cs typeface="Arial" panose="020B0604020202020204" pitchFamily="34" charset="0"/>
              </a:rPr>
              <a:t>Best hygiene practices</a:t>
            </a:r>
            <a:r>
              <a:rPr lang="fr-FR" dirty="0">
                <a:latin typeface="Arial" panose="020B0604020202020204" pitchFamily="34" charset="0"/>
                <a:cs typeface="Arial" panose="020B0604020202020204" pitchFamily="34" charset="0"/>
              </a:rPr>
              <a:t>: plastic packaging companies have drawn up a </a:t>
            </a:r>
            <a:r>
              <a:rPr lang="fr-FR" i="1" dirty="0">
                <a:latin typeface="Arial" panose="020B0604020202020204" pitchFamily="34" charset="0"/>
                <a:cs typeface="Arial" panose="020B0604020202020204" pitchFamily="34" charset="0"/>
              </a:rPr>
              <a:t>Guide de bonnes pratiques d'hygiène</a:t>
            </a:r>
            <a:r>
              <a:rPr lang="fr-FR" dirty="0">
                <a:latin typeface="Arial" panose="020B0604020202020204" pitchFamily="34" charset="0"/>
                <a:cs typeface="Arial" panose="020B0604020202020204" pitchFamily="34" charset="0"/>
              </a:rPr>
              <a:t> (Best Hygiene Practices Guide) published in the Official Government Journal since 1999. </a:t>
            </a:r>
            <a:endParaRPr lang="fr-FR" dirty="0" smtClean="0">
              <a:latin typeface="Arial" panose="020B0604020202020204" pitchFamily="34" charset="0"/>
              <a:cs typeface="Arial" panose="020B0604020202020204" pitchFamily="34" charset="0"/>
            </a:endParaRPr>
          </a:p>
          <a:p>
            <a:pPr lvl="0" algn="just"/>
            <a:endParaRPr lang="fr-FR" dirty="0">
              <a:latin typeface="Arial" panose="020B0604020202020204" pitchFamily="34" charset="0"/>
              <a:cs typeface="Arial" panose="020B0604020202020204" pitchFamily="34" charset="0"/>
            </a:endParaRPr>
          </a:p>
          <a:p>
            <a:pPr lvl="0" algn="just"/>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99424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6633"/>
            <a:ext cx="9144000" cy="6370975"/>
          </a:xfrm>
          <a:prstGeom prst="rect">
            <a:avLst/>
          </a:prstGeom>
        </p:spPr>
        <p:txBody>
          <a:bodyPr wrap="square">
            <a:spAutoFit/>
          </a:bodyPr>
          <a:lstStyle/>
          <a:p>
            <a:pPr algn="just"/>
            <a:r>
              <a:rPr lang="fr-FR" sz="2400" b="1" dirty="0">
                <a:latin typeface="Arial" panose="020B0604020202020204" pitchFamily="34" charset="0"/>
                <a:cs typeface="Arial" panose="020B0604020202020204" pitchFamily="34" charset="0"/>
              </a:rPr>
              <a:t>ENVIRONMENTAL PERFORMANCE OF REUSABLE PLASTIC PACKAGING IN LOGISTICAL CHAIN AND TRANSPORT</a:t>
            </a:r>
            <a:endParaRPr lang="en-GB" sz="2400" dirty="0">
              <a:latin typeface="Arial" panose="020B0604020202020204" pitchFamily="34" charset="0"/>
              <a:cs typeface="Arial" panose="020B0604020202020204" pitchFamily="34" charset="0"/>
            </a:endParaRPr>
          </a:p>
          <a:p>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fr-FR" b="1" dirty="0">
                <a:latin typeface="Arial" panose="020B0604020202020204" pitchFamily="34" charset="0"/>
                <a:cs typeface="Arial" panose="020B0604020202020204" pitchFamily="34" charset="0"/>
              </a:rPr>
              <a:t>Operating lifespan</a:t>
            </a:r>
            <a:r>
              <a:rPr lang="fr-FR" dirty="0">
                <a:latin typeface="Arial" panose="020B0604020202020204" pitchFamily="34" charset="0"/>
                <a:cs typeface="Arial" panose="020B0604020202020204" pitchFamily="34" charset="0"/>
              </a:rPr>
              <a:t>: up to 25 years depending on the sector and number of trips (most reusable plastic packaging has a useful life of 5 to 10 years).</a:t>
            </a:r>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r>
            <a:br>
              <a:rPr lang="fr-FR" dirty="0">
                <a:latin typeface="Arial" panose="020B0604020202020204" pitchFamily="34" charset="0"/>
                <a:cs typeface="Arial" panose="020B0604020202020204" pitchFamily="34" charset="0"/>
              </a:rPr>
            </a:br>
            <a:r>
              <a:rPr lang="fr-FR" b="1" dirty="0">
                <a:latin typeface="Arial" panose="020B0604020202020204" pitchFamily="34" charset="0"/>
                <a:cs typeface="Arial" panose="020B0604020202020204" pitchFamily="34" charset="0"/>
              </a:rPr>
              <a:t>Prevention</a:t>
            </a:r>
            <a:r>
              <a:rPr lang="fr-FR" dirty="0">
                <a:latin typeface="Arial" panose="020B0604020202020204" pitchFamily="34" charset="0"/>
                <a:cs typeface="Arial" panose="020B0604020202020204" pitchFamily="34" charset="0"/>
              </a:rPr>
              <a:t>: reusable packaging contributes to limiting source production of raw materials.</a:t>
            </a:r>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r>
            <a:br>
              <a:rPr lang="fr-FR" dirty="0">
                <a:latin typeface="Arial" panose="020B0604020202020204" pitchFamily="34" charset="0"/>
                <a:cs typeface="Arial" panose="020B0604020202020204" pitchFamily="34" charset="0"/>
              </a:rPr>
            </a:br>
            <a:r>
              <a:rPr lang="fr-FR" b="1" dirty="0">
                <a:latin typeface="Arial" panose="020B0604020202020204" pitchFamily="34" charset="0"/>
                <a:cs typeface="Arial" panose="020B0604020202020204" pitchFamily="34" charset="0"/>
              </a:rPr>
              <a:t>Environmental impact in the supply chain</a:t>
            </a:r>
            <a:r>
              <a:rPr lang="fr-FR" dirty="0">
                <a:latin typeface="Arial" panose="020B0604020202020204" pitchFamily="34" charset="0"/>
                <a:cs typeface="Arial" panose="020B0604020202020204" pitchFamily="34" charset="0"/>
              </a:rPr>
              <a:t>: reusable packaging contributes to the reduction of the supply chain carbon footprint.</a:t>
            </a:r>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r>
            <a:br>
              <a:rPr lang="fr-FR" dirty="0">
                <a:latin typeface="Arial" panose="020B0604020202020204" pitchFamily="34" charset="0"/>
                <a:cs typeface="Arial" panose="020B0604020202020204" pitchFamily="34" charset="0"/>
              </a:rPr>
            </a:br>
            <a:r>
              <a:rPr lang="fr-FR" b="1" dirty="0">
                <a:latin typeface="Arial" panose="020B0604020202020204" pitchFamily="34" charset="0"/>
                <a:cs typeface="Arial" panose="020B0604020202020204" pitchFamily="34" charset="0"/>
              </a:rPr>
              <a:t>End of life of reusable packaging</a:t>
            </a:r>
            <a:r>
              <a:rPr lang="fr-FR" dirty="0">
                <a:latin typeface="Arial" panose="020B0604020202020204" pitchFamily="34" charset="0"/>
                <a:cs typeface="Arial" panose="020B0604020202020204" pitchFamily="34" charset="0"/>
              </a:rPr>
              <a:t>: when no longer fit for use, it is 100% recyclable.</a:t>
            </a:r>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r>
            <a:br>
              <a:rPr lang="fr-FR" dirty="0">
                <a:latin typeface="Arial" panose="020B0604020202020204" pitchFamily="34" charset="0"/>
                <a:cs typeface="Arial" panose="020B0604020202020204" pitchFamily="34" charset="0"/>
              </a:rPr>
            </a:br>
            <a:r>
              <a:rPr lang="fr-FR" b="1" dirty="0">
                <a:latin typeface="Arial" panose="020B0604020202020204" pitchFamily="34" charset="0"/>
                <a:cs typeface="Arial" panose="020B0604020202020204" pitchFamily="34" charset="0"/>
              </a:rPr>
              <a:t>Recycling</a:t>
            </a:r>
            <a:r>
              <a:rPr lang="fr-FR" dirty="0">
                <a:latin typeface="Arial" panose="020B0604020202020204" pitchFamily="34" charset="0"/>
                <a:cs typeface="Arial" panose="020B0604020202020204" pitchFamily="34" charset="0"/>
              </a:rPr>
              <a:t>: packaging materials are recycled for use in several applications: recovery in reusable plastic packaging for </a:t>
            </a:r>
            <a:r>
              <a:rPr lang="fr-FR" dirty="0" smtClean="0">
                <a:latin typeface="Arial" panose="020B0604020202020204" pitchFamily="34" charset="0"/>
                <a:cs typeface="Arial" panose="020B0604020202020204" pitchFamily="34" charset="0"/>
              </a:rPr>
              <a:t>non-food </a:t>
            </a:r>
            <a:r>
              <a:rPr lang="fr-FR" dirty="0">
                <a:latin typeface="Arial" panose="020B0604020202020204" pitchFamily="34" charset="0"/>
                <a:cs typeface="Arial" panose="020B0604020202020204" pitchFamily="34" charset="0"/>
              </a:rPr>
              <a:t>and building trade applications, road surfaces or industrial plastic products.</a:t>
            </a:r>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fr-FR" b="1" dirty="0">
                <a:latin typeface="Arial" panose="020B0604020202020204" pitchFamily="34" charset="0"/>
                <a:cs typeface="Arial" panose="020B0604020202020204" pitchFamily="34" charset="0"/>
              </a:rPr>
              <a:t>Many studies have demonstrated the superior environmental performance of reusable plastic </a:t>
            </a:r>
            <a:r>
              <a:rPr lang="fr-FR" b="1" dirty="0" smtClean="0">
                <a:latin typeface="Arial" panose="020B0604020202020204" pitchFamily="34" charset="0"/>
                <a:cs typeface="Arial" panose="020B0604020202020204" pitchFamily="34" charset="0"/>
              </a:rPr>
              <a:t>packaging</a:t>
            </a:r>
          </a:p>
          <a:p>
            <a:pPr algn="just"/>
            <a:endParaRPr lang="fr-FR" b="1"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93997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3"/>
            <a:ext cx="8856984" cy="6093976"/>
          </a:xfrm>
          <a:prstGeom prst="rect">
            <a:avLst/>
          </a:prstGeom>
        </p:spPr>
        <p:txBody>
          <a:bodyPr wrap="square">
            <a:spAutoFit/>
          </a:bodyPr>
          <a:lstStyle/>
          <a:p>
            <a:pPr lvl="0" algn="just"/>
            <a:r>
              <a:rPr lang="fr-FR" sz="2400" b="1" dirty="0">
                <a:latin typeface="Arial" panose="020B0604020202020204" pitchFamily="34" charset="0"/>
                <a:cs typeface="Arial" panose="020B0604020202020204" pitchFamily="34" charset="0"/>
              </a:rPr>
              <a:t>Mass catering</a:t>
            </a:r>
            <a:r>
              <a:rPr lang="fr-FR" dirty="0">
                <a:latin typeface="Arial" panose="020B0604020202020204" pitchFamily="34" charset="0"/>
                <a:cs typeface="Arial" panose="020B0604020202020204" pitchFamily="34" charset="0"/>
              </a:rPr>
              <a:t>: control of all incoming product flows including ingredients and packaging types. </a:t>
            </a:r>
            <a:endParaRPr lang="en-GB" dirty="0">
              <a:latin typeface="Arial" panose="020B0604020202020204" pitchFamily="34" charset="0"/>
              <a:cs typeface="Arial" panose="020B0604020202020204" pitchFamily="34" charset="0"/>
            </a:endParaRPr>
          </a:p>
          <a:p>
            <a:r>
              <a:rPr lang="fr-FR" dirty="0">
                <a:latin typeface="Arial" panose="020B0604020202020204" pitchFamily="34" charset="0"/>
                <a:cs typeface="Arial" panose="020B0604020202020204" pitchFamily="34" charset="0"/>
              </a:rPr>
              <a:t/>
            </a:r>
            <a:br>
              <a:rPr lang="fr-FR" dirty="0">
                <a:latin typeface="Arial" panose="020B0604020202020204" pitchFamily="34" charset="0"/>
                <a:cs typeface="Arial" panose="020B0604020202020204" pitchFamily="34" charset="0"/>
              </a:rPr>
            </a:br>
            <a:r>
              <a:rPr lang="fr-FR" sz="2400" b="1" dirty="0">
                <a:latin typeface="Arial" panose="020B0604020202020204" pitchFamily="34" charset="0"/>
                <a:cs typeface="Arial" panose="020B0604020202020204" pitchFamily="34" charset="0"/>
              </a:rPr>
              <a:t>RETAILING</a:t>
            </a:r>
            <a:r>
              <a:rPr lang="fr-FR" sz="2400" b="1" dirty="0" smtClean="0">
                <a:latin typeface="Arial" panose="020B0604020202020204" pitchFamily="34" charset="0"/>
                <a:cs typeface="Arial" panose="020B0604020202020204" pitchFamily="34" charset="0"/>
              </a:rPr>
              <a:t>:</a:t>
            </a:r>
          </a:p>
          <a:p>
            <a:r>
              <a:rPr lang="fr-FR" dirty="0">
                <a:latin typeface="Arial" panose="020B0604020202020204" pitchFamily="34" charset="0"/>
                <a:cs typeface="Arial" panose="020B0604020202020204" pitchFamily="34" charset="0"/>
              </a:rPr>
              <a:t> </a:t>
            </a:r>
            <a:r>
              <a:rPr lang="fr-FR" b="1" dirty="0">
                <a:latin typeface="Arial" panose="020B0604020202020204" pitchFamily="34" charset="0"/>
                <a:cs typeface="Arial" panose="020B0604020202020204" pitchFamily="34" charset="0"/>
              </a:rPr>
              <a:t/>
            </a:r>
            <a:br>
              <a:rPr lang="fr-FR" b="1" dirty="0">
                <a:latin typeface="Arial" panose="020B0604020202020204" pitchFamily="34" charset="0"/>
                <a:cs typeface="Arial" panose="020B0604020202020204" pitchFamily="34" charset="0"/>
              </a:rPr>
            </a:br>
            <a:r>
              <a:rPr lang="fr-FR" b="1" dirty="0">
                <a:latin typeface="Arial" panose="020B0604020202020204" pitchFamily="34" charset="0"/>
                <a:cs typeface="Arial" panose="020B0604020202020204" pitchFamily="34" charset="0"/>
              </a:rPr>
              <a:t>All general and specialist retailers - E-commerce - Drive </a:t>
            </a:r>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Safe and </a:t>
            </a:r>
            <a:r>
              <a:rPr lang="fr-FR" dirty="0" smtClean="0">
                <a:latin typeface="Arial" panose="020B0604020202020204" pitchFamily="34" charset="0"/>
                <a:cs typeface="Arial" panose="020B0604020202020204" pitchFamily="34" charset="0"/>
              </a:rPr>
              <a:t>efficient to </a:t>
            </a:r>
            <a:r>
              <a:rPr lang="fr-FR" dirty="0">
                <a:latin typeface="Arial" panose="020B0604020202020204" pitchFamily="34" charset="0"/>
                <a:cs typeface="Arial" panose="020B0604020202020204" pitchFamily="34" charset="0"/>
              </a:rPr>
              <a:t>transport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Increased productivity and automation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Simplification of supply chain and reduction in load-splitting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Reduction in MSDs and work accidents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Reduction in waste compared to single use packaging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Attractive product display in retail stores </a:t>
            </a:r>
            <a:endParaRPr lang="fr-FR" dirty="0" smtClean="0">
              <a:latin typeface="Arial" panose="020B0604020202020204" pitchFamily="34" charset="0"/>
              <a:cs typeface="Arial" panose="020B0604020202020204" pitchFamily="34" charset="0"/>
            </a:endParaRPr>
          </a:p>
          <a:p>
            <a:pPr lvl="0" algn="just"/>
            <a:endParaRPr lang="fr-FR" dirty="0">
              <a:latin typeface="Arial" panose="020B0604020202020204" pitchFamily="34" charset="0"/>
              <a:cs typeface="Arial" panose="020B0604020202020204" pitchFamily="34" charset="0"/>
            </a:endParaRPr>
          </a:p>
          <a:p>
            <a:pPr lvl="0" algn="just"/>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7570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274838"/>
            <a:ext cx="8568952" cy="1846659"/>
          </a:xfrm>
          <a:prstGeom prst="rect">
            <a:avLst/>
          </a:prstGeom>
        </p:spPr>
        <p:txBody>
          <a:bodyPr wrap="square">
            <a:spAutoFit/>
          </a:bodyPr>
          <a:lstStyle/>
          <a:p>
            <a:pPr lvl="0" algn="just"/>
            <a:r>
              <a:rPr lang="fr-FR" sz="2400" b="1" dirty="0">
                <a:latin typeface="Arial" panose="020B0604020202020204" pitchFamily="34" charset="0"/>
                <a:cs typeface="Arial" panose="020B0604020202020204" pitchFamily="34" charset="0"/>
              </a:rPr>
              <a:t>Agribusiness:</a:t>
            </a:r>
            <a:r>
              <a:rPr lang="fr-FR" sz="2400" dirty="0">
                <a:latin typeface="Arial" panose="020B0604020202020204" pitchFamily="34" charset="0"/>
                <a:cs typeface="Arial" panose="020B0604020202020204" pitchFamily="34" charset="0"/>
              </a:rPr>
              <a:t> up to </a:t>
            </a:r>
            <a:r>
              <a:rPr lang="fr-FR" sz="2400" b="1" dirty="0">
                <a:latin typeface="Arial" panose="020B0604020202020204" pitchFamily="34" charset="0"/>
                <a:cs typeface="Arial" panose="020B0604020202020204" pitchFamily="34" charset="0"/>
              </a:rPr>
              <a:t>90% - 95%</a:t>
            </a:r>
            <a:r>
              <a:rPr lang="fr-FR" sz="2400" dirty="0">
                <a:latin typeface="Arial" panose="020B0604020202020204" pitchFamily="34" charset="0"/>
                <a:cs typeface="Arial" panose="020B0604020202020204" pitchFamily="34" charset="0"/>
              </a:rPr>
              <a:t> depending on sector</a:t>
            </a:r>
            <a:br>
              <a:rPr lang="fr-FR" sz="2400" dirty="0">
                <a:latin typeface="Arial" panose="020B0604020202020204" pitchFamily="34" charset="0"/>
                <a:cs typeface="Arial" panose="020B0604020202020204" pitchFamily="34" charset="0"/>
              </a:rPr>
            </a:br>
            <a:r>
              <a:rPr lang="fr-FR" dirty="0"/>
              <a:t/>
            </a:r>
            <a:br>
              <a:rPr lang="fr-FR" dirty="0"/>
            </a:br>
            <a:r>
              <a:rPr lang="fr-FR" b="1" dirty="0">
                <a:latin typeface="Arial" panose="020B0604020202020204" pitchFamily="34" charset="0"/>
                <a:cs typeface="Arial" panose="020B0604020202020204" pitchFamily="34" charset="0"/>
              </a:rPr>
              <a:t>Products</a:t>
            </a:r>
            <a:r>
              <a:rPr lang="fr-FR" dirty="0">
                <a:latin typeface="Arial" panose="020B0604020202020204" pitchFamily="34" charset="0"/>
                <a:cs typeface="Arial" panose="020B0604020202020204" pitchFamily="34" charset="0"/>
              </a:rPr>
              <a:t>: meat - bread and pastries - seafood - fruit and vegetables - other fresh produce - meat products industry: automation of meat cutting and preparation all the way to the sales </a:t>
            </a:r>
            <a:r>
              <a:rPr lang="fr-FR" dirty="0" smtClean="0">
                <a:latin typeface="Arial" panose="020B0604020202020204" pitchFamily="34" charset="0"/>
                <a:cs typeface="Arial" panose="020B0604020202020204" pitchFamily="34" charset="0"/>
              </a:rPr>
              <a:t>area.</a:t>
            </a:r>
          </a:p>
          <a:p>
            <a:pPr lvl="0" algn="just"/>
            <a:r>
              <a:rPr lang="fr-FR" dirty="0" smtClean="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8308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856984" cy="6555641"/>
          </a:xfrm>
          <a:prstGeom prst="rect">
            <a:avLst/>
          </a:prstGeom>
        </p:spPr>
        <p:txBody>
          <a:bodyPr wrap="square">
            <a:spAutoFit/>
          </a:bodyPr>
          <a:lstStyle/>
          <a:p>
            <a:pPr algn="just"/>
            <a:r>
              <a:rPr lang="fr-FR" sz="2400" b="1" dirty="0">
                <a:latin typeface="Arial" panose="020B0604020202020204" pitchFamily="34" charset="0"/>
                <a:cs typeface="Arial" panose="020B0604020202020204" pitchFamily="34" charset="0"/>
              </a:rPr>
              <a:t>Recycling and environmental industry</a:t>
            </a:r>
            <a:endParaRPr lang="en-GB" sz="2400"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Providing containers and ancillary aids for the collection and transport of recyclable products and waste to processing sites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Securitisation with possibility of tamperproof closure systems </a:t>
            </a:r>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r>
            <a:br>
              <a:rPr lang="fr-FR" dirty="0">
                <a:latin typeface="Arial" panose="020B0604020202020204" pitchFamily="34" charset="0"/>
                <a:cs typeface="Arial" panose="020B0604020202020204" pitchFamily="34" charset="0"/>
              </a:rPr>
            </a:br>
            <a:r>
              <a:rPr lang="fr-FR" sz="2400" b="1" dirty="0">
                <a:latin typeface="Arial" panose="020B0604020202020204" pitchFamily="34" charset="0"/>
                <a:cs typeface="Arial" panose="020B0604020202020204" pitchFamily="34" charset="0"/>
              </a:rPr>
              <a:t>LOGISTICS AND TRANSPORT </a:t>
            </a:r>
            <a:endParaRPr lang="en-GB" sz="2400"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Easy automation of order preparation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Optimised filling rates for trucks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Standardisation increases safety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Ergonomics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Absence of dust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Damp resistant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Suited to all stages of the cold chain (temperature control) </a:t>
            </a:r>
            <a:endParaRPr lang="en-GB"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algn="just"/>
            <a:r>
              <a:rPr lang="fr-FR" sz="2400" b="1" dirty="0">
                <a:latin typeface="Arial" panose="020B0604020202020204" pitchFamily="34" charset="0"/>
                <a:cs typeface="Arial" panose="020B0604020202020204" pitchFamily="34" charset="0"/>
              </a:rPr>
              <a:t>FOODSTUFFS</a:t>
            </a:r>
            <a:endParaRPr lang="en-GB" sz="2400" dirty="0">
              <a:latin typeface="Arial" panose="020B0604020202020204" pitchFamily="34" charset="0"/>
              <a:cs typeface="Arial" panose="020B0604020202020204" pitchFamily="34" charset="0"/>
            </a:endParaRPr>
          </a:p>
          <a:p>
            <a:pPr algn="just"/>
            <a:r>
              <a:rPr lang="fr-FR"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Protection of products and observance of hygiene rules </a:t>
            </a:r>
            <a:endParaRPr lang="en-GB" dirty="0">
              <a:latin typeface="Arial" panose="020B0604020202020204" pitchFamily="34" charset="0"/>
              <a:cs typeface="Arial" panose="020B0604020202020204" pitchFamily="34" charset="0"/>
            </a:endParaRPr>
          </a:p>
          <a:p>
            <a:pPr lvl="0" algn="just"/>
            <a:r>
              <a:rPr lang="fr-FR" dirty="0">
                <a:latin typeface="Arial" panose="020B0604020202020204" pitchFamily="34" charset="0"/>
                <a:cs typeface="Arial" panose="020B0604020202020204" pitchFamily="34" charset="0"/>
              </a:rPr>
              <a:t>100% direct contact with foodstuffs </a:t>
            </a:r>
            <a:endParaRPr lang="fr-FR" dirty="0" smtClean="0">
              <a:latin typeface="Arial" panose="020B0604020202020204" pitchFamily="34" charset="0"/>
              <a:cs typeface="Arial" panose="020B0604020202020204" pitchFamily="34" charset="0"/>
            </a:endParaRPr>
          </a:p>
          <a:p>
            <a:pPr lvl="0" algn="just"/>
            <a:endParaRPr lang="en-GB" dirty="0">
              <a:latin typeface="Arial" panose="020B0604020202020204" pitchFamily="34" charset="0"/>
              <a:cs typeface="Arial" panose="020B0604020202020204" pitchFamily="34" charset="0"/>
            </a:endParaRPr>
          </a:p>
          <a:p>
            <a:pPr lvl="0" algn="just"/>
            <a:r>
              <a:rPr lang="fr-FR" sz="2400" b="1" dirty="0">
                <a:latin typeface="Arial" panose="020B0604020202020204" pitchFamily="34" charset="0"/>
                <a:cs typeface="Arial" panose="020B0604020202020204" pitchFamily="34" charset="0"/>
              </a:rPr>
              <a:t>Agriculture</a:t>
            </a:r>
            <a:r>
              <a:rPr lang="fr-FR" b="1" dirty="0">
                <a:latin typeface="Arial" panose="020B0604020202020204" pitchFamily="34" charset="0"/>
                <a:cs typeface="Arial" panose="020B0604020202020204" pitchFamily="34" charset="0"/>
              </a:rPr>
              <a:t>:</a:t>
            </a:r>
            <a:r>
              <a:rPr lang="fr-FR" dirty="0">
                <a:latin typeface="Arial" panose="020B0604020202020204" pitchFamily="34" charset="0"/>
                <a:cs typeface="Arial" panose="020B0604020202020204" pitchFamily="34" charset="0"/>
              </a:rPr>
              <a:t> quality protected from orchard to in-store display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26576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0"/>
            <a:ext cx="9036496" cy="7093288"/>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The Packaging Waste Regulations 2007 </a:t>
            </a:r>
            <a:r>
              <a:rPr lang="en-GB" dirty="0" smtClean="0">
                <a:latin typeface="Arial" panose="020B0604020202020204" pitchFamily="34" charset="0"/>
                <a:cs typeface="Arial" panose="020B0604020202020204" pitchFamily="34" charset="0"/>
              </a:rPr>
              <a:t>puts </a:t>
            </a:r>
            <a:r>
              <a:rPr lang="en-GB" dirty="0">
                <a:latin typeface="Arial" panose="020B0604020202020204" pitchFamily="34" charset="0"/>
                <a:cs typeface="Arial" panose="020B0604020202020204" pitchFamily="34" charset="0"/>
              </a:rPr>
              <a:t>an obligation on companies handling packaging.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packaging legislation created a cradle-to-grave </a:t>
            </a:r>
            <a:r>
              <a:rPr lang="en-GB" b="1" u="sng" dirty="0">
                <a:latin typeface="Arial" panose="020B0604020202020204" pitchFamily="34" charset="0"/>
                <a:cs typeface="Arial" panose="020B0604020202020204" pitchFamily="34" charset="0"/>
                <a:hlinkClick r:id="rId2"/>
              </a:rPr>
              <a:t>packaging activity chain</a:t>
            </a:r>
            <a:r>
              <a:rPr lang="en-GB" dirty="0">
                <a:latin typeface="Arial" panose="020B0604020202020204" pitchFamily="34" charset="0"/>
                <a:cs typeface="Arial" panose="020B0604020202020204" pitchFamily="34" charset="0"/>
              </a:rPr>
              <a:t>, across 5 stages. Namely, the manufacturer, the converter, the packer filler, the </a:t>
            </a:r>
            <a:r>
              <a:rPr lang="en-GB" dirty="0" smtClean="0">
                <a:latin typeface="Arial" panose="020B0604020202020204" pitchFamily="34" charset="0"/>
                <a:cs typeface="Arial" panose="020B0604020202020204" pitchFamily="34" charset="0"/>
              </a:rPr>
              <a:t>seller </a:t>
            </a:r>
            <a:r>
              <a:rPr lang="en-GB" dirty="0">
                <a:latin typeface="Arial" panose="020B0604020202020204" pitchFamily="34" charset="0"/>
                <a:cs typeface="Arial" panose="020B0604020202020204" pitchFamily="34" charset="0"/>
              </a:rPr>
              <a:t>and the end user of the packaging.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 packaging obligation is where a company performs one of the above packaging activities.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Additional </a:t>
            </a:r>
            <a:r>
              <a:rPr lang="en-GB" dirty="0">
                <a:latin typeface="Arial" panose="020B0604020202020204" pitchFamily="34" charset="0"/>
                <a:cs typeface="Arial" panose="020B0604020202020204" pitchFamily="34" charset="0"/>
              </a:rPr>
              <a:t>obligations are picked up by companies who receive goods from outside the UK, known as the importing activity.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Conversely</a:t>
            </a:r>
            <a:r>
              <a:rPr lang="en-GB" dirty="0">
                <a:latin typeface="Arial" panose="020B0604020202020204" pitchFamily="34" charset="0"/>
                <a:cs typeface="Arial" panose="020B0604020202020204" pitchFamily="34" charset="0"/>
              </a:rPr>
              <a:t>, if goods are sold outside the UK the exporting activity removes a company’s packaging obligations, but only on that element.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Companies must complete an assessment of their obligated packaging by packaging activity. </a:t>
            </a:r>
            <a:endParaRPr lang="en-GB" dirty="0" smtClean="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weight of packaging for each material must also be separated in order to calculate the company's packaging obligation forming the packaging data submission which must be reported annually. </a:t>
            </a:r>
            <a:br>
              <a:rPr lang="en-GB" dirty="0">
                <a:latin typeface="Arial" panose="020B0604020202020204" pitchFamily="34" charset="0"/>
                <a:cs typeface="Arial" panose="020B0604020202020204" pitchFamily="34" charset="0"/>
              </a:rPr>
            </a:br>
            <a:r>
              <a:rPr lang="en-GB" dirty="0"/>
              <a:t/>
            </a:r>
            <a:br>
              <a:rPr lang="en-GB" dirty="0"/>
            </a:br>
            <a:endParaRPr lang="en-GB" dirty="0"/>
          </a:p>
        </p:txBody>
      </p:sp>
    </p:spTree>
    <p:extLst>
      <p:ext uri="{BB962C8B-B14F-4D97-AF65-F5344CB8AC3E}">
        <p14:creationId xmlns:p14="http://schemas.microsoft.com/office/powerpoint/2010/main" val="11376080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028343"/>
            <a:ext cx="8280920" cy="3693319"/>
          </a:xfrm>
          <a:prstGeom prst="rect">
            <a:avLst/>
          </a:prstGeom>
        </p:spPr>
        <p:txBody>
          <a:bodyPr wrap="square">
            <a:spAutoFit/>
          </a:bodyPr>
          <a:lstStyle/>
          <a:p>
            <a:r>
              <a:rPr lang="en-GB" dirty="0"/>
              <a:t>Under the packaging waste legislation which was created following an EU directive, obligated companies must recycle a proportion of the packaging they have introduced into the UK as a consequence of their business trading. </a:t>
            </a:r>
            <a:endParaRPr lang="en-GB" dirty="0" smtClean="0"/>
          </a:p>
          <a:p>
            <a:endParaRPr lang="en-GB" dirty="0"/>
          </a:p>
          <a:p>
            <a:r>
              <a:rPr lang="en-GB" dirty="0" smtClean="0"/>
              <a:t>However</a:t>
            </a:r>
            <a:r>
              <a:rPr lang="en-GB" dirty="0"/>
              <a:t>, the only acceptable evidence of packaging recycling is PRNs which are effectively the packaging tax. </a:t>
            </a:r>
            <a:br>
              <a:rPr lang="en-GB" dirty="0"/>
            </a:br>
            <a:r>
              <a:rPr lang="en-GB" dirty="0"/>
              <a:t/>
            </a:r>
            <a:br>
              <a:rPr lang="en-GB" dirty="0"/>
            </a:br>
            <a:r>
              <a:rPr lang="en-GB" dirty="0"/>
              <a:t>It should be noted that if a company uses recyclable packaging or are themselves recycling packaging then this does not constitute evidence of packaging recycling; only PRNs are accepted. In addition Waste Transfer Notes do not act as a credit against a company’s obligations under the Packaging </a:t>
            </a:r>
            <a:r>
              <a:rPr lang="en-GB" dirty="0" smtClean="0"/>
              <a:t>Regulations.</a:t>
            </a:r>
          </a:p>
          <a:p>
            <a:endParaRPr lang="en-GB" dirty="0"/>
          </a:p>
          <a:p>
            <a:endParaRPr lang="en-GB" dirty="0"/>
          </a:p>
        </p:txBody>
      </p:sp>
    </p:spTree>
    <p:extLst>
      <p:ext uri="{BB962C8B-B14F-4D97-AF65-F5344CB8AC3E}">
        <p14:creationId xmlns:p14="http://schemas.microsoft.com/office/powerpoint/2010/main" val="23605516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332656"/>
            <a:ext cx="7920879" cy="5976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3579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2900" y="476672"/>
            <a:ext cx="8458200" cy="51125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539552" y="5733256"/>
            <a:ext cx="8136904" cy="369332"/>
          </a:xfrm>
          <a:prstGeom prst="rect">
            <a:avLst/>
          </a:prstGeom>
          <a:noFill/>
        </p:spPr>
        <p:txBody>
          <a:bodyPr wrap="square" rtlCol="0">
            <a:spAutoFit/>
          </a:bodyPr>
          <a:lstStyle/>
          <a:p>
            <a:r>
              <a:rPr lang="en-GB" dirty="0">
                <a:hlinkClick r:id="rId3"/>
              </a:rPr>
              <a:t>http://</a:t>
            </a:r>
            <a:r>
              <a:rPr lang="en-GB" dirty="0" smtClean="0">
                <a:hlinkClick r:id="rId3"/>
              </a:rPr>
              <a:t>packagingregs.co.uk/packaging.htm?gclid=CIraktWPrdACFcIV0wodRJ4Bxw</a:t>
            </a:r>
            <a:r>
              <a:rPr lang="en-GB" dirty="0" smtClean="0"/>
              <a:t> </a:t>
            </a:r>
            <a:endParaRPr lang="en-GB" dirty="0"/>
          </a:p>
        </p:txBody>
      </p:sp>
    </p:spTree>
    <p:extLst>
      <p:ext uri="{BB962C8B-B14F-4D97-AF65-F5344CB8AC3E}">
        <p14:creationId xmlns:p14="http://schemas.microsoft.com/office/powerpoint/2010/main" val="25093341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838" y="332656"/>
            <a:ext cx="8696325" cy="5976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04896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332656"/>
            <a:ext cx="8496944"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397887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404664"/>
            <a:ext cx="8784976" cy="55446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621534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260648"/>
            <a:ext cx="8568951"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978860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352928"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95536" y="5949280"/>
            <a:ext cx="8568952" cy="369332"/>
          </a:xfrm>
          <a:prstGeom prst="rect">
            <a:avLst/>
          </a:prstGeom>
          <a:noFill/>
        </p:spPr>
        <p:txBody>
          <a:bodyPr wrap="square" rtlCol="0">
            <a:spAutoFit/>
          </a:bodyPr>
          <a:lstStyle/>
          <a:p>
            <a:r>
              <a:rPr lang="en-GB" dirty="0">
                <a:hlinkClick r:id="rId3"/>
              </a:rPr>
              <a:t>https://</a:t>
            </a:r>
            <a:r>
              <a:rPr lang="en-GB" dirty="0" smtClean="0">
                <a:hlinkClick r:id="rId3"/>
              </a:rPr>
              <a:t>www.greenchoices.org/green-living/food-drink/packaging</a:t>
            </a:r>
            <a:r>
              <a:rPr lang="en-GB" dirty="0" smtClean="0"/>
              <a:t> </a:t>
            </a:r>
            <a:endParaRPr lang="en-GB" dirty="0"/>
          </a:p>
        </p:txBody>
      </p:sp>
    </p:spTree>
    <p:extLst>
      <p:ext uri="{BB962C8B-B14F-4D97-AF65-F5344CB8AC3E}">
        <p14:creationId xmlns:p14="http://schemas.microsoft.com/office/powerpoint/2010/main" val="39430072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48680"/>
            <a:ext cx="9144000" cy="36470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221785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496944" cy="61206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81256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8496944" cy="5832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51520" y="6237312"/>
            <a:ext cx="8640960" cy="646331"/>
          </a:xfrm>
          <a:prstGeom prst="rect">
            <a:avLst/>
          </a:prstGeom>
          <a:noFill/>
        </p:spPr>
        <p:txBody>
          <a:bodyPr wrap="square" rtlCol="0">
            <a:spAutoFit/>
          </a:bodyPr>
          <a:lstStyle/>
          <a:p>
            <a:r>
              <a:rPr lang="en-GB" dirty="0">
                <a:hlinkClick r:id="rId3"/>
              </a:rPr>
              <a:t>https://</a:t>
            </a:r>
            <a:r>
              <a:rPr lang="en-GB" dirty="0" smtClean="0">
                <a:hlinkClick r:id="rId3"/>
              </a:rPr>
              <a:t>sealedair.com/blog/make-merry-not-waste-holiday-season-reusing-and-recycling-packaging-material</a:t>
            </a:r>
            <a:r>
              <a:rPr lang="en-GB" dirty="0" smtClean="0"/>
              <a:t> </a:t>
            </a:r>
            <a:endParaRPr lang="en-GB" dirty="0"/>
          </a:p>
        </p:txBody>
      </p:sp>
    </p:spTree>
    <p:extLst>
      <p:ext uri="{BB962C8B-B14F-4D97-AF65-F5344CB8AC3E}">
        <p14:creationId xmlns:p14="http://schemas.microsoft.com/office/powerpoint/2010/main" val="38954615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332656"/>
            <a:ext cx="8496944" cy="52565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251670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332656"/>
            <a:ext cx="8784976"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15640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 y="0"/>
            <a:ext cx="912495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315362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6305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985740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620688"/>
            <a:ext cx="8928992" cy="5760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119751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88" y="188640"/>
            <a:ext cx="8963025" cy="61206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360028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350" y="332656"/>
            <a:ext cx="8877300" cy="6264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556541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25" y="0"/>
            <a:ext cx="912495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335682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080953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04665"/>
            <a:ext cx="8352928" cy="4985980"/>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The on-pack recycling label (or OPRL</a:t>
            </a:r>
            <a:r>
              <a:rPr lang="en-GB" sz="2400" b="1" dirty="0" smtClean="0">
                <a:latin typeface="Arial" panose="020B0604020202020204" pitchFamily="34" charset="0"/>
                <a:cs typeface="Arial" panose="020B0604020202020204" pitchFamily="34" charset="0"/>
              </a:rPr>
              <a:t>)</a:t>
            </a:r>
          </a:p>
          <a:p>
            <a:pPr algn="just"/>
            <a:endParaRPr lang="en-GB" sz="2400"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Look out for the following labels, which appear on all sorts of packaging - from soft drink cans, to bread bags and plastic toiletry bottles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They </a:t>
            </a:r>
            <a:r>
              <a:rPr lang="en-GB" dirty="0">
                <a:latin typeface="Arial" panose="020B0604020202020204" pitchFamily="34" charset="0"/>
                <a:cs typeface="Arial" panose="020B0604020202020204" pitchFamily="34" charset="0"/>
              </a:rPr>
              <a:t>will tell you the kind of packaging the item has and whether the packaging is recyclable.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If </a:t>
            </a:r>
            <a:r>
              <a:rPr lang="en-GB" dirty="0">
                <a:latin typeface="Arial" panose="020B0604020202020204" pitchFamily="34" charset="0"/>
                <a:cs typeface="Arial" panose="020B0604020202020204" pitchFamily="34" charset="0"/>
              </a:rPr>
              <a:t>it is, the label will also tell you whether you can put the packaging in your kerbside recycling bin or take to your local recycling centre</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b="1" dirty="0">
                <a:latin typeface="Arial" panose="020B0604020202020204" pitchFamily="34" charset="0"/>
                <a:cs typeface="Arial" panose="020B0604020202020204" pitchFamily="34" charset="0"/>
              </a:rPr>
              <a:t>Remember: not all packaging will have a recycling label but this doesn't mean you can't recycle it</a:t>
            </a:r>
            <a:r>
              <a:rPr lang="en-GB" dirty="0">
                <a:latin typeface="Arial" panose="020B0604020202020204" pitchFamily="34" charset="0"/>
                <a:cs typeface="Arial" panose="020B0604020202020204" pitchFamily="34" charset="0"/>
              </a:rPr>
              <a:t>. If you're not sure what you can recycle in your area, check the </a:t>
            </a:r>
            <a:r>
              <a:rPr lang="en-GB" dirty="0">
                <a:latin typeface="Arial" panose="020B0604020202020204" pitchFamily="34" charset="0"/>
                <a:cs typeface="Arial" panose="020B0604020202020204" pitchFamily="34" charset="0"/>
                <a:hlinkClick r:id="rId2"/>
              </a:rPr>
              <a:t>recycling locator</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p:txBody>
      </p:sp>
      <p:sp>
        <p:nvSpPr>
          <p:cNvPr id="3" name="TextBox 2"/>
          <p:cNvSpPr txBox="1"/>
          <p:nvPr/>
        </p:nvSpPr>
        <p:spPr>
          <a:xfrm>
            <a:off x="323528" y="5949280"/>
            <a:ext cx="8496944" cy="369332"/>
          </a:xfrm>
          <a:prstGeom prst="rect">
            <a:avLst/>
          </a:prstGeom>
          <a:noFill/>
        </p:spPr>
        <p:txBody>
          <a:bodyPr wrap="square" rtlCol="0">
            <a:spAutoFit/>
          </a:bodyPr>
          <a:lstStyle/>
          <a:p>
            <a:r>
              <a:rPr lang="en-GB" dirty="0">
                <a:hlinkClick r:id="rId3"/>
              </a:rPr>
              <a:t>https://</a:t>
            </a:r>
            <a:r>
              <a:rPr lang="en-GB" dirty="0" smtClean="0">
                <a:hlinkClick r:id="rId3"/>
              </a:rPr>
              <a:t>www.recyclenow.com/recycling-knowledge/packaging-symbols-explained</a:t>
            </a:r>
            <a:r>
              <a:rPr lang="en-GB" dirty="0" smtClean="0"/>
              <a:t> </a:t>
            </a:r>
            <a:endParaRPr lang="en-GB" dirty="0"/>
          </a:p>
        </p:txBody>
      </p:sp>
    </p:spTree>
    <p:extLst>
      <p:ext uri="{BB962C8B-B14F-4D97-AF65-F5344CB8AC3E}">
        <p14:creationId xmlns:p14="http://schemas.microsoft.com/office/powerpoint/2010/main" val="10890453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404664"/>
            <a:ext cx="7200800" cy="59046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0400820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60648"/>
            <a:ext cx="8352928"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537634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404664"/>
            <a:ext cx="8208912" cy="60486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102435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Mobius Loop lab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80763" y="600130563"/>
            <a:ext cx="714375" cy="714375"/>
          </a:xfrm>
          <a:prstGeom prst="rect">
            <a:avLst/>
          </a:prstGeom>
          <a:noFill/>
          <a:extLst>
            <a:ext uri="{909E8E84-426E-40DD-AFC4-6F175D3DCCD1}">
              <a14:hiddenFill xmlns:a14="http://schemas.microsoft.com/office/drawing/2010/main">
                <a:solidFill>
                  <a:srgbClr val="FFFFFF"/>
                </a:solidFill>
              </a14:hiddenFill>
            </a:ext>
          </a:extLst>
        </p:spPr>
      </p:pic>
      <p:pic>
        <p:nvPicPr>
          <p:cNvPr id="2355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260648"/>
            <a:ext cx="8640960"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1616415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260648"/>
            <a:ext cx="8496944"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534456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260648"/>
            <a:ext cx="8640960" cy="63367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755943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260648"/>
            <a:ext cx="8280920" cy="626469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5368420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859340"/>
            <a:ext cx="8352928" cy="2585323"/>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Nearly all types of plastics can be recycled, however the extent to which they are recycled depends upon technical, economic and logistic factors.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As </a:t>
            </a:r>
            <a:r>
              <a:rPr lang="en-GB" dirty="0">
                <a:latin typeface="Arial" panose="020B0604020202020204" pitchFamily="34" charset="0"/>
                <a:cs typeface="Arial" panose="020B0604020202020204" pitchFamily="34" charset="0"/>
              </a:rPr>
              <a:t>a valuable and finite resource, the optimum recovery route for most plastic items at the ‘end-of-life’ is to be recycled, preferably back into a product that can then be recycled again and again and so 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UK uses over 5 million tonnes of plastic each year of which an estimated 29% is currently being recovered or recycled. </a:t>
            </a:r>
          </a:p>
        </p:txBody>
      </p:sp>
      <p:sp>
        <p:nvSpPr>
          <p:cNvPr id="3" name="TextBox 2"/>
          <p:cNvSpPr txBox="1"/>
          <p:nvPr/>
        </p:nvSpPr>
        <p:spPr>
          <a:xfrm>
            <a:off x="467544" y="5877272"/>
            <a:ext cx="8208912" cy="369332"/>
          </a:xfrm>
          <a:prstGeom prst="rect">
            <a:avLst/>
          </a:prstGeom>
          <a:noFill/>
        </p:spPr>
        <p:txBody>
          <a:bodyPr wrap="square" rtlCol="0">
            <a:spAutoFit/>
          </a:bodyPr>
          <a:lstStyle/>
          <a:p>
            <a:r>
              <a:rPr lang="en-GB" dirty="0">
                <a:hlinkClick r:id="rId2"/>
              </a:rPr>
              <a:t>http://</a:t>
            </a:r>
            <a:r>
              <a:rPr lang="en-GB" dirty="0" smtClean="0">
                <a:hlinkClick r:id="rId2"/>
              </a:rPr>
              <a:t>www.bpf.co.uk/sustainability/plastics_recycling.aspx</a:t>
            </a:r>
            <a:r>
              <a:rPr lang="en-GB" dirty="0" smtClean="0"/>
              <a:t> </a:t>
            </a:r>
            <a:endParaRPr lang="en-GB" dirty="0"/>
          </a:p>
        </p:txBody>
      </p:sp>
    </p:spTree>
    <p:extLst>
      <p:ext uri="{BB962C8B-B14F-4D97-AF65-F5344CB8AC3E}">
        <p14:creationId xmlns:p14="http://schemas.microsoft.com/office/powerpoint/2010/main" val="309651402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914767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5478208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186309"/>
          </a:xfrm>
          <a:prstGeom prst="rect">
            <a:avLst/>
          </a:prstGeom>
        </p:spPr>
        <p:txBody>
          <a:bodyPr wrap="square">
            <a:spAutoFit/>
          </a:bodyPr>
          <a:lstStyle/>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can be seen that after considering any ‘re-use’ of a plastic product, (for example – multiple re-use of retail shopping bags), the owner of the plastic at the point it becomes ‘ready for disposal’ has a responsibility to ensure that the waste item is placed into a collection system which maximises the opportunity for collection and recycling of the material content</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vast majority of UK councils now offer householders some form of plastics recycling as part of the local authority waste collection system and this is generating increasing annual tonnages of post-consumer </a:t>
            </a:r>
            <a:r>
              <a:rPr lang="en-GB" dirty="0">
                <a:latin typeface="Arial" panose="020B0604020202020204" pitchFamily="34" charset="0"/>
                <a:cs typeface="Arial" panose="020B0604020202020204" pitchFamily="34" charset="0"/>
                <a:hlinkClick r:id="rId2"/>
              </a:rPr>
              <a:t>plastics packaging</a:t>
            </a:r>
            <a:r>
              <a:rPr lang="en-GB" dirty="0">
                <a:latin typeface="Arial" panose="020B0604020202020204" pitchFamily="34" charset="0"/>
                <a:cs typeface="Arial" panose="020B0604020202020204" pitchFamily="34" charset="0"/>
              </a:rPr>
              <a:t> waste as the input raw material to the recycling sector.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Across </a:t>
            </a:r>
            <a:r>
              <a:rPr lang="en-GB" dirty="0">
                <a:latin typeface="Arial" panose="020B0604020202020204" pitchFamily="34" charset="0"/>
                <a:cs typeface="Arial" panose="020B0604020202020204" pitchFamily="34" charset="0"/>
              </a:rPr>
              <a:t>the construction, manufacturing and retail sectors the importance of capturing potentially valuable streams of waste plastics and channelling them into efficient recycling and recovery processing routes is now recognised as a key way to save costs and reduce environmental impacts of organisations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the past few years the UK has seen rapid growth in the volumes of plastics collected and separated for recycling across both the public and private sector.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These </a:t>
            </a:r>
            <a:r>
              <a:rPr lang="en-GB" dirty="0">
                <a:latin typeface="Arial" panose="020B0604020202020204" pitchFamily="34" charset="0"/>
                <a:cs typeface="Arial" panose="020B0604020202020204" pitchFamily="34" charset="0"/>
              </a:rPr>
              <a:t>newly available tonnages of waste plastics present the industry with the challenge of how best to convert a waste resource into valuable new materials and products</a:t>
            </a:r>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36991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1443841"/>
            <a:ext cx="8352928" cy="3416320"/>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There are many benefits to be gained by the responsible recycling of plastics;</a:t>
            </a:r>
          </a:p>
          <a:p>
            <a:pPr algn="just"/>
            <a:r>
              <a:rPr lang="en-GB" dirty="0">
                <a:latin typeface="Arial" panose="020B0604020202020204" pitchFamily="34" charset="0"/>
                <a:cs typeface="Arial" panose="020B0604020202020204" pitchFamily="34" charset="0"/>
              </a:rPr>
              <a:t>Provides a sustainable source of raw materials to </a:t>
            </a:r>
            <a:r>
              <a:rPr lang="en-GB" dirty="0" smtClean="0">
                <a:latin typeface="Arial" panose="020B0604020202020204" pitchFamily="34" charset="0"/>
                <a:cs typeface="Arial" panose="020B0604020202020204" pitchFamily="34" charset="0"/>
              </a:rPr>
              <a:t>industry.</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Greatly reduces the environmental impact of plastic-rich products</a:t>
            </a:r>
          </a:p>
          <a:p>
            <a:pPr algn="just"/>
            <a:r>
              <a:rPr lang="en-GB" dirty="0">
                <a:latin typeface="Arial" panose="020B0604020202020204" pitchFamily="34" charset="0"/>
                <a:cs typeface="Arial" panose="020B0604020202020204" pitchFamily="34" charset="0"/>
              </a:rPr>
              <a:t>Minimises the amount of plastic being sent to the UK’s diminishing landfill </a:t>
            </a:r>
            <a:r>
              <a:rPr lang="en-GB" dirty="0" smtClean="0">
                <a:latin typeface="Arial" panose="020B0604020202020204" pitchFamily="34" charset="0"/>
                <a:cs typeface="Arial" panose="020B0604020202020204" pitchFamily="34" charset="0"/>
              </a:rPr>
              <a:t>sites.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Avoids the consumption of the Earth’s oil </a:t>
            </a:r>
            <a:r>
              <a:rPr lang="en-GB" dirty="0" smtClean="0">
                <a:latin typeface="Arial" panose="020B0604020202020204" pitchFamily="34" charset="0"/>
                <a:cs typeface="Arial" panose="020B0604020202020204" pitchFamily="34" charset="0"/>
              </a:rPr>
              <a:t>stocks.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Consumes less energy than producing new, virgin </a:t>
            </a:r>
            <a:r>
              <a:rPr lang="en-GB" dirty="0" smtClean="0">
                <a:latin typeface="Arial" panose="020B0604020202020204" pitchFamily="34" charset="0"/>
                <a:cs typeface="Arial" panose="020B0604020202020204" pitchFamily="34" charset="0"/>
              </a:rPr>
              <a:t>polymers.</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Encourages a sustainable lifestyle among children and </a:t>
            </a:r>
            <a:r>
              <a:rPr lang="en-GB" dirty="0" smtClean="0">
                <a:latin typeface="Arial" panose="020B0604020202020204" pitchFamily="34" charset="0"/>
                <a:cs typeface="Arial" panose="020B0604020202020204" pitchFamily="34" charset="0"/>
              </a:rPr>
              <a:t>young-adults.</a:t>
            </a:r>
          </a:p>
          <a:p>
            <a:pPr algn="just"/>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018894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9573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1220853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825" y="700088"/>
            <a:ext cx="8896350" cy="5457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4352518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65024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16632"/>
            <a:ext cx="9144000" cy="6924973"/>
          </a:xfrm>
          <a:prstGeom prst="rect">
            <a:avLst/>
          </a:prstGeom>
        </p:spPr>
        <p:txBody>
          <a:bodyPr wrap="square">
            <a:spAutoFit/>
          </a:bodyPr>
          <a:lstStyle/>
          <a:p>
            <a:pPr algn="just"/>
            <a:r>
              <a:rPr lang="en-GB" sz="2400" b="1" dirty="0" smtClean="0">
                <a:latin typeface="Arial" panose="020B0604020202020204" pitchFamily="34" charset="0"/>
                <a:cs typeface="Arial" panose="020B0604020202020204" pitchFamily="34" charset="0"/>
              </a:rPr>
              <a:t>Post </a:t>
            </a:r>
            <a:r>
              <a:rPr lang="en-GB" sz="2400" b="1" dirty="0">
                <a:latin typeface="Arial" panose="020B0604020202020204" pitchFamily="34" charset="0"/>
                <a:cs typeface="Arial" panose="020B0604020202020204" pitchFamily="34" charset="0"/>
              </a:rPr>
              <a:t>Consumer Waste </a:t>
            </a:r>
            <a:r>
              <a:rPr lang="en-GB" sz="2400" b="1" dirty="0" smtClean="0">
                <a:latin typeface="Arial" panose="020B0604020202020204" pitchFamily="34" charset="0"/>
                <a:cs typeface="Arial" panose="020B0604020202020204" pitchFamily="34" charset="0"/>
              </a:rPr>
              <a:t>Recycling</a:t>
            </a:r>
          </a:p>
          <a:p>
            <a:pPr algn="just"/>
            <a:r>
              <a:rPr lang="en-GB" dirty="0" smtClean="0">
                <a:latin typeface="Arial" panose="020B0604020202020204" pitchFamily="34" charset="0"/>
                <a:cs typeface="Arial" panose="020B0604020202020204" pitchFamily="34" charset="0"/>
              </a:rPr>
              <a:t>Post </a:t>
            </a:r>
            <a:r>
              <a:rPr lang="en-GB" dirty="0">
                <a:latin typeface="Arial" panose="020B0604020202020204" pitchFamily="34" charset="0"/>
                <a:cs typeface="Arial" panose="020B0604020202020204" pitchFamily="34" charset="0"/>
              </a:rPr>
              <a:t>consumer waste arises primarily from UK households. The amount of plastic waste generated from the domestic waste stream has grown rapidly over the years placing a demand for more efficient and standardised approach to household waste collection by local councils.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UK </a:t>
            </a:r>
            <a:r>
              <a:rPr lang="en-GB" dirty="0">
                <a:latin typeface="Arial" panose="020B0604020202020204" pitchFamily="34" charset="0"/>
                <a:cs typeface="Arial" panose="020B0604020202020204" pitchFamily="34" charset="0"/>
              </a:rPr>
              <a:t>recyclers have stepped up to this challenge and in the last decade, there has been increased recycling activity across the industry.  According to the </a:t>
            </a:r>
            <a:r>
              <a:rPr lang="en-GB" dirty="0">
                <a:latin typeface="Arial" panose="020B0604020202020204" pitchFamily="34" charset="0"/>
                <a:cs typeface="Arial" panose="020B0604020202020204" pitchFamily="34" charset="0"/>
                <a:hlinkClick r:id="rId2"/>
              </a:rPr>
              <a:t>RECOUP Household Survey 2015</a:t>
            </a:r>
            <a:r>
              <a:rPr lang="en-GB" dirty="0">
                <a:latin typeface="Arial" panose="020B0604020202020204" pitchFamily="34" charset="0"/>
                <a:cs typeface="Arial" panose="020B0604020202020204" pitchFamily="34" charset="0"/>
              </a:rPr>
              <a:t>, 492,623 tonnes of plastic packaging was collected from households in 2014/15. This represents an increase of 6.1% in rigid plastic packaging collected, 3.5% in plastic bottles and 12.1% of pots, tubs and trays. The recycling rate for plastic bottles is 57% and for pots, tubs and trays it is 30</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Innovations in plastic separation, sorting, washing and de-contamination technologies equipment have made it possible for mixed rigid packaging plastics to be efficiently collected and </a:t>
            </a:r>
            <a:r>
              <a:rPr lang="en-GB" dirty="0" smtClean="0">
                <a:latin typeface="Arial" panose="020B0604020202020204" pitchFamily="34" charset="0"/>
                <a:cs typeface="Arial" panose="020B0604020202020204" pitchFamily="34" charset="0"/>
              </a:rPr>
              <a:t>recycled.</a:t>
            </a:r>
          </a:p>
          <a:p>
            <a:pPr algn="just"/>
            <a:endParaRPr lang="en-GB" dirty="0" smtClean="0">
              <a:latin typeface="Arial" panose="020B0604020202020204" pitchFamily="34" charset="0"/>
              <a:cs typeface="Arial" panose="020B0604020202020204" pitchFamily="34" charset="0"/>
            </a:endParaRPr>
          </a:p>
          <a:p>
            <a:pPr algn="just"/>
            <a:r>
              <a:rPr lang="en-GB" sz="2400" b="1" dirty="0" smtClean="0">
                <a:latin typeface="Arial" panose="020B0604020202020204" pitchFamily="34" charset="0"/>
                <a:cs typeface="Arial" panose="020B0604020202020204" pitchFamily="34" charset="0"/>
              </a:rPr>
              <a:t>Bottle </a:t>
            </a:r>
            <a:r>
              <a:rPr lang="en-GB" sz="2400" b="1" dirty="0">
                <a:latin typeface="Arial" panose="020B0604020202020204" pitchFamily="34" charset="0"/>
                <a:cs typeface="Arial" panose="020B0604020202020204" pitchFamily="34" charset="0"/>
              </a:rPr>
              <a:t>to Bottle recycling</a:t>
            </a:r>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When it comes to recycling, plastics bottles have a good track record. The recycling of drinks bottles  including those for milk has grown rapidly over the years. PET and HDPE milk containers can now be recycled into food grade materials. This is a prime example of ‘Closed Loop’ recycling where the end use of plastics is carried out in the same place where the waste is collected.</a:t>
            </a:r>
          </a:p>
          <a:p>
            <a:pPr algn="just"/>
            <a:endParaRPr lang="en-GB" dirty="0"/>
          </a:p>
        </p:txBody>
      </p:sp>
    </p:spTree>
    <p:extLst>
      <p:ext uri="{BB962C8B-B14F-4D97-AF65-F5344CB8AC3E}">
        <p14:creationId xmlns:p14="http://schemas.microsoft.com/office/powerpoint/2010/main" val="373618005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524863"/>
          </a:xfrm>
          <a:prstGeom prst="rect">
            <a:avLst/>
          </a:prstGeom>
        </p:spPr>
        <p:txBody>
          <a:bodyPr wrap="square">
            <a:spAutoFit/>
          </a:bodyPr>
          <a:lstStyle/>
          <a:p>
            <a:pPr algn="just"/>
            <a:r>
              <a:rPr lang="en-GB" sz="2400" b="1" dirty="0" smtClean="0">
                <a:latin typeface="Arial" panose="020B0604020202020204" pitchFamily="34" charset="0"/>
                <a:cs typeface="Arial" panose="020B0604020202020204" pitchFamily="34" charset="0"/>
              </a:rPr>
              <a:t>Films</a:t>
            </a:r>
          </a:p>
          <a:p>
            <a:pPr algn="just"/>
            <a:endParaRPr lang="en-GB" sz="24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Recycling of post commercial and post industrial, commercial, post logistics and agricultural films is well established in the UK. </a:t>
            </a:r>
            <a:endParaRPr lang="en-GB" sz="1600" dirty="0" smtClean="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It </a:t>
            </a:r>
            <a:r>
              <a:rPr lang="en-GB" sz="1600" dirty="0">
                <a:latin typeface="Arial" panose="020B0604020202020204" pitchFamily="34" charset="0"/>
                <a:cs typeface="Arial" panose="020B0604020202020204" pitchFamily="34" charset="0"/>
              </a:rPr>
              <a:t>is estimated that over 1 million tonnes of plastic film from packaging arises in the UK waste stream with two thirds from households and one third from commerce, industry and agriculture (Source: </a:t>
            </a:r>
            <a:r>
              <a:rPr lang="en-GB" sz="1600" dirty="0">
                <a:latin typeface="Arial" panose="020B0604020202020204" pitchFamily="34" charset="0"/>
                <a:cs typeface="Arial" panose="020B0604020202020204" pitchFamily="34" charset="0"/>
                <a:hlinkClick r:id="rId2"/>
              </a:rPr>
              <a:t>BPF Recycling Group</a:t>
            </a:r>
            <a:r>
              <a:rPr lang="en-GB" sz="1600" dirty="0" smtClean="0">
                <a:latin typeface="Arial" panose="020B0604020202020204" pitchFamily="34" charset="0"/>
                <a:cs typeface="Arial" panose="020B0604020202020204" pitchFamily="34" charset="0"/>
              </a:rPr>
              <a:t>).</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There is also around 30,000 tonnes of UK non-packaging flexible plastic waste film arising from agriculture under the heading of  Non Packaging Agricultural Plastics (NPAP).  Around 20% of this non-packaging plastic film was estimated to be recycled in 2009</a:t>
            </a:r>
            <a:r>
              <a:rPr lang="en-GB" sz="1600" dirty="0" smtClean="0">
                <a:latin typeface="Arial" panose="020B0604020202020204" pitchFamily="34" charset="0"/>
                <a:cs typeface="Arial" panose="020B0604020202020204" pitchFamily="34" charset="0"/>
              </a:rPr>
              <a:t>.</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Typical products being made from recycled films products are refuge sacks, damp-proof membranes, fencing (garden, furniture </a:t>
            </a:r>
            <a:r>
              <a:rPr lang="en-GB" sz="1600" dirty="0" smtClean="0">
                <a:latin typeface="Arial" panose="020B0604020202020204" pitchFamily="34" charset="0"/>
                <a:cs typeface="Arial" panose="020B0604020202020204" pitchFamily="34" charset="0"/>
              </a:rPr>
              <a:t>etc.). </a:t>
            </a: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Whilst </a:t>
            </a:r>
            <a:r>
              <a:rPr lang="en-GB" sz="1600" dirty="0">
                <a:latin typeface="Arial" panose="020B0604020202020204" pitchFamily="34" charset="0"/>
                <a:cs typeface="Arial" panose="020B0604020202020204" pitchFamily="34" charset="0"/>
              </a:rPr>
              <a:t>recycling of post-industrial, commercial, post logistics and agricultural films has been a success, the recycling of film from household waste still remains a challenge for the future. </a:t>
            </a:r>
            <a:endParaRPr lang="en-GB" sz="1600" dirty="0" smtClean="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a:p>
            <a:pPr algn="just"/>
            <a:r>
              <a:rPr lang="en-GB" sz="1600" dirty="0" smtClean="0">
                <a:latin typeface="Arial" panose="020B0604020202020204" pitchFamily="34" charset="0"/>
                <a:cs typeface="Arial" panose="020B0604020202020204" pitchFamily="34" charset="0"/>
              </a:rPr>
              <a:t>However</a:t>
            </a:r>
            <a:r>
              <a:rPr lang="en-GB" sz="1600" dirty="0">
                <a:latin typeface="Arial" panose="020B0604020202020204" pitchFamily="34" charset="0"/>
                <a:cs typeface="Arial" panose="020B0604020202020204" pitchFamily="34" charset="0"/>
              </a:rPr>
              <a:t>, as demand for used plastic films continues to grow on the world trading market, there is greater pressure for UK recyclers to invest in new technology enabling the more mixed, printed and dirty films from household sources to recovered and recycled</a:t>
            </a:r>
            <a:r>
              <a:rPr lang="en-GB" sz="1600" dirty="0" smtClean="0">
                <a:latin typeface="Arial" panose="020B0604020202020204" pitchFamily="34" charset="0"/>
                <a:cs typeface="Arial" panose="020B0604020202020204" pitchFamily="34" charset="0"/>
              </a:rPr>
              <a:t>.</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For recent investigations by the Waste Resource Action Programme (WRAP) into the possibilities of recycling from post consumer kerbside collected packaging film </a:t>
            </a:r>
            <a:r>
              <a:rPr lang="en-GB" sz="1600" dirty="0">
                <a:latin typeface="Arial" panose="020B0604020202020204" pitchFamily="34" charset="0"/>
                <a:cs typeface="Arial" panose="020B0604020202020204" pitchFamily="34" charset="0"/>
                <a:hlinkClick r:id="rId3"/>
              </a:rPr>
              <a:t>click </a:t>
            </a:r>
            <a:r>
              <a:rPr lang="en-GB" dirty="0">
                <a:latin typeface="Arial" panose="020B0604020202020204" pitchFamily="34" charset="0"/>
                <a:cs typeface="Arial" panose="020B0604020202020204" pitchFamily="34" charset="0"/>
                <a:hlinkClick r:id="rId3"/>
              </a:rPr>
              <a:t>here</a:t>
            </a:r>
            <a:r>
              <a:rPr lang="en-GB" dirty="0">
                <a:latin typeface="Arial" panose="020B0604020202020204" pitchFamily="34" charset="0"/>
                <a:cs typeface="Arial" panose="020B0604020202020204" pitchFamily="34" charset="0"/>
              </a:rPr>
              <a:t> to view the report.</a:t>
            </a:r>
          </a:p>
        </p:txBody>
      </p:sp>
    </p:spTree>
    <p:extLst>
      <p:ext uri="{BB962C8B-B14F-4D97-AF65-F5344CB8AC3E}">
        <p14:creationId xmlns:p14="http://schemas.microsoft.com/office/powerpoint/2010/main" val="3961883282"/>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0"/>
            <a:ext cx="8496944" cy="6586418"/>
          </a:xfrm>
          <a:prstGeom prst="rect">
            <a:avLst/>
          </a:prstGeom>
        </p:spPr>
        <p:txBody>
          <a:bodyPr wrap="square">
            <a:spAutoFit/>
          </a:bodyPr>
          <a:lstStyle/>
          <a:p>
            <a:r>
              <a:rPr lang="en-GB" sz="2400" b="1" dirty="0" smtClean="0">
                <a:latin typeface="Arial" panose="020B0604020202020204" pitchFamily="34" charset="0"/>
                <a:cs typeface="Arial" panose="020B0604020202020204" pitchFamily="34" charset="0"/>
              </a:rPr>
              <a:t>WEEE </a:t>
            </a:r>
            <a:r>
              <a:rPr lang="en-GB" sz="2400" b="1" dirty="0">
                <a:latin typeface="Arial" panose="020B0604020202020204" pitchFamily="34" charset="0"/>
                <a:cs typeface="Arial" panose="020B0604020202020204" pitchFamily="34" charset="0"/>
              </a:rPr>
              <a:t>&amp; </a:t>
            </a:r>
            <a:r>
              <a:rPr lang="en-GB" sz="2400" b="1" dirty="0" smtClean="0">
                <a:latin typeface="Arial" panose="020B0604020202020204" pitchFamily="34" charset="0"/>
                <a:cs typeface="Arial" panose="020B0604020202020204" pitchFamily="34" charset="0"/>
              </a:rPr>
              <a:t>ELV</a:t>
            </a:r>
          </a:p>
          <a:p>
            <a:endParaRPr lang="en-GB" sz="2400"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WEEE (Waste Electrical and Electronic Equipment) and ELV (End of Life Vehicles) represent three further areas where large tonnages of post-consumer plastics waste are beginning to be recycled</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It is estimated that in the UK more than 2 million motor vehicles are sent to car recycling and car shredding plants every year. Approximately 70% of these are recovered as metals, steel, aluminium and copper.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Traditionally </a:t>
            </a:r>
            <a:r>
              <a:rPr lang="en-GB" dirty="0">
                <a:latin typeface="Arial" panose="020B0604020202020204" pitchFamily="34" charset="0"/>
                <a:cs typeface="Arial" panose="020B0604020202020204" pitchFamily="34" charset="0"/>
              </a:rPr>
              <a:t>the non-metallic components of ELV have been sent to landfill, this is now changing due to the </a:t>
            </a:r>
            <a:r>
              <a:rPr lang="en-GB" dirty="0">
                <a:latin typeface="Arial" panose="020B0604020202020204" pitchFamily="34" charset="0"/>
                <a:cs typeface="Arial" panose="020B0604020202020204" pitchFamily="34" charset="0"/>
                <a:hlinkClick r:id="rId2"/>
              </a:rPr>
              <a:t>EU ELV Directive</a:t>
            </a:r>
            <a:r>
              <a:rPr lang="en-GB" dirty="0">
                <a:latin typeface="Arial" panose="020B0604020202020204" pitchFamily="34" charset="0"/>
                <a:cs typeface="Arial" panose="020B0604020202020204" pitchFamily="34" charset="0"/>
              </a:rPr>
              <a:t> which has set a strict target of 85% for the recycling and recovery of motor vehicles by 2015</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Driven by these challenging targets, there has been large scale investment in sorting and recycling plants to recover the plastics and other materials from ASR (Automotive Shredder Residue).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New </a:t>
            </a:r>
            <a:r>
              <a:rPr lang="en-GB" dirty="0">
                <a:latin typeface="Arial" panose="020B0604020202020204" pitchFamily="34" charset="0"/>
                <a:cs typeface="Arial" panose="020B0604020202020204" pitchFamily="34" charset="0"/>
              </a:rPr>
              <a:t>plants have come on-stream in the past year which employ innovative sorting technologies to recover the plastics and other materials from within this very co-mingled, non-metallic waste from end-of-life vehicle processors</a:t>
            </a:r>
            <a:r>
              <a:rPr lang="en-GB" dirty="0" smtClean="0">
                <a:latin typeface="Arial" panose="020B0604020202020204" pitchFamily="34" charset="0"/>
                <a:cs typeface="Arial" panose="020B0604020202020204" pitchFamily="34" charset="0"/>
              </a:rPr>
              <a:t>.</a:t>
            </a:r>
          </a:p>
          <a:p>
            <a:pPr algn="just"/>
            <a:endParaRPr lang="en-GB" sz="1600" dirty="0">
              <a:latin typeface="Arial" panose="020B0604020202020204" pitchFamily="34" charset="0"/>
              <a:cs typeface="Arial" panose="020B0604020202020204" pitchFamily="34" charset="0"/>
            </a:endParaRPr>
          </a:p>
          <a:p>
            <a:pPr algn="just"/>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197332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720840"/>
            <a:ext cx="7560840" cy="2862322"/>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Every year 1.5 million tonnes of WEEE is disposed of in the UK.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rapidly growing waste stream is now controlled by the UK </a:t>
            </a:r>
            <a:r>
              <a:rPr lang="en-GB" dirty="0">
                <a:latin typeface="Arial" panose="020B0604020202020204" pitchFamily="34" charset="0"/>
                <a:cs typeface="Arial" panose="020B0604020202020204" pitchFamily="34" charset="0"/>
                <a:hlinkClick r:id="rId2"/>
              </a:rPr>
              <a:t>WEEE regulations</a:t>
            </a:r>
            <a:r>
              <a:rPr lang="en-GB" dirty="0">
                <a:latin typeface="Arial" panose="020B0604020202020204" pitchFamily="34" charset="0"/>
                <a:cs typeface="Arial" panose="020B0604020202020204" pitchFamily="34" charset="0"/>
              </a:rPr>
              <a:t> which ensure that all separately collected WEEE is diverted to approved treatment </a:t>
            </a:r>
            <a:r>
              <a:rPr lang="en-GB" dirty="0" smtClean="0">
                <a:latin typeface="Arial" panose="020B0604020202020204" pitchFamily="34" charset="0"/>
                <a:cs typeface="Arial" panose="020B0604020202020204" pitchFamily="34" charset="0"/>
              </a:rPr>
              <a:t>plants to </a:t>
            </a:r>
            <a:r>
              <a:rPr lang="en-GB" dirty="0">
                <a:latin typeface="Arial" panose="020B0604020202020204" pitchFamily="34" charset="0"/>
                <a:cs typeface="Arial" panose="020B0604020202020204" pitchFamily="34" charset="0"/>
              </a:rPr>
              <a:t>be separated and recycled.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Several </a:t>
            </a:r>
            <a:r>
              <a:rPr lang="en-GB" dirty="0">
                <a:latin typeface="Arial" panose="020B0604020202020204" pitchFamily="34" charset="0"/>
                <a:cs typeface="Arial" panose="020B0604020202020204" pitchFamily="34" charset="0"/>
              </a:rPr>
              <a:t>UK sites can recycle the mixed, rigid polymer used in modern electrical goods and there are many examples of closed-loop recycling chains being developed to get materials from WEEE back into new electrical goods.</a:t>
            </a:r>
            <a:endParaRPr lang="en-GB" dirty="0"/>
          </a:p>
        </p:txBody>
      </p:sp>
    </p:spTree>
    <p:extLst>
      <p:ext uri="{BB962C8B-B14F-4D97-AF65-F5344CB8AC3E}">
        <p14:creationId xmlns:p14="http://schemas.microsoft.com/office/powerpoint/2010/main" val="38602053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305342"/>
            <a:ext cx="8136904" cy="4154984"/>
          </a:xfrm>
          <a:prstGeom prst="rect">
            <a:avLst/>
          </a:prstGeom>
        </p:spPr>
        <p:txBody>
          <a:bodyPr wrap="square">
            <a:spAutoFit/>
          </a:bodyPr>
          <a:lstStyle/>
          <a:p>
            <a:pPr algn="just"/>
            <a:r>
              <a:rPr lang="en-GB" sz="2400" b="1" dirty="0" smtClean="0">
                <a:latin typeface="Arial" panose="020B0604020202020204" pitchFamily="34" charset="0"/>
                <a:cs typeface="Arial" panose="020B0604020202020204" pitchFamily="34" charset="0"/>
              </a:rPr>
              <a:t>Recycling </a:t>
            </a:r>
            <a:r>
              <a:rPr lang="en-GB" sz="2400" b="1" dirty="0">
                <a:latin typeface="Arial" panose="020B0604020202020204" pitchFamily="34" charset="0"/>
                <a:cs typeface="Arial" panose="020B0604020202020204" pitchFamily="34" charset="0"/>
              </a:rPr>
              <a:t>of Manufacturing </a:t>
            </a:r>
            <a:r>
              <a:rPr lang="en-GB" sz="2400" b="1" dirty="0" smtClean="0">
                <a:latin typeface="Arial" panose="020B0604020202020204" pitchFamily="34" charset="0"/>
                <a:cs typeface="Arial" panose="020B0604020202020204" pitchFamily="34" charset="0"/>
              </a:rPr>
              <a:t>Waste</a:t>
            </a:r>
          </a:p>
          <a:p>
            <a:pPr algn="just"/>
            <a:endParaRPr lang="en-GB" sz="2400"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In all of the processes used to convert plastic raw materials into end products there is an inevitable arising of some scrap material</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This </a:t>
            </a:r>
            <a:r>
              <a:rPr lang="en-GB" dirty="0">
                <a:latin typeface="Arial" panose="020B0604020202020204" pitchFamily="34" charset="0"/>
                <a:cs typeface="Arial" panose="020B0604020202020204" pitchFamily="34" charset="0"/>
              </a:rPr>
              <a:t>results from the start-up and shutdown periods of the processing machinery, from out of specification products and from quality control samples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Almost </a:t>
            </a:r>
            <a:r>
              <a:rPr lang="en-GB" dirty="0">
                <a:latin typeface="Arial" panose="020B0604020202020204" pitchFamily="34" charset="0"/>
                <a:cs typeface="Arial" panose="020B0604020202020204" pitchFamily="34" charset="0"/>
              </a:rPr>
              <a:t>all moulding companies recycle their own plastics waste in house.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specialist plastics recycling industry also recycles material of this type, mostly waste from thermoforming and off-specification mouldings.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Some </a:t>
            </a:r>
            <a:r>
              <a:rPr lang="en-GB" dirty="0">
                <a:latin typeface="Arial" panose="020B0604020202020204" pitchFamily="34" charset="0"/>
                <a:cs typeface="Arial" panose="020B0604020202020204" pitchFamily="34" charset="0"/>
              </a:rPr>
              <a:t>250,000 -300,000 tonnes of plastics are dealt with in this way annually.</a:t>
            </a:r>
          </a:p>
        </p:txBody>
      </p:sp>
    </p:spTree>
    <p:extLst>
      <p:ext uri="{BB962C8B-B14F-4D97-AF65-F5344CB8AC3E}">
        <p14:creationId xmlns:p14="http://schemas.microsoft.com/office/powerpoint/2010/main" val="265724107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16632"/>
            <a:ext cx="8928992" cy="5909310"/>
          </a:xfrm>
          <a:prstGeom prst="rect">
            <a:avLst/>
          </a:prstGeom>
        </p:spPr>
        <p:txBody>
          <a:bodyPr wrap="square">
            <a:spAutoFit/>
          </a:bodyPr>
          <a:lstStyle/>
          <a:p>
            <a:pPr algn="just"/>
            <a:endParaRPr lang="en-GB" dirty="0" smtClean="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Where </a:t>
            </a:r>
            <a:r>
              <a:rPr lang="en-GB" dirty="0">
                <a:latin typeface="Arial" panose="020B0604020202020204" pitchFamily="34" charset="0"/>
                <a:cs typeface="Arial" panose="020B0604020202020204" pitchFamily="34" charset="0"/>
              </a:rPr>
              <a:t>the origin of the material is industrial waste, the recovered end-product is generally referred to as 'reprocessed' to distinguish it from 'recycled' material which is derived from post-use products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Degradability is another area of growing importance in waste-management terms.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Degradable </a:t>
            </a:r>
            <a:r>
              <a:rPr lang="en-GB" dirty="0">
                <a:latin typeface="Arial" panose="020B0604020202020204" pitchFamily="34" charset="0"/>
                <a:cs typeface="Arial" panose="020B0604020202020204" pitchFamily="34" charset="0"/>
              </a:rPr>
              <a:t>plastics including biodegradable plastics are commercially available and are used in the packaging for example of fruits and vegetables.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Solutions </a:t>
            </a:r>
            <a:r>
              <a:rPr lang="en-GB" dirty="0">
                <a:latin typeface="Arial" panose="020B0604020202020204" pitchFamily="34" charset="0"/>
                <a:cs typeface="Arial" panose="020B0604020202020204" pitchFamily="34" charset="0"/>
              </a:rPr>
              <a:t>to the litter problem will not be found in the increased use of one material such as degradable plastics, over another. The problem is caused by the behaviour of people and not plastics products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The impact of degradable materials on the recycling of conventional plastics is a topic for discussion between the recyclers and the manufacturers of degradable materials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Over </a:t>
            </a:r>
            <a:r>
              <a:rPr lang="en-GB" dirty="0">
                <a:latin typeface="Arial" panose="020B0604020202020204" pitchFamily="34" charset="0"/>
                <a:cs typeface="Arial" panose="020B0604020202020204" pitchFamily="34" charset="0"/>
              </a:rPr>
              <a:t>recent years the levels of composting have increased dramatically and it is now seen as an important link with the waste-management chain.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For </a:t>
            </a:r>
            <a:r>
              <a:rPr lang="en-GB" dirty="0">
                <a:latin typeface="Arial" panose="020B0604020202020204" pitchFamily="34" charset="0"/>
                <a:cs typeface="Arial" panose="020B0604020202020204" pitchFamily="34" charset="0"/>
              </a:rPr>
              <a:t>more information on bio-based and degradable plastics,</a:t>
            </a:r>
            <a:r>
              <a:rPr lang="en-GB" dirty="0">
                <a:latin typeface="Arial" panose="020B0604020202020204" pitchFamily="34" charset="0"/>
                <a:cs typeface="Arial" panose="020B0604020202020204" pitchFamily="34" charset="0"/>
                <a:hlinkClick r:id="rId2"/>
              </a:rPr>
              <a:t> click here</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86185832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504" y="188640"/>
            <a:ext cx="8928992" cy="6408712"/>
          </a:xfrm>
          <a:prstGeom prst="rect">
            <a:avLst/>
          </a:prstGeom>
        </p:spPr>
      </p:pic>
    </p:spTree>
    <p:extLst>
      <p:ext uri="{BB962C8B-B14F-4D97-AF65-F5344CB8AC3E}">
        <p14:creationId xmlns:p14="http://schemas.microsoft.com/office/powerpoint/2010/main" val="324930585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7" name="Picture 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7058333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268760"/>
            <a:ext cx="8640960" cy="55892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899592" y="332656"/>
            <a:ext cx="7488832" cy="369332"/>
          </a:xfrm>
          <a:prstGeom prst="rect">
            <a:avLst/>
          </a:prstGeom>
          <a:noFill/>
        </p:spPr>
        <p:txBody>
          <a:bodyPr wrap="square" rtlCol="0">
            <a:spAutoFit/>
          </a:bodyPr>
          <a:lstStyle/>
          <a:p>
            <a:pPr algn="ctr"/>
            <a:r>
              <a:rPr lang="en-GB" dirty="0" smtClean="0">
                <a:latin typeface="Arial" panose="020B0604020202020204" pitchFamily="34" charset="0"/>
                <a:cs typeface="Arial" panose="020B0604020202020204" pitchFamily="34" charset="0"/>
              </a:rPr>
              <a:t>Current Recycling Schemes in the UK</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499100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88639"/>
            <a:ext cx="9144000" cy="6370975"/>
          </a:xfrm>
          <a:prstGeom prst="rect">
            <a:avLst/>
          </a:prstGeom>
        </p:spPr>
        <p:txBody>
          <a:bodyPr wrap="square">
            <a:spAutoFit/>
          </a:bodyPr>
          <a:lstStyle/>
          <a:p>
            <a:pPr algn="just"/>
            <a:r>
              <a:rPr lang="en-GB" sz="2400" b="1" dirty="0">
                <a:latin typeface="Arial" panose="020B0604020202020204" pitchFamily="34" charset="0"/>
                <a:cs typeface="Arial" panose="020B0604020202020204" pitchFamily="34" charset="0"/>
              </a:rPr>
              <a:t>Legislation, Standards and Related </a:t>
            </a:r>
            <a:r>
              <a:rPr lang="en-GB" sz="2400" b="1" dirty="0" smtClean="0">
                <a:latin typeface="Arial" panose="020B0604020202020204" pitchFamily="34" charset="0"/>
                <a:cs typeface="Arial" panose="020B0604020202020204" pitchFamily="34" charset="0"/>
              </a:rPr>
              <a:t>Publications</a:t>
            </a:r>
          </a:p>
          <a:p>
            <a:pPr algn="just"/>
            <a:endParaRPr lang="en-GB" sz="2400" b="1"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2"/>
              </a:rPr>
              <a:t>Waste Framework Directive</a:t>
            </a:r>
            <a:r>
              <a:rPr lang="en-GB" dirty="0">
                <a:latin typeface="Arial" panose="020B0604020202020204" pitchFamily="34" charset="0"/>
                <a:cs typeface="Arial" panose="020B0604020202020204" pitchFamily="34" charset="0"/>
              </a:rPr>
              <a:t>: This Directive provides the overarching legislative framework for the collection, transport, recovery and disposal of waste, and includes a common definition of waste and recycling</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3"/>
              </a:rPr>
              <a:t>Waste Management Plan for </a:t>
            </a:r>
            <a:r>
              <a:rPr lang="en-GB" dirty="0" smtClean="0">
                <a:latin typeface="Arial" panose="020B0604020202020204" pitchFamily="34" charset="0"/>
                <a:cs typeface="Arial" panose="020B0604020202020204" pitchFamily="34" charset="0"/>
                <a:hlinkClick r:id="rId3"/>
              </a:rPr>
              <a:t>England</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4"/>
              </a:rPr>
              <a:t>Electrical and Electronic Equipment (WEEE and RoHS Directives</a:t>
            </a:r>
            <a:r>
              <a:rPr lang="en-GB" dirty="0" smtClean="0">
                <a:latin typeface="Arial" panose="020B0604020202020204" pitchFamily="34" charset="0"/>
                <a:cs typeface="Arial" panose="020B0604020202020204" pitchFamily="34" charset="0"/>
                <a:hlinkClick r:id="rId4"/>
              </a:rPr>
              <a:t>)</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5"/>
              </a:rPr>
              <a:t>End-of-Life Vehicles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6"/>
              </a:rPr>
              <a:t>Packaging and Packaging Waste </a:t>
            </a:r>
            <a:r>
              <a:rPr lang="en-GB" dirty="0" smtClean="0">
                <a:latin typeface="Arial" panose="020B0604020202020204" pitchFamily="34" charset="0"/>
                <a:cs typeface="Arial" panose="020B0604020202020204" pitchFamily="34" charset="0"/>
                <a:hlinkClick r:id="rId6"/>
              </a:rPr>
              <a:t>Regulations</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hlinkClick r:id="rId7"/>
              </a:rPr>
              <a:t>The Publicly Available Specification (PAS) 103</a:t>
            </a:r>
            <a:r>
              <a:rPr lang="en-GB" dirty="0">
                <a:latin typeface="Arial" panose="020B0604020202020204" pitchFamily="34" charset="0"/>
                <a:cs typeface="Arial" panose="020B0604020202020204" pitchFamily="34" charset="0"/>
              </a:rPr>
              <a:t> enables plastics waste to be classified according to its polymer type, its original use and any </a:t>
            </a:r>
            <a:r>
              <a:rPr lang="en-GB" dirty="0" smtClean="0">
                <a:latin typeface="Arial" panose="020B0604020202020204" pitchFamily="34" charset="0"/>
                <a:cs typeface="Arial" panose="020B0604020202020204" pitchFamily="34" charset="0"/>
              </a:rPr>
              <a:t>contaminants.</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Plastics </a:t>
            </a:r>
            <a:r>
              <a:rPr lang="en-GB" dirty="0">
                <a:latin typeface="Arial" panose="020B0604020202020204" pitchFamily="34" charset="0"/>
                <a:cs typeface="Arial" panose="020B0604020202020204" pitchFamily="34" charset="0"/>
              </a:rPr>
              <a:t>recycling companies will be able to set purchasing specifications based on this PAS and collectors, sorters and traders of plastics waste will be able to maximise the value of their material by understanding the precise needs of the recycling industry. PAS 103 was sponsored by DTI, Biffaward, WRAP, EMR and Fujitsu Services.</a:t>
            </a:r>
          </a:p>
          <a:p>
            <a:pPr algn="just"/>
            <a:r>
              <a:rPr lang="en-GB" dirty="0" smtClean="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9376666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88640"/>
            <a:ext cx="8640960" cy="5909310"/>
          </a:xfrm>
          <a:prstGeom prst="rect">
            <a:avLst/>
          </a:prstGeom>
        </p:spPr>
        <p:txBody>
          <a:bodyPr wrap="square">
            <a:spAutoFit/>
          </a:bodyPr>
          <a:lstStyle/>
          <a:p>
            <a:pPr algn="just"/>
            <a:r>
              <a:rPr lang="en-GB" dirty="0">
                <a:latin typeface="Arial" panose="020B0604020202020204" pitchFamily="34" charset="0"/>
                <a:cs typeface="Arial" panose="020B0604020202020204" pitchFamily="34" charset="0"/>
              </a:rPr>
              <a:t>Recycled Plastic in Food Contact Applications</a:t>
            </a:r>
            <a:r>
              <a:rPr lang="en-GB" dirty="0" smtClean="0">
                <a:latin typeface="Arial" panose="020B0604020202020204" pitchFamily="34" charset="0"/>
                <a:cs typeface="Arial" panose="020B0604020202020204" pitchFamily="34" charset="0"/>
              </a:rPr>
              <a:t>:</a:t>
            </a: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hlinkClick r:id="rId2"/>
              </a:rPr>
              <a:t>European </a:t>
            </a:r>
            <a:r>
              <a:rPr lang="en-GB" dirty="0">
                <a:latin typeface="Arial" panose="020B0604020202020204" pitchFamily="34" charset="0"/>
                <a:cs typeface="Arial" panose="020B0604020202020204" pitchFamily="34" charset="0"/>
                <a:hlinkClick r:id="rId2"/>
              </a:rPr>
              <a:t>Commission Regulation No (EC) 282/2008</a:t>
            </a:r>
            <a:r>
              <a:rPr lang="en-GB" dirty="0">
                <a:latin typeface="Arial" panose="020B0604020202020204" pitchFamily="34" charset="0"/>
                <a:cs typeface="Arial" panose="020B0604020202020204" pitchFamily="34" charset="0"/>
              </a:rPr>
              <a:t> on recycled materials and articles intended to come into contact with foods and amending Regulation (EC) No. 2023/2006 entered into force on 24th April 2008 and is directly applicable throughout the EU.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new regulation sets out the requirements for recycled plastics to be used in food contact materials and establishes an authorisation procedure of recycling processes used in the manufacture of recycled plastics for food contact use.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It </a:t>
            </a:r>
            <a:r>
              <a:rPr lang="en-GB" dirty="0">
                <a:latin typeface="Arial" panose="020B0604020202020204" pitchFamily="34" charset="0"/>
                <a:cs typeface="Arial" panose="020B0604020202020204" pitchFamily="34" charset="0"/>
              </a:rPr>
              <a:t>establishes requirements as regards the materials that can be recycled and the efficiency of recycling process to reduce contamination. </a:t>
            </a:r>
            <a:endParaRPr lang="en-GB" dirty="0" smtClean="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dirty="0" smtClean="0">
                <a:latin typeface="Arial" panose="020B0604020202020204" pitchFamily="34" charset="0"/>
                <a:cs typeface="Arial" panose="020B0604020202020204" pitchFamily="34" charset="0"/>
              </a:rPr>
              <a:t>The </a:t>
            </a:r>
            <a:r>
              <a:rPr lang="en-GB" dirty="0">
                <a:latin typeface="Arial" panose="020B0604020202020204" pitchFamily="34" charset="0"/>
                <a:cs typeface="Arial" panose="020B0604020202020204" pitchFamily="34" charset="0"/>
              </a:rPr>
              <a:t>regulation aims to create a more efficient and practical system for regulating the use of recycled plastics in food packaging.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Any company wishing to use recycled plastics in food contact applications will need to gain approval from the </a:t>
            </a:r>
            <a:r>
              <a:rPr lang="en-GB" dirty="0">
                <a:latin typeface="Arial" panose="020B0604020202020204" pitchFamily="34" charset="0"/>
                <a:cs typeface="Arial" panose="020B0604020202020204" pitchFamily="34" charset="0"/>
                <a:hlinkClick r:id="rId3"/>
              </a:rPr>
              <a:t>European Food Safety Agency (EFSA)</a:t>
            </a:r>
            <a:r>
              <a:rPr lang="en-GB" dirty="0">
                <a:latin typeface="Arial" panose="020B0604020202020204" pitchFamily="34" charset="0"/>
                <a:cs typeface="Arial" panose="020B0604020202020204" pitchFamily="34" charset="0"/>
              </a:rPr>
              <a:t>, which will base its safety assessment on factors such as the quality of the recycled raw material, the efficiency of the decontamination process and the plastic's intended use.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89724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548680"/>
            <a:ext cx="8064896" cy="461665"/>
          </a:xfrm>
          <a:prstGeom prst="rect">
            <a:avLst/>
          </a:prstGeom>
          <a:noFill/>
        </p:spPr>
        <p:txBody>
          <a:bodyPr wrap="square" rtlCol="0">
            <a:spAutoFit/>
          </a:bodyPr>
          <a:lstStyle/>
          <a:p>
            <a:pPr algn="ctr"/>
            <a:r>
              <a:rPr lang="en-GB" sz="2400" b="1" dirty="0" smtClean="0">
                <a:latin typeface="Arial" panose="020B0604020202020204" pitchFamily="34" charset="0"/>
                <a:cs typeface="Arial" panose="020B0604020202020204" pitchFamily="34" charset="0"/>
              </a:rPr>
              <a:t>QUESTIONS</a:t>
            </a:r>
            <a:endParaRPr lang="en-GB" sz="2400" b="1" dirty="0">
              <a:latin typeface="Arial" panose="020B0604020202020204" pitchFamily="34" charset="0"/>
              <a:cs typeface="Arial" panose="020B0604020202020204" pitchFamily="34" charset="0"/>
            </a:endParaRPr>
          </a:p>
        </p:txBody>
      </p:sp>
      <p:pic>
        <p:nvPicPr>
          <p:cNvPr id="348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1196752"/>
            <a:ext cx="8784976" cy="52565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5366842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39006605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121583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64725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159</TotalTime>
  <Words>1502</Words>
  <Application>Microsoft Office PowerPoint</Application>
  <PresentationFormat>On-screen Show (4:3)</PresentationFormat>
  <Paragraphs>304</Paragraphs>
  <Slides>71</Slides>
  <Notes>0</Notes>
  <HiddenSlides>0</HiddenSlides>
  <MMClips>0</MMClips>
  <ScaleCrop>false</ScaleCrop>
  <HeadingPairs>
    <vt:vector size="4" baseType="variant">
      <vt:variant>
        <vt:lpstr>Theme</vt:lpstr>
      </vt:variant>
      <vt:variant>
        <vt:i4>1</vt:i4>
      </vt:variant>
      <vt:variant>
        <vt:lpstr>Slide Titles</vt:lpstr>
      </vt:variant>
      <vt:variant>
        <vt:i4>71</vt:i4>
      </vt:variant>
    </vt:vector>
  </HeadingPairs>
  <TitlesOfParts>
    <vt:vector size="72" baseType="lpstr">
      <vt:lpstr>Office Theme</vt:lpstr>
      <vt:lpstr>SUSTAINABLE LOGISTICS OPERATIONS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LOGISTICS OPERATIONS</dc:title>
  <dc:creator>Windows</dc:creator>
  <cp:lastModifiedBy>Windows</cp:lastModifiedBy>
  <cp:revision>37</cp:revision>
  <dcterms:created xsi:type="dcterms:W3CDTF">2016-11-15T16:16:40Z</dcterms:created>
  <dcterms:modified xsi:type="dcterms:W3CDTF">2016-11-16T12:16:26Z</dcterms:modified>
</cp:coreProperties>
</file>