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60" r:id="rId4"/>
  </p:sldMasterIdLst>
  <p:sldIdLst>
    <p:sldId id="298" r:id="rId5"/>
    <p:sldId id="305" r:id="rId6"/>
    <p:sldId id="300" r:id="rId7"/>
    <p:sldId id="301" r:id="rId8"/>
    <p:sldId id="302" r:id="rId9"/>
    <p:sldId id="303" r:id="rId10"/>
    <p:sldId id="304" r:id="rId11"/>
    <p:sldId id="306" r:id="rId12"/>
  </p:sldIdLst>
  <p:sldSz cx="12192000" cy="6858000"/>
  <p:notesSz cx="6858000" cy="9144000"/>
  <p:embeddedFontLst>
    <p:embeddedFont>
      <p:font typeface="Bookman Old Style" panose="02050604050505020204" pitchFamily="18" charset="0"/>
      <p:regular r:id="rId13"/>
      <p:bold r:id="rId14"/>
      <p:italic r:id="rId15"/>
      <p:boldItalic r:id="rId16"/>
    </p:embeddedFont>
    <p:embeddedFont>
      <p:font typeface="Calibri" panose="020F0502020204030204" pitchFamily="34" charset="0"/>
      <p:regular r:id="rId17"/>
      <p:bold r:id="rId18"/>
      <p:italic r:id="rId19"/>
      <p:boldItalic r:id="rId20"/>
    </p:embeddedFont>
    <p:embeddedFont>
      <p:font typeface="Franklin Gothic Book" panose="020B0503020102020204" pitchFamily="34" charset="0"/>
      <p:regular r:id="rId21"/>
      <p: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9.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7.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font" Target="fonts/font2.fntdata"/><Relationship Id="rId22" Type="http://schemas.openxmlformats.org/officeDocument/2006/relationships/font" Target="fonts/font10.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3/17/2021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3/17/2021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3/17/2021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3/17/2021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3/17/2021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3/17/2021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3/17/2021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3/17/2021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3/17/2021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3/17/2021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yRYl9Bf0yh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C9B7F88A-EE9B-4C9D-9477-42E234662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46" name="Rectangle 45">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4985517" y="3331444"/>
            <a:ext cx="6470692" cy="1229306"/>
          </a:xfrm>
        </p:spPr>
        <p:txBody>
          <a:bodyPr>
            <a:normAutofit/>
          </a:bodyPr>
          <a:lstStyle/>
          <a:p>
            <a:r>
              <a:rPr lang="en-US" sz="3800">
                <a:solidFill>
                  <a:schemeClr val="tx1"/>
                </a:solidFill>
              </a:rPr>
              <a:t>Week 3 </a:t>
            </a:r>
            <a:br>
              <a:rPr lang="en-US" sz="3800">
                <a:solidFill>
                  <a:schemeClr val="tx1"/>
                </a:solidFill>
              </a:rPr>
            </a:br>
            <a:r>
              <a:rPr lang="en-US" sz="3800">
                <a:solidFill>
                  <a:schemeClr val="tx1"/>
                </a:solidFill>
              </a:rPr>
              <a:t>Unit- MDP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4985516" y="4735799"/>
            <a:ext cx="6470693" cy="605256"/>
          </a:xfrm>
        </p:spPr>
        <p:txBody>
          <a:bodyPr>
            <a:normAutofit/>
          </a:bodyPr>
          <a:lstStyle/>
          <a:p>
            <a:r>
              <a:rPr lang="en-US"/>
              <a:t>Lecturer- Diya ganguly</a:t>
            </a:r>
          </a:p>
        </p:txBody>
      </p:sp>
      <p:cxnSp>
        <p:nvCxnSpPr>
          <p:cNvPr id="48" name="Straight Connector 47">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50" name="!!footer rectangle">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5BBAA-3E40-4D5E-A05E-64527032B56E}"/>
              </a:ext>
            </a:extLst>
          </p:cNvPr>
          <p:cNvSpPr>
            <a:spLocks noGrp="1"/>
          </p:cNvSpPr>
          <p:nvPr>
            <p:ph type="title"/>
          </p:nvPr>
        </p:nvSpPr>
        <p:spPr/>
        <p:txBody>
          <a:bodyPr/>
          <a:lstStyle/>
          <a:p>
            <a:pPr algn="ctr"/>
            <a:r>
              <a:rPr lang="en-GB" dirty="0"/>
              <a:t>LESSON OUTLINE</a:t>
            </a:r>
          </a:p>
        </p:txBody>
      </p:sp>
      <p:sp>
        <p:nvSpPr>
          <p:cNvPr id="3" name="Content Placeholder 2">
            <a:extLst>
              <a:ext uri="{FF2B5EF4-FFF2-40B4-BE49-F238E27FC236}">
                <a16:creationId xmlns:a16="http://schemas.microsoft.com/office/drawing/2014/main" id="{71F02FD1-0BA4-417B-912C-DC1AF5CCB0D2}"/>
              </a:ext>
            </a:extLst>
          </p:cNvPr>
          <p:cNvSpPr>
            <a:spLocks noGrp="1"/>
          </p:cNvSpPr>
          <p:nvPr>
            <p:ph idx="1"/>
          </p:nvPr>
        </p:nvSpPr>
        <p:spPr>
          <a:xfrm>
            <a:off x="1097279" y="2108201"/>
            <a:ext cx="8730301" cy="3760891"/>
          </a:xfrm>
        </p:spPr>
        <p:txBody>
          <a:bodyPr/>
          <a:lstStyle/>
          <a:p>
            <a:r>
              <a:rPr lang="en-GB" dirty="0"/>
              <a:t>Case Study Discussion</a:t>
            </a:r>
          </a:p>
          <a:p>
            <a:r>
              <a:rPr lang="en-GB" dirty="0"/>
              <a:t>Understanding PTSD- Diagnosis, Signs, Symptoms and Treatment Approaches</a:t>
            </a:r>
          </a:p>
          <a:p>
            <a:r>
              <a:rPr lang="en-GB" dirty="0"/>
              <a:t>Understanding ADHD- Watching a documentary and writing reflections. </a:t>
            </a:r>
          </a:p>
        </p:txBody>
      </p:sp>
    </p:spTree>
    <p:extLst>
      <p:ext uri="{BB962C8B-B14F-4D97-AF65-F5344CB8AC3E}">
        <p14:creationId xmlns:p14="http://schemas.microsoft.com/office/powerpoint/2010/main" val="3958882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86D3-8FD1-4F47-A319-7D0542E48B2F}"/>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dirty="0"/>
              <a:t>VICTOR’S CASE </a:t>
            </a:r>
          </a:p>
        </p:txBody>
      </p:sp>
      <p:sp>
        <p:nvSpPr>
          <p:cNvPr id="5" name="Content Placeholder 4">
            <a:extLst>
              <a:ext uri="{FF2B5EF4-FFF2-40B4-BE49-F238E27FC236}">
                <a16:creationId xmlns:a16="http://schemas.microsoft.com/office/drawing/2014/main" id="{D9116FFA-5D19-48B7-94A4-799B01748E06}"/>
              </a:ext>
            </a:extLst>
          </p:cNvPr>
          <p:cNvSpPr>
            <a:spLocks noGrp="1"/>
          </p:cNvSpPr>
          <p:nvPr>
            <p:ph idx="1"/>
          </p:nvPr>
        </p:nvSpPr>
        <p:spPr>
          <a:xfrm>
            <a:off x="526473" y="1925783"/>
            <a:ext cx="11402291" cy="4239490"/>
          </a:xfrm>
        </p:spPr>
        <p:txBody>
          <a:bodyPr>
            <a:normAutofit lnSpcReduction="10000"/>
          </a:bodyPr>
          <a:lstStyle/>
          <a:p>
            <a:r>
              <a:rPr lang="en-GB" b="1" dirty="0"/>
              <a:t>Victor is a 27-year-old man who comes to you for help at the urging of his fiancée. He was an infantryman with a local Marine Reserve unit who was honourably discharged in 2014 after serving two tours of duty in Iraq. His fiancé has told him he has “not been the same” since his second tour of duty and it is impacting their relationship. Although he offers few details, upon questioning he reports that he has significant difficulty sleeping, that he “sleeps with one eye open” and, on the occasions when he falls into a deeper sleep, he has nightmares. He endorses experiencing several traumatic events during his second tour but is unwilling to provide specific details – he tells you he has never spoken with anyone about them, and he is not sure he ever will. He spends much of his time alone because he feels irritable and doesn’t want to snap at people. He reports to you that he finds it difficult to perform his duties as a security guard because it is boring and gives him too much time to think. At the same time, he is easily startled by noise and motion and spends excessive time searching for threats that are never confirmed both when on duty and at home. He describes having intrusive memories about his traumatic experiences daily, but he declines to share any details. He also avoids seeing friends from his Reserve unit because seeing them reminds him of experiences that he does not want to remember.</a:t>
            </a:r>
          </a:p>
          <a:p>
            <a:endParaRPr lang="en-GB" dirty="0"/>
          </a:p>
        </p:txBody>
      </p:sp>
    </p:spTree>
    <p:extLst>
      <p:ext uri="{BB962C8B-B14F-4D97-AF65-F5344CB8AC3E}">
        <p14:creationId xmlns:p14="http://schemas.microsoft.com/office/powerpoint/2010/main" val="2933514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17E0F-DEB0-4957-965F-5822E8ACFB58}"/>
              </a:ext>
            </a:extLst>
          </p:cNvPr>
          <p:cNvSpPr>
            <a:spLocks noGrp="1"/>
          </p:cNvSpPr>
          <p:nvPr>
            <p:ph type="title"/>
          </p:nvPr>
        </p:nvSpPr>
        <p:spPr/>
        <p:txBody>
          <a:bodyPr/>
          <a:lstStyle/>
          <a:p>
            <a:r>
              <a:rPr lang="en-GB" dirty="0"/>
              <a:t>Major symptoms:-</a:t>
            </a:r>
          </a:p>
        </p:txBody>
      </p:sp>
      <p:sp>
        <p:nvSpPr>
          <p:cNvPr id="3" name="Content Placeholder 2">
            <a:extLst>
              <a:ext uri="{FF2B5EF4-FFF2-40B4-BE49-F238E27FC236}">
                <a16:creationId xmlns:a16="http://schemas.microsoft.com/office/drawing/2014/main" id="{F5352398-2AB1-4286-B5B4-1FDAB5F749CC}"/>
              </a:ext>
            </a:extLst>
          </p:cNvPr>
          <p:cNvSpPr>
            <a:spLocks noGrp="1"/>
          </p:cNvSpPr>
          <p:nvPr>
            <p:ph idx="1"/>
          </p:nvPr>
        </p:nvSpPr>
        <p:spPr/>
        <p:txBody>
          <a:bodyPr>
            <a:normAutofit lnSpcReduction="10000"/>
          </a:bodyPr>
          <a:lstStyle/>
          <a:p>
            <a:r>
              <a:rPr lang="en-GB" dirty="0"/>
              <a:t>Major symptoms- </a:t>
            </a:r>
          </a:p>
          <a:p>
            <a:r>
              <a:rPr lang="en-GB" dirty="0"/>
              <a:t>Significant difficulty in sleeping, that he “sleeps with one eye open” and, on the occasions when he falls into a deeper sleep, he has nightmares.</a:t>
            </a:r>
          </a:p>
          <a:p>
            <a:r>
              <a:rPr lang="en-GB" dirty="0"/>
              <a:t>Experiences flashes of the traumatic events during his second tour- not willing to share these traumatic concerns</a:t>
            </a:r>
          </a:p>
          <a:p>
            <a:r>
              <a:rPr lang="en-GB" dirty="0"/>
              <a:t>Social distances from people, irritability, agitative behaviour, difficulty in functioning, bothered by intrusive memories from the past, avoids meeting friends from Marine unit to prevent traumatic memories from the past, excessive thinker, spends too much time worrying and searching for perceived threats, startled by noise and motion. Not willing to speak and spill the anxious thoughts or intrusive memories from the past.  </a:t>
            </a:r>
          </a:p>
          <a:p>
            <a:endParaRPr lang="en-GB" dirty="0"/>
          </a:p>
        </p:txBody>
      </p:sp>
    </p:spTree>
    <p:extLst>
      <p:ext uri="{BB962C8B-B14F-4D97-AF65-F5344CB8AC3E}">
        <p14:creationId xmlns:p14="http://schemas.microsoft.com/office/powerpoint/2010/main" val="3146062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DDDD-3C39-470F-A30E-C4A1D56697A2}"/>
              </a:ext>
            </a:extLst>
          </p:cNvPr>
          <p:cNvSpPr>
            <a:spLocks noGrp="1"/>
          </p:cNvSpPr>
          <p:nvPr>
            <p:ph type="title"/>
          </p:nvPr>
        </p:nvSpPr>
        <p:spPr>
          <a:xfrm>
            <a:off x="568036" y="286603"/>
            <a:ext cx="10587644" cy="1450757"/>
          </a:xfrm>
        </p:spPr>
        <p:txBody>
          <a:bodyPr/>
          <a:lstStyle/>
          <a:p>
            <a:r>
              <a:rPr lang="en-GB" dirty="0"/>
              <a:t>Diagnosis</a:t>
            </a:r>
          </a:p>
        </p:txBody>
      </p:sp>
      <p:sp>
        <p:nvSpPr>
          <p:cNvPr id="3" name="Content Placeholder 2">
            <a:extLst>
              <a:ext uri="{FF2B5EF4-FFF2-40B4-BE49-F238E27FC236}">
                <a16:creationId xmlns:a16="http://schemas.microsoft.com/office/drawing/2014/main" id="{02101A9B-F9E1-4F98-B498-F7EB63BB02F4}"/>
              </a:ext>
            </a:extLst>
          </p:cNvPr>
          <p:cNvSpPr>
            <a:spLocks noGrp="1"/>
          </p:cNvSpPr>
          <p:nvPr>
            <p:ph idx="1"/>
          </p:nvPr>
        </p:nvSpPr>
        <p:spPr>
          <a:xfrm>
            <a:off x="401781" y="1898073"/>
            <a:ext cx="11665527" cy="4378036"/>
          </a:xfrm>
        </p:spPr>
        <p:txBody>
          <a:bodyPr>
            <a:normAutofit fontScale="92500" lnSpcReduction="10000"/>
          </a:bodyPr>
          <a:lstStyle/>
          <a:p>
            <a:r>
              <a:rPr lang="en-GB" sz="2400" dirty="0"/>
              <a:t>PTSD- Post traumatic stress disorder is an anxiety disorder that develops following frightening, stressful, or distressing life events. Characterised by intense fear, helplessness, and stress, PTSD affects normal life and functioning of the patient. Treatments include medications and psychotherapy, either alone or in combination.</a:t>
            </a:r>
          </a:p>
          <a:p>
            <a:r>
              <a:rPr lang="en-GB" sz="2400" b="1" dirty="0"/>
              <a:t>Symptoms- </a:t>
            </a:r>
            <a:r>
              <a:rPr lang="en-GB" sz="2400" dirty="0"/>
              <a:t>Reliving – Flashbacks, hallucinations, nightmares of the incident</a:t>
            </a:r>
          </a:p>
          <a:p>
            <a:r>
              <a:rPr lang="en-GB" sz="2400" dirty="0"/>
              <a:t>Avoiding – Avoiding people, places, things, or memories that remind the trauma</a:t>
            </a:r>
          </a:p>
          <a:p>
            <a:r>
              <a:rPr lang="en-GB" sz="2400" dirty="0"/>
              <a:t>Excessive arousal – Increased alertness, anger, fits of rage, irritability, or hatred, difficulty sleeping or concentrating</a:t>
            </a:r>
          </a:p>
          <a:p>
            <a:r>
              <a:rPr lang="en-GB" sz="2400" dirty="0"/>
              <a:t>Negative thoughts or feelings such as guilt</a:t>
            </a:r>
          </a:p>
          <a:p>
            <a:r>
              <a:rPr lang="en-GB" sz="2400" dirty="0"/>
              <a:t>Flat affect-unable to express emotions</a:t>
            </a:r>
          </a:p>
          <a:p>
            <a:endParaRPr lang="en-GB" dirty="0"/>
          </a:p>
        </p:txBody>
      </p:sp>
    </p:spTree>
    <p:extLst>
      <p:ext uri="{BB962C8B-B14F-4D97-AF65-F5344CB8AC3E}">
        <p14:creationId xmlns:p14="http://schemas.microsoft.com/office/powerpoint/2010/main" val="3203595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71002-86E1-4A45-84EF-9B58CD77A20B}"/>
              </a:ext>
            </a:extLst>
          </p:cNvPr>
          <p:cNvSpPr>
            <a:spLocks noGrp="1"/>
          </p:cNvSpPr>
          <p:nvPr>
            <p:ph type="title"/>
          </p:nvPr>
        </p:nvSpPr>
        <p:spPr/>
        <p:txBody>
          <a:bodyPr/>
          <a:lstStyle/>
          <a:p>
            <a:r>
              <a:rPr lang="en-GB" dirty="0"/>
              <a:t>Available treatments for PTSD</a:t>
            </a:r>
          </a:p>
        </p:txBody>
      </p:sp>
      <p:sp>
        <p:nvSpPr>
          <p:cNvPr id="3" name="Content Placeholder 2">
            <a:extLst>
              <a:ext uri="{FF2B5EF4-FFF2-40B4-BE49-F238E27FC236}">
                <a16:creationId xmlns:a16="http://schemas.microsoft.com/office/drawing/2014/main" id="{CC828E4F-045F-47BD-9708-F98564ADF8D9}"/>
              </a:ext>
            </a:extLst>
          </p:cNvPr>
          <p:cNvSpPr>
            <a:spLocks noGrp="1"/>
          </p:cNvSpPr>
          <p:nvPr>
            <p:ph idx="1"/>
          </p:nvPr>
        </p:nvSpPr>
        <p:spPr>
          <a:xfrm>
            <a:off x="1097280" y="1967345"/>
            <a:ext cx="10058400" cy="3901747"/>
          </a:xfrm>
        </p:spPr>
        <p:txBody>
          <a:bodyPr/>
          <a:lstStyle/>
          <a:p>
            <a:r>
              <a:rPr lang="en-GB" b="1" dirty="0"/>
              <a:t>Exposure therapy: </a:t>
            </a:r>
            <a:r>
              <a:rPr lang="en-GB" dirty="0"/>
              <a:t>Re-living the traumatic incident.</a:t>
            </a:r>
          </a:p>
          <a:p>
            <a:r>
              <a:rPr lang="en-GB" b="1" dirty="0"/>
              <a:t>Psychodynamic therapy: </a:t>
            </a:r>
            <a:r>
              <a:rPr lang="en-GB" dirty="0"/>
              <a:t>Handling personal values and emotional conflicts.</a:t>
            </a:r>
          </a:p>
          <a:p>
            <a:r>
              <a:rPr lang="en-GB" b="1" dirty="0"/>
              <a:t>Eye movement desensitisation and reprocessing (EMDR): </a:t>
            </a:r>
            <a:r>
              <a:rPr lang="en-GB" dirty="0"/>
              <a:t>Changing the thought process based on a series of eye movements.</a:t>
            </a:r>
          </a:p>
          <a:p>
            <a:r>
              <a:rPr lang="en-GB" b="1" dirty="0"/>
              <a:t>Cognitive behaviour therapy: </a:t>
            </a:r>
            <a:r>
              <a:rPr lang="en-GB" dirty="0"/>
              <a:t>Changing the thought process</a:t>
            </a:r>
          </a:p>
          <a:p>
            <a:endParaRPr lang="en-GB" dirty="0"/>
          </a:p>
        </p:txBody>
      </p:sp>
    </p:spTree>
    <p:extLst>
      <p:ext uri="{BB962C8B-B14F-4D97-AF65-F5344CB8AC3E}">
        <p14:creationId xmlns:p14="http://schemas.microsoft.com/office/powerpoint/2010/main" val="1679546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D6542-3401-45E7-97D0-F5879643B3DC}"/>
              </a:ext>
            </a:extLst>
          </p:cNvPr>
          <p:cNvSpPr>
            <a:spLocks noGrp="1"/>
          </p:cNvSpPr>
          <p:nvPr>
            <p:ph type="title"/>
          </p:nvPr>
        </p:nvSpPr>
        <p:spPr/>
        <p:txBody>
          <a:bodyPr/>
          <a:lstStyle/>
          <a:p>
            <a:r>
              <a:rPr lang="en-GB" dirty="0"/>
              <a:t>ADHD- </a:t>
            </a:r>
          </a:p>
        </p:txBody>
      </p:sp>
      <p:sp>
        <p:nvSpPr>
          <p:cNvPr id="3" name="Content Placeholder 2">
            <a:extLst>
              <a:ext uri="{FF2B5EF4-FFF2-40B4-BE49-F238E27FC236}">
                <a16:creationId xmlns:a16="http://schemas.microsoft.com/office/drawing/2014/main" id="{964FC748-63FA-4E8A-86E8-7027D2AED605}"/>
              </a:ext>
            </a:extLst>
          </p:cNvPr>
          <p:cNvSpPr>
            <a:spLocks noGrp="1"/>
          </p:cNvSpPr>
          <p:nvPr>
            <p:ph idx="1"/>
          </p:nvPr>
        </p:nvSpPr>
        <p:spPr/>
        <p:txBody>
          <a:bodyPr/>
          <a:lstStyle/>
          <a:p>
            <a:r>
              <a:rPr lang="en-GB" dirty="0"/>
              <a:t>A- ATTENTION</a:t>
            </a:r>
          </a:p>
          <a:p>
            <a:r>
              <a:rPr lang="en-GB" dirty="0"/>
              <a:t>D-DEFICIT</a:t>
            </a:r>
          </a:p>
          <a:p>
            <a:r>
              <a:rPr lang="en-GB" dirty="0"/>
              <a:t>H-HYPERACTIVITY </a:t>
            </a:r>
          </a:p>
          <a:p>
            <a:r>
              <a:rPr lang="en-GB" dirty="0"/>
              <a:t>D-DISORDER </a:t>
            </a:r>
          </a:p>
          <a:p>
            <a:r>
              <a:rPr lang="en-GB" dirty="0"/>
              <a:t>CAUSES- EXACT CAUSE UNKNOWN BUT CONDITIONS RUN IN FAMILY</a:t>
            </a:r>
          </a:p>
          <a:p>
            <a:r>
              <a:rPr lang="en-GB" dirty="0"/>
              <a:t>OTHER FACTORS CAUSING ADHD- LOW BIRTH WEIGHT, BEING BORN PREMATURELY, SUBSTANCE ABUSE DURING PREGNANCY</a:t>
            </a:r>
          </a:p>
          <a:p>
            <a:r>
              <a:rPr lang="en-GB" dirty="0"/>
              <a:t>TREATMENT- PSYCHOTHERAPY, SOCIAL SKILL TRAINING, CBT OR BEHAVIOUR THERAPY</a:t>
            </a:r>
          </a:p>
        </p:txBody>
      </p:sp>
    </p:spTree>
    <p:extLst>
      <p:ext uri="{BB962C8B-B14F-4D97-AF65-F5344CB8AC3E}">
        <p14:creationId xmlns:p14="http://schemas.microsoft.com/office/powerpoint/2010/main" val="3706281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2E866-075A-4D4F-97B9-6BB16B830CF4}"/>
              </a:ext>
            </a:extLst>
          </p:cNvPr>
          <p:cNvSpPr>
            <a:spLocks noGrp="1"/>
          </p:cNvSpPr>
          <p:nvPr>
            <p:ph type="title"/>
          </p:nvPr>
        </p:nvSpPr>
        <p:spPr/>
        <p:txBody>
          <a:bodyPr/>
          <a:lstStyle/>
          <a:p>
            <a:r>
              <a:rPr lang="en-GB" dirty="0"/>
              <a:t>Reflection Time </a:t>
            </a:r>
            <a:br>
              <a:rPr lang="en-GB" dirty="0"/>
            </a:br>
            <a:r>
              <a:rPr lang="en-GB" dirty="0"/>
              <a:t>Activity-Watch &amp; Learn </a:t>
            </a:r>
          </a:p>
        </p:txBody>
      </p:sp>
      <p:sp>
        <p:nvSpPr>
          <p:cNvPr id="3" name="Content Placeholder 2">
            <a:extLst>
              <a:ext uri="{FF2B5EF4-FFF2-40B4-BE49-F238E27FC236}">
                <a16:creationId xmlns:a16="http://schemas.microsoft.com/office/drawing/2014/main" id="{8527D7C1-7B05-46EA-91DB-0CC208F7C1ED}"/>
              </a:ext>
            </a:extLst>
          </p:cNvPr>
          <p:cNvSpPr>
            <a:spLocks noGrp="1"/>
          </p:cNvSpPr>
          <p:nvPr>
            <p:ph idx="1"/>
          </p:nvPr>
        </p:nvSpPr>
        <p:spPr/>
        <p:txBody>
          <a:bodyPr/>
          <a:lstStyle/>
          <a:p>
            <a:r>
              <a:rPr lang="en-GB" dirty="0"/>
              <a:t>Activity - View the link below</a:t>
            </a:r>
          </a:p>
          <a:p>
            <a:r>
              <a:rPr lang="en-GB" dirty="0">
                <a:hlinkClick r:id="rId2"/>
              </a:rPr>
              <a:t>https://www.youtube.com/watch?v=yRYl9Bf0yhs</a:t>
            </a:r>
            <a:r>
              <a:rPr lang="en-GB" dirty="0"/>
              <a:t> </a:t>
            </a:r>
          </a:p>
          <a:p>
            <a:r>
              <a:rPr lang="en-GB" dirty="0"/>
              <a:t>Watch and write notes </a:t>
            </a:r>
          </a:p>
          <a:p>
            <a:r>
              <a:rPr lang="en-GB" dirty="0"/>
              <a:t>Write a reflective blog on- “Challenges of families and individuals living with ADHD”</a:t>
            </a:r>
          </a:p>
          <a:p>
            <a:endParaRPr lang="en-GB" dirty="0"/>
          </a:p>
          <a:p>
            <a:endParaRPr lang="en-GB" dirty="0"/>
          </a:p>
        </p:txBody>
      </p:sp>
    </p:spTree>
    <p:extLst>
      <p:ext uri="{BB962C8B-B14F-4D97-AF65-F5344CB8AC3E}">
        <p14:creationId xmlns:p14="http://schemas.microsoft.com/office/powerpoint/2010/main" val="1532317657"/>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{2E243145-4642-4374-9ED4-CE7B6018FB05}tf22712842</Template>
  <TotalTime>0</TotalTime>
  <Words>683</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Franklin Gothic Book</vt:lpstr>
      <vt:lpstr>Calibri</vt:lpstr>
      <vt:lpstr>Bookman Old Style</vt:lpstr>
      <vt:lpstr>1_RetrospectVTI</vt:lpstr>
      <vt:lpstr>Week 3  Unit- MDP</vt:lpstr>
      <vt:lpstr>LESSON OUTLINE</vt:lpstr>
      <vt:lpstr>VICTOR’S CASE </vt:lpstr>
      <vt:lpstr>Major symptoms:-</vt:lpstr>
      <vt:lpstr>Diagnosis</vt:lpstr>
      <vt:lpstr>Available treatments for PTSD</vt:lpstr>
      <vt:lpstr>ADHD- </vt:lpstr>
      <vt:lpstr>Reflection Time  Activity-Watch &amp; Learn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2020-04-23T13:39:51Z</dcterms:created>
  <dcterms:modified xsi:type="dcterms:W3CDTF">2021-03-17T16:00:33Z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