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5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 varScale="1">
        <p:scale>
          <a:sx n="70" d="100"/>
          <a:sy n="70" d="100"/>
        </p:scale>
        <p:origin x="534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10/8/2024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10/8/2024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10/8/2024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10/8/2024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10/8/2024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Black pen against a sheet with shaded numbers">
            <a:extLst>
              <a:ext uri="{FF2B5EF4-FFF2-40B4-BE49-F238E27FC236}">
                <a16:creationId xmlns:a16="http://schemas.microsoft.com/office/drawing/2014/main" id="{89CE2146-35E5-5CA6-4572-BBA2F7B9BDCE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t="5526" b="10204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Task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08/10/24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8F25AE-E084-1026-E4AF-3142BB82CB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Clare’s Law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D7180D-916E-1AF6-9AED-F7728AF38C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000000"/>
                </a:solidFill>
                <a:effectLst/>
                <a:latin typeface="Lato" panose="020F0502020204030203" pitchFamily="34" charset="0"/>
              </a:rPr>
              <a:t>Domestic Violence Disclosure Scheme (DVDS) is a police policy giving people the right to know if their current or ex-partner has any previous history of violence or abuse.</a:t>
            </a: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Lato" panose="020F0502020204030203" pitchFamily="34" charset="0"/>
              </a:rPr>
              <a:t>Named after Clare Wood murdered by her abusive ex-boyfriend in 2009 – Law rolled out in 2014</a:t>
            </a:r>
          </a:p>
        </p:txBody>
      </p:sp>
    </p:spTree>
    <p:extLst>
      <p:ext uri="{BB962C8B-B14F-4D97-AF65-F5344CB8AC3E}">
        <p14:creationId xmlns:p14="http://schemas.microsoft.com/office/powerpoint/2010/main" val="12076143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D8FBF6-2BE3-67ED-8EE3-4076E5C610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72105"/>
          </a:xfrm>
        </p:spPr>
        <p:txBody>
          <a:bodyPr>
            <a:normAutofit fontScale="90000"/>
          </a:bodyPr>
          <a:lstStyle/>
          <a:p>
            <a:r>
              <a:rPr lang="en-GB" dirty="0"/>
              <a:t>Rights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1E929F-EBF2-D1B1-CD4F-15786ED241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23833"/>
            <a:ext cx="10515600" cy="4853130"/>
          </a:xfrm>
        </p:spPr>
        <p:txBody>
          <a:bodyPr>
            <a:normAutofit/>
          </a:bodyPr>
          <a:lstStyle/>
          <a:p>
            <a:r>
              <a:rPr lang="en-GB" b="1" i="0" dirty="0">
                <a:solidFill>
                  <a:srgbClr val="000000"/>
                </a:solidFill>
                <a:effectLst/>
                <a:latin typeface="Lato" panose="020F0502020204030203" pitchFamily="34" charset="0"/>
              </a:rPr>
              <a:t>The ‘right to ask’</a:t>
            </a:r>
            <a:r>
              <a:rPr lang="en-GB" b="0" i="0" dirty="0">
                <a:solidFill>
                  <a:srgbClr val="000000"/>
                </a:solidFill>
                <a:effectLst/>
                <a:latin typeface="Lato" panose="020F0502020204030203" pitchFamily="34" charset="0"/>
              </a:rPr>
              <a:t> - DVDS application to ask about a current or ex-partner that may have a record of abusive behaviour or violence. </a:t>
            </a:r>
          </a:p>
          <a:p>
            <a:r>
              <a:rPr lang="en-GB" dirty="0">
                <a:solidFill>
                  <a:srgbClr val="000000"/>
                </a:solidFill>
                <a:latin typeface="Lato" panose="020F0502020204030203" pitchFamily="34" charset="0"/>
              </a:rPr>
              <a:t>Disclosure by police</a:t>
            </a:r>
          </a:p>
          <a:p>
            <a:r>
              <a:rPr lang="en-GB" dirty="0">
                <a:solidFill>
                  <a:srgbClr val="000000"/>
                </a:solidFill>
                <a:latin typeface="Lato" panose="020F0502020204030203" pitchFamily="34" charset="0"/>
              </a:rPr>
              <a:t>Can be asked on behalf of family or relative who might be at risk</a:t>
            </a:r>
          </a:p>
          <a:p>
            <a:r>
              <a:rPr lang="en-GB" b="0" i="0" dirty="0">
                <a:solidFill>
                  <a:srgbClr val="000000"/>
                </a:solidFill>
                <a:effectLst/>
                <a:latin typeface="Lato" panose="020F0502020204030203" pitchFamily="34" charset="0"/>
              </a:rPr>
              <a:t>Police can refuse to share info and only share directly.</a:t>
            </a:r>
          </a:p>
          <a:p>
            <a:r>
              <a:rPr lang="en-GB" b="1" i="0" dirty="0">
                <a:solidFill>
                  <a:srgbClr val="000000"/>
                </a:solidFill>
                <a:effectLst/>
                <a:latin typeface="Lato" panose="020F0502020204030203" pitchFamily="34" charset="0"/>
              </a:rPr>
              <a:t>The ‘right to know’</a:t>
            </a:r>
            <a:r>
              <a:rPr lang="en-GB" b="0" i="0" dirty="0">
                <a:solidFill>
                  <a:srgbClr val="000000"/>
                </a:solidFill>
                <a:effectLst/>
                <a:latin typeface="Lato" panose="020F0502020204030203" pitchFamily="34" charset="0"/>
              </a:rPr>
              <a:t> - if police checks show that a current or ex-partner has a history of abusive behaviour, they may proactively share that information with you because they believe you are at future risk.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62186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B42344-A443-89B6-C8FC-844D41EFB5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22230"/>
          </a:xfrm>
        </p:spPr>
        <p:txBody>
          <a:bodyPr/>
          <a:lstStyle/>
          <a:p>
            <a:r>
              <a:rPr lang="en-GB" dirty="0"/>
              <a:t>Impact on policing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6F7D2E-0172-1DE1-4033-7B04D79FAA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10436"/>
            <a:ext cx="10515600" cy="4566527"/>
          </a:xfrm>
        </p:spPr>
        <p:txBody>
          <a:bodyPr>
            <a:normAutofit/>
          </a:bodyPr>
          <a:lstStyle/>
          <a:p>
            <a:pPr algn="l">
              <a:buFont typeface="+mj-lt"/>
              <a:buAutoNum type="arabicPeriod"/>
            </a:pPr>
            <a:r>
              <a:rPr lang="en-GB" b="1" i="0" dirty="0">
                <a:solidFill>
                  <a:srgbClr val="111111"/>
                </a:solidFill>
                <a:effectLst/>
                <a:latin typeface="-apple-system"/>
              </a:rPr>
              <a:t>Proactive Protection</a:t>
            </a:r>
            <a:r>
              <a:rPr lang="en-GB" b="0" i="0" dirty="0">
                <a:solidFill>
                  <a:srgbClr val="111111"/>
                </a:solidFill>
                <a:effectLst/>
                <a:latin typeface="-apple-system"/>
              </a:rPr>
              <a:t>: Police can proactively disclose information about an individual’s history of domestic violence Right to Know.</a:t>
            </a:r>
          </a:p>
          <a:p>
            <a:pPr algn="l">
              <a:buFont typeface="+mj-lt"/>
              <a:buAutoNum type="arabicPeriod"/>
            </a:pPr>
            <a:r>
              <a:rPr lang="en-GB" b="0" i="0" dirty="0">
                <a:solidFill>
                  <a:srgbClr val="111111"/>
                </a:solidFill>
                <a:effectLst/>
                <a:latin typeface="-apple-system"/>
              </a:rPr>
              <a:t>Empowerment and Prevention: Right to ask enables people to make formed decisions about their relationships. </a:t>
            </a:r>
          </a:p>
          <a:p>
            <a:pPr algn="l">
              <a:buFont typeface="+mj-lt"/>
              <a:buAutoNum type="arabicPeriod"/>
            </a:pPr>
            <a:r>
              <a:rPr lang="en-GB" b="0" i="0" dirty="0">
                <a:solidFill>
                  <a:srgbClr val="111111"/>
                </a:solidFill>
                <a:effectLst/>
                <a:latin typeface="-apple-system"/>
              </a:rPr>
              <a:t>Increased workloads / training:  – significant number of applications / timely responses = demands on policing.</a:t>
            </a:r>
          </a:p>
          <a:p>
            <a:pPr algn="l">
              <a:buFont typeface="+mj-lt"/>
              <a:buAutoNum type="arabicPeriod"/>
            </a:pPr>
            <a:r>
              <a:rPr lang="en-GB" b="0" i="0" dirty="0">
                <a:solidFill>
                  <a:srgbClr val="111111"/>
                </a:solidFill>
                <a:effectLst/>
                <a:latin typeface="-apple-system"/>
              </a:rPr>
              <a:t>Challenges: delays in applications can leave individuals vulnerable to abuse. Challenges in the Law</a:t>
            </a:r>
          </a:p>
          <a:p>
            <a:pPr algn="l">
              <a:buFont typeface="+mj-lt"/>
              <a:buAutoNum type="arabicPeriod"/>
            </a:pPr>
            <a:r>
              <a:rPr lang="en-GB" b="0" i="0" dirty="0">
                <a:solidFill>
                  <a:srgbClr val="111111"/>
                </a:solidFill>
                <a:effectLst/>
                <a:latin typeface="-apple-system"/>
              </a:rPr>
              <a:t>Raising Awareness</a:t>
            </a:r>
          </a:p>
        </p:txBody>
      </p:sp>
    </p:spTree>
    <p:extLst>
      <p:ext uri="{BB962C8B-B14F-4D97-AF65-F5344CB8AC3E}">
        <p14:creationId xmlns:p14="http://schemas.microsoft.com/office/powerpoint/2010/main" val="9811828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910DAB-126A-9EE6-7B93-2386FB7E57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Sarah’s Law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25F9B6-C08C-7CF8-5903-670E0D61A4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Sexual Offenders Act 2003 created the Child Sex Offender Disclosure Scheme after the kidnap and murder of Sarah Payne in 2000</a:t>
            </a:r>
          </a:p>
          <a:p>
            <a:r>
              <a:rPr lang="en-GB" dirty="0"/>
              <a:t>Allows parents, grandparents or family friends to ask police whether a person who has contact with a child has a record for child sexual offences or a risk to a child.</a:t>
            </a:r>
          </a:p>
          <a:p>
            <a:r>
              <a:rPr lang="en-GB" dirty="0"/>
              <a:t>If a risk exists, the police inform parents/guardians</a:t>
            </a:r>
          </a:p>
        </p:txBody>
      </p:sp>
    </p:spTree>
    <p:extLst>
      <p:ext uri="{BB962C8B-B14F-4D97-AF65-F5344CB8AC3E}">
        <p14:creationId xmlns:p14="http://schemas.microsoft.com/office/powerpoint/2010/main" val="40789255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A88AB4-CCF5-1395-25E0-A6DB992ECB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85753"/>
          </a:xfrm>
        </p:spPr>
        <p:txBody>
          <a:bodyPr>
            <a:normAutofit fontScale="90000"/>
          </a:bodyPr>
          <a:lstStyle/>
          <a:p>
            <a:r>
              <a:rPr lang="en-GB" dirty="0"/>
              <a:t>Impact on Policing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30FAC1-6B57-8A98-8C3E-E7C0D0DE32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69493"/>
            <a:ext cx="10515600" cy="4607470"/>
          </a:xfrm>
        </p:spPr>
        <p:txBody>
          <a:bodyPr/>
          <a:lstStyle/>
          <a:p>
            <a:r>
              <a:rPr lang="en-GB" dirty="0"/>
              <a:t>Protection for children</a:t>
            </a:r>
          </a:p>
          <a:p>
            <a:r>
              <a:rPr lang="en-GB" dirty="0"/>
              <a:t> Proactive policing – right approach to policing</a:t>
            </a:r>
          </a:p>
          <a:p>
            <a:r>
              <a:rPr lang="en-GB" dirty="0"/>
              <a:t>Increase workloads – demands on policing, right information </a:t>
            </a:r>
          </a:p>
          <a:p>
            <a:r>
              <a:rPr lang="en-GB" dirty="0"/>
              <a:t>Community trust – builds police trust in communities – committed to child protection</a:t>
            </a:r>
          </a:p>
          <a:p>
            <a:r>
              <a:rPr lang="en-GB" b="0" i="0" dirty="0">
                <a:solidFill>
                  <a:srgbClr val="111111"/>
                </a:solidFill>
                <a:effectLst/>
              </a:rPr>
              <a:t>Challenges in the deliver - A balancing the right to privacy with the need to protect children. 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9093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2F5CAD-4CC1-3945-C9A4-43F3028C26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013299"/>
          </a:xfrm>
        </p:spPr>
        <p:txBody>
          <a:bodyPr/>
          <a:lstStyle/>
          <a:p>
            <a:r>
              <a:rPr lang="en-GB" dirty="0"/>
              <a:t>Safeguarding Vulnerable Groups Act 2006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1CB327-9E1B-23DC-F040-39666E09EA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l">
              <a:buFont typeface="+mj-lt"/>
              <a:buAutoNum type="arabicPeriod"/>
            </a:pPr>
            <a:r>
              <a:rPr lang="en-GB" b="1" i="0" dirty="0">
                <a:solidFill>
                  <a:srgbClr val="111111"/>
                </a:solidFill>
                <a:effectLst/>
                <a:latin typeface="-apple-system"/>
              </a:rPr>
              <a:t>Enhanced Background Checks</a:t>
            </a:r>
            <a:r>
              <a:rPr lang="en-GB" b="0" i="0" dirty="0">
                <a:solidFill>
                  <a:srgbClr val="111111"/>
                </a:solidFill>
                <a:effectLst/>
                <a:latin typeface="-apple-system"/>
              </a:rPr>
              <a:t>: The Act established the Independent Safeguarding Authority (now part of the Disclosure and Barring Service) to conduct thorough background checks on individuals working with children and vulnerable adults. </a:t>
            </a:r>
          </a:p>
          <a:p>
            <a:pPr algn="l">
              <a:buFont typeface="+mj-lt"/>
              <a:buAutoNum type="arabicPeriod"/>
            </a:pPr>
            <a:r>
              <a:rPr lang="en-GB" b="1" i="0" dirty="0">
                <a:solidFill>
                  <a:srgbClr val="111111"/>
                </a:solidFill>
                <a:effectLst/>
                <a:latin typeface="-apple-system"/>
              </a:rPr>
              <a:t>Legal Obligations</a:t>
            </a:r>
            <a:r>
              <a:rPr lang="en-GB" b="0" i="0" dirty="0">
                <a:solidFill>
                  <a:srgbClr val="111111"/>
                </a:solidFill>
                <a:effectLst/>
                <a:latin typeface="-apple-system"/>
              </a:rPr>
              <a:t>: Police are legally required to report any concerns about individuals who may pose a risk to children or vulnerable adults. </a:t>
            </a:r>
          </a:p>
          <a:p>
            <a:pPr algn="l">
              <a:buFont typeface="+mj-lt"/>
              <a:buAutoNum type="arabicPeriod"/>
            </a:pPr>
            <a:r>
              <a:rPr lang="en-GB" b="1" i="0" dirty="0">
                <a:solidFill>
                  <a:srgbClr val="111111"/>
                </a:solidFill>
                <a:effectLst/>
                <a:latin typeface="-apple-system"/>
              </a:rPr>
              <a:t>Interagency working:</a:t>
            </a:r>
            <a:r>
              <a:rPr lang="en-GB" b="0" i="0" dirty="0">
                <a:solidFill>
                  <a:srgbClr val="111111"/>
                </a:solidFill>
                <a:effectLst/>
                <a:latin typeface="-apple-system"/>
              </a:rPr>
              <a:t> The Act promotes collaboration between police and other agencies, such as social services and healthcare providers. </a:t>
            </a:r>
          </a:p>
          <a:p>
            <a:pPr algn="l">
              <a:buFont typeface="+mj-lt"/>
              <a:buAutoNum type="arabicPeriod"/>
            </a:pPr>
            <a:r>
              <a:rPr lang="en-GB" b="1" i="0" dirty="0">
                <a:solidFill>
                  <a:srgbClr val="111111"/>
                </a:solidFill>
                <a:effectLst/>
                <a:latin typeface="-apple-system"/>
              </a:rPr>
              <a:t>Resource Allocation</a:t>
            </a:r>
            <a:r>
              <a:rPr lang="en-GB" b="0" i="0" dirty="0">
                <a:solidFill>
                  <a:srgbClr val="111111"/>
                </a:solidFill>
                <a:effectLst/>
                <a:latin typeface="-apple-system"/>
              </a:rPr>
              <a:t>: Implementing the Act requires significant resources, including time and personnel, to conduct background checks, investigate concerns, and collaborate with other agencies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21658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5FFD9D-FF6A-EF22-0914-3FF16648C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Que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A4FF46-81A9-E912-8B49-2B21FC3570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r>
              <a:rPr lang="en-GB" sz="3200" dirty="0"/>
              <a:t>ACEs why are they relevant to the police?</a:t>
            </a:r>
          </a:p>
        </p:txBody>
      </p:sp>
      <p:pic>
        <p:nvPicPr>
          <p:cNvPr id="5" name="Picture 4" descr="A close-up of a police car&#10;&#10;Description automatically generated">
            <a:extLst>
              <a:ext uri="{FF2B5EF4-FFF2-40B4-BE49-F238E27FC236}">
                <a16:creationId xmlns:a16="http://schemas.microsoft.com/office/drawing/2014/main" id="{2237999F-4264-2B86-8223-92F0328607C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318" r="18626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70262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4DA718D0-4865-4629-8134-44F68D41D5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65167ED7-6315-43AB-B1B6-C326D5FD8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2340441" y="2666183"/>
            <a:ext cx="5860051" cy="527712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EF4D8839-FB03-487D-ACC8-8BFEDD4FEB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0EF75023-9A3B-42FC-B704-61A8F7BEF4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8" name="Rectangle 27">
            <a:extLst>
              <a:ext uri="{FF2B5EF4-FFF2-40B4-BE49-F238E27FC236}">
                <a16:creationId xmlns:a16="http://schemas.microsoft.com/office/drawing/2014/main" id="{CBC4F608-B4B8-48C3-9572-C0F061B1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922919"/>
            <a:ext cx="11111729" cy="546125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47C3E2-0E1E-1513-585B-615185EF31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2963" y="1238081"/>
            <a:ext cx="9849751" cy="830562"/>
          </a:xfrm>
        </p:spPr>
        <p:txBody>
          <a:bodyPr anchor="b">
            <a:normAutofit fontScale="90000"/>
          </a:bodyPr>
          <a:lstStyle/>
          <a:p>
            <a:r>
              <a:rPr lang="en-GB" sz="5400" dirty="0"/>
              <a:t>Relevant to Policing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17ADA4-51BF-ADF8-367D-CC14F9B0BB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9304" y="2068643"/>
            <a:ext cx="9849751" cy="3866438"/>
          </a:xfrm>
        </p:spPr>
        <p:txBody>
          <a:bodyPr anchor="ctr">
            <a:normAutofit/>
          </a:bodyPr>
          <a:lstStyle/>
          <a:p>
            <a:r>
              <a:rPr lang="en-GB" dirty="0"/>
              <a:t>Policing is at the forefront of witnessing and experiencing these ACE’s during routine calls and patrols.</a:t>
            </a:r>
          </a:p>
          <a:p>
            <a:r>
              <a:rPr lang="en-GB" dirty="0"/>
              <a:t>Police a have responsibilities to observe with ‘professional curiosity’ and if intervention is not needed or appropriate then to record and report their observations through the submission of a Public Protection Notification (PPN) (MAPPA)</a:t>
            </a:r>
          </a:p>
          <a:p>
            <a:r>
              <a:rPr lang="en-GB" dirty="0"/>
              <a:t>Reporting will aid LA prevention opportunities to both reduce and, in some cases prevent ACEs from leading individuals into lives of crime.</a:t>
            </a:r>
          </a:p>
        </p:txBody>
      </p:sp>
    </p:spTree>
    <p:extLst>
      <p:ext uri="{BB962C8B-B14F-4D97-AF65-F5344CB8AC3E}">
        <p14:creationId xmlns:p14="http://schemas.microsoft.com/office/powerpoint/2010/main" val="479322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934</TotalTime>
  <Words>551</Words>
  <Application>Microsoft Office PowerPoint</Application>
  <PresentationFormat>Widescreen</PresentationFormat>
  <Paragraphs>38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-apple-system</vt:lpstr>
      <vt:lpstr>Aptos</vt:lpstr>
      <vt:lpstr>Aptos Display</vt:lpstr>
      <vt:lpstr>Arial</vt:lpstr>
      <vt:lpstr>Lato</vt:lpstr>
      <vt:lpstr>office theme</vt:lpstr>
      <vt:lpstr>Task</vt:lpstr>
      <vt:lpstr>Clare’s Law</vt:lpstr>
      <vt:lpstr>Rights </vt:lpstr>
      <vt:lpstr>Impact on policing</vt:lpstr>
      <vt:lpstr>Sarah’s Law</vt:lpstr>
      <vt:lpstr>Impact on Policing</vt:lpstr>
      <vt:lpstr>Safeguarding Vulnerable Groups Act 2006</vt:lpstr>
      <vt:lpstr>Que</vt:lpstr>
      <vt:lpstr>Relevant to Policing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Jane Davies</cp:lastModifiedBy>
  <cp:revision>4</cp:revision>
  <dcterms:created xsi:type="dcterms:W3CDTF">2024-10-07T17:39:08Z</dcterms:created>
  <dcterms:modified xsi:type="dcterms:W3CDTF">2024-10-08T12:12:43Z</dcterms:modified>
</cp:coreProperties>
</file>