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D2A43-5B10-4791-BF50-BBB42E929DD6}" v="21" dt="2026-07-16T18:13:20.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0"/>
  </p:normalViewPr>
  <p:slideViewPr>
    <p:cSldViewPr snapToGrid="0" snapToObjects="1">
      <p:cViewPr varScale="1">
        <p:scale>
          <a:sx n="69" d="100"/>
          <a:sy n="69" d="100"/>
        </p:scale>
        <p:origin x="78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200" b="0" i="0" u="none" strike="noStrike">
                <a:solidFill>
                  <a:srgbClr val="12262B"/>
                </a:solidFill>
                <a:latin typeface="Cambria"/>
              </a:defRPr>
            </a:pPr>
            <a:r>
              <a:rPr lang="en-IN" sz="1200" b="0" i="0" u="none" strike="noStrike">
                <a:solidFill>
                  <a:srgbClr val="12262B"/>
                </a:solidFill>
                <a:latin typeface="Cambria"/>
              </a:rPr>
              <a:t>Figure 4 — Remission of T2DM over time (%)</a:t>
            </a:r>
          </a:p>
        </c:rich>
      </c:tx>
      <c:overlay val="0"/>
    </c:title>
    <c:autoTitleDeleted val="0"/>
    <c:plotArea>
      <c:layout/>
      <c:barChart>
        <c:barDir val="col"/>
        <c:grouping val="clustered"/>
        <c:varyColors val="0"/>
        <c:ser>
          <c:idx val="0"/>
          <c:order val="0"/>
          <c:tx>
            <c:strRef>
              <c:f>Sheet1!$B$1</c:f>
              <c:strCache>
                <c:ptCount val="1"/>
                <c:pt idx="0">
                  <c:v>In remission (%)</c:v>
                </c:pt>
              </c:strCache>
            </c:strRef>
          </c:tx>
          <c:spPr>
            <a:solidFill>
              <a:srgbClr val="0F5257"/>
            </a:solidFill>
            <a:effectLst/>
          </c:spPr>
          <c:invertIfNegative val="0"/>
          <c:dPt>
            <c:idx val="0"/>
            <c:invertIfNegative val="0"/>
            <c:bubble3D val="0"/>
            <c:extLst>
              <c:ext xmlns:c16="http://schemas.microsoft.com/office/drawing/2014/chart" uri="{C3380CC4-5D6E-409C-BE32-E72D297353CC}">
                <c16:uniqueId val="{00000001-DAD9-244A-8321-9198DC53DFC2}"/>
              </c:ext>
            </c:extLst>
          </c:dPt>
          <c:dPt>
            <c:idx val="1"/>
            <c:invertIfNegative val="0"/>
            <c:bubble3D val="0"/>
            <c:spPr>
              <a:solidFill>
                <a:srgbClr val="3C7A80"/>
              </a:solidFill>
              <a:effectLst/>
            </c:spPr>
            <c:extLst>
              <c:ext xmlns:c16="http://schemas.microsoft.com/office/drawing/2014/chart" uri="{C3380CC4-5D6E-409C-BE32-E72D297353CC}">
                <c16:uniqueId val="{00000003-DAD9-244A-8321-9198DC53DFC2}"/>
              </c:ext>
            </c:extLst>
          </c:dPt>
          <c:dPt>
            <c:idx val="2"/>
            <c:invertIfNegative val="0"/>
            <c:bubble3D val="0"/>
            <c:extLst>
              <c:ext xmlns:c16="http://schemas.microsoft.com/office/drawing/2014/chart" uri="{C3380CC4-5D6E-409C-BE32-E72D297353CC}">
                <c16:uniqueId val="{00000005-DAD9-244A-8321-9198DC53DFC2}"/>
              </c:ext>
            </c:extLst>
          </c:dPt>
          <c:dPt>
            <c:idx val="3"/>
            <c:invertIfNegative val="0"/>
            <c:bubble3D val="0"/>
            <c:spPr>
              <a:solidFill>
                <a:srgbClr val="A8322B"/>
              </a:solidFill>
              <a:effectLst/>
            </c:spPr>
            <c:extLst>
              <c:ext xmlns:c16="http://schemas.microsoft.com/office/drawing/2014/chart" uri="{C3380CC4-5D6E-409C-BE32-E72D297353CC}">
                <c16:uniqueId val="{00000007-DAD9-244A-8321-9198DC53DFC2}"/>
              </c:ext>
            </c:extLst>
          </c:dPt>
          <c:dLbls>
            <c:numFmt formatCode="0&quot;%&quot;" sourceLinked="0"/>
            <c:spPr>
              <a:noFill/>
              <a:ln>
                <a:noFill/>
              </a:ln>
              <a:effectLst/>
            </c:spPr>
            <c:txPr>
              <a:bodyPr/>
              <a:lstStyle/>
              <a:p>
                <a:pPr>
                  <a:defRPr sz="1100" b="1" i="0" u="none" strike="noStrike">
                    <a:solidFill>
                      <a:srgbClr val="12262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DiRECT
12 months</c:v>
                </c:pt>
                <c:pt idx="1">
                  <c:v>NHS real-world
12 months</c:v>
                </c:pt>
                <c:pt idx="2">
                  <c:v>DiRECT
24 months</c:v>
                </c:pt>
                <c:pt idx="3">
                  <c:v>DiRECT
5 years</c:v>
                </c:pt>
              </c:strCache>
            </c:strRef>
          </c:cat>
          <c:val>
            <c:numRef>
              <c:f>Sheet1!$B$2:$B$5</c:f>
              <c:numCache>
                <c:formatCode>General</c:formatCode>
                <c:ptCount val="4"/>
                <c:pt idx="0">
                  <c:v>46</c:v>
                </c:pt>
                <c:pt idx="1">
                  <c:v>32</c:v>
                </c:pt>
                <c:pt idx="2">
                  <c:v>36</c:v>
                </c:pt>
                <c:pt idx="3">
                  <c:v>13</c:v>
                </c:pt>
              </c:numCache>
            </c:numRef>
          </c:val>
          <c:extLst>
            <c:ext xmlns:c16="http://schemas.microsoft.com/office/drawing/2014/chart" uri="{C3380CC4-5D6E-409C-BE32-E72D297353CC}">
              <c16:uniqueId val="{00000008-DAD9-244A-8321-9198DC53DFC2}"/>
            </c:ext>
          </c:extLst>
        </c:ser>
        <c:dLbls>
          <c:showLegendKey val="0"/>
          <c:showVal val="1"/>
          <c:showCatName val="0"/>
          <c:showSerName val="0"/>
          <c:showPercent val="0"/>
          <c:showBubbleSize val="0"/>
        </c:dLbls>
        <c:gapWidth val="4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50" b="0" i="0" u="none" strike="noStrike">
                <a:solidFill>
                  <a:srgbClr val="5A6B70"/>
                </a:solidFill>
                <a:latin typeface="Calibri"/>
              </a:defRPr>
            </a:pPr>
            <a:endParaRPr lang="en-US"/>
          </a:p>
        </c:txPr>
        <c:crossAx val="2094734552"/>
        <c:crosses val="autoZero"/>
        <c:auto val="1"/>
        <c:lblAlgn val="ctr"/>
        <c:lblOffset val="100"/>
        <c:noMultiLvlLbl val="1"/>
      </c:catAx>
      <c:valAx>
        <c:axId val="2094734552"/>
        <c:scaling>
          <c:orientation val="minMax"/>
          <c:max val="60"/>
        </c:scaling>
        <c:delete val="0"/>
        <c:axPos val="l"/>
        <c:majorGridlines>
          <c:spPr>
            <a:ln w="9525" cap="flat">
              <a:solidFill>
                <a:srgbClr val="E4EBEB"/>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A6B70"/>
                </a:solidFill>
                <a:latin typeface="Arial"/>
              </a:defRPr>
            </a:pPr>
            <a:endParaRPr lang="en-US"/>
          </a:p>
        </c:txPr>
        <c:crossAx val="2094734554"/>
        <c:crosses val="autoZero"/>
        <c:crossBetween val="between"/>
        <c:majorUnit val="20"/>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9210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Good morning. My name is [state your name], student number [state your number], and this is my care plan for a fictional patient living with type 2 diabetes. I have chosen type 2 diabetes because it allows one disease to be traced through two body systems — the endocrine pancreas and the cardiovascular system — which are not two separate stories, but one continuous mechanism. Every patient detail is fictional. No real person is described.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I will begin with type 2 diabetes and its UK burden, then take the disease through two systems: the endocrine pancreas, where it starts, and the cardiovascular system, where it does the damage. The care plan follows, then the patient it was written for, his risk factors, the DiRECT trial, and finally the ethical and NICE considerations.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Type 2 diabetes is a chronic metabolic disorder defined by hyperglycaemia arising from two faults acting together: tissues stop responding to insulin, and the pancreatic beta cells progressively fail to compensate (Kamel-ElSayed and Mukherjee, 2023). The UK scale is striking. Diabetes UK reports over four point seven million people diagnosed, and ninety per cent of those diagnoses are type two. But look at the third figure, because it shapes everything that follows. Every week, diabetes leads to over a thousand strokes, seven hundred heart attacks and three thousand three hundred cases of heart failure. It costs the NHS ten point seven billion pounds a year — and sixty per cent of that goes on complications, not on the diabetes itself. If most of the harm and most of the cost are cardiovascular, then type two diabetes cannot sensibly be treated as an endocrine disease alone. It is a vascular disease driven by an endocrine defect.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The pancreas is a retroperitoneal organ behind the stomach, divided into head, neck, body and tail, and it is a composite gland with both exocrine and endocrine functions (Kamel-ElSayed and Mukherjee, 2023). The endocrine portion is the islets of Langerhans — only about two per cent of pancreatic mass, yet controlling glucose homeostasis for the whole body (Shahid and Singh, 2022). Each islet has distinct cells with distinct purposes, as you can see on the left. The ones that matter here are the beta cells, about seventy-five per cent of the islet, which secrete insulin and amylin to lower glucose, and the alpha cells, which secrete glucagon to raise it. Insulin is made as preproinsulin, processed to proinsulin, then cleaved into insulin plus C-peptide, secreted one to one — which is why C-peptide marks how much insulin a person still makes themselves. Figure two traces the physiology: glucose enters the beta cell, ATP rises, the potassium channel closes, the membrane depolarises, calcium floods in, and insulin is released by exocytosis to act on liver, muscle and fat. Now watch where type two diabetes breaks that chain. Not at production — at the tissues. The beta cells compensate by working harder, and for years they succeed, which is why the disease is silent so long. But compensation fails, and hyperglycaemia results. Here anatomy explains physiology. Each islet has a central core of beta cells penetrated by its own neurovascular bundle (Shahid and Singh, 2022), so beta cells sample arterial glucose first — they are the body's glucose sensor. Type two diabetes is therefore defined by beta-cell exhaustion, not absent insulin, which is why the plan targets insulin resistance and beta-cell workload rather than simply replacing the hormone.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Now the second system. A blood vessel has three layers: the tunica intima, whose inner lining is the endothelium; the tunica media of smooth muscle; and the tunica adventitia (Liu et al., 2025). The key point is that the endothelium is not passive. It behaves as an endocrine organ, releasing vasodilators — principally nitric oxide — balanced against vasoconstrictors like endothelin-1 and superoxide. Health is that balance. Nitric oxide is anti-atherosclerotic: it dilates vessels, inhibits smooth-muscle proliferation, and stops leukocytes and platelets adhering. So what does the disease do? Chronic hyperglycaemia drives four pathways — protein kinase C activation, the polyol and hexosamine pathways, and advanced glycation end products — all fuelled by mitochondrial superoxide (Liu et al., 2025). Superoxide destroys nitric oxide. Less nitric oxide, more endothelin-1. The balance tips. That is endothelial dysfunction, and endothelial dysfunction is where atherosclerosis begins. Figure three traces that chain from beta-cell failure all the way to infarction, stroke and heart failure. One continuous mechanism. Two findings change how we read this patient's results. First, intermittent high glucose causes more endothelial cell death than sustained high glucose — yet HbA1c measures the average and is blind to the swing. Second, metabolic memory: vascular damage persists long after glucose is normalised (Liu et al., 2025). Together they tell us something no target number can. Acting early matters more than optimising late.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This is the care plan for Mr Rashid Miah, the fictional patient introduced on the next slide. Every row links a domain to an intervention, a named source, and a review interval — because a plan without a review interval is an aspiration, not a plan. Row one, glycaemic control. NICE updated NG28 in February this year. For someone with atherosclerotic cardiovascular disease the recommendation is now modified-release metformin, an SGLT-2 inhibitor, and subcutaneous semaglutide up to one milligram weekly (NICE, 2026). Note why that matters: NICE states these drugs are recommended as much for their cardiovascular and renal benefits as for their glycaemic ones. The guideline has followed the physiology. Row two, the target — fifty-three millimoles per mole, discussed and agreed, not imposed. Row three, lipids. He has established cardiovascular disease, so this is secondary prevention: atorvastatin eighty milligrams whatever his cholesterol (NICE, 2023). Row four is weight and remission, which the DiRECT evidence supports. Row five is lifestyle. Row six is communication and ethics.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Mr Rashid Miah is fictional; all details are illustrative. He is fifty-eight, British Bangladeshi, living with his wife in inner-city London, among the most deprived ten per cent nationally. He drives a private-hire taxi — sitting ten hours a day, working shifts, eating late and irregularly. He speaks Sylheti at home and prefers a professional interpreter, and his wife cooks all the meals, which makes her central to any dietary plan. He was diagnosed four years ago. His HbA1c is sixty-eight, well above target; BMI thirty-one point four; blood pressure one forty-eight over eighty-eight; LDL three point six; and eGFR seventy-two, which matters because metformin remains appropriate. And eight months ago he had an NSTEMI, treated with PCI. That last fact governs the plan. His heart attack is not a separate problem sitting alongside his diabetes — it is system two catching up with system one. It is the end of the chain in figure three. Practically it does three things. It moves him into NG28 section one point one five, which is why semaglutide joins the other two. It makes his statin secondary prevention — eighty milligrams, not twenty. And his age, duration, BMI and absence of insulin make him eligible for the remission programme, a window closing at six years. He has two years left.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His risk factors divide into two columns. Non-modifiable: age, sex, Bangladeshi heritage, family history, four years of disease, and decisively, established atherosclerotic cardiovascular disease — the strongest single predictor of a further event. Modifiable: thirty years of smoking, central adiposity, a sedentary job, refined carbohydrate eaten late, hypertension and dyslipidaemia. Deprivation sits deliberately in that column, because Diabetes UK identifies income, housing and access to healthy food as strongly linked to risk. But listing them in two columns misses what is actually happening. Three points follow. First, they are not additive — they converge. Smoking and hyperglycaemia attack the same molecular target: nitric oxide bioavailability (Liu et al., 2025). Two routes to one lesion. They compound. Second, deprivation is not a lifestyle choice. It constrains the very choices the plan asks him to make. Telling a man driving eleven-hour shifts to eat more oily fish is not, by itself, a clinical intervention. Third, ethnicity changes the threshold, not just the odds: South Asian populations develop type two at lower BMI, so his BMI understates his risk. And there is a further consequence. NICE's twenty twenty-six review found people in the most deprived areas gain the greatest benefit from SGLT-2 inhibitors — and that these drugs remain under-prescribed to women, older people, some ethnic groups and deprived populations (NICE, 2026). Prescribing delivers benefit without requiring him to first overcome the disadvantage that made him ill. For Mr Miah, the drug is the equity intervention.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The Diabetes Remission Clinical Trial, DiRECT, tested an assumption treated for decades as settled — that type two diabetes is lifelong and progressive. It was an open-label, cluster-randomised trial across forty-nine GP practices in Scotland and Tyneside, with three hundred and six participants. The intervention was radical: withdraw the antidiabetic and antihypertensive drugs; total diet replacement of around eight hundred and fifty kilocalories a day for three to five months; step food back in; support maintenance. The outcome was remission — HbA1c below forty-eight, off all antidiabetic medication (Lean et al., 2018). At twelve months, forty-six per cent were in remission versus four per cent of controls — an odds ratio of nineteen point seven. And it was dose-dependent on weight loss: of the seventy-six who gained weight, not one achieved remission. But look at figure four. At two years, remission had fallen to thirty-six per cent (Lean et al., 2019). At five years, thirteen (Lean et al., 2024). And when the NHS delivered it at scale, twelve-month remission was thirty-two per cent, not forty-six (Valabhji et al., 2024). That descending line is the efficacy-effectiveness gap. Remission is achievable, and it is fragile. Most importantly, Valabhji and colleagues found completion and remission were lower among younger people of non-White ethnicity and lower socioeconomic status — exactly Mr Miah's group. The recommendation is therefore to refer him now. He meets every criterion, and his window closes in two years. Even at five years the intervention halved serious adverse events needing hospitalisation — a cardiovascular benefit, not just a glycaemic one. But refer him with the support his demographic demonstrably needs: an interpreter, and dietary advice tailored to Bangladeshi cooking, delivered with his wife present. Without that, a programme meant to reduce harm will reproduce the inequality it should relieve.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Ethics is not an add-on here; it determines whether the plan works at all. Autonomy. NICE is explicit that the HbA1c target must be agreed, not imposed (NICE, 2026), and NG197 requires communicating absolute risks and using decision aids (NICE, 2021). The NMC Code requires properly informed consent, obtained and documented (NMC, 2018). Mr Miah's English is a second language — a communication barrier, not a capacity issue, since capacity is presumed. A professional interpreter, rather than a family member, is the mechanism protecting his autonomy. Beneficence and non-maleficence. The twenty twenty-six update quantifies the trade-off rather than asserting it. Over three years, a hundred and twenty-three per thousand not taking an SGLT-2 inhibitor had a major cardiovascular event, versus a hundred and seven to a hundred and fifteen who did. Against that, ten to a hundred per thousand get genital infections, and fewer than one per thousand rarer events like ketoacidosis. NICE says these must be discussed before starting. Beneficence does not licence hiding the harms. Justice. SGLT-2 inhibitors are under-prescribed to women, older people, some ethnic backgrounds and deprived populations (NICE, 2026), and remission programme completion is lowest in the groups with most to gain. Equitable care means actively verifying he receives what the guideline already says he should. Dignity. The Code requires kindness, respect and compassion, and avoiding assumptions (NMC, 2018). That is not sentiment: weight and smoking stigma reduce engagement with the very programme most likely to help him. One tension remains. DiRECT withdrew medication: defensible inside a monitored trial, but copying it casually would breach the duty of care. Evidence must be applied, not copied.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To conclude. One endocrine defect, two systems, one mechanism: beta-cell decompensation, chronic hyperglycaemia, nitric oxide down and endothelin-1 up, endothelial dysfunction, atherosclerosis. First, the physiology. The endocrine and cardiovascular systems are not two topics placed side by side; they are one chain (Liu et al., 2025). A care plan that treats only glucose treats half the disease — and the half responsible for least of the harm. Second, the guidance. NICE's February twenty twenty-six update recommends SGLT-2 inhibitors and GLP-1 receptor agonists as much for their cardiovascular and renal benefits as for their glycaemic ones (NICE, 2026) — the guideline catching up with the physiology. Third, the recommendation, and where it stops. For Mr Miah: triple therapy, atorvastatin eighty milligrams, and immediate referral to the Path to Remission Programme with an interpreter and culturally tailored support. But the limits matter: remission falls to thirteen per cent at five years, and metabolic memory means the damage already done is not fully reversible. The conclusion is not that we can undo his disease — it is that early action beats late optimisation, and he has two years left. One closing observation. Mr Miah's LDL is three point six — a level many would call not that high, and in a healthy vessel they would have a point. But his endothelium is already injured, so the same number carries a different risk. The number has not changed. The vessel has. That is why he gets eighty milligrams. Thank you.</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Thirteen sources, in UWTSD Harvard style, drawn from peer-reviewed journals, national clinical guidance from NICE and NHS England, and professional and charity sources.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One entry deserves attention: NG28 was last updated on the eighteenth of February twenty twenty-six, and I have worked from that current version rather than the earlier edition, because the medicines recommendations changed substantially.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chart" Target="../charts/char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62B"/>
        </a:solidFill>
        <a:effectLst/>
      </p:bgPr>
    </p:bg>
    <p:spTree>
      <p:nvGrpSpPr>
        <p:cNvPr id="1" name=""/>
        <p:cNvGrpSpPr/>
        <p:nvPr/>
      </p:nvGrpSpPr>
      <p:grpSpPr>
        <a:xfrm>
          <a:off x="0" y="0"/>
          <a:ext cx="0" cy="0"/>
          <a:chOff x="0" y="0"/>
          <a:chExt cx="0" cy="0"/>
        </a:xfrm>
      </p:grpSpPr>
      <p:sp>
        <p:nvSpPr>
          <p:cNvPr id="2" name="Shape 0"/>
          <p:cNvSpPr/>
          <p:nvPr/>
        </p:nvSpPr>
        <p:spPr>
          <a:xfrm>
            <a:off x="9326880" y="-1371600"/>
            <a:ext cx="4754880" cy="4754880"/>
          </a:xfrm>
          <a:prstGeom prst="ellipse">
            <a:avLst/>
          </a:prstGeom>
          <a:solidFill>
            <a:srgbClr val="0F5257">
              <a:alpha val="45000"/>
            </a:srgbClr>
          </a:solidFill>
          <a:ln w="12700">
            <a:solidFill>
              <a:srgbClr val="0F5257"/>
            </a:solidFill>
            <a:prstDash val="solid"/>
          </a:ln>
        </p:spPr>
        <p:txBody>
          <a:bodyPr/>
          <a:lstStyle/>
          <a:p>
            <a:endParaRPr lang="en-US"/>
          </a:p>
        </p:txBody>
      </p:sp>
      <p:sp>
        <p:nvSpPr>
          <p:cNvPr id="3" name="Shape 1"/>
          <p:cNvSpPr/>
          <p:nvPr/>
        </p:nvSpPr>
        <p:spPr>
          <a:xfrm>
            <a:off x="10607040" y="3291840"/>
            <a:ext cx="3108960" cy="3108960"/>
          </a:xfrm>
          <a:prstGeom prst="ellipse">
            <a:avLst/>
          </a:prstGeom>
          <a:solidFill>
            <a:srgbClr val="A8322B">
              <a:alpha val="40000"/>
            </a:srgbClr>
          </a:solidFill>
          <a:ln w="12700">
            <a:solidFill>
              <a:srgbClr val="A8322B"/>
            </a:solidFill>
            <a:prstDash val="solid"/>
          </a:ln>
        </p:spPr>
        <p:txBody>
          <a:bodyPr/>
          <a:lstStyle/>
          <a:p>
            <a:endParaRPr lang="en-US"/>
          </a:p>
        </p:txBody>
      </p:sp>
      <p:sp>
        <p:nvSpPr>
          <p:cNvPr id="4" name="Text 2"/>
          <p:cNvSpPr/>
          <p:nvPr/>
        </p:nvSpPr>
        <p:spPr>
          <a:xfrm>
            <a:off x="731520" y="777240"/>
            <a:ext cx="8229600" cy="292608"/>
          </a:xfrm>
          <a:prstGeom prst="rect">
            <a:avLst/>
          </a:prstGeom>
          <a:noFill/>
          <a:ln/>
        </p:spPr>
        <p:txBody>
          <a:bodyPr wrap="square" lIns="0" tIns="0" rIns="0" bIns="0" rtlCol="0" anchor="ctr"/>
          <a:lstStyle/>
          <a:p>
            <a:pPr marL="0" indent="0">
              <a:buNone/>
            </a:pPr>
            <a:r>
              <a:rPr lang="en-US" sz="1150" b="1" kern="0" spc="200" dirty="0">
                <a:solidFill>
                  <a:srgbClr val="8FB3B7"/>
                </a:solidFill>
                <a:latin typeface="Calibri" pitchFamily="34" charset="0"/>
                <a:ea typeface="Calibri" pitchFamily="34" charset="-122"/>
                <a:cs typeface="Calibri" pitchFamily="34" charset="-120"/>
              </a:rPr>
              <a:t>BSc HEALTH AND SOCIAL CARE</a:t>
            </a:r>
            <a:endParaRPr lang="en-US" sz="1150" dirty="0"/>
          </a:p>
        </p:txBody>
      </p:sp>
      <p:sp>
        <p:nvSpPr>
          <p:cNvPr id="5" name="Text 3"/>
          <p:cNvSpPr/>
          <p:nvPr/>
        </p:nvSpPr>
        <p:spPr>
          <a:xfrm>
            <a:off x="731520" y="1234440"/>
            <a:ext cx="8503920" cy="169164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Type 2 Diabetes Mellitus:</a:t>
            </a:r>
            <a:endParaRPr lang="en-US" sz="4000" dirty="0"/>
          </a:p>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A Care Plan for a Fictional Patient</a:t>
            </a:r>
            <a:endParaRPr lang="en-US" sz="4000" dirty="0"/>
          </a:p>
        </p:txBody>
      </p:sp>
      <p:sp>
        <p:nvSpPr>
          <p:cNvPr id="6" name="Text 4"/>
          <p:cNvSpPr/>
          <p:nvPr/>
        </p:nvSpPr>
        <p:spPr>
          <a:xfrm>
            <a:off x="731520" y="3017520"/>
            <a:ext cx="8503920" cy="640080"/>
          </a:xfrm>
          <a:prstGeom prst="rect">
            <a:avLst/>
          </a:prstGeom>
          <a:noFill/>
          <a:ln/>
        </p:spPr>
        <p:txBody>
          <a:bodyPr wrap="square" lIns="0" tIns="0" rIns="0" bIns="0" rtlCol="0" anchor="ctr"/>
          <a:lstStyle/>
          <a:p>
            <a:pPr marL="0" indent="0">
              <a:buNone/>
            </a:pPr>
            <a:r>
              <a:rPr lang="en-US" sz="1500" i="1" dirty="0">
                <a:solidFill>
                  <a:srgbClr val="B9D3D6"/>
                </a:solidFill>
                <a:latin typeface="Calibri" pitchFamily="34" charset="0"/>
                <a:ea typeface="Calibri" pitchFamily="34" charset="-122"/>
                <a:cs typeface="Calibri" pitchFamily="34" charset="-120"/>
              </a:rPr>
              <a:t>Applying one condition across two body systems — the endocrine pancreas and the cardiovascular system</a:t>
            </a:r>
            <a:endParaRPr lang="en-US" sz="1500" dirty="0"/>
          </a:p>
        </p:txBody>
      </p:sp>
      <p:sp>
        <p:nvSpPr>
          <p:cNvPr id="7" name="Shape 5"/>
          <p:cNvSpPr/>
          <p:nvPr/>
        </p:nvSpPr>
        <p:spPr>
          <a:xfrm>
            <a:off x="731520" y="3977640"/>
            <a:ext cx="8503920" cy="1965960"/>
          </a:xfrm>
          <a:prstGeom prst="roundRect">
            <a:avLst>
              <a:gd name="adj" fmla="val 2326"/>
            </a:avLst>
          </a:prstGeom>
          <a:solidFill>
            <a:srgbClr val="1C3A42"/>
          </a:solidFill>
          <a:ln w="9525">
            <a:solidFill>
              <a:srgbClr val="2E5A63"/>
            </a:solidFill>
            <a:prstDash val="solid"/>
          </a:ln>
        </p:spPr>
        <p:txBody>
          <a:bodyPr/>
          <a:lstStyle/>
          <a:p>
            <a:endParaRPr lang="en-US"/>
          </a:p>
        </p:txBody>
      </p:sp>
      <p:sp>
        <p:nvSpPr>
          <p:cNvPr id="8" name="Text 6"/>
          <p:cNvSpPr/>
          <p:nvPr/>
        </p:nvSpPr>
        <p:spPr>
          <a:xfrm>
            <a:off x="1005840" y="4160520"/>
            <a:ext cx="7955280" cy="1600200"/>
          </a:xfrm>
          <a:prstGeom prst="rect">
            <a:avLst/>
          </a:prstGeom>
          <a:noFill/>
          <a:ln/>
        </p:spPr>
        <p:txBody>
          <a:bodyPr wrap="square" lIns="0" tIns="0" rIns="0" bIns="0" rtlCol="0" anchor="ctr"/>
          <a:lstStyle/>
          <a:p>
            <a:pPr marL="0" indent="0">
              <a:lnSpc>
                <a:spcPts val="2200"/>
              </a:lnSpc>
              <a:buNone/>
            </a:pPr>
            <a:r>
              <a:rPr lang="en-US" sz="1350" b="1" dirty="0">
                <a:solidFill>
                  <a:srgbClr val="DCE9EB"/>
                </a:solidFill>
                <a:latin typeface="Calibri" pitchFamily="34" charset="0"/>
                <a:ea typeface="Calibri" pitchFamily="34" charset="-122"/>
                <a:cs typeface="Calibri" pitchFamily="34" charset="-120"/>
              </a:rPr>
              <a:t>Module: </a:t>
            </a:r>
            <a:r>
              <a:rPr lang="en-US" sz="1350" dirty="0">
                <a:solidFill>
                  <a:srgbClr val="DCE9EB"/>
                </a:solidFill>
                <a:latin typeface="Calibri" pitchFamily="34" charset="0"/>
                <a:ea typeface="Calibri" pitchFamily="34" charset="-122"/>
                <a:cs typeface="Calibri" pitchFamily="34" charset="-120"/>
              </a:rPr>
              <a:t>BMHP5023 Introduction to Physiology</a:t>
            </a:r>
            <a:endParaRPr lang="en-US" sz="1350" dirty="0"/>
          </a:p>
          <a:p>
            <a:pPr marL="0" indent="0">
              <a:lnSpc>
                <a:spcPts val="2200"/>
              </a:lnSpc>
              <a:buNone/>
            </a:pPr>
            <a:r>
              <a:rPr lang="en-US" sz="1350" b="1" dirty="0">
                <a:solidFill>
                  <a:srgbClr val="DCE9EB"/>
                </a:solidFill>
                <a:latin typeface="Calibri" pitchFamily="34" charset="0"/>
                <a:ea typeface="Calibri" pitchFamily="34" charset="-122"/>
                <a:cs typeface="Calibri" pitchFamily="34" charset="-120"/>
              </a:rPr>
              <a:t>Assessment: </a:t>
            </a:r>
            <a:r>
              <a:rPr lang="en-US" sz="1350" dirty="0">
                <a:solidFill>
                  <a:srgbClr val="DCE9EB"/>
                </a:solidFill>
                <a:latin typeface="Calibri" pitchFamily="34" charset="0"/>
                <a:ea typeface="Calibri" pitchFamily="34" charset="-122"/>
                <a:cs typeface="Calibri" pitchFamily="34" charset="-120"/>
              </a:rPr>
              <a:t>Component 2 — Presentation </a:t>
            </a:r>
          </a:p>
          <a:p>
            <a:pPr marL="0" indent="0">
              <a:lnSpc>
                <a:spcPts val="2200"/>
              </a:lnSpc>
              <a:buNone/>
            </a:pPr>
            <a:r>
              <a:rPr lang="en-US" sz="1350" b="1" dirty="0">
                <a:solidFill>
                  <a:srgbClr val="DCE9EB"/>
                </a:solidFill>
                <a:latin typeface="Calibri" pitchFamily="34" charset="0"/>
                <a:ea typeface="Calibri" pitchFamily="34" charset="-122"/>
                <a:cs typeface="Calibri" pitchFamily="34" charset="-120"/>
              </a:rPr>
              <a:t>Student name: Naanaz Saddiq</a:t>
            </a:r>
            <a:endParaRPr lang="en-US" sz="1350" dirty="0"/>
          </a:p>
          <a:p>
            <a:pPr marL="0" indent="0">
              <a:lnSpc>
                <a:spcPts val="2200"/>
              </a:lnSpc>
              <a:buNone/>
            </a:pPr>
            <a:r>
              <a:rPr lang="en-US" sz="1350" b="1" dirty="0">
                <a:solidFill>
                  <a:srgbClr val="DCE9EB"/>
                </a:solidFill>
                <a:latin typeface="Calibri" pitchFamily="34" charset="0"/>
                <a:ea typeface="Calibri" pitchFamily="34" charset="-122"/>
                <a:cs typeface="Calibri" pitchFamily="34" charset="-120"/>
              </a:rPr>
              <a:t>Student number: </a:t>
            </a:r>
            <a:r>
              <a:rPr lang="en-US" sz="1350" b="1" dirty="0">
                <a:solidFill>
                  <a:srgbClr val="F0A9A4"/>
                </a:solidFill>
                <a:latin typeface="Calibri" pitchFamily="34" charset="0"/>
                <a:ea typeface="Calibri" pitchFamily="34" charset="-122"/>
                <a:cs typeface="Calibri" pitchFamily="34" charset="-120"/>
              </a:rPr>
              <a:t>2438383</a:t>
            </a:r>
            <a:endParaRPr lang="en-US" sz="1350" dirty="0"/>
          </a:p>
        </p:txBody>
      </p:sp>
      <p:sp>
        <p:nvSpPr>
          <p:cNvPr id="11" name="Text 8"/>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8FB3B7"/>
                </a:solidFill>
                <a:latin typeface="Calibri" pitchFamily="34" charset="0"/>
                <a:ea typeface="Calibri" pitchFamily="34" charset="-122"/>
                <a:cs typeface="Calibri" pitchFamily="34" charset="-120"/>
              </a:rPr>
              <a:t>01</a:t>
            </a:r>
            <a:r>
              <a:rPr lang="en-US" sz="1000" dirty="0">
                <a:solidFill>
                  <a:srgbClr val="6E9297"/>
                </a:solidFill>
                <a:latin typeface="Calibri" pitchFamily="34" charset="0"/>
                <a:ea typeface="Calibri" pitchFamily="34" charset="-122"/>
                <a:cs typeface="Calibri" pitchFamily="34" charset="-120"/>
              </a:rPr>
              <a:t>  /  13</a:t>
            </a:r>
            <a:endParaRPr lang="en-US" sz="1000" dirty="0"/>
          </a:p>
        </p:txBody>
      </p:sp>
      <p:pic>
        <p:nvPicPr>
          <p:cNvPr id="9" name="Recorded Sound">
            <a:hlinkClick r:id="" action="ppaction://media"/>
            <a:extLst>
              <a:ext uri="{FF2B5EF4-FFF2-40B4-BE49-F238E27FC236}">
                <a16:creationId xmlns:a16="http://schemas.microsoft.com/office/drawing/2014/main" id="{D592E3D9-7E70-F2E4-5E32-CDAC6C07B9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77600" y="545592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933"/>
    </mc:Choice>
    <mc:Fallback xmlns="">
      <p:transition spd="slow" advTm="27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3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4" name="Text 2"/>
          <p:cNvSpPr/>
          <p:nvPr/>
        </p:nvSpPr>
        <p:spPr>
          <a:xfrm>
            <a:off x="1234440" y="384048"/>
            <a:ext cx="10424160" cy="566928"/>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Contents</a:t>
            </a:r>
            <a:endParaRPr lang="en-US" sz="3000" dirty="0"/>
          </a:p>
        </p:txBody>
      </p:sp>
      <p:sp>
        <p:nvSpPr>
          <p:cNvPr id="5" name="Shape 3"/>
          <p:cNvSpPr/>
          <p:nvPr/>
        </p:nvSpPr>
        <p:spPr>
          <a:xfrm>
            <a:off x="566928" y="1371600"/>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6" name="Shape 4"/>
          <p:cNvSpPr/>
          <p:nvPr/>
        </p:nvSpPr>
        <p:spPr>
          <a:xfrm>
            <a:off x="768096" y="1591056"/>
            <a:ext cx="457200" cy="457200"/>
          </a:xfrm>
          <a:prstGeom prst="ellipse">
            <a:avLst/>
          </a:prstGeom>
          <a:solidFill>
            <a:srgbClr val="0F5257"/>
          </a:solidFill>
          <a:ln/>
        </p:spPr>
        <p:txBody>
          <a:bodyPr/>
          <a:lstStyle/>
          <a:p>
            <a:endParaRPr lang="en-US"/>
          </a:p>
        </p:txBody>
      </p:sp>
      <p:sp>
        <p:nvSpPr>
          <p:cNvPr id="7" name="Text 5"/>
          <p:cNvSpPr/>
          <p:nvPr/>
        </p:nvSpPr>
        <p:spPr>
          <a:xfrm>
            <a:off x="768096" y="1591056"/>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03</a:t>
            </a:r>
            <a:endParaRPr lang="en-US" sz="1300" dirty="0"/>
          </a:p>
        </p:txBody>
      </p:sp>
      <p:sp>
        <p:nvSpPr>
          <p:cNvPr id="8" name="Text 6"/>
          <p:cNvSpPr/>
          <p:nvPr/>
        </p:nvSpPr>
        <p:spPr>
          <a:xfrm>
            <a:off x="1389888" y="1499616"/>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Introduction</a:t>
            </a:r>
            <a:endParaRPr lang="en-US" sz="1450" dirty="0"/>
          </a:p>
        </p:txBody>
      </p:sp>
      <p:sp>
        <p:nvSpPr>
          <p:cNvPr id="9" name="Text 7"/>
          <p:cNvSpPr/>
          <p:nvPr/>
        </p:nvSpPr>
        <p:spPr>
          <a:xfrm>
            <a:off x="1389888" y="1847088"/>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Type 2 diabetes mellitus and its UK burden</a:t>
            </a:r>
            <a:endParaRPr lang="en-US" sz="1050" dirty="0"/>
          </a:p>
        </p:txBody>
      </p:sp>
      <p:sp>
        <p:nvSpPr>
          <p:cNvPr id="10" name="Shape 8"/>
          <p:cNvSpPr/>
          <p:nvPr/>
        </p:nvSpPr>
        <p:spPr>
          <a:xfrm>
            <a:off x="566928" y="2395728"/>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11" name="Shape 9"/>
          <p:cNvSpPr/>
          <p:nvPr/>
        </p:nvSpPr>
        <p:spPr>
          <a:xfrm>
            <a:off x="768096" y="2615184"/>
            <a:ext cx="457200" cy="457200"/>
          </a:xfrm>
          <a:prstGeom prst="ellipse">
            <a:avLst/>
          </a:prstGeom>
          <a:solidFill>
            <a:srgbClr val="0F5257"/>
          </a:solidFill>
          <a:ln/>
        </p:spPr>
        <p:txBody>
          <a:bodyPr/>
          <a:lstStyle/>
          <a:p>
            <a:endParaRPr lang="en-US"/>
          </a:p>
        </p:txBody>
      </p:sp>
      <p:sp>
        <p:nvSpPr>
          <p:cNvPr id="12" name="Text 10"/>
          <p:cNvSpPr/>
          <p:nvPr/>
        </p:nvSpPr>
        <p:spPr>
          <a:xfrm>
            <a:off x="768096" y="2615184"/>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04</a:t>
            </a:r>
            <a:endParaRPr lang="en-US" sz="1300" dirty="0"/>
          </a:p>
        </p:txBody>
      </p:sp>
      <p:sp>
        <p:nvSpPr>
          <p:cNvPr id="13" name="Text 11"/>
          <p:cNvSpPr/>
          <p:nvPr/>
        </p:nvSpPr>
        <p:spPr>
          <a:xfrm>
            <a:off x="1389888" y="2523744"/>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System 1 — Endocrine</a:t>
            </a:r>
            <a:endParaRPr lang="en-US" sz="1450" dirty="0"/>
          </a:p>
        </p:txBody>
      </p:sp>
      <p:sp>
        <p:nvSpPr>
          <p:cNvPr id="14" name="Text 12"/>
          <p:cNvSpPr/>
          <p:nvPr/>
        </p:nvSpPr>
        <p:spPr>
          <a:xfrm>
            <a:off x="1389888" y="2871216"/>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The pancreas: anatomy, physiology, disease impact</a:t>
            </a:r>
            <a:endParaRPr lang="en-US" sz="1050" dirty="0"/>
          </a:p>
        </p:txBody>
      </p:sp>
      <p:sp>
        <p:nvSpPr>
          <p:cNvPr id="15" name="Shape 13"/>
          <p:cNvSpPr/>
          <p:nvPr/>
        </p:nvSpPr>
        <p:spPr>
          <a:xfrm>
            <a:off x="566928" y="3419856"/>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16" name="Shape 14"/>
          <p:cNvSpPr/>
          <p:nvPr/>
        </p:nvSpPr>
        <p:spPr>
          <a:xfrm>
            <a:off x="768096" y="3639312"/>
            <a:ext cx="457200" cy="457200"/>
          </a:xfrm>
          <a:prstGeom prst="ellipse">
            <a:avLst/>
          </a:prstGeom>
          <a:solidFill>
            <a:srgbClr val="0F5257"/>
          </a:solidFill>
          <a:ln/>
        </p:spPr>
        <p:txBody>
          <a:bodyPr/>
          <a:lstStyle/>
          <a:p>
            <a:endParaRPr lang="en-US"/>
          </a:p>
        </p:txBody>
      </p:sp>
      <p:sp>
        <p:nvSpPr>
          <p:cNvPr id="17" name="Text 15"/>
          <p:cNvSpPr/>
          <p:nvPr/>
        </p:nvSpPr>
        <p:spPr>
          <a:xfrm>
            <a:off x="768096" y="3639312"/>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05</a:t>
            </a:r>
            <a:endParaRPr lang="en-US" sz="1300" dirty="0"/>
          </a:p>
        </p:txBody>
      </p:sp>
      <p:sp>
        <p:nvSpPr>
          <p:cNvPr id="18" name="Text 16"/>
          <p:cNvSpPr/>
          <p:nvPr/>
        </p:nvSpPr>
        <p:spPr>
          <a:xfrm>
            <a:off x="1389888" y="3547872"/>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System 2 — Cardiovascular</a:t>
            </a:r>
            <a:endParaRPr lang="en-US" sz="1450" dirty="0"/>
          </a:p>
        </p:txBody>
      </p:sp>
      <p:sp>
        <p:nvSpPr>
          <p:cNvPr id="19" name="Text 17"/>
          <p:cNvSpPr/>
          <p:nvPr/>
        </p:nvSpPr>
        <p:spPr>
          <a:xfrm>
            <a:off x="1389888" y="3895344"/>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The vessel wall: how hyperglycaemia damages it</a:t>
            </a:r>
            <a:endParaRPr lang="en-US" sz="1050" dirty="0"/>
          </a:p>
        </p:txBody>
      </p:sp>
      <p:sp>
        <p:nvSpPr>
          <p:cNvPr id="20" name="Shape 18"/>
          <p:cNvSpPr/>
          <p:nvPr/>
        </p:nvSpPr>
        <p:spPr>
          <a:xfrm>
            <a:off x="566928" y="4443984"/>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21" name="Shape 19"/>
          <p:cNvSpPr/>
          <p:nvPr/>
        </p:nvSpPr>
        <p:spPr>
          <a:xfrm>
            <a:off x="768096" y="4663440"/>
            <a:ext cx="457200" cy="457200"/>
          </a:xfrm>
          <a:prstGeom prst="ellipse">
            <a:avLst/>
          </a:prstGeom>
          <a:solidFill>
            <a:srgbClr val="0F5257"/>
          </a:solidFill>
          <a:ln/>
        </p:spPr>
        <p:txBody>
          <a:bodyPr/>
          <a:lstStyle/>
          <a:p>
            <a:endParaRPr lang="en-US"/>
          </a:p>
        </p:txBody>
      </p:sp>
      <p:sp>
        <p:nvSpPr>
          <p:cNvPr id="22" name="Text 20"/>
          <p:cNvSpPr/>
          <p:nvPr/>
        </p:nvSpPr>
        <p:spPr>
          <a:xfrm>
            <a:off x="768096" y="4663440"/>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06</a:t>
            </a:r>
            <a:endParaRPr lang="en-US" sz="1300" dirty="0"/>
          </a:p>
        </p:txBody>
      </p:sp>
      <p:sp>
        <p:nvSpPr>
          <p:cNvPr id="23" name="Text 21"/>
          <p:cNvSpPr/>
          <p:nvPr/>
        </p:nvSpPr>
        <p:spPr>
          <a:xfrm>
            <a:off x="1389888" y="4572000"/>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Personal Care Plan</a:t>
            </a:r>
            <a:endParaRPr lang="en-US" sz="1450" dirty="0"/>
          </a:p>
        </p:txBody>
      </p:sp>
      <p:sp>
        <p:nvSpPr>
          <p:cNvPr id="24" name="Text 22"/>
          <p:cNvSpPr/>
          <p:nvPr/>
        </p:nvSpPr>
        <p:spPr>
          <a:xfrm>
            <a:off x="1389888" y="4919472"/>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Evidence-based plan, presented as a chart</a:t>
            </a:r>
            <a:endParaRPr lang="en-US" sz="1050" dirty="0"/>
          </a:p>
        </p:txBody>
      </p:sp>
      <p:sp>
        <p:nvSpPr>
          <p:cNvPr id="25" name="Shape 23"/>
          <p:cNvSpPr/>
          <p:nvPr/>
        </p:nvSpPr>
        <p:spPr>
          <a:xfrm>
            <a:off x="566928" y="5468112"/>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26" name="Shape 24"/>
          <p:cNvSpPr/>
          <p:nvPr/>
        </p:nvSpPr>
        <p:spPr>
          <a:xfrm>
            <a:off x="768096" y="5687568"/>
            <a:ext cx="457200" cy="457200"/>
          </a:xfrm>
          <a:prstGeom prst="ellipse">
            <a:avLst/>
          </a:prstGeom>
          <a:solidFill>
            <a:srgbClr val="0F5257"/>
          </a:solidFill>
          <a:ln/>
        </p:spPr>
        <p:txBody>
          <a:bodyPr/>
          <a:lstStyle/>
          <a:p>
            <a:endParaRPr lang="en-US"/>
          </a:p>
        </p:txBody>
      </p:sp>
      <p:sp>
        <p:nvSpPr>
          <p:cNvPr id="27" name="Text 25"/>
          <p:cNvSpPr/>
          <p:nvPr/>
        </p:nvSpPr>
        <p:spPr>
          <a:xfrm>
            <a:off x="768096" y="5687568"/>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07</a:t>
            </a:r>
            <a:endParaRPr lang="en-US" sz="1300" dirty="0"/>
          </a:p>
        </p:txBody>
      </p:sp>
      <p:sp>
        <p:nvSpPr>
          <p:cNvPr id="28" name="Text 26"/>
          <p:cNvSpPr/>
          <p:nvPr/>
        </p:nvSpPr>
        <p:spPr>
          <a:xfrm>
            <a:off x="1389888" y="5596128"/>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Fictional Patient Profile</a:t>
            </a:r>
            <a:endParaRPr lang="en-US" sz="1450" dirty="0"/>
          </a:p>
        </p:txBody>
      </p:sp>
      <p:sp>
        <p:nvSpPr>
          <p:cNvPr id="29" name="Text 27"/>
          <p:cNvSpPr/>
          <p:nvPr/>
        </p:nvSpPr>
        <p:spPr>
          <a:xfrm>
            <a:off x="1389888" y="5943600"/>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Demographics and clinical picture</a:t>
            </a:r>
            <a:endParaRPr lang="en-US" sz="1050" dirty="0"/>
          </a:p>
        </p:txBody>
      </p:sp>
      <p:sp>
        <p:nvSpPr>
          <p:cNvPr id="30" name="Shape 28"/>
          <p:cNvSpPr/>
          <p:nvPr/>
        </p:nvSpPr>
        <p:spPr>
          <a:xfrm>
            <a:off x="6272784" y="1371600"/>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31" name="Shape 29"/>
          <p:cNvSpPr/>
          <p:nvPr/>
        </p:nvSpPr>
        <p:spPr>
          <a:xfrm>
            <a:off x="6473952" y="1591056"/>
            <a:ext cx="457200" cy="457200"/>
          </a:xfrm>
          <a:prstGeom prst="ellipse">
            <a:avLst/>
          </a:prstGeom>
          <a:solidFill>
            <a:srgbClr val="0F5257"/>
          </a:solidFill>
          <a:ln/>
        </p:spPr>
        <p:txBody>
          <a:bodyPr/>
          <a:lstStyle/>
          <a:p>
            <a:endParaRPr lang="en-US"/>
          </a:p>
        </p:txBody>
      </p:sp>
      <p:sp>
        <p:nvSpPr>
          <p:cNvPr id="32" name="Text 30"/>
          <p:cNvSpPr/>
          <p:nvPr/>
        </p:nvSpPr>
        <p:spPr>
          <a:xfrm>
            <a:off x="6473952" y="1591056"/>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08</a:t>
            </a:r>
            <a:endParaRPr lang="en-US" sz="1300" dirty="0"/>
          </a:p>
        </p:txBody>
      </p:sp>
      <p:sp>
        <p:nvSpPr>
          <p:cNvPr id="33" name="Text 31"/>
          <p:cNvSpPr/>
          <p:nvPr/>
        </p:nvSpPr>
        <p:spPr>
          <a:xfrm>
            <a:off x="7095744" y="1499616"/>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Risk Factors</a:t>
            </a:r>
            <a:endParaRPr lang="en-US" sz="1450" dirty="0"/>
          </a:p>
        </p:txBody>
      </p:sp>
      <p:sp>
        <p:nvSpPr>
          <p:cNvPr id="34" name="Text 32"/>
          <p:cNvSpPr/>
          <p:nvPr/>
        </p:nvSpPr>
        <p:spPr>
          <a:xfrm>
            <a:off x="7095744" y="1847088"/>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Lifestyle and disease-specific risk</a:t>
            </a:r>
            <a:endParaRPr lang="en-US" sz="1050" dirty="0"/>
          </a:p>
        </p:txBody>
      </p:sp>
      <p:sp>
        <p:nvSpPr>
          <p:cNvPr id="35" name="Shape 33"/>
          <p:cNvSpPr/>
          <p:nvPr/>
        </p:nvSpPr>
        <p:spPr>
          <a:xfrm>
            <a:off x="6272784" y="2395728"/>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36" name="Shape 34"/>
          <p:cNvSpPr/>
          <p:nvPr/>
        </p:nvSpPr>
        <p:spPr>
          <a:xfrm>
            <a:off x="6473952" y="2615184"/>
            <a:ext cx="457200" cy="457200"/>
          </a:xfrm>
          <a:prstGeom prst="ellipse">
            <a:avLst/>
          </a:prstGeom>
          <a:solidFill>
            <a:srgbClr val="0F5257"/>
          </a:solidFill>
          <a:ln/>
        </p:spPr>
        <p:txBody>
          <a:bodyPr/>
          <a:lstStyle/>
          <a:p>
            <a:endParaRPr lang="en-US"/>
          </a:p>
        </p:txBody>
      </p:sp>
      <p:sp>
        <p:nvSpPr>
          <p:cNvPr id="37" name="Text 35"/>
          <p:cNvSpPr/>
          <p:nvPr/>
        </p:nvSpPr>
        <p:spPr>
          <a:xfrm>
            <a:off x="6473952" y="2615184"/>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09</a:t>
            </a:r>
            <a:endParaRPr lang="en-US" sz="1300" dirty="0"/>
          </a:p>
        </p:txBody>
      </p:sp>
      <p:sp>
        <p:nvSpPr>
          <p:cNvPr id="38" name="Text 36"/>
          <p:cNvSpPr/>
          <p:nvPr/>
        </p:nvSpPr>
        <p:spPr>
          <a:xfrm>
            <a:off x="7095744" y="2523744"/>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Evidence-Based Recommendations</a:t>
            </a:r>
            <a:endParaRPr lang="en-US" sz="1450" dirty="0"/>
          </a:p>
        </p:txBody>
      </p:sp>
      <p:sp>
        <p:nvSpPr>
          <p:cNvPr id="39" name="Text 37"/>
          <p:cNvSpPr/>
          <p:nvPr/>
        </p:nvSpPr>
        <p:spPr>
          <a:xfrm>
            <a:off x="7095744" y="2871216"/>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The DiRECT trial and remission</a:t>
            </a:r>
            <a:endParaRPr lang="en-US" sz="1050" dirty="0"/>
          </a:p>
        </p:txBody>
      </p:sp>
      <p:sp>
        <p:nvSpPr>
          <p:cNvPr id="40" name="Shape 38"/>
          <p:cNvSpPr/>
          <p:nvPr/>
        </p:nvSpPr>
        <p:spPr>
          <a:xfrm>
            <a:off x="6272784" y="3419856"/>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41" name="Shape 39"/>
          <p:cNvSpPr/>
          <p:nvPr/>
        </p:nvSpPr>
        <p:spPr>
          <a:xfrm>
            <a:off x="6473952" y="3639312"/>
            <a:ext cx="457200" cy="457200"/>
          </a:xfrm>
          <a:prstGeom prst="ellipse">
            <a:avLst/>
          </a:prstGeom>
          <a:solidFill>
            <a:srgbClr val="0F5257"/>
          </a:solidFill>
          <a:ln/>
        </p:spPr>
        <p:txBody>
          <a:bodyPr/>
          <a:lstStyle/>
          <a:p>
            <a:endParaRPr lang="en-US"/>
          </a:p>
        </p:txBody>
      </p:sp>
      <p:sp>
        <p:nvSpPr>
          <p:cNvPr id="42" name="Text 40"/>
          <p:cNvSpPr/>
          <p:nvPr/>
        </p:nvSpPr>
        <p:spPr>
          <a:xfrm>
            <a:off x="6473952" y="3639312"/>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10</a:t>
            </a:r>
            <a:endParaRPr lang="en-US" sz="1300" dirty="0"/>
          </a:p>
        </p:txBody>
      </p:sp>
      <p:sp>
        <p:nvSpPr>
          <p:cNvPr id="43" name="Text 41"/>
          <p:cNvSpPr/>
          <p:nvPr/>
        </p:nvSpPr>
        <p:spPr>
          <a:xfrm>
            <a:off x="7095744" y="3547872"/>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Ethical Guidelines &amp; NICE</a:t>
            </a:r>
            <a:endParaRPr lang="en-US" sz="1450" dirty="0"/>
          </a:p>
        </p:txBody>
      </p:sp>
      <p:sp>
        <p:nvSpPr>
          <p:cNvPr id="44" name="Text 42"/>
          <p:cNvSpPr/>
          <p:nvPr/>
        </p:nvSpPr>
        <p:spPr>
          <a:xfrm>
            <a:off x="7095744" y="3895344"/>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Consent, equity and professional standards</a:t>
            </a:r>
            <a:endParaRPr lang="en-US" sz="1050" dirty="0"/>
          </a:p>
        </p:txBody>
      </p:sp>
      <p:sp>
        <p:nvSpPr>
          <p:cNvPr id="45" name="Shape 43"/>
          <p:cNvSpPr/>
          <p:nvPr/>
        </p:nvSpPr>
        <p:spPr>
          <a:xfrm>
            <a:off x="6272784" y="4443984"/>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46" name="Shape 44"/>
          <p:cNvSpPr/>
          <p:nvPr/>
        </p:nvSpPr>
        <p:spPr>
          <a:xfrm>
            <a:off x="6473952" y="4663440"/>
            <a:ext cx="457200" cy="457200"/>
          </a:xfrm>
          <a:prstGeom prst="ellipse">
            <a:avLst/>
          </a:prstGeom>
          <a:solidFill>
            <a:srgbClr val="0F5257"/>
          </a:solidFill>
          <a:ln/>
        </p:spPr>
        <p:txBody>
          <a:bodyPr/>
          <a:lstStyle/>
          <a:p>
            <a:endParaRPr lang="en-US"/>
          </a:p>
        </p:txBody>
      </p:sp>
      <p:sp>
        <p:nvSpPr>
          <p:cNvPr id="47" name="Text 45"/>
          <p:cNvSpPr/>
          <p:nvPr/>
        </p:nvSpPr>
        <p:spPr>
          <a:xfrm>
            <a:off x="6473952" y="4663440"/>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11</a:t>
            </a:r>
            <a:endParaRPr lang="en-US" sz="1300" dirty="0"/>
          </a:p>
        </p:txBody>
      </p:sp>
      <p:sp>
        <p:nvSpPr>
          <p:cNvPr id="48" name="Text 46"/>
          <p:cNvSpPr/>
          <p:nvPr/>
        </p:nvSpPr>
        <p:spPr>
          <a:xfrm>
            <a:off x="7095744" y="4572000"/>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Conclusion</a:t>
            </a:r>
            <a:endParaRPr lang="en-US" sz="1450" dirty="0"/>
          </a:p>
        </p:txBody>
      </p:sp>
      <p:sp>
        <p:nvSpPr>
          <p:cNvPr id="49" name="Text 47"/>
          <p:cNvSpPr/>
          <p:nvPr/>
        </p:nvSpPr>
        <p:spPr>
          <a:xfrm>
            <a:off x="7095744" y="4919472"/>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Bringing the two systems together</a:t>
            </a:r>
            <a:endParaRPr lang="en-US" sz="1050" dirty="0"/>
          </a:p>
        </p:txBody>
      </p:sp>
      <p:sp>
        <p:nvSpPr>
          <p:cNvPr id="50" name="Shape 48"/>
          <p:cNvSpPr/>
          <p:nvPr/>
        </p:nvSpPr>
        <p:spPr>
          <a:xfrm>
            <a:off x="6272784" y="5468112"/>
            <a:ext cx="5349240" cy="896112"/>
          </a:xfrm>
          <a:prstGeom prst="roundRect">
            <a:avLst>
              <a:gd name="adj" fmla="val 6122"/>
            </a:avLst>
          </a:prstGeom>
          <a:solidFill>
            <a:srgbClr val="EDF4F4"/>
          </a:solidFill>
          <a:ln w="9525">
            <a:solidFill>
              <a:srgbClr val="D3E3E3"/>
            </a:solidFill>
            <a:prstDash val="solid"/>
          </a:ln>
        </p:spPr>
        <p:txBody>
          <a:bodyPr/>
          <a:lstStyle/>
          <a:p>
            <a:endParaRPr lang="en-US"/>
          </a:p>
        </p:txBody>
      </p:sp>
      <p:sp>
        <p:nvSpPr>
          <p:cNvPr id="51" name="Shape 49"/>
          <p:cNvSpPr/>
          <p:nvPr/>
        </p:nvSpPr>
        <p:spPr>
          <a:xfrm>
            <a:off x="6473952" y="5687568"/>
            <a:ext cx="457200" cy="457200"/>
          </a:xfrm>
          <a:prstGeom prst="ellipse">
            <a:avLst/>
          </a:prstGeom>
          <a:solidFill>
            <a:srgbClr val="0F5257"/>
          </a:solidFill>
          <a:ln/>
        </p:spPr>
        <p:txBody>
          <a:bodyPr/>
          <a:lstStyle/>
          <a:p>
            <a:endParaRPr lang="en-US"/>
          </a:p>
        </p:txBody>
      </p:sp>
      <p:sp>
        <p:nvSpPr>
          <p:cNvPr id="52" name="Text 50"/>
          <p:cNvSpPr/>
          <p:nvPr/>
        </p:nvSpPr>
        <p:spPr>
          <a:xfrm>
            <a:off x="6473952" y="5687568"/>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12</a:t>
            </a:r>
            <a:endParaRPr lang="en-US" sz="1300" dirty="0"/>
          </a:p>
        </p:txBody>
      </p:sp>
      <p:sp>
        <p:nvSpPr>
          <p:cNvPr id="53" name="Text 51"/>
          <p:cNvSpPr/>
          <p:nvPr/>
        </p:nvSpPr>
        <p:spPr>
          <a:xfrm>
            <a:off x="7095744" y="5596128"/>
            <a:ext cx="4343400" cy="347472"/>
          </a:xfrm>
          <a:prstGeom prst="rect">
            <a:avLst/>
          </a:prstGeom>
          <a:noFill/>
          <a:ln/>
        </p:spPr>
        <p:txBody>
          <a:bodyPr wrap="square" lIns="0" tIns="0" rIns="0" bIns="0" rtlCol="0" anchor="ctr"/>
          <a:lstStyle/>
          <a:p>
            <a:pPr marL="0" indent="0">
              <a:buNone/>
            </a:pPr>
            <a:r>
              <a:rPr lang="en-US" sz="1450" b="1" dirty="0">
                <a:solidFill>
                  <a:srgbClr val="12262B"/>
                </a:solidFill>
                <a:latin typeface="Cambria" pitchFamily="34" charset="0"/>
                <a:ea typeface="Cambria" pitchFamily="34" charset="-122"/>
                <a:cs typeface="Cambria" pitchFamily="34" charset="-120"/>
              </a:rPr>
              <a:t>References</a:t>
            </a:r>
            <a:endParaRPr lang="en-US" sz="1450" dirty="0"/>
          </a:p>
        </p:txBody>
      </p:sp>
      <p:sp>
        <p:nvSpPr>
          <p:cNvPr id="54" name="Text 52"/>
          <p:cNvSpPr/>
          <p:nvPr/>
        </p:nvSpPr>
        <p:spPr>
          <a:xfrm>
            <a:off x="7095744" y="5943600"/>
            <a:ext cx="4434840" cy="347472"/>
          </a:xfrm>
          <a:prstGeom prst="rect">
            <a:avLst/>
          </a:prstGeom>
          <a:noFill/>
          <a:ln/>
        </p:spPr>
        <p:txBody>
          <a:bodyPr wrap="square" lIns="0" tIns="0" rIns="0" bIns="0" rtlCol="0" anchor="t"/>
          <a:lstStyle/>
          <a:p>
            <a:pPr marL="0" indent="0">
              <a:buNone/>
            </a:pPr>
            <a:r>
              <a:rPr lang="en-US" sz="1050" dirty="0">
                <a:solidFill>
                  <a:srgbClr val="5A6B70"/>
                </a:solidFill>
                <a:latin typeface="Calibri" pitchFamily="34" charset="0"/>
                <a:ea typeface="Calibri" pitchFamily="34" charset="-122"/>
                <a:cs typeface="Calibri" pitchFamily="34" charset="-120"/>
              </a:rPr>
              <a:t>UWTSD Harvard — 13 sources</a:t>
            </a:r>
            <a:endParaRPr lang="en-US" sz="1050" dirty="0"/>
          </a:p>
        </p:txBody>
      </p:sp>
      <p:sp>
        <p:nvSpPr>
          <p:cNvPr id="56" name="Text 53"/>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02</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55" name="Recorded Sound">
            <a:hlinkClick r:id="" action="ppaction://media"/>
            <a:extLst>
              <a:ext uri="{FF2B5EF4-FFF2-40B4-BE49-F238E27FC236}">
                <a16:creationId xmlns:a16="http://schemas.microsoft.com/office/drawing/2014/main" id="{72ADA56B-A834-0FB1-376D-05986ED1DA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0376" y="5706775"/>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6597"/>
    </mc:Choice>
    <mc:Fallback xmlns="">
      <p:transition spd="slow" advTm="26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597"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Introduction: Type 2 Diabetes Mellitus</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A leading UK health issue</a:t>
            </a:r>
            <a:endParaRPr lang="en-US" sz="1250" dirty="0"/>
          </a:p>
        </p:txBody>
      </p:sp>
      <p:sp>
        <p:nvSpPr>
          <p:cNvPr id="6" name="Text 4"/>
          <p:cNvSpPr/>
          <p:nvPr/>
        </p:nvSpPr>
        <p:spPr>
          <a:xfrm>
            <a:off x="566928" y="1298448"/>
            <a:ext cx="6675120" cy="3931920"/>
          </a:xfrm>
          <a:prstGeom prst="rect">
            <a:avLst/>
          </a:prstGeom>
          <a:noFill/>
          <a:ln/>
        </p:spPr>
        <p:txBody>
          <a:bodyPr wrap="square" lIns="0" tIns="0" rIns="0" bIns="0" rtlCol="0" anchor="t"/>
          <a:lstStyle/>
          <a:p>
            <a:pPr marL="342900" indent="-342900">
              <a:lnSpc>
                <a:spcPts val="1823"/>
              </a:lnSpc>
              <a:spcAft>
                <a:spcPts val="700"/>
              </a:spcAft>
              <a:buSzPct val="100000"/>
              <a:buChar char="▪"/>
            </a:pPr>
            <a:r>
              <a:rPr lang="en-US" sz="1350" dirty="0">
                <a:solidFill>
                  <a:srgbClr val="23343A"/>
                </a:solidFill>
                <a:latin typeface="Calibri" pitchFamily="34" charset="0"/>
                <a:ea typeface="Calibri" pitchFamily="34" charset="-122"/>
                <a:cs typeface="Calibri" pitchFamily="34" charset="-120"/>
              </a:rPr>
              <a:t>A chronic metabolic disorder defined by hyperglycaemia, arising from peripheral insulin resistance combined with progressive pancreatic beta-cell failure (Kamel-ElSayed and Mukherjee, 2023).</a:t>
            </a:r>
            <a:endParaRPr lang="en-US" sz="1350" dirty="0"/>
          </a:p>
          <a:p>
            <a:pPr marL="342900" indent="-342900">
              <a:lnSpc>
                <a:spcPts val="1823"/>
              </a:lnSpc>
              <a:spcAft>
                <a:spcPts val="700"/>
              </a:spcAft>
              <a:buSzPct val="100000"/>
              <a:buChar char="▪"/>
            </a:pPr>
            <a:r>
              <a:rPr lang="en-US" sz="1350" dirty="0">
                <a:solidFill>
                  <a:srgbClr val="23343A"/>
                </a:solidFill>
                <a:latin typeface="Calibri" pitchFamily="34" charset="0"/>
                <a:ea typeface="Calibri" pitchFamily="34" charset="-122"/>
                <a:cs typeface="Calibri" pitchFamily="34" charset="-120"/>
              </a:rPr>
              <a:t>Scale: over 4.7 million people in the UK are diagnosed, almost 1.3 million more are living with undiagnosed T2DM, and around 90% of all diabetes diagnoses are type 2 (Diabetes UK, 2025).</a:t>
            </a:r>
            <a:endParaRPr lang="en-US" sz="1350" dirty="0"/>
          </a:p>
          <a:p>
            <a:pPr marL="342900" indent="-342900">
              <a:lnSpc>
                <a:spcPts val="1823"/>
              </a:lnSpc>
              <a:spcAft>
                <a:spcPts val="700"/>
              </a:spcAft>
              <a:buSzPct val="100000"/>
              <a:buChar char="▪"/>
            </a:pPr>
            <a:r>
              <a:rPr lang="en-US" sz="1350" dirty="0">
                <a:solidFill>
                  <a:srgbClr val="23343A"/>
                </a:solidFill>
                <a:latin typeface="Calibri" pitchFamily="34" charset="0"/>
                <a:ea typeface="Calibri" pitchFamily="34" charset="-122"/>
                <a:cs typeface="Calibri" pitchFamily="34" charset="-120"/>
              </a:rPr>
              <a:t>The harm is overwhelmingly vascular. Every week, UK diabetes leads to more than 1,010 strokes, 700 heart attacks and 3,340 cases of heart failure.</a:t>
            </a:r>
            <a:endParaRPr lang="en-US" sz="1350" dirty="0"/>
          </a:p>
          <a:p>
            <a:pPr marL="342900" indent="-342900">
              <a:lnSpc>
                <a:spcPts val="1823"/>
              </a:lnSpc>
              <a:spcAft>
                <a:spcPts val="700"/>
              </a:spcAft>
              <a:buSzPct val="100000"/>
              <a:buChar char="▪"/>
            </a:pPr>
            <a:r>
              <a:rPr lang="en-US" sz="1350" dirty="0">
                <a:solidFill>
                  <a:srgbClr val="23343A"/>
                </a:solidFill>
                <a:latin typeface="Calibri" pitchFamily="34" charset="0"/>
                <a:ea typeface="Calibri" pitchFamily="34" charset="-122"/>
                <a:cs typeface="Calibri" pitchFamily="34" charset="-120"/>
              </a:rPr>
              <a:t>It costs the NHS an estimated £10.7 billion a year — and 60% of that is spent not on diabetes itself, but on its complications.</a:t>
            </a:r>
            <a:endParaRPr lang="en-US" sz="1350" dirty="0"/>
          </a:p>
        </p:txBody>
      </p:sp>
      <p:sp>
        <p:nvSpPr>
          <p:cNvPr id="7" name="Shape 5"/>
          <p:cNvSpPr/>
          <p:nvPr/>
        </p:nvSpPr>
        <p:spPr>
          <a:xfrm>
            <a:off x="566928" y="5120640"/>
            <a:ext cx="6675120" cy="1280160"/>
          </a:xfrm>
          <a:prstGeom prst="roundRect">
            <a:avLst>
              <a:gd name="adj" fmla="val 4286"/>
            </a:avLst>
          </a:prstGeom>
          <a:solidFill>
            <a:srgbClr val="F7ECEB"/>
          </a:solidFill>
          <a:ln w="9525">
            <a:solidFill>
              <a:srgbClr val="E8CFCD"/>
            </a:solidFill>
            <a:prstDash val="solid"/>
          </a:ln>
        </p:spPr>
        <p:txBody>
          <a:bodyPr/>
          <a:lstStyle/>
          <a:p>
            <a:endParaRPr lang="en-US"/>
          </a:p>
        </p:txBody>
      </p:sp>
      <p:sp>
        <p:nvSpPr>
          <p:cNvPr id="8" name="Text 6"/>
          <p:cNvSpPr/>
          <p:nvPr/>
        </p:nvSpPr>
        <p:spPr>
          <a:xfrm>
            <a:off x="822960" y="5230368"/>
            <a:ext cx="6172200" cy="1060704"/>
          </a:xfrm>
          <a:prstGeom prst="rect">
            <a:avLst/>
          </a:prstGeom>
          <a:noFill/>
          <a:ln/>
        </p:spPr>
        <p:txBody>
          <a:bodyPr wrap="square" lIns="0" tIns="0" rIns="0" bIns="0" rtlCol="0" anchor="ctr"/>
          <a:lstStyle/>
          <a:p>
            <a:pPr marL="0" indent="0">
              <a:lnSpc>
                <a:spcPts val="2100"/>
              </a:lnSpc>
              <a:buNone/>
            </a:pPr>
            <a:r>
              <a:rPr lang="en-US" sz="1500" b="1" dirty="0">
                <a:solidFill>
                  <a:srgbClr val="A8322B"/>
                </a:solidFill>
                <a:latin typeface="Cambria" pitchFamily="34" charset="0"/>
                <a:ea typeface="Cambria" pitchFamily="34" charset="-122"/>
                <a:cs typeface="Cambria" pitchFamily="34" charset="-120"/>
              </a:rPr>
              <a:t>T2DM is not simply an endocrine disease. It is a vascular disease driven by an endocrine defect.</a:t>
            </a:r>
            <a:endParaRPr lang="en-US" sz="1500" dirty="0"/>
          </a:p>
        </p:txBody>
      </p:sp>
      <p:sp>
        <p:nvSpPr>
          <p:cNvPr id="9" name="Shape 7"/>
          <p:cNvSpPr/>
          <p:nvPr/>
        </p:nvSpPr>
        <p:spPr>
          <a:xfrm>
            <a:off x="7571232" y="1298448"/>
            <a:ext cx="4069080" cy="5102352"/>
          </a:xfrm>
          <a:prstGeom prst="roundRect">
            <a:avLst>
              <a:gd name="adj" fmla="val 1348"/>
            </a:avLst>
          </a:prstGeom>
          <a:solidFill>
            <a:srgbClr val="EDF4F4"/>
          </a:solidFill>
          <a:ln w="9525">
            <a:solidFill>
              <a:srgbClr val="D3E3E3"/>
            </a:solidFill>
            <a:prstDash val="solid"/>
          </a:ln>
        </p:spPr>
        <p:txBody>
          <a:bodyPr/>
          <a:lstStyle/>
          <a:p>
            <a:endParaRPr lang="en-US"/>
          </a:p>
        </p:txBody>
      </p:sp>
      <p:sp>
        <p:nvSpPr>
          <p:cNvPr id="10" name="Text 8"/>
          <p:cNvSpPr/>
          <p:nvPr/>
        </p:nvSpPr>
        <p:spPr>
          <a:xfrm>
            <a:off x="7726680" y="1691640"/>
            <a:ext cx="3749040" cy="658368"/>
          </a:xfrm>
          <a:prstGeom prst="rect">
            <a:avLst/>
          </a:prstGeom>
          <a:noFill/>
          <a:ln/>
        </p:spPr>
        <p:txBody>
          <a:bodyPr wrap="square" lIns="0" tIns="0" rIns="0" bIns="0" rtlCol="0" anchor="ctr"/>
          <a:lstStyle/>
          <a:p>
            <a:pPr marL="0" indent="0" algn="ctr">
              <a:buNone/>
            </a:pPr>
            <a:r>
              <a:rPr lang="en-US" sz="4000" b="1" dirty="0">
                <a:solidFill>
                  <a:srgbClr val="0F5257"/>
                </a:solidFill>
                <a:latin typeface="Cambria" pitchFamily="34" charset="0"/>
                <a:ea typeface="Cambria" pitchFamily="34" charset="-122"/>
                <a:cs typeface="Cambria" pitchFamily="34" charset="-120"/>
              </a:rPr>
              <a:t>4.7m</a:t>
            </a:r>
            <a:endParaRPr lang="en-US" sz="4000" dirty="0"/>
          </a:p>
        </p:txBody>
      </p:sp>
      <p:sp>
        <p:nvSpPr>
          <p:cNvPr id="11" name="Text 9"/>
          <p:cNvSpPr/>
          <p:nvPr/>
        </p:nvSpPr>
        <p:spPr>
          <a:xfrm>
            <a:off x="7726680" y="2350008"/>
            <a:ext cx="3749040" cy="502920"/>
          </a:xfrm>
          <a:prstGeom prst="rect">
            <a:avLst/>
          </a:prstGeom>
          <a:noFill/>
          <a:ln/>
        </p:spPr>
        <p:txBody>
          <a:bodyPr wrap="square" lIns="0" tIns="0" rIns="0" bIns="0" rtlCol="0" anchor="t"/>
          <a:lstStyle/>
          <a:p>
            <a:pPr marL="0" indent="0" algn="ctr">
              <a:buNone/>
            </a:pPr>
            <a:r>
              <a:rPr lang="en-US" sz="1050" dirty="0">
                <a:solidFill>
                  <a:srgbClr val="5A6B70"/>
                </a:solidFill>
                <a:latin typeface="Calibri" pitchFamily="34" charset="0"/>
                <a:ea typeface="Calibri" pitchFamily="34" charset="-122"/>
                <a:cs typeface="Calibri" pitchFamily="34" charset="-120"/>
              </a:rPr>
              <a:t>UK adults diagnosed with diabetes</a:t>
            </a:r>
            <a:endParaRPr lang="en-US" sz="1050" dirty="0"/>
          </a:p>
        </p:txBody>
      </p:sp>
      <p:sp>
        <p:nvSpPr>
          <p:cNvPr id="12" name="Text 10"/>
          <p:cNvSpPr/>
          <p:nvPr/>
        </p:nvSpPr>
        <p:spPr>
          <a:xfrm>
            <a:off x="7726680" y="2971800"/>
            <a:ext cx="3749040" cy="658368"/>
          </a:xfrm>
          <a:prstGeom prst="rect">
            <a:avLst/>
          </a:prstGeom>
          <a:noFill/>
          <a:ln/>
        </p:spPr>
        <p:txBody>
          <a:bodyPr wrap="square" lIns="0" tIns="0" rIns="0" bIns="0" rtlCol="0" anchor="ctr"/>
          <a:lstStyle/>
          <a:p>
            <a:pPr marL="0" indent="0" algn="ctr">
              <a:buNone/>
            </a:pPr>
            <a:r>
              <a:rPr lang="en-US" sz="4000" b="1" dirty="0">
                <a:solidFill>
                  <a:srgbClr val="0F5257"/>
                </a:solidFill>
                <a:latin typeface="Cambria" pitchFamily="34" charset="0"/>
                <a:ea typeface="Cambria" pitchFamily="34" charset="-122"/>
                <a:cs typeface="Cambria" pitchFamily="34" charset="-120"/>
              </a:rPr>
              <a:t>90%</a:t>
            </a:r>
            <a:endParaRPr lang="en-US" sz="4000" dirty="0"/>
          </a:p>
        </p:txBody>
      </p:sp>
      <p:sp>
        <p:nvSpPr>
          <p:cNvPr id="13" name="Text 11"/>
          <p:cNvSpPr/>
          <p:nvPr/>
        </p:nvSpPr>
        <p:spPr>
          <a:xfrm>
            <a:off x="7726680" y="3630168"/>
            <a:ext cx="3749040" cy="502920"/>
          </a:xfrm>
          <a:prstGeom prst="rect">
            <a:avLst/>
          </a:prstGeom>
          <a:noFill/>
          <a:ln/>
        </p:spPr>
        <p:txBody>
          <a:bodyPr wrap="square" lIns="0" tIns="0" rIns="0" bIns="0" rtlCol="0" anchor="t"/>
          <a:lstStyle/>
          <a:p>
            <a:pPr marL="0" indent="0" algn="ctr">
              <a:buNone/>
            </a:pPr>
            <a:r>
              <a:rPr lang="en-US" sz="1050" dirty="0">
                <a:solidFill>
                  <a:srgbClr val="5A6B70"/>
                </a:solidFill>
                <a:latin typeface="Calibri" pitchFamily="34" charset="0"/>
                <a:ea typeface="Calibri" pitchFamily="34" charset="-122"/>
                <a:cs typeface="Calibri" pitchFamily="34" charset="-120"/>
              </a:rPr>
              <a:t>of those diagnoses are type 2</a:t>
            </a:r>
            <a:endParaRPr lang="en-US" sz="1050" dirty="0"/>
          </a:p>
        </p:txBody>
      </p:sp>
      <p:sp>
        <p:nvSpPr>
          <p:cNvPr id="14" name="Text 12"/>
          <p:cNvSpPr/>
          <p:nvPr/>
        </p:nvSpPr>
        <p:spPr>
          <a:xfrm>
            <a:off x="7726680" y="4251960"/>
            <a:ext cx="3749040" cy="658368"/>
          </a:xfrm>
          <a:prstGeom prst="rect">
            <a:avLst/>
          </a:prstGeom>
          <a:noFill/>
          <a:ln/>
        </p:spPr>
        <p:txBody>
          <a:bodyPr wrap="square" lIns="0" tIns="0" rIns="0" bIns="0" rtlCol="0" anchor="ctr"/>
          <a:lstStyle/>
          <a:p>
            <a:pPr marL="0" indent="0" algn="ctr">
              <a:buNone/>
            </a:pPr>
            <a:r>
              <a:rPr lang="en-US" sz="4000" b="1" dirty="0">
                <a:solidFill>
                  <a:srgbClr val="A8322B"/>
                </a:solidFill>
                <a:latin typeface="Cambria" pitchFamily="34" charset="0"/>
                <a:ea typeface="Cambria" pitchFamily="34" charset="-122"/>
                <a:cs typeface="Cambria" pitchFamily="34" charset="-120"/>
              </a:rPr>
              <a:t>£10.7bn</a:t>
            </a:r>
            <a:endParaRPr lang="en-US" sz="4000" dirty="0"/>
          </a:p>
        </p:txBody>
      </p:sp>
      <p:sp>
        <p:nvSpPr>
          <p:cNvPr id="15" name="Text 13"/>
          <p:cNvSpPr/>
          <p:nvPr/>
        </p:nvSpPr>
        <p:spPr>
          <a:xfrm>
            <a:off x="7726680" y="4910328"/>
            <a:ext cx="3749040" cy="502920"/>
          </a:xfrm>
          <a:prstGeom prst="rect">
            <a:avLst/>
          </a:prstGeom>
          <a:noFill/>
          <a:ln/>
        </p:spPr>
        <p:txBody>
          <a:bodyPr wrap="square" lIns="0" tIns="0" rIns="0" bIns="0" rtlCol="0" anchor="t"/>
          <a:lstStyle/>
          <a:p>
            <a:pPr marL="0" indent="0" algn="ctr">
              <a:buNone/>
            </a:pPr>
            <a:r>
              <a:rPr lang="en-US" sz="1050" dirty="0">
                <a:solidFill>
                  <a:srgbClr val="5A6B70"/>
                </a:solidFill>
                <a:latin typeface="Calibri" pitchFamily="34" charset="0"/>
                <a:ea typeface="Calibri" pitchFamily="34" charset="-122"/>
                <a:cs typeface="Calibri" pitchFamily="34" charset="-120"/>
              </a:rPr>
              <a:t>annual NHS cost — 60% of it spent on complications</a:t>
            </a:r>
            <a:endParaRPr lang="en-US" sz="1050" dirty="0"/>
          </a:p>
        </p:txBody>
      </p:sp>
      <p:sp>
        <p:nvSpPr>
          <p:cNvPr id="16" name="Text 14"/>
          <p:cNvSpPr/>
          <p:nvPr/>
        </p:nvSpPr>
        <p:spPr>
          <a:xfrm>
            <a:off x="7726680" y="5486400"/>
            <a:ext cx="3749040" cy="777240"/>
          </a:xfrm>
          <a:prstGeom prst="rect">
            <a:avLst/>
          </a:prstGeom>
          <a:noFill/>
          <a:ln/>
        </p:spPr>
        <p:txBody>
          <a:bodyPr wrap="square" lIns="0" tIns="0" rIns="0" bIns="0" rtlCol="0" anchor="t"/>
          <a:lstStyle/>
          <a:p>
            <a:pPr marL="0" indent="0">
              <a:lnSpc>
                <a:spcPts val="1300"/>
              </a:lnSpc>
              <a:buNone/>
            </a:pPr>
            <a:r>
              <a:rPr lang="en-US" sz="950" i="1" dirty="0">
                <a:solidFill>
                  <a:srgbClr val="5A6B70"/>
                </a:solidFill>
                <a:latin typeface="Calibri" pitchFamily="34" charset="0"/>
                <a:ea typeface="Calibri" pitchFamily="34" charset="-122"/>
                <a:cs typeface="Calibri" pitchFamily="34" charset="-120"/>
              </a:rPr>
              <a:t>Figure 1 — The UK burden of diabetes (Diabetes UK, 2025). The cost of diabetes is the cost of its complications, and most of those are cardiovascular.</a:t>
            </a:r>
            <a:endParaRPr lang="en-US" sz="950" dirty="0"/>
          </a:p>
        </p:txBody>
      </p:sp>
      <p:sp>
        <p:nvSpPr>
          <p:cNvPr id="18" name="Text 15"/>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03</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19" name="Recorded Sound">
            <a:hlinkClick r:id="" action="ppaction://media"/>
            <a:extLst>
              <a:ext uri="{FF2B5EF4-FFF2-40B4-BE49-F238E27FC236}">
                <a16:creationId xmlns:a16="http://schemas.microsoft.com/office/drawing/2014/main" id="{6434B48E-3E6E-B157-4FE4-17F71A9836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5472" y="5715919"/>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262"/>
    </mc:Choice>
    <mc:Fallback xmlns="">
      <p:transition spd="slow" advTm="40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562"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4</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Application to System 1: The Endocrine Pancreas</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Anatomy, physiology, and how T2DM disrupts it</a:t>
            </a:r>
            <a:endParaRPr lang="en-US" sz="1250" dirty="0"/>
          </a:p>
        </p:txBody>
      </p:sp>
      <p:sp>
        <p:nvSpPr>
          <p:cNvPr id="6" name="Text 4"/>
          <p:cNvSpPr/>
          <p:nvPr/>
        </p:nvSpPr>
        <p:spPr>
          <a:xfrm>
            <a:off x="566928" y="1298448"/>
            <a:ext cx="6035040" cy="4206240"/>
          </a:xfrm>
          <a:prstGeom prst="rect">
            <a:avLst/>
          </a:prstGeom>
          <a:noFill/>
          <a:ln/>
        </p:spPr>
        <p:txBody>
          <a:bodyPr wrap="square" lIns="0" tIns="0" rIns="0" bIns="0" rtlCol="0" anchor="t"/>
          <a:lstStyle/>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Gross anatomy: a retroperitoneal organ lying posterior to the stomach, divided into head, neck, body and tail — a composite gland with both exocrine and endocrine functions (Kamel-ElSayed and Mukherjee, 2023).</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The islets of Langerhans form the endocrine portion: only about 2% of pancreatic mass, yet they control whole-body glucose homeostasis (Shahid and Singh, 2022).</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Component cells and the purpose of each:</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     Beta cells (~75% of the islet) — insulin and amylin; lower blood glucose</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     Alpha cells — glucagon; raise blood glucose and free fatty acids</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     Delta cells — somatostatin; inhibit both insulin and glucagon</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     Epsilon cells — ghrelin;   PP cells — pancreatic polypeptide</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Insulin synthesis: preproinsulin → proinsulin → insulin plus C-peptide, released by exocytosis in a 1:1 molar ratio — which is why C-peptide marks endogenous insulin secretion.</a:t>
            </a:r>
            <a:endParaRPr lang="en-US" sz="1220" dirty="0"/>
          </a:p>
        </p:txBody>
      </p:sp>
      <p:sp>
        <p:nvSpPr>
          <p:cNvPr id="7" name="Shape 5"/>
          <p:cNvSpPr/>
          <p:nvPr/>
        </p:nvSpPr>
        <p:spPr>
          <a:xfrm>
            <a:off x="566928" y="5394960"/>
            <a:ext cx="6035040" cy="1005840"/>
          </a:xfrm>
          <a:prstGeom prst="roundRect">
            <a:avLst>
              <a:gd name="adj" fmla="val 5455"/>
            </a:avLst>
          </a:prstGeom>
          <a:solidFill>
            <a:srgbClr val="F7ECEB"/>
          </a:solidFill>
          <a:ln w="9525">
            <a:solidFill>
              <a:srgbClr val="E8CFCD"/>
            </a:solidFill>
            <a:prstDash val="solid"/>
          </a:ln>
        </p:spPr>
        <p:txBody>
          <a:bodyPr/>
          <a:lstStyle/>
          <a:p>
            <a:endParaRPr lang="en-US"/>
          </a:p>
        </p:txBody>
      </p:sp>
      <p:sp>
        <p:nvSpPr>
          <p:cNvPr id="8" name="Text 6"/>
          <p:cNvSpPr/>
          <p:nvPr/>
        </p:nvSpPr>
        <p:spPr>
          <a:xfrm>
            <a:off x="804672" y="5486400"/>
            <a:ext cx="5577840" cy="822960"/>
          </a:xfrm>
          <a:prstGeom prst="rect">
            <a:avLst/>
          </a:prstGeom>
          <a:noFill/>
          <a:ln/>
        </p:spPr>
        <p:txBody>
          <a:bodyPr wrap="square" lIns="0" tIns="0" rIns="0" bIns="0" rtlCol="0" anchor="ctr"/>
          <a:lstStyle/>
          <a:p>
            <a:pPr marL="0" indent="0">
              <a:lnSpc>
                <a:spcPts val="1600"/>
              </a:lnSpc>
              <a:buNone/>
            </a:pPr>
            <a:endParaRPr lang="en-US" sz="1180" b="1" dirty="0">
              <a:solidFill>
                <a:srgbClr val="A8322B"/>
              </a:solidFill>
              <a:latin typeface="Calibri" pitchFamily="34" charset="0"/>
              <a:ea typeface="Calibri" pitchFamily="34" charset="-122"/>
              <a:cs typeface="Calibri" pitchFamily="34" charset="-120"/>
            </a:endParaRPr>
          </a:p>
          <a:p>
            <a:pPr marL="0" indent="0">
              <a:lnSpc>
                <a:spcPts val="1600"/>
              </a:lnSpc>
              <a:buNone/>
            </a:pPr>
            <a:r>
              <a:rPr lang="en-US" sz="1180" dirty="0">
                <a:solidFill>
                  <a:srgbClr val="3A2523"/>
                </a:solidFill>
                <a:latin typeface="Calibri" pitchFamily="34" charset="0"/>
                <a:ea typeface="Calibri" pitchFamily="34" charset="-122"/>
                <a:cs typeface="Calibri" pitchFamily="34" charset="-120"/>
              </a:rPr>
              <a:t>Each islet has a central core of beta cells penetrated by its own neurovascular bundle — so beta cells sample arterial glucose first. Their exhaustion, not an absence of insulin, is what defines T2DM.</a:t>
            </a:r>
            <a:endParaRPr lang="en-US" sz="1180" dirty="0"/>
          </a:p>
        </p:txBody>
      </p:sp>
      <p:sp>
        <p:nvSpPr>
          <p:cNvPr id="9" name="Shape 7"/>
          <p:cNvSpPr/>
          <p:nvPr/>
        </p:nvSpPr>
        <p:spPr>
          <a:xfrm>
            <a:off x="6903720" y="1298448"/>
            <a:ext cx="4754880" cy="5102352"/>
          </a:xfrm>
          <a:prstGeom prst="roundRect">
            <a:avLst>
              <a:gd name="adj" fmla="val 1154"/>
            </a:avLst>
          </a:prstGeom>
          <a:solidFill>
            <a:srgbClr val="EDF4F4"/>
          </a:solidFill>
          <a:ln w="9525">
            <a:solidFill>
              <a:srgbClr val="D3E3E3"/>
            </a:solidFill>
            <a:prstDash val="solid"/>
          </a:ln>
        </p:spPr>
        <p:txBody>
          <a:bodyPr/>
          <a:lstStyle/>
          <a:p>
            <a:endParaRPr lang="en-US"/>
          </a:p>
        </p:txBody>
      </p:sp>
      <p:sp>
        <p:nvSpPr>
          <p:cNvPr id="10" name="Text 8"/>
          <p:cNvSpPr/>
          <p:nvPr/>
        </p:nvSpPr>
        <p:spPr>
          <a:xfrm>
            <a:off x="7086600" y="1417320"/>
            <a:ext cx="4389120" cy="457200"/>
          </a:xfrm>
          <a:prstGeom prst="rect">
            <a:avLst/>
          </a:prstGeom>
          <a:noFill/>
          <a:ln/>
        </p:spPr>
        <p:txBody>
          <a:bodyPr wrap="square" lIns="0" tIns="0" rIns="0" bIns="0" rtlCol="0" anchor="ctr"/>
          <a:lstStyle/>
          <a:p>
            <a:pPr marL="0" indent="0">
              <a:buNone/>
            </a:pPr>
            <a:r>
              <a:rPr lang="en-US" sz="1150" b="1" dirty="0">
                <a:solidFill>
                  <a:srgbClr val="12262B"/>
                </a:solidFill>
                <a:latin typeface="Cambria" pitchFamily="34" charset="0"/>
                <a:ea typeface="Cambria" pitchFamily="34" charset="-122"/>
                <a:cs typeface="Cambria" pitchFamily="34" charset="-120"/>
              </a:rPr>
              <a:t>Figure 2 — Physiology of glucose-stimulated insulin secretion, and where T2DM breaks it</a:t>
            </a:r>
            <a:endParaRPr lang="en-US" sz="1150" dirty="0"/>
          </a:p>
        </p:txBody>
      </p:sp>
      <p:sp>
        <p:nvSpPr>
          <p:cNvPr id="11" name="Shape 9"/>
          <p:cNvSpPr/>
          <p:nvPr/>
        </p:nvSpPr>
        <p:spPr>
          <a:xfrm>
            <a:off x="7114032" y="1883664"/>
            <a:ext cx="4343400" cy="384048"/>
          </a:xfrm>
          <a:prstGeom prst="roundRect">
            <a:avLst>
              <a:gd name="adj" fmla="val 11905"/>
            </a:avLst>
          </a:prstGeom>
          <a:solidFill>
            <a:srgbClr val="0F5257"/>
          </a:solidFill>
          <a:ln w="12700">
            <a:solidFill>
              <a:srgbClr val="0F5257"/>
            </a:solidFill>
            <a:prstDash val="solid"/>
          </a:ln>
        </p:spPr>
        <p:txBody>
          <a:bodyPr/>
          <a:lstStyle/>
          <a:p>
            <a:endParaRPr lang="en-US"/>
          </a:p>
        </p:txBody>
      </p:sp>
      <p:sp>
        <p:nvSpPr>
          <p:cNvPr id="12" name="Text 10"/>
          <p:cNvSpPr/>
          <p:nvPr/>
        </p:nvSpPr>
        <p:spPr>
          <a:xfrm>
            <a:off x="7223760" y="1883664"/>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Glucose enters the beta cell</a:t>
            </a:r>
            <a:endParaRPr lang="en-US" sz="1050" dirty="0"/>
          </a:p>
        </p:txBody>
      </p:sp>
      <p:sp>
        <p:nvSpPr>
          <p:cNvPr id="13" name="Text 11"/>
          <p:cNvSpPr/>
          <p:nvPr/>
        </p:nvSpPr>
        <p:spPr>
          <a:xfrm>
            <a:off x="9098280" y="2267712"/>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14" name="Shape 12"/>
          <p:cNvSpPr/>
          <p:nvPr/>
        </p:nvSpPr>
        <p:spPr>
          <a:xfrm>
            <a:off x="7114032" y="2400300"/>
            <a:ext cx="4343400" cy="384048"/>
          </a:xfrm>
          <a:prstGeom prst="roundRect">
            <a:avLst>
              <a:gd name="adj" fmla="val 11905"/>
            </a:avLst>
          </a:prstGeom>
          <a:solidFill>
            <a:srgbClr val="0F5257"/>
          </a:solidFill>
          <a:ln w="12700">
            <a:solidFill>
              <a:srgbClr val="0F5257"/>
            </a:solidFill>
            <a:prstDash val="solid"/>
          </a:ln>
        </p:spPr>
        <p:txBody>
          <a:bodyPr/>
          <a:lstStyle/>
          <a:p>
            <a:endParaRPr lang="en-US"/>
          </a:p>
        </p:txBody>
      </p:sp>
      <p:sp>
        <p:nvSpPr>
          <p:cNvPr id="15" name="Text 13"/>
          <p:cNvSpPr/>
          <p:nvPr/>
        </p:nvSpPr>
        <p:spPr>
          <a:xfrm>
            <a:off x="7223760" y="2400300"/>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Metabolised → ATP rises</a:t>
            </a:r>
            <a:endParaRPr lang="en-US" sz="1050" dirty="0"/>
          </a:p>
        </p:txBody>
      </p:sp>
      <p:sp>
        <p:nvSpPr>
          <p:cNvPr id="16" name="Text 14"/>
          <p:cNvSpPr/>
          <p:nvPr/>
        </p:nvSpPr>
        <p:spPr>
          <a:xfrm>
            <a:off x="9098280" y="2784348"/>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17" name="Shape 15"/>
          <p:cNvSpPr/>
          <p:nvPr/>
        </p:nvSpPr>
        <p:spPr>
          <a:xfrm>
            <a:off x="7114032" y="2916936"/>
            <a:ext cx="4343400" cy="384048"/>
          </a:xfrm>
          <a:prstGeom prst="roundRect">
            <a:avLst>
              <a:gd name="adj" fmla="val 11905"/>
            </a:avLst>
          </a:prstGeom>
          <a:solidFill>
            <a:srgbClr val="0F5257"/>
          </a:solidFill>
          <a:ln w="12700">
            <a:solidFill>
              <a:srgbClr val="0F5257"/>
            </a:solidFill>
            <a:prstDash val="solid"/>
          </a:ln>
        </p:spPr>
        <p:txBody>
          <a:bodyPr/>
          <a:lstStyle/>
          <a:p>
            <a:endParaRPr lang="en-US"/>
          </a:p>
        </p:txBody>
      </p:sp>
      <p:sp>
        <p:nvSpPr>
          <p:cNvPr id="18" name="Text 16"/>
          <p:cNvSpPr/>
          <p:nvPr/>
        </p:nvSpPr>
        <p:spPr>
          <a:xfrm>
            <a:off x="7223760" y="2916936"/>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K⁺ channel closes → depolarisation</a:t>
            </a:r>
            <a:endParaRPr lang="en-US" sz="1050" dirty="0"/>
          </a:p>
        </p:txBody>
      </p:sp>
      <p:sp>
        <p:nvSpPr>
          <p:cNvPr id="19" name="Text 17"/>
          <p:cNvSpPr/>
          <p:nvPr/>
        </p:nvSpPr>
        <p:spPr>
          <a:xfrm>
            <a:off x="9098280" y="3300984"/>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0" name="Shape 18"/>
          <p:cNvSpPr/>
          <p:nvPr/>
        </p:nvSpPr>
        <p:spPr>
          <a:xfrm>
            <a:off x="7114032" y="3433572"/>
            <a:ext cx="4343400" cy="384048"/>
          </a:xfrm>
          <a:prstGeom prst="roundRect">
            <a:avLst>
              <a:gd name="adj" fmla="val 11905"/>
            </a:avLst>
          </a:prstGeom>
          <a:solidFill>
            <a:srgbClr val="0F5257"/>
          </a:solidFill>
          <a:ln w="12700">
            <a:solidFill>
              <a:srgbClr val="0F5257"/>
            </a:solidFill>
            <a:prstDash val="solid"/>
          </a:ln>
        </p:spPr>
        <p:txBody>
          <a:bodyPr/>
          <a:lstStyle/>
          <a:p>
            <a:endParaRPr lang="en-US"/>
          </a:p>
        </p:txBody>
      </p:sp>
      <p:sp>
        <p:nvSpPr>
          <p:cNvPr id="21" name="Text 19"/>
          <p:cNvSpPr/>
          <p:nvPr/>
        </p:nvSpPr>
        <p:spPr>
          <a:xfrm>
            <a:off x="7223760" y="3433572"/>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Ca²⁺ influx → insulin exocytosis</a:t>
            </a:r>
            <a:endParaRPr lang="en-US" sz="1050" dirty="0"/>
          </a:p>
        </p:txBody>
      </p:sp>
      <p:sp>
        <p:nvSpPr>
          <p:cNvPr id="22" name="Text 20"/>
          <p:cNvSpPr/>
          <p:nvPr/>
        </p:nvSpPr>
        <p:spPr>
          <a:xfrm>
            <a:off x="9098280" y="3817620"/>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3" name="Shape 21"/>
          <p:cNvSpPr/>
          <p:nvPr/>
        </p:nvSpPr>
        <p:spPr>
          <a:xfrm>
            <a:off x="7114032" y="3950208"/>
            <a:ext cx="4343400" cy="384048"/>
          </a:xfrm>
          <a:prstGeom prst="roundRect">
            <a:avLst>
              <a:gd name="adj" fmla="val 11905"/>
            </a:avLst>
          </a:prstGeom>
          <a:solidFill>
            <a:srgbClr val="3C7A80"/>
          </a:solidFill>
          <a:ln w="12700">
            <a:solidFill>
              <a:srgbClr val="3C7A80"/>
            </a:solidFill>
            <a:prstDash val="solid"/>
          </a:ln>
        </p:spPr>
        <p:txBody>
          <a:bodyPr/>
          <a:lstStyle/>
          <a:p>
            <a:endParaRPr lang="en-US"/>
          </a:p>
        </p:txBody>
      </p:sp>
      <p:sp>
        <p:nvSpPr>
          <p:cNvPr id="24" name="Text 22"/>
          <p:cNvSpPr/>
          <p:nvPr/>
        </p:nvSpPr>
        <p:spPr>
          <a:xfrm>
            <a:off x="7223760" y="3950208"/>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Insulin acts on liver, muscle, fat</a:t>
            </a:r>
            <a:endParaRPr lang="en-US" sz="1050" dirty="0"/>
          </a:p>
        </p:txBody>
      </p:sp>
      <p:sp>
        <p:nvSpPr>
          <p:cNvPr id="25" name="Text 23"/>
          <p:cNvSpPr/>
          <p:nvPr/>
        </p:nvSpPr>
        <p:spPr>
          <a:xfrm>
            <a:off x="9098280" y="4334256"/>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6" name="Shape 24"/>
          <p:cNvSpPr/>
          <p:nvPr/>
        </p:nvSpPr>
        <p:spPr>
          <a:xfrm>
            <a:off x="7114032" y="4466844"/>
            <a:ext cx="4343400" cy="384048"/>
          </a:xfrm>
          <a:prstGeom prst="roundRect">
            <a:avLst>
              <a:gd name="adj" fmla="val 11905"/>
            </a:avLst>
          </a:prstGeom>
          <a:solidFill>
            <a:srgbClr val="A8322B"/>
          </a:solidFill>
          <a:ln w="12700">
            <a:solidFill>
              <a:srgbClr val="A8322B"/>
            </a:solidFill>
            <a:prstDash val="solid"/>
          </a:ln>
        </p:spPr>
        <p:txBody>
          <a:bodyPr/>
          <a:lstStyle/>
          <a:p>
            <a:endParaRPr lang="en-US"/>
          </a:p>
        </p:txBody>
      </p:sp>
      <p:sp>
        <p:nvSpPr>
          <p:cNvPr id="27" name="Text 25"/>
          <p:cNvSpPr/>
          <p:nvPr/>
        </p:nvSpPr>
        <p:spPr>
          <a:xfrm>
            <a:off x="7223760" y="4466844"/>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T2DM: tissues resist insulin</a:t>
            </a:r>
            <a:endParaRPr lang="en-US" sz="1050" dirty="0"/>
          </a:p>
        </p:txBody>
      </p:sp>
      <p:sp>
        <p:nvSpPr>
          <p:cNvPr id="28" name="Text 26"/>
          <p:cNvSpPr/>
          <p:nvPr/>
        </p:nvSpPr>
        <p:spPr>
          <a:xfrm>
            <a:off x="9098280" y="4850892"/>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9" name="Shape 27"/>
          <p:cNvSpPr/>
          <p:nvPr/>
        </p:nvSpPr>
        <p:spPr>
          <a:xfrm>
            <a:off x="7114032" y="4983480"/>
            <a:ext cx="4343400" cy="384048"/>
          </a:xfrm>
          <a:prstGeom prst="roundRect">
            <a:avLst>
              <a:gd name="adj" fmla="val 11905"/>
            </a:avLst>
          </a:prstGeom>
          <a:solidFill>
            <a:srgbClr val="A8322B"/>
          </a:solidFill>
          <a:ln w="12700">
            <a:solidFill>
              <a:srgbClr val="A8322B"/>
            </a:solidFill>
            <a:prstDash val="solid"/>
          </a:ln>
        </p:spPr>
        <p:txBody>
          <a:bodyPr/>
          <a:lstStyle/>
          <a:p>
            <a:endParaRPr lang="en-US"/>
          </a:p>
        </p:txBody>
      </p:sp>
      <p:sp>
        <p:nvSpPr>
          <p:cNvPr id="30" name="Text 28"/>
          <p:cNvSpPr/>
          <p:nvPr/>
        </p:nvSpPr>
        <p:spPr>
          <a:xfrm>
            <a:off x="7223760" y="4983480"/>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Beta cells over-compensate, then fail</a:t>
            </a:r>
            <a:endParaRPr lang="en-US" sz="1050" dirty="0"/>
          </a:p>
        </p:txBody>
      </p:sp>
      <p:sp>
        <p:nvSpPr>
          <p:cNvPr id="31" name="Text 29"/>
          <p:cNvSpPr/>
          <p:nvPr/>
        </p:nvSpPr>
        <p:spPr>
          <a:xfrm>
            <a:off x="9098280" y="5367528"/>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32" name="Shape 30"/>
          <p:cNvSpPr/>
          <p:nvPr/>
        </p:nvSpPr>
        <p:spPr>
          <a:xfrm>
            <a:off x="7114032" y="5500116"/>
            <a:ext cx="4343400" cy="384048"/>
          </a:xfrm>
          <a:prstGeom prst="roundRect">
            <a:avLst>
              <a:gd name="adj" fmla="val 11905"/>
            </a:avLst>
          </a:prstGeom>
          <a:solidFill>
            <a:srgbClr val="12262B"/>
          </a:solidFill>
          <a:ln w="12700">
            <a:solidFill>
              <a:srgbClr val="12262B"/>
            </a:solidFill>
            <a:prstDash val="solid"/>
          </a:ln>
        </p:spPr>
        <p:txBody>
          <a:bodyPr/>
          <a:lstStyle/>
          <a:p>
            <a:endParaRPr lang="en-US"/>
          </a:p>
        </p:txBody>
      </p:sp>
      <p:sp>
        <p:nvSpPr>
          <p:cNvPr id="33" name="Text 31"/>
          <p:cNvSpPr/>
          <p:nvPr/>
        </p:nvSpPr>
        <p:spPr>
          <a:xfrm>
            <a:off x="7223760" y="5500116"/>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Result: chronic hyperglycaemia</a:t>
            </a:r>
            <a:endParaRPr lang="en-US" sz="1050" dirty="0"/>
          </a:p>
        </p:txBody>
      </p:sp>
      <p:sp>
        <p:nvSpPr>
          <p:cNvPr id="34" name="Text 32"/>
          <p:cNvSpPr/>
          <p:nvPr/>
        </p:nvSpPr>
        <p:spPr>
          <a:xfrm>
            <a:off x="7114032" y="5943600"/>
            <a:ext cx="4343400" cy="384048"/>
          </a:xfrm>
          <a:prstGeom prst="rect">
            <a:avLst/>
          </a:prstGeom>
          <a:noFill/>
          <a:ln/>
        </p:spPr>
        <p:txBody>
          <a:bodyPr wrap="square" lIns="0" tIns="0" rIns="0" bIns="0" rtlCol="0" anchor="ctr"/>
          <a:lstStyle/>
          <a:p>
            <a:pPr marL="0" indent="0">
              <a:lnSpc>
                <a:spcPts val="1200"/>
              </a:lnSpc>
              <a:buNone/>
            </a:pPr>
            <a:r>
              <a:rPr lang="en-US" sz="950" i="1" dirty="0">
                <a:solidFill>
                  <a:srgbClr val="5A6B70"/>
                </a:solidFill>
                <a:latin typeface="Calibri" pitchFamily="34" charset="0"/>
                <a:ea typeface="Calibri" pitchFamily="34" charset="-122"/>
                <a:cs typeface="Calibri" pitchFamily="34" charset="-120"/>
              </a:rPr>
              <a:t>Steps 6 and 7 — insulin resistance and beta-cell workload — are what treatment must target, rather than the symptom alone.</a:t>
            </a:r>
            <a:endParaRPr lang="en-US" sz="950" dirty="0"/>
          </a:p>
        </p:txBody>
      </p:sp>
      <p:sp>
        <p:nvSpPr>
          <p:cNvPr id="36" name="Text 33"/>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04</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37" name="Recorded Sound">
            <a:hlinkClick r:id="" action="ppaction://media"/>
            <a:extLst>
              <a:ext uri="{FF2B5EF4-FFF2-40B4-BE49-F238E27FC236}">
                <a16:creationId xmlns:a16="http://schemas.microsoft.com/office/drawing/2014/main" id="{F3054491-C759-7F6C-2310-8FB5B99851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25407" y="5857358"/>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083"/>
    </mc:Choice>
    <mc:Fallback xmlns="">
      <p:transition spd="slow" advTm="37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98"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5</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Application to System 2: The Cardiovascular System</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How hyperglycaemia injures the vessel wall</a:t>
            </a:r>
            <a:endParaRPr lang="en-US" sz="1250" dirty="0"/>
          </a:p>
        </p:txBody>
      </p:sp>
      <p:sp>
        <p:nvSpPr>
          <p:cNvPr id="6" name="Text 4"/>
          <p:cNvSpPr/>
          <p:nvPr/>
        </p:nvSpPr>
        <p:spPr>
          <a:xfrm>
            <a:off x="566928" y="1298448"/>
            <a:ext cx="6035040" cy="4114800"/>
          </a:xfrm>
          <a:prstGeom prst="rect">
            <a:avLst/>
          </a:prstGeom>
          <a:noFill/>
          <a:ln/>
        </p:spPr>
        <p:txBody>
          <a:bodyPr wrap="square" lIns="0" tIns="0" rIns="0" bIns="0" rtlCol="0" anchor="t"/>
          <a:lstStyle/>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Structure: three layers — the tunica intima (endothelium), the tunica media (smooth muscle), and the tunica adventitia (elastic and connective tissue) (Liu et al., 2025).</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Function: the endothelium is not a passive lining. It behaves as an endocrine organ, releasing vasodilators — nitric oxide (NO), prostacyclin, hyperpolarising factors — balanced against vasoconstrictors such as endothelin-1, thromboxane A₂ and superoxide.</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Health is that balance. NO is anti-atherosclerotic: it dilates vessels, inhibits smooth-muscle proliferation, and suppresses leukocyte and platelet adhesion.</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Disease: chronic hyperglycaemia drives four pathways — protein kinase C activation, the polyol and hexosamine pathways, and advanced glycation end products — all fuelled by mitochondrial superoxide.</a:t>
            </a:r>
            <a:endParaRPr lang="en-US" sz="1220" dirty="0"/>
          </a:p>
          <a:p>
            <a:pPr marL="342900" indent="-342900">
              <a:lnSpc>
                <a:spcPts val="1647"/>
              </a:lnSpc>
              <a:spcAft>
                <a:spcPts val="700"/>
              </a:spcAft>
              <a:buSzPct val="100000"/>
              <a:buChar char="▪"/>
            </a:pPr>
            <a:r>
              <a:rPr lang="en-US" sz="1220" dirty="0">
                <a:solidFill>
                  <a:srgbClr val="23343A"/>
                </a:solidFill>
                <a:latin typeface="Calibri" pitchFamily="34" charset="0"/>
                <a:ea typeface="Calibri" pitchFamily="34" charset="-122"/>
                <a:cs typeface="Calibri" pitchFamily="34" charset="-120"/>
              </a:rPr>
              <a:t>Superoxide destroys NO. The result is reduced NO bioavailability and raised endothelin-1: endothelial dysfunction, and therefore accelerated atherosclerosis.</a:t>
            </a:r>
            <a:endParaRPr lang="en-US" sz="1220" dirty="0"/>
          </a:p>
        </p:txBody>
      </p:sp>
      <p:sp>
        <p:nvSpPr>
          <p:cNvPr id="7" name="Shape 5"/>
          <p:cNvSpPr/>
          <p:nvPr/>
        </p:nvSpPr>
        <p:spPr>
          <a:xfrm>
            <a:off x="566928" y="5376672"/>
            <a:ext cx="6035040" cy="1024128"/>
          </a:xfrm>
          <a:prstGeom prst="roundRect">
            <a:avLst>
              <a:gd name="adj" fmla="val 5357"/>
            </a:avLst>
          </a:prstGeom>
          <a:solidFill>
            <a:srgbClr val="F7ECEB"/>
          </a:solidFill>
          <a:ln w="9525">
            <a:solidFill>
              <a:srgbClr val="E8CFCD"/>
            </a:solidFill>
            <a:prstDash val="solid"/>
          </a:ln>
        </p:spPr>
        <p:txBody>
          <a:bodyPr/>
          <a:lstStyle/>
          <a:p>
            <a:endParaRPr lang="en-US"/>
          </a:p>
        </p:txBody>
      </p:sp>
      <p:sp>
        <p:nvSpPr>
          <p:cNvPr id="8" name="Text 6"/>
          <p:cNvSpPr/>
          <p:nvPr/>
        </p:nvSpPr>
        <p:spPr>
          <a:xfrm>
            <a:off x="804672" y="5468112"/>
            <a:ext cx="5577840" cy="841248"/>
          </a:xfrm>
          <a:prstGeom prst="rect">
            <a:avLst/>
          </a:prstGeom>
          <a:noFill/>
          <a:ln/>
        </p:spPr>
        <p:txBody>
          <a:bodyPr wrap="square" lIns="0" tIns="0" rIns="0" bIns="0" rtlCol="0" anchor="ctr"/>
          <a:lstStyle/>
          <a:p>
            <a:pPr marL="0" indent="0">
              <a:lnSpc>
                <a:spcPts val="1550"/>
              </a:lnSpc>
              <a:buNone/>
            </a:pPr>
            <a:r>
              <a:rPr lang="en-US" sz="1150" b="1" dirty="0">
                <a:solidFill>
                  <a:srgbClr val="A8322B"/>
                </a:solidFill>
                <a:latin typeface="Calibri" pitchFamily="34" charset="0"/>
                <a:ea typeface="Calibri" pitchFamily="34" charset="-122"/>
                <a:cs typeface="Calibri" pitchFamily="34" charset="-120"/>
              </a:rPr>
              <a:t>Two critical implications.  </a:t>
            </a:r>
            <a:r>
              <a:rPr lang="en-US" sz="1150" dirty="0">
                <a:solidFill>
                  <a:srgbClr val="3A2523"/>
                </a:solidFill>
                <a:latin typeface="Calibri" pitchFamily="34" charset="0"/>
                <a:ea typeface="Calibri" pitchFamily="34" charset="-122"/>
                <a:cs typeface="Calibri" pitchFamily="34" charset="-120"/>
              </a:rPr>
              <a:t>First, intermittent high glucose causes more endothelial apoptosis than sustained high glucose — yet HbA1c measures the average, not the swing. Second, 'metabolic memory' means vascular damage persists even after glucose is normalised. Both argue for early action.</a:t>
            </a:r>
            <a:endParaRPr lang="en-US" sz="1150" dirty="0"/>
          </a:p>
        </p:txBody>
      </p:sp>
      <p:sp>
        <p:nvSpPr>
          <p:cNvPr id="9" name="Shape 7"/>
          <p:cNvSpPr/>
          <p:nvPr/>
        </p:nvSpPr>
        <p:spPr>
          <a:xfrm>
            <a:off x="6903720" y="1298448"/>
            <a:ext cx="4754880" cy="5102352"/>
          </a:xfrm>
          <a:prstGeom prst="roundRect">
            <a:avLst>
              <a:gd name="adj" fmla="val 1154"/>
            </a:avLst>
          </a:prstGeom>
          <a:solidFill>
            <a:srgbClr val="EDF4F4"/>
          </a:solidFill>
          <a:ln w="9525">
            <a:solidFill>
              <a:srgbClr val="D3E3E3"/>
            </a:solidFill>
            <a:prstDash val="solid"/>
          </a:ln>
        </p:spPr>
        <p:txBody>
          <a:bodyPr/>
          <a:lstStyle/>
          <a:p>
            <a:endParaRPr lang="en-US" dirty="0"/>
          </a:p>
        </p:txBody>
      </p:sp>
      <p:sp>
        <p:nvSpPr>
          <p:cNvPr id="10" name="Text 8"/>
          <p:cNvSpPr/>
          <p:nvPr/>
        </p:nvSpPr>
        <p:spPr>
          <a:xfrm>
            <a:off x="7086600" y="1417320"/>
            <a:ext cx="4389120" cy="274320"/>
          </a:xfrm>
          <a:prstGeom prst="rect">
            <a:avLst/>
          </a:prstGeom>
          <a:noFill/>
          <a:ln/>
        </p:spPr>
        <p:txBody>
          <a:bodyPr wrap="square" lIns="0" tIns="0" rIns="0" bIns="0" rtlCol="0" anchor="ctr"/>
          <a:lstStyle/>
          <a:p>
            <a:pPr marL="0" indent="0">
              <a:buNone/>
            </a:pPr>
            <a:r>
              <a:rPr lang="en-US" sz="1150" b="1" dirty="0">
                <a:solidFill>
                  <a:srgbClr val="12262B"/>
                </a:solidFill>
                <a:latin typeface="Cambria" pitchFamily="34" charset="0"/>
                <a:ea typeface="Cambria" pitchFamily="34" charset="-122"/>
                <a:cs typeface="Cambria" pitchFamily="34" charset="-120"/>
              </a:rPr>
              <a:t>Figure 3 — The mechanism linking System 1 to System 2</a:t>
            </a:r>
            <a:endParaRPr lang="en-US" sz="1150" dirty="0"/>
          </a:p>
        </p:txBody>
      </p:sp>
      <p:sp>
        <p:nvSpPr>
          <p:cNvPr id="11" name="Shape 9"/>
          <p:cNvSpPr/>
          <p:nvPr/>
        </p:nvSpPr>
        <p:spPr>
          <a:xfrm>
            <a:off x="7114032" y="1783080"/>
            <a:ext cx="4343400" cy="384048"/>
          </a:xfrm>
          <a:prstGeom prst="roundRect">
            <a:avLst>
              <a:gd name="adj" fmla="val 11905"/>
            </a:avLst>
          </a:prstGeom>
          <a:solidFill>
            <a:srgbClr val="0F5257"/>
          </a:solidFill>
          <a:ln w="12700">
            <a:solidFill>
              <a:srgbClr val="0F5257"/>
            </a:solidFill>
            <a:prstDash val="solid"/>
          </a:ln>
        </p:spPr>
        <p:txBody>
          <a:bodyPr/>
          <a:lstStyle/>
          <a:p>
            <a:endParaRPr lang="en-US"/>
          </a:p>
        </p:txBody>
      </p:sp>
      <p:sp>
        <p:nvSpPr>
          <p:cNvPr id="12" name="Text 10"/>
          <p:cNvSpPr/>
          <p:nvPr/>
        </p:nvSpPr>
        <p:spPr>
          <a:xfrm>
            <a:off x="7223760" y="1783080"/>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Beta-cell failure (System 1)</a:t>
            </a:r>
            <a:endParaRPr lang="en-US" sz="1050" dirty="0"/>
          </a:p>
        </p:txBody>
      </p:sp>
      <p:sp>
        <p:nvSpPr>
          <p:cNvPr id="13" name="Text 11"/>
          <p:cNvSpPr/>
          <p:nvPr/>
        </p:nvSpPr>
        <p:spPr>
          <a:xfrm>
            <a:off x="9098280" y="2167128"/>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14" name="Shape 12"/>
          <p:cNvSpPr/>
          <p:nvPr/>
        </p:nvSpPr>
        <p:spPr>
          <a:xfrm>
            <a:off x="7114032" y="2299716"/>
            <a:ext cx="4343400" cy="384048"/>
          </a:xfrm>
          <a:prstGeom prst="roundRect">
            <a:avLst>
              <a:gd name="adj" fmla="val 11905"/>
            </a:avLst>
          </a:prstGeom>
          <a:solidFill>
            <a:srgbClr val="0F5257"/>
          </a:solidFill>
          <a:ln w="12700">
            <a:solidFill>
              <a:srgbClr val="0F5257"/>
            </a:solidFill>
            <a:prstDash val="solid"/>
          </a:ln>
        </p:spPr>
        <p:txBody>
          <a:bodyPr/>
          <a:lstStyle/>
          <a:p>
            <a:endParaRPr lang="en-US"/>
          </a:p>
        </p:txBody>
      </p:sp>
      <p:sp>
        <p:nvSpPr>
          <p:cNvPr id="15" name="Text 13"/>
          <p:cNvSpPr/>
          <p:nvPr/>
        </p:nvSpPr>
        <p:spPr>
          <a:xfrm>
            <a:off x="7223760" y="2299716"/>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Chronic hyperglycaemia</a:t>
            </a:r>
            <a:endParaRPr lang="en-US" sz="1050" dirty="0"/>
          </a:p>
        </p:txBody>
      </p:sp>
      <p:sp>
        <p:nvSpPr>
          <p:cNvPr id="16" name="Text 14"/>
          <p:cNvSpPr/>
          <p:nvPr/>
        </p:nvSpPr>
        <p:spPr>
          <a:xfrm>
            <a:off x="9098280" y="2683764"/>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17" name="Shape 15"/>
          <p:cNvSpPr/>
          <p:nvPr/>
        </p:nvSpPr>
        <p:spPr>
          <a:xfrm>
            <a:off x="7114032" y="2816352"/>
            <a:ext cx="4343400" cy="384048"/>
          </a:xfrm>
          <a:prstGeom prst="roundRect">
            <a:avLst>
              <a:gd name="adj" fmla="val 11905"/>
            </a:avLst>
          </a:prstGeom>
          <a:solidFill>
            <a:srgbClr val="3C7A80"/>
          </a:solidFill>
          <a:ln w="12700">
            <a:solidFill>
              <a:srgbClr val="3C7A80"/>
            </a:solidFill>
            <a:prstDash val="solid"/>
          </a:ln>
        </p:spPr>
        <p:txBody>
          <a:bodyPr/>
          <a:lstStyle/>
          <a:p>
            <a:endParaRPr lang="en-US"/>
          </a:p>
        </p:txBody>
      </p:sp>
      <p:sp>
        <p:nvSpPr>
          <p:cNvPr id="18" name="Text 16"/>
          <p:cNvSpPr/>
          <p:nvPr/>
        </p:nvSpPr>
        <p:spPr>
          <a:xfrm>
            <a:off x="7223760" y="2816352"/>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PKC · polyol · hexosamine · AGEs</a:t>
            </a:r>
            <a:endParaRPr lang="en-US" sz="1050" dirty="0"/>
          </a:p>
        </p:txBody>
      </p:sp>
      <p:sp>
        <p:nvSpPr>
          <p:cNvPr id="19" name="Text 17"/>
          <p:cNvSpPr/>
          <p:nvPr/>
        </p:nvSpPr>
        <p:spPr>
          <a:xfrm>
            <a:off x="9098280" y="3200400"/>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0" name="Shape 18"/>
          <p:cNvSpPr/>
          <p:nvPr/>
        </p:nvSpPr>
        <p:spPr>
          <a:xfrm>
            <a:off x="7114032" y="3332988"/>
            <a:ext cx="4343400" cy="384048"/>
          </a:xfrm>
          <a:prstGeom prst="roundRect">
            <a:avLst>
              <a:gd name="adj" fmla="val 11905"/>
            </a:avLst>
          </a:prstGeom>
          <a:solidFill>
            <a:srgbClr val="3C7A80"/>
          </a:solidFill>
          <a:ln w="12700">
            <a:solidFill>
              <a:srgbClr val="3C7A80"/>
            </a:solidFill>
            <a:prstDash val="solid"/>
          </a:ln>
        </p:spPr>
        <p:txBody>
          <a:bodyPr/>
          <a:lstStyle/>
          <a:p>
            <a:endParaRPr lang="en-US"/>
          </a:p>
        </p:txBody>
      </p:sp>
      <p:sp>
        <p:nvSpPr>
          <p:cNvPr id="21" name="Text 19"/>
          <p:cNvSpPr/>
          <p:nvPr/>
        </p:nvSpPr>
        <p:spPr>
          <a:xfrm>
            <a:off x="7223760" y="3332988"/>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Mitochondrial superoxide ↑</a:t>
            </a:r>
            <a:endParaRPr lang="en-US" sz="1050" dirty="0"/>
          </a:p>
        </p:txBody>
      </p:sp>
      <p:sp>
        <p:nvSpPr>
          <p:cNvPr id="22" name="Text 20"/>
          <p:cNvSpPr/>
          <p:nvPr/>
        </p:nvSpPr>
        <p:spPr>
          <a:xfrm>
            <a:off x="9098280" y="3717036"/>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3" name="Shape 21"/>
          <p:cNvSpPr/>
          <p:nvPr/>
        </p:nvSpPr>
        <p:spPr>
          <a:xfrm>
            <a:off x="7114032" y="3849624"/>
            <a:ext cx="4343400" cy="384048"/>
          </a:xfrm>
          <a:prstGeom prst="roundRect">
            <a:avLst>
              <a:gd name="adj" fmla="val 11905"/>
            </a:avLst>
          </a:prstGeom>
          <a:solidFill>
            <a:srgbClr val="A8322B"/>
          </a:solidFill>
          <a:ln w="12700">
            <a:solidFill>
              <a:srgbClr val="A8322B"/>
            </a:solidFill>
            <a:prstDash val="solid"/>
          </a:ln>
        </p:spPr>
        <p:txBody>
          <a:bodyPr/>
          <a:lstStyle/>
          <a:p>
            <a:endParaRPr lang="en-US"/>
          </a:p>
        </p:txBody>
      </p:sp>
      <p:sp>
        <p:nvSpPr>
          <p:cNvPr id="24" name="Text 22"/>
          <p:cNvSpPr/>
          <p:nvPr/>
        </p:nvSpPr>
        <p:spPr>
          <a:xfrm>
            <a:off x="7223760" y="3849624"/>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Nitric oxide ↓  ·  Endothelin-1 ↑</a:t>
            </a:r>
            <a:endParaRPr lang="en-US" sz="1050" dirty="0"/>
          </a:p>
        </p:txBody>
      </p:sp>
      <p:sp>
        <p:nvSpPr>
          <p:cNvPr id="25" name="Text 23"/>
          <p:cNvSpPr/>
          <p:nvPr/>
        </p:nvSpPr>
        <p:spPr>
          <a:xfrm>
            <a:off x="9098280" y="4233672"/>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6" name="Shape 24"/>
          <p:cNvSpPr/>
          <p:nvPr/>
        </p:nvSpPr>
        <p:spPr>
          <a:xfrm>
            <a:off x="7114032" y="4366260"/>
            <a:ext cx="4343400" cy="384048"/>
          </a:xfrm>
          <a:prstGeom prst="roundRect">
            <a:avLst>
              <a:gd name="adj" fmla="val 11905"/>
            </a:avLst>
          </a:prstGeom>
          <a:solidFill>
            <a:srgbClr val="A8322B"/>
          </a:solidFill>
          <a:ln w="12700">
            <a:solidFill>
              <a:srgbClr val="A8322B"/>
            </a:solidFill>
            <a:prstDash val="solid"/>
          </a:ln>
        </p:spPr>
        <p:txBody>
          <a:bodyPr/>
          <a:lstStyle/>
          <a:p>
            <a:endParaRPr lang="en-US"/>
          </a:p>
        </p:txBody>
      </p:sp>
      <p:sp>
        <p:nvSpPr>
          <p:cNvPr id="27" name="Text 25"/>
          <p:cNvSpPr/>
          <p:nvPr/>
        </p:nvSpPr>
        <p:spPr>
          <a:xfrm>
            <a:off x="7223760" y="4366260"/>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Endothelial dysfunction</a:t>
            </a:r>
            <a:endParaRPr lang="en-US" sz="1050" dirty="0"/>
          </a:p>
        </p:txBody>
      </p:sp>
      <p:sp>
        <p:nvSpPr>
          <p:cNvPr id="28" name="Text 26"/>
          <p:cNvSpPr/>
          <p:nvPr/>
        </p:nvSpPr>
        <p:spPr>
          <a:xfrm>
            <a:off x="9098280" y="4750308"/>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29" name="Shape 27"/>
          <p:cNvSpPr/>
          <p:nvPr/>
        </p:nvSpPr>
        <p:spPr>
          <a:xfrm>
            <a:off x="7114032" y="4882896"/>
            <a:ext cx="4343400" cy="384048"/>
          </a:xfrm>
          <a:prstGeom prst="roundRect">
            <a:avLst>
              <a:gd name="adj" fmla="val 11905"/>
            </a:avLst>
          </a:prstGeom>
          <a:solidFill>
            <a:srgbClr val="12262B"/>
          </a:solidFill>
          <a:ln w="12700">
            <a:solidFill>
              <a:srgbClr val="12262B"/>
            </a:solidFill>
            <a:prstDash val="solid"/>
          </a:ln>
        </p:spPr>
        <p:txBody>
          <a:bodyPr/>
          <a:lstStyle/>
          <a:p>
            <a:endParaRPr lang="en-US"/>
          </a:p>
        </p:txBody>
      </p:sp>
      <p:sp>
        <p:nvSpPr>
          <p:cNvPr id="30" name="Text 28"/>
          <p:cNvSpPr/>
          <p:nvPr/>
        </p:nvSpPr>
        <p:spPr>
          <a:xfrm>
            <a:off x="7223760" y="4882896"/>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Atherosclerosis (System 2)</a:t>
            </a:r>
            <a:endParaRPr lang="en-US" sz="1050" dirty="0"/>
          </a:p>
        </p:txBody>
      </p:sp>
      <p:sp>
        <p:nvSpPr>
          <p:cNvPr id="31" name="Text 29"/>
          <p:cNvSpPr/>
          <p:nvPr/>
        </p:nvSpPr>
        <p:spPr>
          <a:xfrm>
            <a:off x="9098280" y="5266944"/>
            <a:ext cx="365760" cy="132588"/>
          </a:xfrm>
          <a:prstGeom prst="rect">
            <a:avLst/>
          </a:prstGeom>
          <a:noFill/>
          <a:ln/>
        </p:spPr>
        <p:txBody>
          <a:bodyPr wrap="square" lIns="0" tIns="0" rIns="0" bIns="0" rtlCol="0" anchor="ctr"/>
          <a:lstStyle/>
          <a:p>
            <a:pPr marL="0" indent="0" algn="ctr">
              <a:buNone/>
            </a:pPr>
            <a:r>
              <a:rPr lang="en-US" sz="800" dirty="0">
                <a:solidFill>
                  <a:srgbClr val="3C7A80"/>
                </a:solidFill>
                <a:latin typeface="Calibri" pitchFamily="34" charset="0"/>
                <a:ea typeface="Calibri" pitchFamily="34" charset="-122"/>
                <a:cs typeface="Calibri" pitchFamily="34" charset="-120"/>
              </a:rPr>
              <a:t>▼</a:t>
            </a:r>
            <a:endParaRPr lang="en-US" sz="800" dirty="0"/>
          </a:p>
        </p:txBody>
      </p:sp>
      <p:sp>
        <p:nvSpPr>
          <p:cNvPr id="32" name="Shape 30"/>
          <p:cNvSpPr/>
          <p:nvPr/>
        </p:nvSpPr>
        <p:spPr>
          <a:xfrm>
            <a:off x="7114032" y="5399532"/>
            <a:ext cx="4343400" cy="384048"/>
          </a:xfrm>
          <a:prstGeom prst="roundRect">
            <a:avLst>
              <a:gd name="adj" fmla="val 11905"/>
            </a:avLst>
          </a:prstGeom>
          <a:solidFill>
            <a:srgbClr val="12262B"/>
          </a:solidFill>
          <a:ln w="12700">
            <a:solidFill>
              <a:srgbClr val="12262B"/>
            </a:solidFill>
            <a:prstDash val="solid"/>
          </a:ln>
        </p:spPr>
        <p:txBody>
          <a:bodyPr/>
          <a:lstStyle/>
          <a:p>
            <a:endParaRPr lang="en-US"/>
          </a:p>
        </p:txBody>
      </p:sp>
      <p:sp>
        <p:nvSpPr>
          <p:cNvPr id="33" name="Text 31"/>
          <p:cNvSpPr/>
          <p:nvPr/>
        </p:nvSpPr>
        <p:spPr>
          <a:xfrm>
            <a:off x="7223760" y="5399532"/>
            <a:ext cx="4114800" cy="384048"/>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MI · stroke · heart failure</a:t>
            </a:r>
            <a:endParaRPr lang="en-US" sz="1050" dirty="0"/>
          </a:p>
        </p:txBody>
      </p:sp>
      <p:sp>
        <p:nvSpPr>
          <p:cNvPr id="34" name="Text 32"/>
          <p:cNvSpPr/>
          <p:nvPr/>
        </p:nvSpPr>
        <p:spPr>
          <a:xfrm>
            <a:off x="7114032" y="5870448"/>
            <a:ext cx="4343400" cy="457200"/>
          </a:xfrm>
          <a:prstGeom prst="rect">
            <a:avLst/>
          </a:prstGeom>
          <a:noFill/>
          <a:ln/>
        </p:spPr>
        <p:txBody>
          <a:bodyPr wrap="square" lIns="0" tIns="0" rIns="0" bIns="0" rtlCol="0" anchor="ctr"/>
          <a:lstStyle/>
          <a:p>
            <a:pPr marL="0" indent="0">
              <a:lnSpc>
                <a:spcPts val="1200"/>
              </a:lnSpc>
              <a:buNone/>
            </a:pPr>
            <a:r>
              <a:rPr lang="en-US" sz="950" i="1" dirty="0">
                <a:solidFill>
                  <a:srgbClr val="5A6B70"/>
                </a:solidFill>
                <a:latin typeface="Calibri" pitchFamily="34" charset="0"/>
                <a:ea typeface="Calibri" pitchFamily="34" charset="-122"/>
                <a:cs typeface="Calibri" pitchFamily="34" charset="-120"/>
              </a:rPr>
              <a:t>The chain is continuous from islet to artery, so effective care must treat the vessel as well as the glucose.</a:t>
            </a:r>
            <a:endParaRPr lang="en-US" sz="950" dirty="0"/>
          </a:p>
        </p:txBody>
      </p:sp>
      <p:sp>
        <p:nvSpPr>
          <p:cNvPr id="36" name="Text 33"/>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05</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37" name="Recorded Sound">
            <a:hlinkClick r:id="" action="ppaction://media"/>
            <a:extLst>
              <a:ext uri="{FF2B5EF4-FFF2-40B4-BE49-F238E27FC236}">
                <a16:creationId xmlns:a16="http://schemas.microsoft.com/office/drawing/2014/main" id="{C22ED558-68AA-5E87-F16D-724E0C3357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75720" y="5870448"/>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680"/>
    </mc:Choice>
    <mc:Fallback xmlns="">
      <p:transition spd="slow" advTm="48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940"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6</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Personal Care Plan — Mr Rashid Miah (fictional patient)</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Table 1 — Evidence-based care plan for T2DM with established atherosclerotic cardiovascular disease.</a:t>
            </a:r>
            <a:endParaRPr lang="en-US" sz="125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457200" y="1298448"/>
          <a:ext cx="11274552" cy="5029200"/>
        </p:xfrm>
        <a:graphic>
          <a:graphicData uri="http://schemas.openxmlformats.org/drawingml/2006/table">
            <a:tbl>
              <a:tblPr/>
              <a:tblGrid>
                <a:gridCol w="1691640">
                  <a:extLst>
                    <a:ext uri="{9D8B030D-6E8A-4147-A177-3AD203B41FA5}">
                      <a16:colId xmlns:a16="http://schemas.microsoft.com/office/drawing/2014/main" val="20000"/>
                    </a:ext>
                  </a:extLst>
                </a:gridCol>
                <a:gridCol w="4160520">
                  <a:extLst>
                    <a:ext uri="{9D8B030D-6E8A-4147-A177-3AD203B41FA5}">
                      <a16:colId xmlns:a16="http://schemas.microsoft.com/office/drawing/2014/main" val="20001"/>
                    </a:ext>
                  </a:extLst>
                </a:gridCol>
                <a:gridCol w="2148840">
                  <a:extLst>
                    <a:ext uri="{9D8B030D-6E8A-4147-A177-3AD203B41FA5}">
                      <a16:colId xmlns:a16="http://schemas.microsoft.com/office/drawing/2014/main" val="20002"/>
                    </a:ext>
                  </a:extLst>
                </a:gridCol>
                <a:gridCol w="3273552">
                  <a:extLst>
                    <a:ext uri="{9D8B030D-6E8A-4147-A177-3AD203B41FA5}">
                      <a16:colId xmlns:a16="http://schemas.microsoft.com/office/drawing/2014/main" val="20003"/>
                    </a:ext>
                  </a:extLst>
                </a:gridCol>
              </a:tblGrid>
              <a:tr h="310896">
                <a:tc>
                  <a:txBody>
                    <a:bodyPr/>
                    <a:lstStyle/>
                    <a:p>
                      <a:pPr marL="0" indent="0" algn="l">
                        <a:buNone/>
                      </a:pPr>
                      <a:r>
                        <a:rPr lang="en-US" sz="1100" b="1" dirty="0">
                          <a:solidFill>
                            <a:srgbClr val="FFFFFF"/>
                          </a:solidFill>
                          <a:latin typeface="Calibri" pitchFamily="34" charset="0"/>
                          <a:ea typeface="Calibri" pitchFamily="34" charset="-122"/>
                          <a:cs typeface="Calibri" pitchFamily="34" charset="-120"/>
                        </a:rPr>
                        <a:t>Care domain</a:t>
                      </a:r>
                      <a:endParaRPr lang="en-US" sz="110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0F5257"/>
                    </a:solidFill>
                  </a:tcPr>
                </a:tc>
                <a:tc>
                  <a:txBody>
                    <a:bodyPr/>
                    <a:lstStyle/>
                    <a:p>
                      <a:pPr marL="0" indent="0" algn="l">
                        <a:buNone/>
                      </a:pPr>
                      <a:r>
                        <a:rPr lang="en-US" sz="1100" b="1" dirty="0">
                          <a:solidFill>
                            <a:srgbClr val="FFFFFF"/>
                          </a:solidFill>
                          <a:latin typeface="Calibri" pitchFamily="34" charset="0"/>
                          <a:ea typeface="Calibri" pitchFamily="34" charset="-122"/>
                          <a:cs typeface="Calibri" pitchFamily="34" charset="-120"/>
                        </a:rPr>
                        <a:t>Evidence-based intervention</a:t>
                      </a:r>
                      <a:endParaRPr lang="en-US" sz="110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0F5257"/>
                    </a:solidFill>
                  </a:tcPr>
                </a:tc>
                <a:tc>
                  <a:txBody>
                    <a:bodyPr/>
                    <a:lstStyle/>
                    <a:p>
                      <a:pPr marL="0" indent="0" algn="l">
                        <a:buNone/>
                      </a:pPr>
                      <a:r>
                        <a:rPr lang="en-US" sz="1100" b="1" dirty="0">
                          <a:solidFill>
                            <a:srgbClr val="FFFFFF"/>
                          </a:solidFill>
                          <a:latin typeface="Calibri" pitchFamily="34" charset="0"/>
                          <a:ea typeface="Calibri" pitchFamily="34" charset="-122"/>
                          <a:cs typeface="Calibri" pitchFamily="34" charset="-120"/>
                        </a:rPr>
                        <a:t>Guideline / evidence</a:t>
                      </a:r>
                      <a:endParaRPr lang="en-US" sz="110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0F5257"/>
                    </a:solidFill>
                  </a:tcPr>
                </a:tc>
                <a:tc>
                  <a:txBody>
                    <a:bodyPr/>
                    <a:lstStyle/>
                    <a:p>
                      <a:pPr marL="0" indent="0" algn="l">
                        <a:buNone/>
                      </a:pPr>
                      <a:r>
                        <a:rPr lang="en-US" sz="1100" b="1" dirty="0">
                          <a:solidFill>
                            <a:srgbClr val="FFFFFF"/>
                          </a:solidFill>
                          <a:latin typeface="Calibri" pitchFamily="34" charset="0"/>
                          <a:ea typeface="Calibri" pitchFamily="34" charset="-122"/>
                          <a:cs typeface="Calibri" pitchFamily="34" charset="-120"/>
                        </a:rPr>
                        <a:t>Monitoring &amp; review</a:t>
                      </a:r>
                      <a:endParaRPr lang="en-US" sz="110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0F5257"/>
                    </a:solidFill>
                  </a:tcPr>
                </a:tc>
                <a:extLst>
                  <a:ext uri="{0D108BD9-81ED-4DB2-BD59-A6C34878D82A}">
                    <a16:rowId xmlns:a16="http://schemas.microsoft.com/office/drawing/2014/main" val="10000"/>
                  </a:ext>
                </a:extLst>
              </a:tr>
              <a:tr h="786384">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Glycaemic control</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Modified-release metformin + an SGLT-2 inhibitor + subcutaneous semaglutide up to 1 mg weekly — indicated because he has atherosclerotic CVD</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NICE (2026) NG28, 1.15.1</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HbA1c every 3–6 months until stable, then 6-monthly</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86384">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Individualised target</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HbA1c target of 53 mmol/mol (7.0%), discussed and agreed — not imposed; relax if hypoglycaemia risk or frailty emerge</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NICE (2026) NG28, 1.5.5–1.5.9</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Reviewed at every appointment using the NICE patient decision aid</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86384">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Lipid management</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Atorvastatin 80 mg (secondary prevention, whatever the cholesterol level); add ezetimibe if target not met</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NICE (2023) NG238, 1.7.1–1.7.2</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LDL ≤2.0 or non-HDL ≤2.6 mmol/L; lipids + transaminases at 2–3 months, then annually</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86384">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Weight &amp; remission</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Referral to the NHS Type 2 Diabetes Path to Remission Programme — he meets every eligibility criterion (see slide 9)</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Valabhji et al. (2024); NHS England (2024)</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Weight and HbA1c through the 12-month programme</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786384">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Lifestyle</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Total fat ≤30% and saturated fat ≤7% of energy; aerobic + muscle-strengthening activity; referral for smoking cessation</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NICE (2023) NG238, 1.3.2, 1.3.5, 1.3.11</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Agreed goals reviewed at each contact; annual review</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786384">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Communication &amp; ethics</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Shared decision making with a professional interpreter; decision aids; check understanding and document the discussion</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NICE (2021) NG197; NMC (2018), 4.2 &amp; 7.4</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tc>
                  <a:txBody>
                    <a:bodyPr/>
                    <a:lstStyle/>
                    <a:p>
                      <a:pPr marL="0" indent="0">
                        <a:buNone/>
                      </a:pPr>
                      <a:r>
                        <a:rPr lang="en-US" sz="980" dirty="0">
                          <a:solidFill>
                            <a:srgbClr val="23343A"/>
                          </a:solidFill>
                          <a:latin typeface="Calibri" pitchFamily="34" charset="0"/>
                          <a:ea typeface="Calibri" pitchFamily="34" charset="-122"/>
                          <a:cs typeface="Calibri" pitchFamily="34" charset="-120"/>
                        </a:rPr>
                        <a:t>Documented at every consultation</a:t>
                      </a:r>
                      <a:endParaRPr lang="en-US" sz="980" dirty="0">
                        <a:latin typeface="Calibri" charset="0"/>
                        <a:ea typeface="Calibri" charset="0"/>
                        <a:cs typeface="Calibri" charset="0"/>
                      </a:endParaRPr>
                    </a:p>
                  </a:txBody>
                  <a:tcPr marL="54864" marR="54864" marT="54864" marB="54864" anchor="ctr">
                    <a:lnL w="9525" cap="flat" cmpd="sng" algn="ctr">
                      <a:solidFill>
                        <a:srgbClr val="D3E3E3"/>
                      </a:solidFill>
                      <a:prstDash val="solid"/>
                      <a:round/>
                      <a:headEnd type="none" w="med" len="med"/>
                      <a:tailEnd type="none" w="med" len="med"/>
                    </a:lnL>
                    <a:lnR w="9525" cap="flat" cmpd="sng" algn="ctr">
                      <a:solidFill>
                        <a:srgbClr val="D3E3E3"/>
                      </a:solidFill>
                      <a:prstDash val="solid"/>
                      <a:round/>
                      <a:headEnd type="none" w="med" len="med"/>
                      <a:tailEnd type="none" w="med" len="med"/>
                    </a:lnR>
                    <a:lnT w="9525" cap="flat" cmpd="sng" algn="ctr">
                      <a:solidFill>
                        <a:srgbClr val="D3E3E3"/>
                      </a:solidFill>
                      <a:prstDash val="solid"/>
                      <a:round/>
                      <a:headEnd type="none" w="med" len="med"/>
                      <a:tailEnd type="none" w="med" len="med"/>
                    </a:lnT>
                    <a:lnB w="9525" cap="flat" cmpd="sng" algn="ctr">
                      <a:solidFill>
                        <a:srgbClr val="D3E3E3"/>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9" name="Text 5"/>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06</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10" name="Recorded Sound">
            <a:hlinkClick r:id="" action="ppaction://media"/>
            <a:extLst>
              <a:ext uri="{FF2B5EF4-FFF2-40B4-BE49-F238E27FC236}">
                <a16:creationId xmlns:a16="http://schemas.microsoft.com/office/drawing/2014/main" id="{10C97A88-7601-BF94-7543-AE27E653BC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77600" y="5631577"/>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2091"/>
    </mc:Choice>
    <mc:Fallback xmlns="">
      <p:transition spd="slow" advTm="42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79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7</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Fictional Patient Profile</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Mr Rashid Miah — a fictional patient. All details are illustrative; no real person is described.</a:t>
            </a:r>
            <a:endParaRPr lang="en-US" sz="1250" dirty="0"/>
          </a:p>
        </p:txBody>
      </p:sp>
      <p:sp>
        <p:nvSpPr>
          <p:cNvPr id="6" name="Shape 4"/>
          <p:cNvSpPr/>
          <p:nvPr/>
        </p:nvSpPr>
        <p:spPr>
          <a:xfrm>
            <a:off x="566928" y="1325880"/>
            <a:ext cx="3657600" cy="5074920"/>
          </a:xfrm>
          <a:prstGeom prst="roundRect">
            <a:avLst>
              <a:gd name="adj" fmla="val 1500"/>
            </a:avLst>
          </a:prstGeom>
          <a:solidFill>
            <a:srgbClr val="EDF4F4"/>
          </a:solidFill>
          <a:ln w="9525">
            <a:solidFill>
              <a:srgbClr val="D3E3E3"/>
            </a:solidFill>
            <a:prstDash val="solid"/>
          </a:ln>
        </p:spPr>
        <p:txBody>
          <a:bodyPr/>
          <a:lstStyle/>
          <a:p>
            <a:endParaRPr lang="en-US"/>
          </a:p>
        </p:txBody>
      </p:sp>
      <p:sp>
        <p:nvSpPr>
          <p:cNvPr id="7" name="Text 5"/>
          <p:cNvSpPr/>
          <p:nvPr/>
        </p:nvSpPr>
        <p:spPr>
          <a:xfrm>
            <a:off x="777240" y="1463040"/>
            <a:ext cx="3200400" cy="320040"/>
          </a:xfrm>
          <a:prstGeom prst="rect">
            <a:avLst/>
          </a:prstGeom>
          <a:noFill/>
          <a:ln/>
        </p:spPr>
        <p:txBody>
          <a:bodyPr wrap="square" lIns="0" tIns="0" rIns="0" bIns="0" rtlCol="0" anchor="ctr"/>
          <a:lstStyle/>
          <a:p>
            <a:pPr marL="0" indent="0">
              <a:buNone/>
            </a:pPr>
            <a:r>
              <a:rPr lang="en-US" sz="1700" b="1" dirty="0">
                <a:solidFill>
                  <a:srgbClr val="0F5257"/>
                </a:solidFill>
                <a:latin typeface="Cambria" pitchFamily="34" charset="0"/>
                <a:ea typeface="Cambria" pitchFamily="34" charset="-122"/>
                <a:cs typeface="Cambria" pitchFamily="34" charset="-120"/>
              </a:rPr>
              <a:t>Demographics</a:t>
            </a:r>
            <a:endParaRPr lang="en-US" sz="1700" dirty="0"/>
          </a:p>
        </p:txBody>
      </p:sp>
      <p:sp>
        <p:nvSpPr>
          <p:cNvPr id="8" name="Text 6"/>
          <p:cNvSpPr/>
          <p:nvPr/>
        </p:nvSpPr>
        <p:spPr>
          <a:xfrm>
            <a:off x="777240" y="1874520"/>
            <a:ext cx="3246120" cy="4389120"/>
          </a:xfrm>
          <a:prstGeom prst="rect">
            <a:avLst/>
          </a:prstGeom>
          <a:noFill/>
          <a:ln/>
        </p:spPr>
        <p:txBody>
          <a:bodyPr wrap="square" lIns="0" tIns="0" rIns="0" bIns="0" rtlCol="0" anchor="t"/>
          <a:lstStyle/>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Age: </a:t>
            </a:r>
            <a:r>
              <a:rPr lang="en-US" sz="1150" dirty="0">
                <a:solidFill>
                  <a:srgbClr val="23343A"/>
                </a:solidFill>
                <a:latin typeface="Calibri" pitchFamily="34" charset="0"/>
                <a:ea typeface="Calibri" pitchFamily="34" charset="-122"/>
                <a:cs typeface="Calibri" pitchFamily="34" charset="-120"/>
              </a:rPr>
              <a:t>58 years</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Sex: </a:t>
            </a:r>
            <a:r>
              <a:rPr lang="en-US" sz="1150" dirty="0">
                <a:solidFill>
                  <a:srgbClr val="23343A"/>
                </a:solidFill>
                <a:latin typeface="Calibri" pitchFamily="34" charset="0"/>
                <a:ea typeface="Calibri" pitchFamily="34" charset="-122"/>
                <a:cs typeface="Calibri" pitchFamily="34" charset="-120"/>
              </a:rPr>
              <a:t>Male</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Ethnicity: </a:t>
            </a:r>
            <a:r>
              <a:rPr lang="en-US" sz="1150" dirty="0">
                <a:solidFill>
                  <a:srgbClr val="23343A"/>
                </a:solidFill>
                <a:latin typeface="Calibri" pitchFamily="34" charset="0"/>
                <a:ea typeface="Calibri" pitchFamily="34" charset="-122"/>
                <a:cs typeface="Calibri" pitchFamily="34" charset="-120"/>
              </a:rPr>
              <a:t>British Bangladeshi</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Household: </a:t>
            </a:r>
            <a:r>
              <a:rPr lang="en-US" sz="1150" dirty="0">
                <a:solidFill>
                  <a:srgbClr val="23343A"/>
                </a:solidFill>
                <a:latin typeface="Calibri" pitchFamily="34" charset="0"/>
                <a:ea typeface="Calibri" pitchFamily="34" charset="-122"/>
                <a:cs typeface="Calibri" pitchFamily="34" charset="-120"/>
              </a:rPr>
              <a:t>Lives with his wife; two adult children nearby</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Area: </a:t>
            </a:r>
            <a:r>
              <a:rPr lang="en-US" sz="1150" dirty="0">
                <a:solidFill>
                  <a:srgbClr val="23343A"/>
                </a:solidFill>
                <a:latin typeface="Calibri" pitchFamily="34" charset="0"/>
                <a:ea typeface="Calibri" pitchFamily="34" charset="-122"/>
                <a:cs typeface="Calibri" pitchFamily="34" charset="-120"/>
              </a:rPr>
              <a:t>Inner-city London; among the most deprived 10% nationally</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Occupation: </a:t>
            </a:r>
            <a:r>
              <a:rPr lang="en-US" sz="1150" dirty="0">
                <a:solidFill>
                  <a:srgbClr val="23343A"/>
                </a:solidFill>
                <a:latin typeface="Calibri" pitchFamily="34" charset="0"/>
                <a:ea typeface="Calibri" pitchFamily="34" charset="-122"/>
                <a:cs typeface="Calibri" pitchFamily="34" charset="-120"/>
              </a:rPr>
              <a:t>Private-hire taxi driver — sedentary, shift work, irregular late meals</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Language: </a:t>
            </a:r>
            <a:r>
              <a:rPr lang="en-US" sz="1150" dirty="0">
                <a:solidFill>
                  <a:srgbClr val="23343A"/>
                </a:solidFill>
                <a:latin typeface="Calibri" pitchFamily="34" charset="0"/>
                <a:ea typeface="Calibri" pitchFamily="34" charset="-122"/>
                <a:cs typeface="Calibri" pitchFamily="34" charset="-120"/>
              </a:rPr>
              <a:t>Sylheti at home; English is a second language — prefers a professional interpreter</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Support: </a:t>
            </a:r>
            <a:r>
              <a:rPr lang="en-US" sz="1150" dirty="0">
                <a:solidFill>
                  <a:srgbClr val="23343A"/>
                </a:solidFill>
                <a:latin typeface="Calibri" pitchFamily="34" charset="0"/>
                <a:ea typeface="Calibri" pitchFamily="34" charset="-122"/>
                <a:cs typeface="Calibri" pitchFamily="34" charset="-120"/>
              </a:rPr>
              <a:t>Wife cooks all meals; strong family network</a:t>
            </a:r>
            <a:endParaRPr lang="en-US" sz="1150" dirty="0"/>
          </a:p>
        </p:txBody>
      </p:sp>
      <p:sp>
        <p:nvSpPr>
          <p:cNvPr id="9" name="Shape 7"/>
          <p:cNvSpPr/>
          <p:nvPr/>
        </p:nvSpPr>
        <p:spPr>
          <a:xfrm>
            <a:off x="4443984" y="1325880"/>
            <a:ext cx="3657600" cy="5074920"/>
          </a:xfrm>
          <a:prstGeom prst="roundRect">
            <a:avLst>
              <a:gd name="adj" fmla="val 1500"/>
            </a:avLst>
          </a:prstGeom>
          <a:solidFill>
            <a:srgbClr val="EDF4F4"/>
          </a:solidFill>
          <a:ln w="9525">
            <a:solidFill>
              <a:srgbClr val="D3E3E3"/>
            </a:solidFill>
            <a:prstDash val="solid"/>
          </a:ln>
        </p:spPr>
        <p:txBody>
          <a:bodyPr/>
          <a:lstStyle/>
          <a:p>
            <a:endParaRPr lang="en-US"/>
          </a:p>
        </p:txBody>
      </p:sp>
      <p:sp>
        <p:nvSpPr>
          <p:cNvPr id="10" name="Text 8"/>
          <p:cNvSpPr/>
          <p:nvPr/>
        </p:nvSpPr>
        <p:spPr>
          <a:xfrm>
            <a:off x="4654296" y="1463040"/>
            <a:ext cx="3200400" cy="320040"/>
          </a:xfrm>
          <a:prstGeom prst="rect">
            <a:avLst/>
          </a:prstGeom>
          <a:noFill/>
          <a:ln/>
        </p:spPr>
        <p:txBody>
          <a:bodyPr wrap="square" lIns="0" tIns="0" rIns="0" bIns="0" rtlCol="0" anchor="ctr"/>
          <a:lstStyle/>
          <a:p>
            <a:pPr marL="0" indent="0">
              <a:buNone/>
            </a:pPr>
            <a:r>
              <a:rPr lang="en-US" sz="1700" b="1" dirty="0">
                <a:solidFill>
                  <a:srgbClr val="0F5257"/>
                </a:solidFill>
                <a:latin typeface="Cambria" pitchFamily="34" charset="0"/>
                <a:ea typeface="Cambria" pitchFamily="34" charset="-122"/>
                <a:cs typeface="Cambria" pitchFamily="34" charset="-120"/>
              </a:rPr>
              <a:t>Clinical picture</a:t>
            </a:r>
            <a:endParaRPr lang="en-US" sz="1700" dirty="0"/>
          </a:p>
        </p:txBody>
      </p:sp>
      <p:sp>
        <p:nvSpPr>
          <p:cNvPr id="11" name="Text 9"/>
          <p:cNvSpPr/>
          <p:nvPr/>
        </p:nvSpPr>
        <p:spPr>
          <a:xfrm>
            <a:off x="4654296" y="1874520"/>
            <a:ext cx="3246120" cy="4389120"/>
          </a:xfrm>
          <a:prstGeom prst="rect">
            <a:avLst/>
          </a:prstGeom>
          <a:noFill/>
          <a:ln/>
        </p:spPr>
        <p:txBody>
          <a:bodyPr wrap="square" lIns="0" tIns="0" rIns="0" bIns="0" rtlCol="0" anchor="t"/>
          <a:lstStyle/>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Diagnosis: </a:t>
            </a:r>
            <a:r>
              <a:rPr lang="en-US" sz="1150" dirty="0">
                <a:solidFill>
                  <a:srgbClr val="23343A"/>
                </a:solidFill>
                <a:latin typeface="Calibri" pitchFamily="34" charset="0"/>
                <a:ea typeface="Calibri" pitchFamily="34" charset="-122"/>
                <a:cs typeface="Calibri" pitchFamily="34" charset="-120"/>
              </a:rPr>
              <a:t>T2DM, diagnosed 4 years ago</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HbA1c: </a:t>
            </a:r>
            <a:r>
              <a:rPr lang="en-US" sz="1150" dirty="0">
                <a:solidFill>
                  <a:srgbClr val="23343A"/>
                </a:solidFill>
                <a:latin typeface="Calibri" pitchFamily="34" charset="0"/>
                <a:ea typeface="Calibri" pitchFamily="34" charset="-122"/>
                <a:cs typeface="Calibri" pitchFamily="34" charset="-120"/>
              </a:rPr>
              <a:t>68 mmol/mol (8.4%) — above his agreed target</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BMI: </a:t>
            </a:r>
            <a:r>
              <a:rPr lang="en-US" sz="1150" dirty="0">
                <a:solidFill>
                  <a:srgbClr val="23343A"/>
                </a:solidFill>
                <a:latin typeface="Calibri" pitchFamily="34" charset="0"/>
                <a:ea typeface="Calibri" pitchFamily="34" charset="-122"/>
                <a:cs typeface="Calibri" pitchFamily="34" charset="-120"/>
              </a:rPr>
              <a:t>31.4 kg/m²;  waist 104 cm</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Blood pressure: </a:t>
            </a:r>
            <a:r>
              <a:rPr lang="en-US" sz="1150" dirty="0">
                <a:solidFill>
                  <a:srgbClr val="23343A"/>
                </a:solidFill>
                <a:latin typeface="Calibri" pitchFamily="34" charset="0"/>
                <a:ea typeface="Calibri" pitchFamily="34" charset="-122"/>
                <a:cs typeface="Calibri" pitchFamily="34" charset="-120"/>
              </a:rPr>
              <a:t>148/88 mmHg</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Lipids: </a:t>
            </a:r>
            <a:r>
              <a:rPr lang="en-US" sz="1150" dirty="0">
                <a:solidFill>
                  <a:srgbClr val="23343A"/>
                </a:solidFill>
                <a:latin typeface="Calibri" pitchFamily="34" charset="0"/>
                <a:ea typeface="Calibri" pitchFamily="34" charset="-122"/>
                <a:cs typeface="Calibri" pitchFamily="34" charset="-120"/>
              </a:rPr>
              <a:t>LDL 3.6 mmol/L</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Renal: </a:t>
            </a:r>
            <a:r>
              <a:rPr lang="en-US" sz="1150" dirty="0">
                <a:solidFill>
                  <a:srgbClr val="23343A"/>
                </a:solidFill>
                <a:latin typeface="Calibri" pitchFamily="34" charset="0"/>
                <a:ea typeface="Calibri" pitchFamily="34" charset="-122"/>
                <a:cs typeface="Calibri" pitchFamily="34" charset="-120"/>
              </a:rPr>
              <a:t>eGFR 72 mL/min/1.73 m² — metformin appropriate</a:t>
            </a:r>
            <a:endParaRPr lang="en-US" sz="1150" dirty="0"/>
          </a:p>
          <a:p>
            <a:pPr marL="0" indent="0">
              <a:lnSpc>
                <a:spcPts val="1600"/>
              </a:lnSpc>
              <a:buNone/>
            </a:pPr>
            <a:r>
              <a:rPr lang="en-US" sz="1150" b="1" dirty="0">
                <a:solidFill>
                  <a:srgbClr val="A8322B"/>
                </a:solidFill>
                <a:latin typeface="Calibri" pitchFamily="34" charset="0"/>
                <a:ea typeface="Calibri" pitchFamily="34" charset="-122"/>
                <a:cs typeface="Calibri" pitchFamily="34" charset="-120"/>
              </a:rPr>
              <a:t>Cardiovascular: NSTEMI 8 months ago, treated by PCI — established atherosclerotic CVD</a:t>
            </a:r>
            <a:endParaRPr lang="en-US" sz="1150" dirty="0"/>
          </a:p>
          <a:p>
            <a:pPr marL="0" indent="0">
              <a:lnSpc>
                <a:spcPts val="1600"/>
              </a:lnSpc>
              <a:buNone/>
            </a:pPr>
            <a:r>
              <a:rPr lang="en-US" sz="1150" b="1" dirty="0">
                <a:solidFill>
                  <a:srgbClr val="23343A"/>
                </a:solidFill>
                <a:latin typeface="Calibri" pitchFamily="34" charset="0"/>
                <a:ea typeface="Calibri" pitchFamily="34" charset="-122"/>
                <a:cs typeface="Calibri" pitchFamily="34" charset="-120"/>
              </a:rPr>
              <a:t>Insulin: </a:t>
            </a:r>
            <a:r>
              <a:rPr lang="en-US" sz="1150" dirty="0">
                <a:solidFill>
                  <a:srgbClr val="23343A"/>
                </a:solidFill>
                <a:latin typeface="Calibri" pitchFamily="34" charset="0"/>
                <a:ea typeface="Calibri" pitchFamily="34" charset="-122"/>
                <a:cs typeface="Calibri" pitchFamily="34" charset="-120"/>
              </a:rPr>
              <a:t>Not prescribed</a:t>
            </a:r>
            <a:endParaRPr lang="en-US" sz="1150" dirty="0"/>
          </a:p>
        </p:txBody>
      </p:sp>
      <p:sp>
        <p:nvSpPr>
          <p:cNvPr id="12" name="Shape 10"/>
          <p:cNvSpPr/>
          <p:nvPr/>
        </p:nvSpPr>
        <p:spPr>
          <a:xfrm>
            <a:off x="8321040" y="1325880"/>
            <a:ext cx="3319272" cy="5074920"/>
          </a:xfrm>
          <a:prstGeom prst="roundRect">
            <a:avLst>
              <a:gd name="adj" fmla="val 1653"/>
            </a:avLst>
          </a:prstGeom>
          <a:solidFill>
            <a:srgbClr val="F7ECEB"/>
          </a:solidFill>
          <a:ln w="9525">
            <a:solidFill>
              <a:srgbClr val="E8CFCD"/>
            </a:solidFill>
            <a:prstDash val="solid"/>
          </a:ln>
        </p:spPr>
        <p:txBody>
          <a:bodyPr/>
          <a:lstStyle/>
          <a:p>
            <a:endParaRPr lang="en-US"/>
          </a:p>
        </p:txBody>
      </p:sp>
      <p:sp>
        <p:nvSpPr>
          <p:cNvPr id="13" name="Text 11"/>
          <p:cNvSpPr/>
          <p:nvPr/>
        </p:nvSpPr>
        <p:spPr>
          <a:xfrm>
            <a:off x="8531352" y="1463040"/>
            <a:ext cx="2926080" cy="320040"/>
          </a:xfrm>
          <a:prstGeom prst="rect">
            <a:avLst/>
          </a:prstGeom>
          <a:noFill/>
          <a:ln/>
        </p:spPr>
        <p:txBody>
          <a:bodyPr wrap="square" lIns="0" tIns="0" rIns="0" bIns="0" rtlCol="0" anchor="ctr"/>
          <a:lstStyle/>
          <a:p>
            <a:pPr marL="0" indent="0">
              <a:buNone/>
            </a:pPr>
            <a:r>
              <a:rPr lang="en-US" sz="1700" b="1" dirty="0">
                <a:solidFill>
                  <a:srgbClr val="A8322B"/>
                </a:solidFill>
                <a:latin typeface="Cambria" pitchFamily="34" charset="0"/>
                <a:ea typeface="Cambria" pitchFamily="34" charset="-122"/>
                <a:cs typeface="Cambria" pitchFamily="34" charset="-120"/>
              </a:rPr>
              <a:t>Clinical significance</a:t>
            </a:r>
            <a:endParaRPr lang="en-US" sz="1700" dirty="0"/>
          </a:p>
        </p:txBody>
      </p:sp>
      <p:sp>
        <p:nvSpPr>
          <p:cNvPr id="14" name="Text 12"/>
          <p:cNvSpPr/>
          <p:nvPr/>
        </p:nvSpPr>
        <p:spPr>
          <a:xfrm>
            <a:off x="8531352" y="1874520"/>
            <a:ext cx="2926080" cy="4389120"/>
          </a:xfrm>
          <a:prstGeom prst="rect">
            <a:avLst/>
          </a:prstGeom>
          <a:noFill/>
          <a:ln/>
        </p:spPr>
        <p:txBody>
          <a:bodyPr wrap="square" lIns="0" tIns="0" rIns="0" bIns="0" rtlCol="0" anchor="t"/>
          <a:lstStyle/>
          <a:p>
            <a:pPr marL="342900" indent="-342900">
              <a:lnSpc>
                <a:spcPts val="1418"/>
              </a:lnSpc>
              <a:spcAft>
                <a:spcPts val="700"/>
              </a:spcAft>
              <a:buSzPct val="100000"/>
              <a:buChar char="▪"/>
            </a:pPr>
            <a:r>
              <a:rPr lang="en-US" sz="1050" dirty="0">
                <a:solidFill>
                  <a:srgbClr val="23343A"/>
                </a:solidFill>
                <a:latin typeface="Calibri" pitchFamily="34" charset="0"/>
                <a:ea typeface="Calibri" pitchFamily="34" charset="-122"/>
                <a:cs typeface="Calibri" pitchFamily="34" charset="-120"/>
              </a:rPr>
              <a:t>His NSTEMI is not a separate problem — it is System 2 catching up with System 1.</a:t>
            </a:r>
            <a:endParaRPr lang="en-US" sz="1050" dirty="0"/>
          </a:p>
          <a:p>
            <a:pPr marL="342900" indent="-342900">
              <a:lnSpc>
                <a:spcPts val="1418"/>
              </a:lnSpc>
              <a:spcAft>
                <a:spcPts val="700"/>
              </a:spcAft>
              <a:buSzPct val="100000"/>
              <a:buChar char="▪"/>
            </a:pPr>
            <a:r>
              <a:rPr lang="en-US" sz="1050" dirty="0">
                <a:solidFill>
                  <a:srgbClr val="23343A"/>
                </a:solidFill>
                <a:latin typeface="Calibri" pitchFamily="34" charset="0"/>
                <a:ea typeface="Calibri" pitchFamily="34" charset="-122"/>
                <a:cs typeface="Calibri" pitchFamily="34" charset="-120"/>
              </a:rPr>
              <a:t>His NSTEMI is what moves him into NG28 section 1.15, and triggers semaglutide alongside metformin and an SGLT-2 inhibitor (NICE, 2026).</a:t>
            </a:r>
            <a:endParaRPr lang="en-US" sz="1050" dirty="0"/>
          </a:p>
          <a:p>
            <a:pPr marL="342900" indent="-342900">
              <a:lnSpc>
                <a:spcPts val="1418"/>
              </a:lnSpc>
              <a:spcAft>
                <a:spcPts val="700"/>
              </a:spcAft>
              <a:buSzPct val="100000"/>
              <a:buChar char="▪"/>
            </a:pPr>
            <a:r>
              <a:rPr lang="en-US" sz="1050" dirty="0">
                <a:solidFill>
                  <a:srgbClr val="23343A"/>
                </a:solidFill>
                <a:latin typeface="Calibri" pitchFamily="34" charset="0"/>
                <a:ea typeface="Calibri" pitchFamily="34" charset="-122"/>
                <a:cs typeface="Calibri" pitchFamily="34" charset="-120"/>
              </a:rPr>
              <a:t>It also makes his statin secondary prevention: atorvastatin 80 mg, not 20 mg (NICE, 2023).</a:t>
            </a:r>
            <a:endParaRPr lang="en-US" sz="1050" dirty="0"/>
          </a:p>
          <a:p>
            <a:pPr marL="342900" indent="-342900">
              <a:lnSpc>
                <a:spcPts val="1418"/>
              </a:lnSpc>
              <a:spcAft>
                <a:spcPts val="700"/>
              </a:spcAft>
              <a:buSzPct val="100000"/>
              <a:buChar char="▪"/>
            </a:pPr>
            <a:r>
              <a:rPr lang="en-US" sz="1050" dirty="0">
                <a:solidFill>
                  <a:srgbClr val="23343A"/>
                </a:solidFill>
                <a:latin typeface="Calibri" pitchFamily="34" charset="0"/>
                <a:ea typeface="Calibri" pitchFamily="34" charset="-122"/>
                <a:cs typeface="Calibri" pitchFamily="34" charset="-120"/>
              </a:rPr>
              <a:t>Age 58, four years' duration, BMI 31.4 and no insulin make him eligible for the remission programme — a window that closes at six years (Valabhji et al., 2024).</a:t>
            </a:r>
            <a:endParaRPr lang="en-US" sz="1050" dirty="0"/>
          </a:p>
          <a:p>
            <a:pPr marL="342900" indent="-342900">
              <a:lnSpc>
                <a:spcPts val="1418"/>
              </a:lnSpc>
              <a:spcAft>
                <a:spcPts val="700"/>
              </a:spcAft>
              <a:buSzPct val="100000"/>
              <a:buChar char="▪"/>
            </a:pPr>
            <a:r>
              <a:rPr lang="en-US" sz="1050" dirty="0">
                <a:solidFill>
                  <a:srgbClr val="23343A"/>
                </a:solidFill>
                <a:latin typeface="Calibri" pitchFamily="34" charset="0"/>
                <a:ea typeface="Calibri" pitchFamily="34" charset="-122"/>
                <a:cs typeface="Calibri" pitchFamily="34" charset="-120"/>
              </a:rPr>
              <a:t>His shift work produces exactly the postprandial glucose swings that HbA1c cannot see (Liu et al., 2025).</a:t>
            </a:r>
            <a:endParaRPr lang="en-US" sz="1050" dirty="0"/>
          </a:p>
        </p:txBody>
      </p:sp>
      <p:sp>
        <p:nvSpPr>
          <p:cNvPr id="16" name="Text 13"/>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07</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17" name="Recorded Sound">
            <a:hlinkClick r:id="" action="ppaction://media"/>
            <a:extLst>
              <a:ext uri="{FF2B5EF4-FFF2-40B4-BE49-F238E27FC236}">
                <a16:creationId xmlns:a16="http://schemas.microsoft.com/office/drawing/2014/main" id="{A338AA43-2C29-27FC-FC2E-6A30AA690B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77600" y="5462016"/>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453"/>
    </mc:Choice>
    <mc:Fallback xmlns="">
      <p:transition spd="slow" advTm="34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034"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8</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Risk Factors</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Lifestyle risk and disease-specific risk — and why they are not simply additive</a:t>
            </a:r>
            <a:endParaRPr lang="en-US" sz="1250" dirty="0"/>
          </a:p>
        </p:txBody>
      </p:sp>
      <p:sp>
        <p:nvSpPr>
          <p:cNvPr id="6" name="Shape 4"/>
          <p:cNvSpPr/>
          <p:nvPr/>
        </p:nvSpPr>
        <p:spPr>
          <a:xfrm>
            <a:off x="566928" y="1325880"/>
            <a:ext cx="3611880" cy="3977640"/>
          </a:xfrm>
          <a:prstGeom prst="roundRect">
            <a:avLst>
              <a:gd name="adj" fmla="val 1519"/>
            </a:avLst>
          </a:prstGeom>
          <a:solidFill>
            <a:srgbClr val="EDF4F4"/>
          </a:solidFill>
          <a:ln w="9525">
            <a:solidFill>
              <a:srgbClr val="D3E3E3"/>
            </a:solidFill>
            <a:prstDash val="solid"/>
          </a:ln>
        </p:spPr>
        <p:txBody>
          <a:bodyPr/>
          <a:lstStyle/>
          <a:p>
            <a:endParaRPr lang="en-US"/>
          </a:p>
        </p:txBody>
      </p:sp>
      <p:sp>
        <p:nvSpPr>
          <p:cNvPr id="7" name="Text 5"/>
          <p:cNvSpPr/>
          <p:nvPr/>
        </p:nvSpPr>
        <p:spPr>
          <a:xfrm>
            <a:off x="777240" y="1444752"/>
            <a:ext cx="3200400" cy="502920"/>
          </a:xfrm>
          <a:prstGeom prst="rect">
            <a:avLst/>
          </a:prstGeom>
          <a:noFill/>
          <a:ln/>
        </p:spPr>
        <p:txBody>
          <a:bodyPr wrap="square" lIns="0" tIns="0" rIns="0" bIns="0" rtlCol="0" anchor="ctr"/>
          <a:lstStyle/>
          <a:p>
            <a:pPr marL="0" indent="0">
              <a:buNone/>
            </a:pPr>
            <a:r>
              <a:rPr lang="en-US" sz="1500" b="1" dirty="0">
                <a:solidFill>
                  <a:srgbClr val="0F5257"/>
                </a:solidFill>
                <a:latin typeface="Cambria" pitchFamily="34" charset="0"/>
                <a:ea typeface="Cambria" pitchFamily="34" charset="-122"/>
                <a:cs typeface="Cambria" pitchFamily="34" charset="-120"/>
              </a:rPr>
              <a:t>Non-modifiable / disease-specific</a:t>
            </a:r>
            <a:endParaRPr lang="en-US" sz="1500" dirty="0"/>
          </a:p>
        </p:txBody>
      </p:sp>
      <p:sp>
        <p:nvSpPr>
          <p:cNvPr id="8" name="Text 6"/>
          <p:cNvSpPr/>
          <p:nvPr/>
        </p:nvSpPr>
        <p:spPr>
          <a:xfrm>
            <a:off x="777240" y="1938528"/>
            <a:ext cx="3200400" cy="3246120"/>
          </a:xfrm>
          <a:prstGeom prst="rect">
            <a:avLst/>
          </a:prstGeom>
          <a:noFill/>
          <a:ln/>
        </p:spPr>
        <p:txBody>
          <a:bodyPr wrap="square" lIns="0" tIns="0" rIns="0" bIns="0" rtlCol="0" anchor="t"/>
          <a:lstStyle/>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Age 58 — risk rises with age</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Male sex</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South Asian ethnicity — people of Bangladeshi, Indian, Pakistani, Chinese, Black African and Black Caribbean heritage are two to four times more likely to have diabetes, and develop it at lower BMI thresholds (Diabetes UK, 2025)</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Family history of T2DM and premature MI</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Four years' disease duration</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Established atherosclerotic CVD — the strongest predictor of a further event</a:t>
            </a:r>
            <a:endParaRPr lang="en-US" sz="1060" dirty="0"/>
          </a:p>
        </p:txBody>
      </p:sp>
      <p:sp>
        <p:nvSpPr>
          <p:cNvPr id="9" name="Shape 7"/>
          <p:cNvSpPr/>
          <p:nvPr/>
        </p:nvSpPr>
        <p:spPr>
          <a:xfrm>
            <a:off x="4407408" y="1325880"/>
            <a:ext cx="3611880" cy="3977640"/>
          </a:xfrm>
          <a:prstGeom prst="roundRect">
            <a:avLst>
              <a:gd name="adj" fmla="val 1519"/>
            </a:avLst>
          </a:prstGeom>
          <a:solidFill>
            <a:srgbClr val="EDF4F4"/>
          </a:solidFill>
          <a:ln w="9525">
            <a:solidFill>
              <a:srgbClr val="D3E3E3"/>
            </a:solidFill>
            <a:prstDash val="solid"/>
          </a:ln>
        </p:spPr>
        <p:txBody>
          <a:bodyPr/>
          <a:lstStyle/>
          <a:p>
            <a:endParaRPr lang="en-US"/>
          </a:p>
        </p:txBody>
      </p:sp>
      <p:sp>
        <p:nvSpPr>
          <p:cNvPr id="10" name="Text 8"/>
          <p:cNvSpPr/>
          <p:nvPr/>
        </p:nvSpPr>
        <p:spPr>
          <a:xfrm>
            <a:off x="4617720" y="1444752"/>
            <a:ext cx="3200400" cy="502920"/>
          </a:xfrm>
          <a:prstGeom prst="rect">
            <a:avLst/>
          </a:prstGeom>
          <a:noFill/>
          <a:ln/>
        </p:spPr>
        <p:txBody>
          <a:bodyPr wrap="square" lIns="0" tIns="0" rIns="0" bIns="0" rtlCol="0" anchor="ctr"/>
          <a:lstStyle/>
          <a:p>
            <a:pPr marL="0" indent="0">
              <a:buNone/>
            </a:pPr>
            <a:r>
              <a:rPr lang="en-US" sz="1500" b="1" dirty="0">
                <a:solidFill>
                  <a:srgbClr val="0F5257"/>
                </a:solidFill>
                <a:latin typeface="Cambria" pitchFamily="34" charset="0"/>
                <a:ea typeface="Cambria" pitchFamily="34" charset="-122"/>
                <a:cs typeface="Cambria" pitchFamily="34" charset="-120"/>
              </a:rPr>
              <a:t>Modifiable / lifestyle</a:t>
            </a:r>
            <a:endParaRPr lang="en-US" sz="1500" dirty="0"/>
          </a:p>
        </p:txBody>
      </p:sp>
      <p:sp>
        <p:nvSpPr>
          <p:cNvPr id="11" name="Text 9"/>
          <p:cNvSpPr/>
          <p:nvPr/>
        </p:nvSpPr>
        <p:spPr>
          <a:xfrm>
            <a:off x="4617720" y="1938528"/>
            <a:ext cx="3200400" cy="3246120"/>
          </a:xfrm>
          <a:prstGeom prst="rect">
            <a:avLst/>
          </a:prstGeom>
          <a:noFill/>
          <a:ln/>
        </p:spPr>
        <p:txBody>
          <a:bodyPr wrap="square" lIns="0" tIns="0" rIns="0" bIns="0" rtlCol="0" anchor="t"/>
          <a:lstStyle/>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Smoking 10 cigarettes/day for 30 years</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BMI 31.4 kg/m² with central adiposity (waist 104 cm)</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Sedentary occupation — 10 hours seated per shift</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Diet high in refined carbohydrate; late, irregular meals after shifts</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Hypertension 148/88 mmHg</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Dyslipidaemia — LDL 3.6 mmol/L</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Socioeconomic deprivation — income, housing and access to healthy food are strongly linked to T2DM risk (Diabetes UK, 2025)</a:t>
            </a:r>
            <a:endParaRPr lang="en-US" sz="1030" dirty="0"/>
          </a:p>
        </p:txBody>
      </p:sp>
      <p:sp>
        <p:nvSpPr>
          <p:cNvPr id="12" name="Shape 10"/>
          <p:cNvSpPr/>
          <p:nvPr/>
        </p:nvSpPr>
        <p:spPr>
          <a:xfrm>
            <a:off x="8247888" y="1325880"/>
            <a:ext cx="3392424" cy="3977640"/>
          </a:xfrm>
          <a:prstGeom prst="roundRect">
            <a:avLst>
              <a:gd name="adj" fmla="val 1617"/>
            </a:avLst>
          </a:prstGeom>
          <a:solidFill>
            <a:srgbClr val="F7ECEB"/>
          </a:solidFill>
          <a:ln w="9525">
            <a:solidFill>
              <a:srgbClr val="E8CFCD"/>
            </a:solidFill>
            <a:prstDash val="solid"/>
          </a:ln>
        </p:spPr>
        <p:txBody>
          <a:bodyPr/>
          <a:lstStyle/>
          <a:p>
            <a:endParaRPr lang="en-US" dirty="0"/>
          </a:p>
        </p:txBody>
      </p:sp>
      <p:sp>
        <p:nvSpPr>
          <p:cNvPr id="13" name="Text 11"/>
          <p:cNvSpPr/>
          <p:nvPr/>
        </p:nvSpPr>
        <p:spPr>
          <a:xfrm>
            <a:off x="8458200" y="1444752"/>
            <a:ext cx="3017520" cy="502920"/>
          </a:xfrm>
          <a:prstGeom prst="rect">
            <a:avLst/>
          </a:prstGeom>
          <a:noFill/>
          <a:ln/>
        </p:spPr>
        <p:txBody>
          <a:bodyPr wrap="square" lIns="0" tIns="0" rIns="0" bIns="0" rtlCol="0" anchor="ctr"/>
          <a:lstStyle/>
          <a:p>
            <a:pPr marL="0" indent="0">
              <a:buNone/>
            </a:pPr>
            <a:r>
              <a:rPr lang="en-US" sz="1500" b="1" dirty="0">
                <a:solidFill>
                  <a:srgbClr val="A8322B"/>
                </a:solidFill>
                <a:latin typeface="Cambria" pitchFamily="34" charset="0"/>
                <a:ea typeface="Cambria" pitchFamily="34" charset="-122"/>
                <a:cs typeface="Cambria" pitchFamily="34" charset="-120"/>
              </a:rPr>
              <a:t>How the risks interact</a:t>
            </a:r>
            <a:endParaRPr lang="en-US" sz="1500" dirty="0"/>
          </a:p>
        </p:txBody>
      </p:sp>
      <p:sp>
        <p:nvSpPr>
          <p:cNvPr id="14" name="Text 12"/>
          <p:cNvSpPr/>
          <p:nvPr/>
        </p:nvSpPr>
        <p:spPr>
          <a:xfrm>
            <a:off x="8458200" y="1938528"/>
            <a:ext cx="3017520" cy="3246120"/>
          </a:xfrm>
          <a:prstGeom prst="rect">
            <a:avLst/>
          </a:prstGeom>
          <a:noFill/>
          <a:ln/>
        </p:spPr>
        <p:txBody>
          <a:bodyPr wrap="square" lIns="0" tIns="0" rIns="0" bIns="0" rtlCol="0" anchor="t"/>
          <a:lstStyle/>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These factors are not additive — they converge. Smoking and hyperglycaemia attack the same target: nitric oxide bioavailability in the endothelium (Liu et al., 2025). Their effects compound.</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Deprivation is not a lifestyle choice. It constrains the very choices the care plan asks him to make — so advice alone is likely to fail.</a:t>
            </a:r>
            <a:endParaRPr lang="en-US" sz="1060" dirty="0"/>
          </a:p>
          <a:p>
            <a:pPr marL="342900" indent="-342900">
              <a:lnSpc>
                <a:spcPts val="1431"/>
              </a:lnSpc>
              <a:spcAft>
                <a:spcPts val="700"/>
              </a:spcAft>
              <a:buSzPct val="100000"/>
              <a:buChar char="▪"/>
            </a:pPr>
            <a:r>
              <a:rPr lang="en-US" sz="1060" dirty="0">
                <a:solidFill>
                  <a:srgbClr val="23343A"/>
                </a:solidFill>
                <a:latin typeface="Calibri" pitchFamily="34" charset="0"/>
                <a:ea typeface="Calibri" pitchFamily="34" charset="-122"/>
                <a:cs typeface="Calibri" pitchFamily="34" charset="-120"/>
              </a:rPr>
              <a:t>Ethnicity changes the threshold, not just the odds: T2DM develops at a lower BMI in South Asian populations, so his BMI of 31.4 understates his metabolic risk.</a:t>
            </a:r>
            <a:endParaRPr lang="en-US" sz="1060" dirty="0"/>
          </a:p>
        </p:txBody>
      </p:sp>
      <p:sp>
        <p:nvSpPr>
          <p:cNvPr id="15" name="Shape 13"/>
          <p:cNvSpPr/>
          <p:nvPr/>
        </p:nvSpPr>
        <p:spPr>
          <a:xfrm>
            <a:off x="566928" y="5468112"/>
            <a:ext cx="11073384" cy="932688"/>
          </a:xfrm>
          <a:prstGeom prst="roundRect">
            <a:avLst>
              <a:gd name="adj" fmla="val 5882"/>
            </a:avLst>
          </a:prstGeom>
          <a:solidFill>
            <a:srgbClr val="EDF4F4"/>
          </a:solidFill>
          <a:ln w="9525">
            <a:solidFill>
              <a:srgbClr val="D3E3E3"/>
            </a:solidFill>
            <a:prstDash val="solid"/>
          </a:ln>
        </p:spPr>
        <p:txBody>
          <a:bodyPr/>
          <a:lstStyle/>
          <a:p>
            <a:endParaRPr lang="en-US"/>
          </a:p>
        </p:txBody>
      </p:sp>
      <p:sp>
        <p:nvSpPr>
          <p:cNvPr id="16" name="Text 14"/>
          <p:cNvSpPr/>
          <p:nvPr/>
        </p:nvSpPr>
        <p:spPr>
          <a:xfrm>
            <a:off x="777240" y="5541264"/>
            <a:ext cx="10652760" cy="786384"/>
          </a:xfrm>
          <a:prstGeom prst="rect">
            <a:avLst/>
          </a:prstGeom>
          <a:noFill/>
          <a:ln/>
        </p:spPr>
        <p:txBody>
          <a:bodyPr wrap="square" lIns="0" tIns="0" rIns="0" bIns="0" rtlCol="0" anchor="ctr"/>
          <a:lstStyle/>
          <a:p>
            <a:pPr marL="0" indent="0">
              <a:lnSpc>
                <a:spcPts val="1400"/>
              </a:lnSpc>
              <a:buNone/>
            </a:pPr>
            <a:r>
              <a:rPr lang="en-US" sz="1080" dirty="0">
                <a:solidFill>
                  <a:srgbClr val="23343A"/>
                </a:solidFill>
                <a:latin typeface="Calibri" pitchFamily="34" charset="0"/>
                <a:ea typeface="Calibri" pitchFamily="34" charset="-122"/>
                <a:cs typeface="Calibri" pitchFamily="34" charset="-120"/>
              </a:rPr>
              <a:t>NICE's 2026 evidence review found that people living in the most deprived areas gain the greatest health benefit from SGLT-2 inhibitors, and that these drugs are nonetheless under-prescribed to women, older people, some ethnic groups and more deprived populations (NICE, 2026). Prescribing therefore does something that lifestyle counselling cannot: it delivers benefit without requiring the patient to overcome the very disadvantage that made him ill.</a:t>
            </a:r>
            <a:endParaRPr lang="en-US" sz="1080" dirty="0"/>
          </a:p>
        </p:txBody>
      </p:sp>
      <p:sp>
        <p:nvSpPr>
          <p:cNvPr id="18" name="Text 15"/>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08</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19" name="Recorded Sound">
            <a:hlinkClick r:id="" action="ppaction://media"/>
            <a:extLst>
              <a:ext uri="{FF2B5EF4-FFF2-40B4-BE49-F238E27FC236}">
                <a16:creationId xmlns:a16="http://schemas.microsoft.com/office/drawing/2014/main" id="{3026FC60-8428-FD00-7A0B-7D2558F786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14760" y="5541264"/>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320"/>
    </mc:Choice>
    <mc:Fallback xmlns="">
      <p:transition spd="slow" advTm="40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86"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9</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Evidence-Based Recommendations: The DiRECT Trial</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Can type 2 diabetes be put into remission?</a:t>
            </a:r>
            <a:endParaRPr lang="en-US" sz="1250" dirty="0"/>
          </a:p>
        </p:txBody>
      </p:sp>
      <p:sp>
        <p:nvSpPr>
          <p:cNvPr id="6" name="Shape 4"/>
          <p:cNvSpPr/>
          <p:nvPr/>
        </p:nvSpPr>
        <p:spPr>
          <a:xfrm>
            <a:off x="566928" y="1325880"/>
            <a:ext cx="5029200" cy="2514600"/>
          </a:xfrm>
          <a:prstGeom prst="roundRect">
            <a:avLst>
              <a:gd name="adj" fmla="val 2182"/>
            </a:avLst>
          </a:prstGeom>
          <a:solidFill>
            <a:srgbClr val="EDF4F4"/>
          </a:solidFill>
          <a:ln w="9525">
            <a:solidFill>
              <a:srgbClr val="D3E3E3"/>
            </a:solidFill>
            <a:prstDash val="solid"/>
          </a:ln>
        </p:spPr>
        <p:txBody>
          <a:bodyPr/>
          <a:lstStyle/>
          <a:p>
            <a:endParaRPr lang="en-US"/>
          </a:p>
        </p:txBody>
      </p:sp>
      <p:sp>
        <p:nvSpPr>
          <p:cNvPr id="7" name="Text 5"/>
          <p:cNvSpPr/>
          <p:nvPr/>
        </p:nvSpPr>
        <p:spPr>
          <a:xfrm>
            <a:off x="777240" y="1426464"/>
            <a:ext cx="4572000" cy="320040"/>
          </a:xfrm>
          <a:prstGeom prst="rect">
            <a:avLst/>
          </a:prstGeom>
          <a:noFill/>
          <a:ln/>
        </p:spPr>
        <p:txBody>
          <a:bodyPr wrap="square" lIns="0" tIns="0" rIns="0" bIns="0" rtlCol="0" anchor="ctr"/>
          <a:lstStyle/>
          <a:p>
            <a:pPr marL="0" indent="0">
              <a:buNone/>
            </a:pPr>
            <a:r>
              <a:rPr lang="en-US" sz="1500" b="1" dirty="0">
                <a:solidFill>
                  <a:srgbClr val="0F5257"/>
                </a:solidFill>
                <a:latin typeface="Cambria" pitchFamily="34" charset="0"/>
                <a:ea typeface="Cambria" pitchFamily="34" charset="-122"/>
                <a:cs typeface="Cambria" pitchFamily="34" charset="-120"/>
              </a:rPr>
              <a:t>The experiment</a:t>
            </a:r>
            <a:endParaRPr lang="en-US" sz="1500" dirty="0"/>
          </a:p>
        </p:txBody>
      </p:sp>
      <p:sp>
        <p:nvSpPr>
          <p:cNvPr id="8" name="Text 6"/>
          <p:cNvSpPr/>
          <p:nvPr/>
        </p:nvSpPr>
        <p:spPr>
          <a:xfrm>
            <a:off x="777240" y="1773936"/>
            <a:ext cx="4572000" cy="2011680"/>
          </a:xfrm>
          <a:prstGeom prst="rect">
            <a:avLst/>
          </a:prstGeom>
          <a:noFill/>
          <a:ln/>
        </p:spPr>
        <p:txBody>
          <a:bodyPr wrap="square" lIns="0" tIns="0" rIns="0" bIns="0" rtlCol="0" anchor="t"/>
          <a:lstStyle/>
          <a:p>
            <a:pPr marL="342900" indent="-342900">
              <a:lnSpc>
                <a:spcPts val="1350"/>
              </a:lnSpc>
              <a:spcAft>
                <a:spcPts val="700"/>
              </a:spcAft>
              <a:buSzPct val="100000"/>
              <a:buChar char="▪"/>
            </a:pPr>
            <a:r>
              <a:rPr lang="en-US" sz="1000" dirty="0">
                <a:solidFill>
                  <a:srgbClr val="23343A"/>
                </a:solidFill>
                <a:latin typeface="Calibri" pitchFamily="34" charset="0"/>
                <a:ea typeface="Calibri" pitchFamily="34" charset="-122"/>
                <a:cs typeface="Calibri" pitchFamily="34" charset="-120"/>
              </a:rPr>
              <a:t>Design: open-label, cluster-randomised controlled trial across 49 GP practices in Scotland and Tyneside; 306 participants, 149 per arm (Lean et al., 2018).</a:t>
            </a:r>
            <a:endParaRPr lang="en-US" sz="1000" dirty="0"/>
          </a:p>
          <a:p>
            <a:pPr marL="342900" indent="-342900">
              <a:lnSpc>
                <a:spcPts val="1350"/>
              </a:lnSpc>
              <a:spcAft>
                <a:spcPts val="700"/>
              </a:spcAft>
              <a:buSzPct val="100000"/>
              <a:buChar char="▪"/>
            </a:pPr>
            <a:r>
              <a:rPr lang="en-US" sz="1000" dirty="0">
                <a:solidFill>
                  <a:srgbClr val="23343A"/>
                </a:solidFill>
                <a:latin typeface="Calibri" pitchFamily="34" charset="0"/>
                <a:ea typeface="Calibri" pitchFamily="34" charset="-122"/>
                <a:cs typeface="Calibri" pitchFamily="34" charset="-120"/>
              </a:rPr>
              <a:t>Participants: aged 20–65, diagnosed within 6 years, BMI 27–45, not on insulin.</a:t>
            </a:r>
            <a:endParaRPr lang="en-US" sz="1000" dirty="0"/>
          </a:p>
          <a:p>
            <a:pPr marL="342900" indent="-342900">
              <a:lnSpc>
                <a:spcPts val="1350"/>
              </a:lnSpc>
              <a:spcAft>
                <a:spcPts val="700"/>
              </a:spcAft>
              <a:buSzPct val="100000"/>
              <a:buChar char="▪"/>
            </a:pPr>
            <a:r>
              <a:rPr lang="en-US" sz="1000" dirty="0">
                <a:solidFill>
                  <a:srgbClr val="23343A"/>
                </a:solidFill>
                <a:latin typeface="Calibri" pitchFamily="34" charset="0"/>
                <a:ea typeface="Calibri" pitchFamily="34" charset="-122"/>
                <a:cs typeface="Calibri" pitchFamily="34" charset="-120"/>
              </a:rPr>
              <a:t>Intervention: withdraw antidiabetic and antihypertensive drugs; total diet replacement of 825–853 kcal/day for 3–5 months; stepped food reintroduction; structured maintenance support.</a:t>
            </a:r>
            <a:endParaRPr lang="en-US" sz="1000" dirty="0"/>
          </a:p>
          <a:p>
            <a:pPr marL="342900" indent="-342900">
              <a:lnSpc>
                <a:spcPts val="1350"/>
              </a:lnSpc>
              <a:spcAft>
                <a:spcPts val="700"/>
              </a:spcAft>
              <a:buSzPct val="100000"/>
              <a:buChar char="▪"/>
            </a:pPr>
            <a:r>
              <a:rPr lang="en-US" sz="1000" dirty="0">
                <a:solidFill>
                  <a:srgbClr val="23343A"/>
                </a:solidFill>
                <a:latin typeface="Calibri" pitchFamily="34" charset="0"/>
                <a:ea typeface="Calibri" pitchFamily="34" charset="-122"/>
                <a:cs typeface="Calibri" pitchFamily="34" charset="-120"/>
              </a:rPr>
              <a:t>Outcome: remission — HbA1c &lt;48 mmol/mol off all antidiabetic medication.</a:t>
            </a:r>
            <a:endParaRPr lang="en-US" sz="1000" dirty="0"/>
          </a:p>
          <a:p>
            <a:pPr marL="342900" indent="-342900">
              <a:lnSpc>
                <a:spcPts val="1350"/>
              </a:lnSpc>
              <a:spcAft>
                <a:spcPts val="700"/>
              </a:spcAft>
              <a:buSzPct val="100000"/>
              <a:buChar char="▪"/>
            </a:pPr>
            <a:r>
              <a:rPr lang="en-US" sz="1000" dirty="0">
                <a:solidFill>
                  <a:srgbClr val="23343A"/>
                </a:solidFill>
                <a:latin typeface="Calibri" pitchFamily="34" charset="0"/>
                <a:ea typeface="Calibri" pitchFamily="34" charset="-122"/>
                <a:cs typeface="Calibri" pitchFamily="34" charset="-120"/>
              </a:rPr>
              <a:t>Result at 12 months: 46% in remission vs 4% of controls (OR 19.7, 95% CI 7.8–49.8), and dose-dependent on weight loss — none of the 76 who gained weight achieved it.</a:t>
            </a:r>
            <a:endParaRPr lang="en-US" sz="1000" dirty="0"/>
          </a:p>
        </p:txBody>
      </p:sp>
      <p:sp>
        <p:nvSpPr>
          <p:cNvPr id="9" name="Shape 7"/>
          <p:cNvSpPr/>
          <p:nvPr/>
        </p:nvSpPr>
        <p:spPr>
          <a:xfrm>
            <a:off x="566928" y="4005072"/>
            <a:ext cx="5029200" cy="2395728"/>
          </a:xfrm>
          <a:prstGeom prst="roundRect">
            <a:avLst>
              <a:gd name="adj" fmla="val 2290"/>
            </a:avLst>
          </a:prstGeom>
          <a:solidFill>
            <a:srgbClr val="F7ECEB"/>
          </a:solidFill>
          <a:ln w="9525">
            <a:solidFill>
              <a:srgbClr val="E8CFCD"/>
            </a:solidFill>
            <a:prstDash val="solid"/>
          </a:ln>
        </p:spPr>
        <p:txBody>
          <a:bodyPr/>
          <a:lstStyle/>
          <a:p>
            <a:endParaRPr lang="en-US"/>
          </a:p>
        </p:txBody>
      </p:sp>
      <p:sp>
        <p:nvSpPr>
          <p:cNvPr id="10" name="Text 8"/>
          <p:cNvSpPr/>
          <p:nvPr/>
        </p:nvSpPr>
        <p:spPr>
          <a:xfrm>
            <a:off x="777240" y="4105656"/>
            <a:ext cx="4572000" cy="320040"/>
          </a:xfrm>
          <a:prstGeom prst="rect">
            <a:avLst/>
          </a:prstGeom>
          <a:noFill/>
          <a:ln/>
        </p:spPr>
        <p:txBody>
          <a:bodyPr wrap="square" lIns="0" tIns="0" rIns="0" bIns="0" rtlCol="0" anchor="ctr"/>
          <a:lstStyle/>
          <a:p>
            <a:pPr marL="0" indent="0">
              <a:buNone/>
            </a:pPr>
            <a:r>
              <a:rPr lang="en-US" sz="1500" b="1" dirty="0">
                <a:solidFill>
                  <a:srgbClr val="A8322B"/>
                </a:solidFill>
                <a:latin typeface="Cambria" pitchFamily="34" charset="0"/>
                <a:ea typeface="Cambria" pitchFamily="34" charset="-122"/>
                <a:cs typeface="Cambria" pitchFamily="34" charset="-120"/>
              </a:rPr>
              <a:t>Limits of the evidence</a:t>
            </a:r>
            <a:endParaRPr lang="en-US" sz="1500" dirty="0"/>
          </a:p>
        </p:txBody>
      </p:sp>
      <p:sp>
        <p:nvSpPr>
          <p:cNvPr id="11" name="Text 9"/>
          <p:cNvSpPr/>
          <p:nvPr/>
        </p:nvSpPr>
        <p:spPr>
          <a:xfrm>
            <a:off x="777240" y="4453128"/>
            <a:ext cx="4572000" cy="1874520"/>
          </a:xfrm>
          <a:prstGeom prst="rect">
            <a:avLst/>
          </a:prstGeom>
          <a:noFill/>
          <a:ln/>
        </p:spPr>
        <p:txBody>
          <a:bodyPr wrap="square" lIns="0" tIns="0" rIns="0" bIns="0" rtlCol="0" anchor="t"/>
          <a:lstStyle/>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Efficacy is not effectiveness: 46% under trial conditions became 32% at NHS scale (Valabhji et al., 2024).</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Open-label — participants and outcome assessors knew their allocation, though the statistician did not.</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Remission is not cure it fell to 36% at 2 years and 13% at 5 (Lean et al., 2019; Lean et al., 2024).</a:t>
            </a:r>
            <a:endParaRPr lang="en-US" sz="1030" dirty="0"/>
          </a:p>
          <a:p>
            <a:pPr marL="342900" indent="-342900">
              <a:lnSpc>
                <a:spcPts val="1391"/>
              </a:lnSpc>
              <a:spcAft>
                <a:spcPts val="700"/>
              </a:spcAft>
              <a:buSzPct val="100000"/>
              <a:buChar char="▪"/>
            </a:pPr>
            <a:r>
              <a:rPr lang="en-US" sz="1030" dirty="0">
                <a:solidFill>
                  <a:srgbClr val="23343A"/>
                </a:solidFill>
                <a:latin typeface="Calibri" pitchFamily="34" charset="0"/>
                <a:ea typeface="Calibri" pitchFamily="34" charset="-122"/>
                <a:cs typeface="Calibri" pitchFamily="34" charset="-120"/>
              </a:rPr>
              <a:t>Equity: completion and remission were lower among younger people of non-White ethnicity and lower socioeconomic status (Valabhji et al., 2024) — the group Mr Miah belongs to.</a:t>
            </a:r>
            <a:endParaRPr lang="en-US" sz="1030" dirty="0"/>
          </a:p>
        </p:txBody>
      </p:sp>
      <p:graphicFrame>
        <p:nvGraphicFramePr>
          <p:cNvPr id="12" name="Chart 0"/>
          <p:cNvGraphicFramePr/>
          <p:nvPr/>
        </p:nvGraphicFramePr>
        <p:xfrm>
          <a:off x="5852160" y="1325880"/>
          <a:ext cx="5806440" cy="2880360"/>
        </p:xfrm>
        <a:graphic>
          <a:graphicData uri="http://schemas.openxmlformats.org/drawingml/2006/chart">
            <c:chart xmlns:c="http://schemas.openxmlformats.org/drawingml/2006/chart" xmlns:r="http://schemas.openxmlformats.org/officeDocument/2006/relationships" r:id="rId5"/>
          </a:graphicData>
        </a:graphic>
      </p:graphicFrame>
      <p:sp>
        <p:nvSpPr>
          <p:cNvPr id="13" name="Text 10"/>
          <p:cNvSpPr/>
          <p:nvPr/>
        </p:nvSpPr>
        <p:spPr>
          <a:xfrm>
            <a:off x="5852160" y="4224528"/>
            <a:ext cx="5806440" cy="566928"/>
          </a:xfrm>
          <a:prstGeom prst="rect">
            <a:avLst/>
          </a:prstGeom>
          <a:noFill/>
          <a:ln/>
        </p:spPr>
        <p:txBody>
          <a:bodyPr wrap="square" lIns="0" tIns="0" rIns="0" bIns="0" rtlCol="0" anchor="t"/>
          <a:lstStyle/>
          <a:p>
            <a:pPr marL="0" indent="0">
              <a:lnSpc>
                <a:spcPts val="1200"/>
              </a:lnSpc>
              <a:buNone/>
            </a:pPr>
            <a:r>
              <a:rPr lang="en-US" sz="930" i="1" dirty="0">
                <a:solidFill>
                  <a:srgbClr val="5A6B70"/>
                </a:solidFill>
                <a:latin typeface="Calibri" pitchFamily="34" charset="0"/>
                <a:ea typeface="Calibri" pitchFamily="34" charset="-122"/>
                <a:cs typeface="Calibri" pitchFamily="34" charset="-120"/>
              </a:rPr>
              <a:t>Figure 4 sources: Lean et al. (2018); Lean et al. (2019); Lean et al. (2024); Valabhji et al. (2024). The descending trend shows remission is achievable but fragile, so referral must be paired with long-term maintenance support.</a:t>
            </a:r>
            <a:endParaRPr lang="en-US" sz="930" dirty="0"/>
          </a:p>
        </p:txBody>
      </p:sp>
      <p:sp>
        <p:nvSpPr>
          <p:cNvPr id="14" name="Shape 11"/>
          <p:cNvSpPr/>
          <p:nvPr/>
        </p:nvSpPr>
        <p:spPr>
          <a:xfrm>
            <a:off x="5852160" y="4864608"/>
            <a:ext cx="5788152" cy="1536192"/>
          </a:xfrm>
          <a:prstGeom prst="roundRect">
            <a:avLst>
              <a:gd name="adj" fmla="val 3571"/>
            </a:avLst>
          </a:prstGeom>
          <a:solidFill>
            <a:srgbClr val="EDF4F4"/>
          </a:solidFill>
          <a:ln w="9525">
            <a:solidFill>
              <a:srgbClr val="D3E3E3"/>
            </a:solidFill>
            <a:prstDash val="solid"/>
          </a:ln>
        </p:spPr>
        <p:txBody>
          <a:bodyPr/>
          <a:lstStyle/>
          <a:p>
            <a:endParaRPr lang="en-US"/>
          </a:p>
        </p:txBody>
      </p:sp>
      <p:sp>
        <p:nvSpPr>
          <p:cNvPr id="15" name="Text 12"/>
          <p:cNvSpPr/>
          <p:nvPr/>
        </p:nvSpPr>
        <p:spPr>
          <a:xfrm>
            <a:off x="6062472" y="4937760"/>
            <a:ext cx="5367528" cy="1389888"/>
          </a:xfrm>
          <a:prstGeom prst="rect">
            <a:avLst/>
          </a:prstGeom>
          <a:noFill/>
          <a:ln/>
        </p:spPr>
        <p:txBody>
          <a:bodyPr wrap="square" lIns="0" tIns="0" rIns="0" bIns="0" rtlCol="0" anchor="ctr"/>
          <a:lstStyle/>
          <a:p>
            <a:pPr marL="0" indent="0">
              <a:lnSpc>
                <a:spcPts val="1350"/>
              </a:lnSpc>
              <a:buNone/>
            </a:pPr>
            <a:r>
              <a:rPr lang="en-US" sz="1020" b="1" dirty="0">
                <a:solidFill>
                  <a:srgbClr val="0F5257"/>
                </a:solidFill>
                <a:latin typeface="Calibri" pitchFamily="34" charset="0"/>
                <a:ea typeface="Calibri" pitchFamily="34" charset="-122"/>
                <a:cs typeface="Calibri" pitchFamily="34" charset="-120"/>
              </a:rPr>
              <a:t>Recommendation for Mr Miah.  </a:t>
            </a:r>
            <a:r>
              <a:rPr lang="en-US" sz="1020" dirty="0">
                <a:solidFill>
                  <a:srgbClr val="23343A"/>
                </a:solidFill>
                <a:latin typeface="Calibri" pitchFamily="34" charset="0"/>
                <a:ea typeface="Calibri" pitchFamily="34" charset="-122"/>
                <a:cs typeface="Calibri" pitchFamily="34" charset="-120"/>
              </a:rPr>
              <a:t>Refer him now to the NHS Type 2 Diabetes Path to Remission Programme (NHS England, 2024). He meets every criterion — 58, four years since diagnosis, BMI 31.4, no insulin — and the eligibility window shuts at six years, so he has two left. Even at five years, the intervention halved serious adverse events requiring hospitalisation: a cardiovascular benefit, not merely a glycaemic one. But because his demographic is the one least likely to complete, the referral must be paired with interpreter access and culturally tailored dietary support, or it will simply reproduce the inequality it should relieve.</a:t>
            </a:r>
            <a:endParaRPr lang="en-US" sz="1020" dirty="0"/>
          </a:p>
        </p:txBody>
      </p:sp>
      <p:sp>
        <p:nvSpPr>
          <p:cNvPr id="17" name="Text 13"/>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09</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18" name="Recorded Sound">
            <a:hlinkClick r:id="" action="ppaction://media"/>
            <a:extLst>
              <a:ext uri="{FF2B5EF4-FFF2-40B4-BE49-F238E27FC236}">
                <a16:creationId xmlns:a16="http://schemas.microsoft.com/office/drawing/2014/main" id="{D318C311-F420-FF73-FE42-748F54C298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3800" y="5904895"/>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9136"/>
    </mc:Choice>
    <mc:Fallback xmlns="">
      <p:transition spd="slow" advTm="179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33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10</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Ethical Guidelines and NICE</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The four principles, applied through NHS and NICE guidance and the NMC Code</a:t>
            </a:r>
            <a:endParaRPr lang="en-US" sz="1250" dirty="0"/>
          </a:p>
        </p:txBody>
      </p:sp>
      <p:sp>
        <p:nvSpPr>
          <p:cNvPr id="6" name="Shape 4"/>
          <p:cNvSpPr/>
          <p:nvPr/>
        </p:nvSpPr>
        <p:spPr>
          <a:xfrm>
            <a:off x="566928" y="1298448"/>
            <a:ext cx="11073384" cy="1207008"/>
          </a:xfrm>
          <a:prstGeom prst="roundRect">
            <a:avLst>
              <a:gd name="adj" fmla="val 4545"/>
            </a:avLst>
          </a:prstGeom>
          <a:solidFill>
            <a:srgbClr val="EDF4F4"/>
          </a:solidFill>
          <a:ln w="9525">
            <a:solidFill>
              <a:srgbClr val="D3E3E3"/>
            </a:solidFill>
            <a:prstDash val="solid"/>
          </a:ln>
        </p:spPr>
        <p:txBody>
          <a:bodyPr/>
          <a:lstStyle/>
          <a:p>
            <a:endParaRPr lang="en-US"/>
          </a:p>
        </p:txBody>
      </p:sp>
      <p:sp>
        <p:nvSpPr>
          <p:cNvPr id="7" name="Shape 5"/>
          <p:cNvSpPr/>
          <p:nvPr/>
        </p:nvSpPr>
        <p:spPr>
          <a:xfrm>
            <a:off x="777240" y="1645920"/>
            <a:ext cx="502920" cy="502920"/>
          </a:xfrm>
          <a:prstGeom prst="ellipse">
            <a:avLst/>
          </a:prstGeom>
          <a:solidFill>
            <a:srgbClr val="0F5257"/>
          </a:solidFill>
          <a:ln/>
        </p:spPr>
        <p:txBody>
          <a:bodyPr/>
          <a:lstStyle/>
          <a:p>
            <a:endParaRPr lang="en-US"/>
          </a:p>
        </p:txBody>
      </p:sp>
      <p:sp>
        <p:nvSpPr>
          <p:cNvPr id="8" name="Text 6"/>
          <p:cNvSpPr/>
          <p:nvPr/>
        </p:nvSpPr>
        <p:spPr>
          <a:xfrm>
            <a:off x="777240" y="164592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A</a:t>
            </a:r>
            <a:endParaRPr lang="en-US" sz="2000" dirty="0"/>
          </a:p>
        </p:txBody>
      </p:sp>
      <p:sp>
        <p:nvSpPr>
          <p:cNvPr id="9" name="Text 7"/>
          <p:cNvSpPr/>
          <p:nvPr/>
        </p:nvSpPr>
        <p:spPr>
          <a:xfrm>
            <a:off x="1463040" y="1426464"/>
            <a:ext cx="2743200" cy="960120"/>
          </a:xfrm>
          <a:prstGeom prst="rect">
            <a:avLst/>
          </a:prstGeom>
          <a:noFill/>
          <a:ln/>
        </p:spPr>
        <p:txBody>
          <a:bodyPr wrap="square" lIns="0" tIns="0" rIns="0" bIns="0" rtlCol="0" anchor="ctr"/>
          <a:lstStyle/>
          <a:p>
            <a:pPr marL="0" indent="0">
              <a:buNone/>
            </a:pPr>
            <a:r>
              <a:rPr lang="en-US" sz="1450" b="1" dirty="0">
                <a:solidFill>
                  <a:srgbClr val="0F5257"/>
                </a:solidFill>
                <a:latin typeface="Cambria" pitchFamily="34" charset="0"/>
                <a:ea typeface="Cambria" pitchFamily="34" charset="-122"/>
                <a:cs typeface="Cambria" pitchFamily="34" charset="-120"/>
              </a:rPr>
              <a:t>Autonomy</a:t>
            </a:r>
            <a:endParaRPr lang="en-US" sz="1450" dirty="0"/>
          </a:p>
        </p:txBody>
      </p:sp>
      <p:sp>
        <p:nvSpPr>
          <p:cNvPr id="10" name="Text 8"/>
          <p:cNvSpPr/>
          <p:nvPr/>
        </p:nvSpPr>
        <p:spPr>
          <a:xfrm>
            <a:off x="4224528" y="1389888"/>
            <a:ext cx="7223760" cy="1024128"/>
          </a:xfrm>
          <a:prstGeom prst="rect">
            <a:avLst/>
          </a:prstGeom>
          <a:noFill/>
          <a:ln/>
        </p:spPr>
        <p:txBody>
          <a:bodyPr wrap="square" lIns="0" tIns="0" rIns="0" bIns="0" rtlCol="0" anchor="ctr"/>
          <a:lstStyle/>
          <a:p>
            <a:pPr marL="0" indent="0">
              <a:lnSpc>
                <a:spcPts val="1250"/>
              </a:lnSpc>
              <a:buNone/>
            </a:pPr>
            <a:r>
              <a:rPr lang="en-US" sz="980" dirty="0">
                <a:solidFill>
                  <a:srgbClr val="23343A"/>
                </a:solidFill>
                <a:latin typeface="Calibri" pitchFamily="34" charset="0"/>
                <a:ea typeface="Calibri" pitchFamily="34" charset="-122"/>
                <a:cs typeface="Calibri" pitchFamily="34" charset="-120"/>
              </a:rPr>
              <a:t>The HbA1c target must be discussed and agreed, not imposed (NICE, 2026, NG28 1.5.5), supported by decision aids and clear communication of absolute risk (NICE, 2021, NG197). Properly informed consent must be obtained and documented before any action (NMC, 2018, 4.2). Language is a communication barrier, not a capacity issue — so a professional interpreter is an autonomy safeguard, not a courtesy.</a:t>
            </a:r>
            <a:endParaRPr lang="en-US" sz="980" dirty="0"/>
          </a:p>
        </p:txBody>
      </p:sp>
      <p:sp>
        <p:nvSpPr>
          <p:cNvPr id="11" name="Shape 9"/>
          <p:cNvSpPr/>
          <p:nvPr/>
        </p:nvSpPr>
        <p:spPr>
          <a:xfrm>
            <a:off x="566928" y="2615184"/>
            <a:ext cx="11073384" cy="1207008"/>
          </a:xfrm>
          <a:prstGeom prst="roundRect">
            <a:avLst>
              <a:gd name="adj" fmla="val 4545"/>
            </a:avLst>
          </a:prstGeom>
          <a:solidFill>
            <a:srgbClr val="EDF4F4"/>
          </a:solidFill>
          <a:ln w="9525">
            <a:solidFill>
              <a:srgbClr val="D3E3E3"/>
            </a:solidFill>
            <a:prstDash val="solid"/>
          </a:ln>
        </p:spPr>
        <p:txBody>
          <a:bodyPr/>
          <a:lstStyle/>
          <a:p>
            <a:endParaRPr lang="en-US"/>
          </a:p>
        </p:txBody>
      </p:sp>
      <p:sp>
        <p:nvSpPr>
          <p:cNvPr id="12" name="Shape 10"/>
          <p:cNvSpPr/>
          <p:nvPr/>
        </p:nvSpPr>
        <p:spPr>
          <a:xfrm>
            <a:off x="777240" y="2962656"/>
            <a:ext cx="502920" cy="502920"/>
          </a:xfrm>
          <a:prstGeom prst="ellipse">
            <a:avLst/>
          </a:prstGeom>
          <a:solidFill>
            <a:srgbClr val="3C7A80"/>
          </a:solidFill>
          <a:ln/>
        </p:spPr>
        <p:txBody>
          <a:bodyPr/>
          <a:lstStyle/>
          <a:p>
            <a:endParaRPr lang="en-US"/>
          </a:p>
        </p:txBody>
      </p:sp>
      <p:sp>
        <p:nvSpPr>
          <p:cNvPr id="13" name="Text 11"/>
          <p:cNvSpPr/>
          <p:nvPr/>
        </p:nvSpPr>
        <p:spPr>
          <a:xfrm>
            <a:off x="777240" y="2962656"/>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B</a:t>
            </a:r>
            <a:endParaRPr lang="en-US" sz="2000" dirty="0"/>
          </a:p>
        </p:txBody>
      </p:sp>
      <p:sp>
        <p:nvSpPr>
          <p:cNvPr id="14" name="Text 12"/>
          <p:cNvSpPr/>
          <p:nvPr/>
        </p:nvSpPr>
        <p:spPr>
          <a:xfrm>
            <a:off x="1463040" y="2743200"/>
            <a:ext cx="2743200" cy="960120"/>
          </a:xfrm>
          <a:prstGeom prst="rect">
            <a:avLst/>
          </a:prstGeom>
          <a:noFill/>
          <a:ln/>
        </p:spPr>
        <p:txBody>
          <a:bodyPr wrap="square" lIns="0" tIns="0" rIns="0" bIns="0" rtlCol="0" anchor="ctr"/>
          <a:lstStyle/>
          <a:p>
            <a:pPr marL="0" indent="0">
              <a:buNone/>
            </a:pPr>
            <a:r>
              <a:rPr lang="en-US" sz="1450" b="1" dirty="0">
                <a:solidFill>
                  <a:srgbClr val="0F5257"/>
                </a:solidFill>
                <a:latin typeface="Cambria" pitchFamily="34" charset="0"/>
                <a:ea typeface="Cambria" pitchFamily="34" charset="-122"/>
                <a:cs typeface="Cambria" pitchFamily="34" charset="-120"/>
              </a:rPr>
              <a:t>Beneficence &amp; non-maleficence</a:t>
            </a:r>
            <a:endParaRPr lang="en-US" sz="1450" dirty="0"/>
          </a:p>
        </p:txBody>
      </p:sp>
      <p:sp>
        <p:nvSpPr>
          <p:cNvPr id="15" name="Text 13"/>
          <p:cNvSpPr/>
          <p:nvPr/>
        </p:nvSpPr>
        <p:spPr>
          <a:xfrm>
            <a:off x="4224528" y="2706624"/>
            <a:ext cx="7223760" cy="1024128"/>
          </a:xfrm>
          <a:prstGeom prst="rect">
            <a:avLst/>
          </a:prstGeom>
          <a:noFill/>
          <a:ln/>
        </p:spPr>
        <p:txBody>
          <a:bodyPr wrap="square" lIns="0" tIns="0" rIns="0" bIns="0" rtlCol="0" anchor="ctr"/>
          <a:lstStyle/>
          <a:p>
            <a:pPr marL="0" indent="0">
              <a:lnSpc>
                <a:spcPts val="1250"/>
              </a:lnSpc>
              <a:buNone/>
            </a:pPr>
            <a:r>
              <a:rPr lang="en-US" sz="980" dirty="0">
                <a:solidFill>
                  <a:srgbClr val="23343A"/>
                </a:solidFill>
                <a:latin typeface="Calibri" pitchFamily="34" charset="0"/>
                <a:ea typeface="Calibri" pitchFamily="34" charset="-122"/>
                <a:cs typeface="Calibri" pitchFamily="34" charset="-120"/>
              </a:rPr>
              <a:t>NICE quantifies the trade-off honestly rather than asserting it. Over 3 years, 123 in 1,000 people not taking an SGLT-2 inhibitor had a major adverse cardiovascular event, versus 107–115 in 1,000 who did; heart-failure admissions fell from 54 to 26–40 per 1,000. Set against that, 10–100 in 1,000 experience genital infections and fewer than 1 in 1,000 rarer events such as diabetic ketoacidosis. These risks must be discussed before starting treatment (NICE, 2026) — beneficence does not permit hiding the harms.</a:t>
            </a:r>
            <a:endParaRPr lang="en-US" sz="980" dirty="0"/>
          </a:p>
        </p:txBody>
      </p:sp>
      <p:sp>
        <p:nvSpPr>
          <p:cNvPr id="16" name="Shape 14"/>
          <p:cNvSpPr/>
          <p:nvPr/>
        </p:nvSpPr>
        <p:spPr>
          <a:xfrm>
            <a:off x="566928" y="3931920"/>
            <a:ext cx="11073384" cy="1207008"/>
          </a:xfrm>
          <a:prstGeom prst="roundRect">
            <a:avLst>
              <a:gd name="adj" fmla="val 4545"/>
            </a:avLst>
          </a:prstGeom>
          <a:solidFill>
            <a:srgbClr val="F7ECEB"/>
          </a:solidFill>
          <a:ln w="9525">
            <a:solidFill>
              <a:srgbClr val="E8CFCD"/>
            </a:solidFill>
            <a:prstDash val="solid"/>
          </a:ln>
        </p:spPr>
        <p:txBody>
          <a:bodyPr/>
          <a:lstStyle/>
          <a:p>
            <a:endParaRPr lang="en-US"/>
          </a:p>
        </p:txBody>
      </p:sp>
      <p:sp>
        <p:nvSpPr>
          <p:cNvPr id="17" name="Shape 15"/>
          <p:cNvSpPr/>
          <p:nvPr/>
        </p:nvSpPr>
        <p:spPr>
          <a:xfrm>
            <a:off x="777240" y="4279392"/>
            <a:ext cx="502920" cy="502920"/>
          </a:xfrm>
          <a:prstGeom prst="ellipse">
            <a:avLst/>
          </a:prstGeom>
          <a:solidFill>
            <a:srgbClr val="A8322B"/>
          </a:solidFill>
          <a:ln/>
        </p:spPr>
        <p:txBody>
          <a:bodyPr/>
          <a:lstStyle/>
          <a:p>
            <a:endParaRPr lang="en-US"/>
          </a:p>
        </p:txBody>
      </p:sp>
      <p:sp>
        <p:nvSpPr>
          <p:cNvPr id="18" name="Text 16"/>
          <p:cNvSpPr/>
          <p:nvPr/>
        </p:nvSpPr>
        <p:spPr>
          <a:xfrm>
            <a:off x="777240" y="42793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J</a:t>
            </a:r>
            <a:endParaRPr lang="en-US" sz="2000" dirty="0"/>
          </a:p>
        </p:txBody>
      </p:sp>
      <p:sp>
        <p:nvSpPr>
          <p:cNvPr id="19" name="Text 17"/>
          <p:cNvSpPr/>
          <p:nvPr/>
        </p:nvSpPr>
        <p:spPr>
          <a:xfrm>
            <a:off x="1463040" y="4059936"/>
            <a:ext cx="2743200" cy="960120"/>
          </a:xfrm>
          <a:prstGeom prst="rect">
            <a:avLst/>
          </a:prstGeom>
          <a:noFill/>
          <a:ln/>
        </p:spPr>
        <p:txBody>
          <a:bodyPr wrap="square" lIns="0" tIns="0" rIns="0" bIns="0" rtlCol="0" anchor="ctr"/>
          <a:lstStyle/>
          <a:p>
            <a:pPr marL="0" indent="0">
              <a:buNone/>
            </a:pPr>
            <a:r>
              <a:rPr lang="en-US" sz="1450" b="1" dirty="0">
                <a:solidFill>
                  <a:srgbClr val="A8322B"/>
                </a:solidFill>
                <a:latin typeface="Cambria" pitchFamily="34" charset="0"/>
                <a:ea typeface="Cambria" pitchFamily="34" charset="-122"/>
                <a:cs typeface="Cambria" pitchFamily="34" charset="-120"/>
              </a:rPr>
              <a:t>Justice &amp; equity</a:t>
            </a:r>
            <a:endParaRPr lang="en-US" sz="1450" dirty="0"/>
          </a:p>
        </p:txBody>
      </p:sp>
      <p:sp>
        <p:nvSpPr>
          <p:cNvPr id="20" name="Text 18"/>
          <p:cNvSpPr/>
          <p:nvPr/>
        </p:nvSpPr>
        <p:spPr>
          <a:xfrm>
            <a:off x="4224528" y="4023360"/>
            <a:ext cx="7223760" cy="1024128"/>
          </a:xfrm>
          <a:prstGeom prst="rect">
            <a:avLst/>
          </a:prstGeom>
          <a:noFill/>
          <a:ln/>
        </p:spPr>
        <p:txBody>
          <a:bodyPr wrap="square" lIns="0" tIns="0" rIns="0" bIns="0" rtlCol="0" anchor="ctr"/>
          <a:lstStyle/>
          <a:p>
            <a:pPr marL="0" indent="0">
              <a:lnSpc>
                <a:spcPts val="1250"/>
              </a:lnSpc>
              <a:buNone/>
            </a:pPr>
            <a:r>
              <a:rPr lang="en-US" sz="980" dirty="0">
                <a:solidFill>
                  <a:srgbClr val="23343A"/>
                </a:solidFill>
                <a:latin typeface="Calibri" pitchFamily="34" charset="0"/>
                <a:ea typeface="Calibri" pitchFamily="34" charset="-122"/>
                <a:cs typeface="Calibri" pitchFamily="34" charset="-120"/>
              </a:rPr>
              <a:t>SGLT-2 inhibitors are under-prescribed across the UK, particularly to women, older people, some ethnic backgrounds and more deprived populations, prompting a formal research recommendation on improving access (NICE, 2026). Remission programme completion is likewise lower in exactly the groups with most to gain (Valabhji et al., 2024). Equitable care here means actively checking that Mr Miah receives what the guideline already says he should.</a:t>
            </a:r>
            <a:endParaRPr lang="en-US" sz="980" dirty="0"/>
          </a:p>
        </p:txBody>
      </p:sp>
      <p:sp>
        <p:nvSpPr>
          <p:cNvPr id="21" name="Shape 19"/>
          <p:cNvSpPr/>
          <p:nvPr/>
        </p:nvSpPr>
        <p:spPr>
          <a:xfrm>
            <a:off x="566928" y="5248656"/>
            <a:ext cx="11073384" cy="1207008"/>
          </a:xfrm>
          <a:prstGeom prst="roundRect">
            <a:avLst>
              <a:gd name="adj" fmla="val 4545"/>
            </a:avLst>
          </a:prstGeom>
          <a:solidFill>
            <a:srgbClr val="EDF4F4"/>
          </a:solidFill>
          <a:ln w="9525">
            <a:solidFill>
              <a:srgbClr val="D3E3E3"/>
            </a:solidFill>
            <a:prstDash val="solid"/>
          </a:ln>
        </p:spPr>
        <p:txBody>
          <a:bodyPr/>
          <a:lstStyle/>
          <a:p>
            <a:endParaRPr lang="en-US"/>
          </a:p>
        </p:txBody>
      </p:sp>
      <p:sp>
        <p:nvSpPr>
          <p:cNvPr id="22" name="Shape 20"/>
          <p:cNvSpPr/>
          <p:nvPr/>
        </p:nvSpPr>
        <p:spPr>
          <a:xfrm>
            <a:off x="777240" y="5596128"/>
            <a:ext cx="502920" cy="502920"/>
          </a:xfrm>
          <a:prstGeom prst="ellipse">
            <a:avLst/>
          </a:prstGeom>
          <a:solidFill>
            <a:srgbClr val="12262B"/>
          </a:solidFill>
          <a:ln/>
        </p:spPr>
        <p:txBody>
          <a:bodyPr/>
          <a:lstStyle/>
          <a:p>
            <a:endParaRPr lang="en-US"/>
          </a:p>
        </p:txBody>
      </p:sp>
      <p:sp>
        <p:nvSpPr>
          <p:cNvPr id="23" name="Text 21"/>
          <p:cNvSpPr/>
          <p:nvPr/>
        </p:nvSpPr>
        <p:spPr>
          <a:xfrm>
            <a:off x="777240" y="5596128"/>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D</a:t>
            </a:r>
            <a:endParaRPr lang="en-US" sz="2000" dirty="0"/>
          </a:p>
        </p:txBody>
      </p:sp>
      <p:sp>
        <p:nvSpPr>
          <p:cNvPr id="24" name="Text 22"/>
          <p:cNvSpPr/>
          <p:nvPr/>
        </p:nvSpPr>
        <p:spPr>
          <a:xfrm>
            <a:off x="1463040" y="5376672"/>
            <a:ext cx="2743200" cy="960120"/>
          </a:xfrm>
          <a:prstGeom prst="rect">
            <a:avLst/>
          </a:prstGeom>
          <a:noFill/>
          <a:ln/>
        </p:spPr>
        <p:txBody>
          <a:bodyPr wrap="square" lIns="0" tIns="0" rIns="0" bIns="0" rtlCol="0" anchor="ctr"/>
          <a:lstStyle/>
          <a:p>
            <a:pPr marL="0" indent="0">
              <a:buNone/>
            </a:pPr>
            <a:r>
              <a:rPr lang="en-US" sz="1450" b="1" dirty="0">
                <a:solidFill>
                  <a:srgbClr val="0F5257"/>
                </a:solidFill>
                <a:latin typeface="Cambria" pitchFamily="34" charset="0"/>
                <a:ea typeface="Cambria" pitchFamily="34" charset="-122"/>
                <a:cs typeface="Cambria" pitchFamily="34" charset="-120"/>
              </a:rPr>
              <a:t>Dignity &amp; professionalism</a:t>
            </a:r>
            <a:endParaRPr lang="en-US" sz="1450" dirty="0"/>
          </a:p>
        </p:txBody>
      </p:sp>
      <p:sp>
        <p:nvSpPr>
          <p:cNvPr id="25" name="Text 23"/>
          <p:cNvSpPr/>
          <p:nvPr/>
        </p:nvSpPr>
        <p:spPr>
          <a:xfrm>
            <a:off x="4224528" y="5340096"/>
            <a:ext cx="7223760" cy="1024128"/>
          </a:xfrm>
          <a:prstGeom prst="rect">
            <a:avLst/>
          </a:prstGeom>
          <a:noFill/>
          <a:ln/>
        </p:spPr>
        <p:txBody>
          <a:bodyPr wrap="square" lIns="0" tIns="0" rIns="0" bIns="0" rtlCol="0" anchor="ctr"/>
          <a:lstStyle/>
          <a:p>
            <a:pPr marL="0" indent="0">
              <a:lnSpc>
                <a:spcPts val="1250"/>
              </a:lnSpc>
              <a:buNone/>
            </a:pPr>
            <a:r>
              <a:rPr lang="en-US" sz="980" dirty="0">
                <a:solidFill>
                  <a:srgbClr val="23343A"/>
                </a:solidFill>
                <a:latin typeface="Calibri" pitchFamily="34" charset="0"/>
                <a:ea typeface="Calibri" pitchFamily="34" charset="-122"/>
                <a:cs typeface="Calibri" pitchFamily="34" charset="-120"/>
              </a:rPr>
              <a:t>Practitioners must show kindness, respect and compassion, avoid making assumptions, recognise diversity and individual choice, and uphold a duty of confidentiality (NMC, 2018, 1.1–1.3 and 5). This is not sentiment: weight and smoking stigma are clinically counter-productive, because they reduce engagement with the very programme most likely to help him.</a:t>
            </a:r>
            <a:endParaRPr lang="en-US" sz="980" dirty="0"/>
          </a:p>
        </p:txBody>
      </p:sp>
      <p:sp>
        <p:nvSpPr>
          <p:cNvPr id="26" name="Shape 24"/>
          <p:cNvSpPr/>
          <p:nvPr/>
        </p:nvSpPr>
        <p:spPr>
          <a:xfrm>
            <a:off x="566928" y="6455664"/>
            <a:ext cx="11073384" cy="0"/>
          </a:xfrm>
          <a:prstGeom prst="roundRect">
            <a:avLst>
              <a:gd name="adj" fmla="val Infinity"/>
            </a:avLst>
          </a:prstGeom>
          <a:solidFill>
            <a:srgbClr val="EDF4F4"/>
          </a:solidFill>
          <a:ln w="9525">
            <a:solidFill>
              <a:srgbClr val="D3E3E3"/>
            </a:solidFill>
            <a:prstDash val="solid"/>
          </a:ln>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Tm="88508"/>
    </mc:Choice>
    <mc:Fallback xmlns="">
      <p:transition spd="slow" advTm="8850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11</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Conclusion</a:t>
            </a:r>
            <a:endParaRPr lang="en-US" sz="3000" dirty="0"/>
          </a:p>
        </p:txBody>
      </p:sp>
      <p:sp>
        <p:nvSpPr>
          <p:cNvPr id="5" name="Text 3"/>
          <p:cNvSpPr/>
          <p:nvPr/>
        </p:nvSpPr>
        <p:spPr>
          <a:xfrm>
            <a:off x="1234440" y="786384"/>
            <a:ext cx="10424160" cy="274320"/>
          </a:xfrm>
          <a:prstGeom prst="rect">
            <a:avLst/>
          </a:prstGeom>
          <a:noFill/>
          <a:ln/>
        </p:spPr>
        <p:txBody>
          <a:bodyPr wrap="square" lIns="0" tIns="0" rIns="0" bIns="0" rtlCol="0" anchor="ctr"/>
          <a:lstStyle/>
          <a:p>
            <a:pPr marL="0" indent="0">
              <a:buNone/>
            </a:pPr>
            <a:r>
              <a:rPr lang="en-US" sz="1250" i="1" dirty="0">
                <a:solidFill>
                  <a:srgbClr val="3C7A80"/>
                </a:solidFill>
                <a:latin typeface="Calibri" pitchFamily="34" charset="0"/>
                <a:ea typeface="Calibri" pitchFamily="34" charset="-122"/>
                <a:cs typeface="Calibri" pitchFamily="34" charset="-120"/>
              </a:rPr>
              <a:t>Bringing the two systems together</a:t>
            </a:r>
            <a:endParaRPr lang="en-US" sz="1250" dirty="0"/>
          </a:p>
        </p:txBody>
      </p:sp>
      <p:sp>
        <p:nvSpPr>
          <p:cNvPr id="6" name="Shape 4"/>
          <p:cNvSpPr/>
          <p:nvPr/>
        </p:nvSpPr>
        <p:spPr>
          <a:xfrm>
            <a:off x="566928" y="1280160"/>
            <a:ext cx="11073384" cy="841248"/>
          </a:xfrm>
          <a:prstGeom prst="roundRect">
            <a:avLst>
              <a:gd name="adj" fmla="val 5435"/>
            </a:avLst>
          </a:prstGeom>
          <a:solidFill>
            <a:srgbClr val="0F5257"/>
          </a:solidFill>
          <a:ln w="12700">
            <a:solidFill>
              <a:srgbClr val="0F5257"/>
            </a:solidFill>
            <a:prstDash val="solid"/>
          </a:ln>
        </p:spPr>
        <p:txBody>
          <a:bodyPr/>
          <a:lstStyle/>
          <a:p>
            <a:endParaRPr lang="en-US"/>
          </a:p>
        </p:txBody>
      </p:sp>
      <p:sp>
        <p:nvSpPr>
          <p:cNvPr id="7" name="Text 5"/>
          <p:cNvSpPr/>
          <p:nvPr/>
        </p:nvSpPr>
        <p:spPr>
          <a:xfrm>
            <a:off x="822960" y="1353312"/>
            <a:ext cx="10561320" cy="694944"/>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One endocrine defect → two systems → one mechanism:  beta-cell decompensation → chronic hyperglycaemia → nitric oxide ↓ and endothelin-1 ↑ → endothelial dysfunction → atherosclerosis</a:t>
            </a:r>
            <a:endParaRPr lang="en-US" sz="1500" dirty="0"/>
          </a:p>
        </p:txBody>
      </p:sp>
      <p:sp>
        <p:nvSpPr>
          <p:cNvPr id="8" name="Shape 6"/>
          <p:cNvSpPr/>
          <p:nvPr/>
        </p:nvSpPr>
        <p:spPr>
          <a:xfrm>
            <a:off x="566928" y="2286000"/>
            <a:ext cx="3566160" cy="3246120"/>
          </a:xfrm>
          <a:prstGeom prst="roundRect">
            <a:avLst>
              <a:gd name="adj" fmla="val 1690"/>
            </a:avLst>
          </a:prstGeom>
          <a:solidFill>
            <a:srgbClr val="F7ECEB"/>
          </a:solidFill>
          <a:ln w="9525">
            <a:solidFill>
              <a:srgbClr val="E8CFCD"/>
            </a:solidFill>
            <a:prstDash val="solid"/>
          </a:ln>
        </p:spPr>
        <p:txBody>
          <a:bodyPr/>
          <a:lstStyle/>
          <a:p>
            <a:endParaRPr lang="en-US"/>
          </a:p>
        </p:txBody>
      </p:sp>
      <p:sp>
        <p:nvSpPr>
          <p:cNvPr id="9" name="Shape 7"/>
          <p:cNvSpPr/>
          <p:nvPr/>
        </p:nvSpPr>
        <p:spPr>
          <a:xfrm>
            <a:off x="566928" y="2286000"/>
            <a:ext cx="82296" cy="3246120"/>
          </a:xfrm>
          <a:prstGeom prst="rect">
            <a:avLst/>
          </a:prstGeom>
          <a:solidFill>
            <a:srgbClr val="A8322B"/>
          </a:solidFill>
          <a:ln w="12700">
            <a:solidFill>
              <a:srgbClr val="333333"/>
            </a:solidFill>
            <a:prstDash val="solid"/>
          </a:ln>
        </p:spPr>
        <p:txBody>
          <a:bodyPr/>
          <a:lstStyle/>
          <a:p>
            <a:endParaRPr lang="en-US"/>
          </a:p>
        </p:txBody>
      </p:sp>
      <p:sp>
        <p:nvSpPr>
          <p:cNvPr id="10" name="Text 8"/>
          <p:cNvSpPr/>
          <p:nvPr/>
        </p:nvSpPr>
        <p:spPr>
          <a:xfrm>
            <a:off x="822960" y="2432304"/>
            <a:ext cx="3154680" cy="566928"/>
          </a:xfrm>
          <a:prstGeom prst="rect">
            <a:avLst/>
          </a:prstGeom>
          <a:noFill/>
          <a:ln/>
        </p:spPr>
        <p:txBody>
          <a:bodyPr wrap="square" lIns="0" tIns="0" rIns="0" bIns="0" rtlCol="0" anchor="ctr"/>
          <a:lstStyle/>
          <a:p>
            <a:pPr marL="0" indent="0">
              <a:buNone/>
            </a:pPr>
            <a:r>
              <a:rPr lang="en-US" sz="1450" b="1" dirty="0">
                <a:solidFill>
                  <a:srgbClr val="A8322B"/>
                </a:solidFill>
                <a:latin typeface="Cambria" pitchFamily="34" charset="0"/>
                <a:ea typeface="Cambria" pitchFamily="34" charset="-122"/>
                <a:cs typeface="Cambria" pitchFamily="34" charset="-120"/>
              </a:rPr>
              <a:t>The physiology</a:t>
            </a:r>
            <a:endParaRPr lang="en-US" sz="1450" dirty="0"/>
          </a:p>
        </p:txBody>
      </p:sp>
      <p:sp>
        <p:nvSpPr>
          <p:cNvPr id="11" name="Text 9"/>
          <p:cNvSpPr/>
          <p:nvPr/>
        </p:nvSpPr>
        <p:spPr>
          <a:xfrm>
            <a:off x="822960" y="3054096"/>
            <a:ext cx="3145536" cy="2331720"/>
          </a:xfrm>
          <a:prstGeom prst="rect">
            <a:avLst/>
          </a:prstGeom>
          <a:noFill/>
          <a:ln/>
        </p:spPr>
        <p:txBody>
          <a:bodyPr wrap="square" lIns="0" tIns="0" rIns="0" bIns="0" rtlCol="0" anchor="t"/>
          <a:lstStyle/>
          <a:p>
            <a:pPr marL="342900" indent="-342900">
              <a:lnSpc>
                <a:spcPts val="1450"/>
              </a:lnSpc>
              <a:spcAft>
                <a:spcPts val="800"/>
              </a:spcAft>
              <a:buSzPct val="100000"/>
              <a:buChar char="▪"/>
            </a:pPr>
            <a:r>
              <a:rPr lang="en-US" sz="1060" dirty="0">
                <a:solidFill>
                  <a:srgbClr val="23343A"/>
                </a:solidFill>
                <a:latin typeface="Calibri" pitchFamily="34" charset="0"/>
                <a:ea typeface="Calibri" pitchFamily="34" charset="-122"/>
                <a:cs typeface="Calibri" pitchFamily="34" charset="-120"/>
              </a:rPr>
              <a:t>The endocrine and cardiovascular systems are not two topics. They are one chain (Liu et al., 2025).</a:t>
            </a:r>
            <a:endParaRPr lang="en-US" sz="1060" dirty="0"/>
          </a:p>
          <a:p>
            <a:pPr marL="342900" indent="-342900">
              <a:lnSpc>
                <a:spcPts val="1450"/>
              </a:lnSpc>
              <a:spcAft>
                <a:spcPts val="800"/>
              </a:spcAft>
              <a:buSzPct val="100000"/>
              <a:buChar char="▪"/>
            </a:pPr>
            <a:r>
              <a:rPr lang="en-US" sz="1060" dirty="0">
                <a:solidFill>
                  <a:srgbClr val="23343A"/>
                </a:solidFill>
                <a:latin typeface="Calibri" pitchFamily="34" charset="0"/>
                <a:ea typeface="Calibri" pitchFamily="34" charset="-122"/>
                <a:cs typeface="Calibri" pitchFamily="34" charset="-120"/>
              </a:rPr>
              <a:t>A care plan that treats only glucose treats only half the disease — and the half that causes least of the harm.</a:t>
            </a:r>
            <a:endParaRPr lang="en-US" sz="1060" dirty="0"/>
          </a:p>
        </p:txBody>
      </p:sp>
      <p:sp>
        <p:nvSpPr>
          <p:cNvPr id="12" name="Shape 10"/>
          <p:cNvSpPr/>
          <p:nvPr/>
        </p:nvSpPr>
        <p:spPr>
          <a:xfrm>
            <a:off x="4315968" y="2286000"/>
            <a:ext cx="3566160" cy="3246120"/>
          </a:xfrm>
          <a:prstGeom prst="roundRect">
            <a:avLst>
              <a:gd name="adj" fmla="val 1690"/>
            </a:avLst>
          </a:prstGeom>
          <a:solidFill>
            <a:srgbClr val="EDF4F4"/>
          </a:solidFill>
          <a:ln w="9525">
            <a:solidFill>
              <a:srgbClr val="D3E3E3"/>
            </a:solidFill>
            <a:prstDash val="solid"/>
          </a:ln>
        </p:spPr>
        <p:txBody>
          <a:bodyPr/>
          <a:lstStyle/>
          <a:p>
            <a:endParaRPr lang="en-US"/>
          </a:p>
        </p:txBody>
      </p:sp>
      <p:sp>
        <p:nvSpPr>
          <p:cNvPr id="13" name="Shape 11"/>
          <p:cNvSpPr/>
          <p:nvPr/>
        </p:nvSpPr>
        <p:spPr>
          <a:xfrm>
            <a:off x="4315968" y="2286000"/>
            <a:ext cx="82296" cy="3246120"/>
          </a:xfrm>
          <a:prstGeom prst="rect">
            <a:avLst/>
          </a:prstGeom>
          <a:solidFill>
            <a:srgbClr val="0F5257"/>
          </a:solidFill>
          <a:ln w="12700">
            <a:solidFill>
              <a:srgbClr val="333333"/>
            </a:solidFill>
            <a:prstDash val="solid"/>
          </a:ln>
        </p:spPr>
        <p:txBody>
          <a:bodyPr/>
          <a:lstStyle/>
          <a:p>
            <a:endParaRPr lang="en-US"/>
          </a:p>
        </p:txBody>
      </p:sp>
      <p:sp>
        <p:nvSpPr>
          <p:cNvPr id="14" name="Text 12"/>
          <p:cNvSpPr/>
          <p:nvPr/>
        </p:nvSpPr>
        <p:spPr>
          <a:xfrm>
            <a:off x="4572000" y="2432304"/>
            <a:ext cx="3154680" cy="566928"/>
          </a:xfrm>
          <a:prstGeom prst="rect">
            <a:avLst/>
          </a:prstGeom>
          <a:noFill/>
          <a:ln/>
        </p:spPr>
        <p:txBody>
          <a:bodyPr wrap="square" lIns="0" tIns="0" rIns="0" bIns="0" rtlCol="0" anchor="ctr"/>
          <a:lstStyle/>
          <a:p>
            <a:pPr marL="0" indent="0">
              <a:buNone/>
            </a:pPr>
            <a:r>
              <a:rPr lang="en-US" sz="1450" b="1" dirty="0">
                <a:solidFill>
                  <a:srgbClr val="0F5257"/>
                </a:solidFill>
                <a:latin typeface="Cambria" pitchFamily="34" charset="0"/>
                <a:ea typeface="Cambria" pitchFamily="34" charset="-122"/>
                <a:cs typeface="Cambria" pitchFamily="34" charset="-120"/>
              </a:rPr>
              <a:t>The guidance</a:t>
            </a:r>
            <a:endParaRPr lang="en-US" sz="1450" dirty="0"/>
          </a:p>
        </p:txBody>
      </p:sp>
      <p:sp>
        <p:nvSpPr>
          <p:cNvPr id="15" name="Text 13"/>
          <p:cNvSpPr/>
          <p:nvPr/>
        </p:nvSpPr>
        <p:spPr>
          <a:xfrm>
            <a:off x="4572000" y="3054096"/>
            <a:ext cx="3145536" cy="2331720"/>
          </a:xfrm>
          <a:prstGeom prst="rect">
            <a:avLst/>
          </a:prstGeom>
          <a:noFill/>
          <a:ln/>
        </p:spPr>
        <p:txBody>
          <a:bodyPr wrap="square" lIns="0" tIns="0" rIns="0" bIns="0" rtlCol="0" anchor="t"/>
          <a:lstStyle/>
          <a:p>
            <a:pPr marL="342900" indent="-342900">
              <a:lnSpc>
                <a:spcPts val="1450"/>
              </a:lnSpc>
              <a:spcAft>
                <a:spcPts val="800"/>
              </a:spcAft>
              <a:buSzPct val="100000"/>
              <a:buChar char="▪"/>
            </a:pPr>
            <a:r>
              <a:rPr lang="en-US" sz="1060" dirty="0">
                <a:solidFill>
                  <a:srgbClr val="23343A"/>
                </a:solidFill>
                <a:latin typeface="Calibri" pitchFamily="34" charset="0"/>
                <a:ea typeface="Calibri" pitchFamily="34" charset="-122"/>
                <a:cs typeface="Calibri" pitchFamily="34" charset="-120"/>
              </a:rPr>
              <a:t>NICE's February 2026 update states that SGLT-2 inhibitors and GLP-1 receptor agonists are recommended as much for their cardiovascular and renal benefits as for their glycaemic ones (NICE, 2026).</a:t>
            </a:r>
            <a:endParaRPr lang="en-US" sz="1060" dirty="0"/>
          </a:p>
          <a:p>
            <a:pPr marL="342900" indent="-342900">
              <a:lnSpc>
                <a:spcPts val="1450"/>
              </a:lnSpc>
              <a:spcAft>
                <a:spcPts val="800"/>
              </a:spcAft>
              <a:buSzPct val="100000"/>
              <a:buChar char="▪"/>
            </a:pPr>
            <a:r>
              <a:rPr lang="en-US" sz="1060" dirty="0">
                <a:solidFill>
                  <a:srgbClr val="23343A"/>
                </a:solidFill>
                <a:latin typeface="Calibri" pitchFamily="34" charset="0"/>
                <a:ea typeface="Calibri" pitchFamily="34" charset="-122"/>
                <a:cs typeface="Calibri" pitchFamily="34" charset="-120"/>
              </a:rPr>
              <a:t>The guideline has followed the physiology.</a:t>
            </a:r>
            <a:endParaRPr lang="en-US" sz="1060" dirty="0"/>
          </a:p>
        </p:txBody>
      </p:sp>
      <p:sp>
        <p:nvSpPr>
          <p:cNvPr id="16" name="Shape 14"/>
          <p:cNvSpPr/>
          <p:nvPr/>
        </p:nvSpPr>
        <p:spPr>
          <a:xfrm>
            <a:off x="8065008" y="2286000"/>
            <a:ext cx="3566160" cy="3246120"/>
          </a:xfrm>
          <a:prstGeom prst="roundRect">
            <a:avLst>
              <a:gd name="adj" fmla="val 1690"/>
            </a:avLst>
          </a:prstGeom>
          <a:solidFill>
            <a:srgbClr val="EDF4F4"/>
          </a:solidFill>
          <a:ln w="9525">
            <a:solidFill>
              <a:srgbClr val="D3E3E3"/>
            </a:solidFill>
            <a:prstDash val="solid"/>
          </a:ln>
        </p:spPr>
        <p:txBody>
          <a:bodyPr/>
          <a:lstStyle/>
          <a:p>
            <a:endParaRPr lang="en-US"/>
          </a:p>
        </p:txBody>
      </p:sp>
      <p:sp>
        <p:nvSpPr>
          <p:cNvPr id="17" name="Shape 15"/>
          <p:cNvSpPr/>
          <p:nvPr/>
        </p:nvSpPr>
        <p:spPr>
          <a:xfrm>
            <a:off x="8065008" y="2286000"/>
            <a:ext cx="82296" cy="3246120"/>
          </a:xfrm>
          <a:prstGeom prst="rect">
            <a:avLst/>
          </a:prstGeom>
          <a:solidFill>
            <a:srgbClr val="3C7A80"/>
          </a:solidFill>
          <a:ln w="12700">
            <a:solidFill>
              <a:srgbClr val="333333"/>
            </a:solidFill>
            <a:prstDash val="solid"/>
          </a:ln>
        </p:spPr>
        <p:txBody>
          <a:bodyPr/>
          <a:lstStyle/>
          <a:p>
            <a:endParaRPr lang="en-US"/>
          </a:p>
        </p:txBody>
      </p:sp>
      <p:sp>
        <p:nvSpPr>
          <p:cNvPr id="18" name="Text 16"/>
          <p:cNvSpPr/>
          <p:nvPr/>
        </p:nvSpPr>
        <p:spPr>
          <a:xfrm>
            <a:off x="8321040" y="2432304"/>
            <a:ext cx="3154680" cy="566928"/>
          </a:xfrm>
          <a:prstGeom prst="rect">
            <a:avLst/>
          </a:prstGeom>
          <a:noFill/>
          <a:ln/>
        </p:spPr>
        <p:txBody>
          <a:bodyPr wrap="square" lIns="0" tIns="0" rIns="0" bIns="0" rtlCol="0" anchor="ctr"/>
          <a:lstStyle/>
          <a:p>
            <a:pPr marL="0" indent="0">
              <a:buNone/>
            </a:pPr>
            <a:r>
              <a:rPr lang="en-US" sz="1450" b="1" dirty="0">
                <a:solidFill>
                  <a:srgbClr val="0F5257"/>
                </a:solidFill>
                <a:latin typeface="Cambria" pitchFamily="34" charset="0"/>
                <a:ea typeface="Cambria" pitchFamily="34" charset="-122"/>
                <a:cs typeface="Cambria" pitchFamily="34" charset="-120"/>
              </a:rPr>
              <a:t>The recommendation, and its limits</a:t>
            </a:r>
            <a:endParaRPr lang="en-US" sz="1450" dirty="0"/>
          </a:p>
        </p:txBody>
      </p:sp>
      <p:sp>
        <p:nvSpPr>
          <p:cNvPr id="19" name="Text 17"/>
          <p:cNvSpPr/>
          <p:nvPr/>
        </p:nvSpPr>
        <p:spPr>
          <a:xfrm>
            <a:off x="8321040" y="3054096"/>
            <a:ext cx="3145536" cy="2331720"/>
          </a:xfrm>
          <a:prstGeom prst="rect">
            <a:avLst/>
          </a:prstGeom>
          <a:noFill/>
          <a:ln/>
        </p:spPr>
        <p:txBody>
          <a:bodyPr wrap="square" lIns="0" tIns="0" rIns="0" bIns="0" rtlCol="0" anchor="t"/>
          <a:lstStyle/>
          <a:p>
            <a:pPr marL="342900" indent="-342900">
              <a:lnSpc>
                <a:spcPts val="1450"/>
              </a:lnSpc>
              <a:spcAft>
                <a:spcPts val="800"/>
              </a:spcAft>
              <a:buSzPct val="100000"/>
              <a:buChar char="▪"/>
            </a:pPr>
            <a:r>
              <a:rPr lang="en-US" sz="1060" dirty="0">
                <a:solidFill>
                  <a:srgbClr val="23343A"/>
                </a:solidFill>
                <a:latin typeface="Calibri" pitchFamily="34" charset="0"/>
                <a:ea typeface="Calibri" pitchFamily="34" charset="-122"/>
                <a:cs typeface="Calibri" pitchFamily="34" charset="-120"/>
              </a:rPr>
              <a:t>For Mr Miah: triple therapy, atorvastatin 80 mg, and immediate referral to the Path to Remission Programme with interpreter and culturally tailored support.</a:t>
            </a:r>
            <a:endParaRPr lang="en-US" sz="1060" dirty="0"/>
          </a:p>
          <a:p>
            <a:pPr marL="342900" indent="-342900">
              <a:lnSpc>
                <a:spcPts val="1450"/>
              </a:lnSpc>
              <a:spcAft>
                <a:spcPts val="800"/>
              </a:spcAft>
              <a:buSzPct val="100000"/>
              <a:buChar char="▪"/>
            </a:pPr>
            <a:r>
              <a:rPr lang="en-US" sz="1060" dirty="0">
                <a:solidFill>
                  <a:srgbClr val="23343A"/>
                </a:solidFill>
                <a:latin typeface="Calibri" pitchFamily="34" charset="0"/>
                <a:ea typeface="Calibri" pitchFamily="34" charset="-122"/>
                <a:cs typeface="Calibri" pitchFamily="34" charset="-120"/>
              </a:rPr>
              <a:t>Limits: remission falls to 13% at 5 years (Lean et al., 2024) and 32% at NHS scale (Valabhji et al., 2024); metabolic memory means earlier damage is not fully reversible. Early action beats late optimisation.</a:t>
            </a:r>
            <a:endParaRPr lang="en-US" sz="1060" dirty="0"/>
          </a:p>
        </p:txBody>
      </p:sp>
      <p:sp>
        <p:nvSpPr>
          <p:cNvPr id="20" name="Shape 18"/>
          <p:cNvSpPr/>
          <p:nvPr/>
        </p:nvSpPr>
        <p:spPr>
          <a:xfrm>
            <a:off x="566928" y="5669280"/>
            <a:ext cx="11073384" cy="749808"/>
          </a:xfrm>
          <a:prstGeom prst="roundRect">
            <a:avLst>
              <a:gd name="adj" fmla="val 7317"/>
            </a:avLst>
          </a:prstGeom>
          <a:solidFill>
            <a:srgbClr val="EDF4F4"/>
          </a:solidFill>
          <a:ln w="9525">
            <a:solidFill>
              <a:srgbClr val="D3E3E3"/>
            </a:solidFill>
            <a:prstDash val="solid"/>
          </a:ln>
        </p:spPr>
        <p:txBody>
          <a:bodyPr/>
          <a:lstStyle/>
          <a:p>
            <a:endParaRPr lang="en-US"/>
          </a:p>
        </p:txBody>
      </p:sp>
      <p:sp>
        <p:nvSpPr>
          <p:cNvPr id="21" name="Text 19"/>
          <p:cNvSpPr/>
          <p:nvPr/>
        </p:nvSpPr>
        <p:spPr>
          <a:xfrm>
            <a:off x="822960" y="5742432"/>
            <a:ext cx="10561320" cy="603504"/>
          </a:xfrm>
          <a:prstGeom prst="rect">
            <a:avLst/>
          </a:prstGeom>
          <a:noFill/>
          <a:ln/>
        </p:spPr>
        <p:txBody>
          <a:bodyPr wrap="square" lIns="0" tIns="0" rIns="0" bIns="0" rtlCol="0" anchor="ctr"/>
          <a:lstStyle/>
          <a:p>
            <a:pPr marL="0" indent="0" algn="ctr">
              <a:buNone/>
            </a:pPr>
            <a:r>
              <a:rPr lang="en-US" sz="1100" i="1" dirty="0">
                <a:solidFill>
                  <a:srgbClr val="3A2523"/>
                </a:solidFill>
                <a:latin typeface="Calibri" pitchFamily="34" charset="0"/>
                <a:ea typeface="Calibri" pitchFamily="34" charset="-122"/>
                <a:cs typeface="Calibri" pitchFamily="34" charset="-120"/>
              </a:rPr>
              <a:t>Physiology explains why Mr Miah needs 80 mg of atorvastatin at an LDL of 3.6 — a level many would call "not that high". His endothelium is already injured, so the same LDL carries a different risk. The number has not changed; the vessel has.</a:t>
            </a:r>
            <a:endParaRPr lang="en-US" sz="1100" dirty="0"/>
          </a:p>
        </p:txBody>
      </p:sp>
      <p:sp>
        <p:nvSpPr>
          <p:cNvPr id="23" name="Text 20"/>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11</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pic>
        <p:nvPicPr>
          <p:cNvPr id="24" name="Recorded Sound">
            <a:hlinkClick r:id="" action="ppaction://media"/>
            <a:extLst>
              <a:ext uri="{FF2B5EF4-FFF2-40B4-BE49-F238E27FC236}">
                <a16:creationId xmlns:a16="http://schemas.microsoft.com/office/drawing/2014/main" id="{E23C6444-F16F-6BDA-4D52-F5293D660A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75720" y="5868506"/>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4797"/>
    </mc:Choice>
    <mc:Fallback xmlns="">
      <p:transition spd="slow" advTm="84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973"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12</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References</a:t>
            </a:r>
            <a:endParaRPr lang="en-US" sz="3000" dirty="0"/>
          </a:p>
        </p:txBody>
      </p:sp>
      <p:sp>
        <p:nvSpPr>
          <p:cNvPr id="6" name="Shape 4"/>
          <p:cNvSpPr/>
          <p:nvPr/>
        </p:nvSpPr>
        <p:spPr>
          <a:xfrm>
            <a:off x="566928" y="1371600"/>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7" name="Shape 5"/>
          <p:cNvSpPr/>
          <p:nvPr/>
        </p:nvSpPr>
        <p:spPr>
          <a:xfrm>
            <a:off x="749808" y="1545336"/>
            <a:ext cx="310896" cy="310896"/>
          </a:xfrm>
          <a:prstGeom prst="ellipse">
            <a:avLst/>
          </a:prstGeom>
          <a:solidFill>
            <a:srgbClr val="0F5257"/>
          </a:solidFill>
          <a:ln/>
        </p:spPr>
        <p:txBody>
          <a:bodyPr/>
          <a:lstStyle/>
          <a:p>
            <a:endParaRPr lang="en-US"/>
          </a:p>
        </p:txBody>
      </p:sp>
      <p:sp>
        <p:nvSpPr>
          <p:cNvPr id="8" name="Text 6"/>
          <p:cNvSpPr/>
          <p:nvPr/>
        </p:nvSpPr>
        <p:spPr>
          <a:xfrm>
            <a:off x="749808" y="1545336"/>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9" name="Text 7"/>
          <p:cNvSpPr/>
          <p:nvPr/>
        </p:nvSpPr>
        <p:spPr>
          <a:xfrm>
            <a:off x="1188720" y="1408176"/>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Diabetes UK (2025) </a:t>
            </a:r>
            <a:r>
              <a:rPr lang="en-US" sz="960" i="1" dirty="0">
                <a:solidFill>
                  <a:srgbClr val="23343A"/>
                </a:solidFill>
                <a:latin typeface="Calibri" pitchFamily="34" charset="0"/>
                <a:ea typeface="Calibri" pitchFamily="34" charset="-122"/>
                <a:cs typeface="Calibri" pitchFamily="34" charset="-120"/>
              </a:rPr>
              <a:t>How many people in the UK have diabetes? </a:t>
            </a:r>
            <a:r>
              <a:rPr lang="en-US" sz="960" dirty="0">
                <a:solidFill>
                  <a:srgbClr val="23343A"/>
                </a:solidFill>
                <a:latin typeface="Calibri" pitchFamily="34" charset="0"/>
                <a:ea typeface="Calibri" pitchFamily="34" charset="-122"/>
                <a:cs typeface="Calibri" pitchFamily="34" charset="-120"/>
              </a:rPr>
              <a:t>Available at: https://www.diabetes.org.uk/about-us/about-the-charity/our-strategy/statistics (Accessed: 15 July 2026).</a:t>
            </a:r>
            <a:endParaRPr lang="en-US" sz="960" dirty="0"/>
          </a:p>
        </p:txBody>
      </p:sp>
      <p:sp>
        <p:nvSpPr>
          <p:cNvPr id="10" name="Shape 8"/>
          <p:cNvSpPr/>
          <p:nvPr/>
        </p:nvSpPr>
        <p:spPr>
          <a:xfrm>
            <a:off x="566928" y="2093976"/>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11" name="Shape 9"/>
          <p:cNvSpPr/>
          <p:nvPr/>
        </p:nvSpPr>
        <p:spPr>
          <a:xfrm>
            <a:off x="749808" y="2267712"/>
            <a:ext cx="310896" cy="310896"/>
          </a:xfrm>
          <a:prstGeom prst="ellipse">
            <a:avLst/>
          </a:prstGeom>
          <a:solidFill>
            <a:srgbClr val="0F5257"/>
          </a:solidFill>
          <a:ln/>
        </p:spPr>
        <p:txBody>
          <a:bodyPr/>
          <a:lstStyle/>
          <a:p>
            <a:endParaRPr lang="en-US"/>
          </a:p>
        </p:txBody>
      </p:sp>
      <p:sp>
        <p:nvSpPr>
          <p:cNvPr id="12" name="Text 10"/>
          <p:cNvSpPr/>
          <p:nvPr/>
        </p:nvSpPr>
        <p:spPr>
          <a:xfrm>
            <a:off x="749808" y="2267712"/>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2</a:t>
            </a:r>
            <a:endParaRPr lang="en-US" sz="1050" dirty="0"/>
          </a:p>
        </p:txBody>
      </p:sp>
      <p:sp>
        <p:nvSpPr>
          <p:cNvPr id="13" name="Text 11"/>
          <p:cNvSpPr/>
          <p:nvPr/>
        </p:nvSpPr>
        <p:spPr>
          <a:xfrm>
            <a:off x="1188720" y="2130552"/>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Kamel-ElSayed, S.A. and Mukherjee, S. (2023) </a:t>
            </a:r>
            <a:r>
              <a:rPr lang="en-US" sz="960" i="1" dirty="0">
                <a:solidFill>
                  <a:srgbClr val="23343A"/>
                </a:solidFill>
                <a:latin typeface="Calibri" pitchFamily="34" charset="0"/>
                <a:ea typeface="Calibri" pitchFamily="34" charset="-122"/>
                <a:cs typeface="Calibri" pitchFamily="34" charset="-120"/>
              </a:rPr>
              <a:t>'Physiology, pancreas', StatPearls. </a:t>
            </a:r>
            <a:r>
              <a:rPr lang="en-US" sz="960" dirty="0">
                <a:solidFill>
                  <a:srgbClr val="23343A"/>
                </a:solidFill>
                <a:latin typeface="Calibri" pitchFamily="34" charset="0"/>
                <a:ea typeface="Calibri" pitchFamily="34" charset="-122"/>
                <a:cs typeface="Calibri" pitchFamily="34" charset="-120"/>
              </a:rPr>
              <a:t>Treasure Island, FL: StatPearls Publishing. Available at: https://www.ncbi.nlm.nih.gov/books/NBK459261/ (Accessed: 15 July 2026).</a:t>
            </a:r>
            <a:endParaRPr lang="en-US" sz="960" dirty="0"/>
          </a:p>
        </p:txBody>
      </p:sp>
      <p:sp>
        <p:nvSpPr>
          <p:cNvPr id="14" name="Shape 12"/>
          <p:cNvSpPr/>
          <p:nvPr/>
        </p:nvSpPr>
        <p:spPr>
          <a:xfrm>
            <a:off x="566928" y="2816352"/>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15" name="Shape 13"/>
          <p:cNvSpPr/>
          <p:nvPr/>
        </p:nvSpPr>
        <p:spPr>
          <a:xfrm>
            <a:off x="749808" y="2990088"/>
            <a:ext cx="310896" cy="310896"/>
          </a:xfrm>
          <a:prstGeom prst="ellipse">
            <a:avLst/>
          </a:prstGeom>
          <a:solidFill>
            <a:srgbClr val="0F5257"/>
          </a:solidFill>
          <a:ln/>
        </p:spPr>
        <p:txBody>
          <a:bodyPr/>
          <a:lstStyle/>
          <a:p>
            <a:endParaRPr lang="en-US"/>
          </a:p>
        </p:txBody>
      </p:sp>
      <p:sp>
        <p:nvSpPr>
          <p:cNvPr id="16" name="Text 14"/>
          <p:cNvSpPr/>
          <p:nvPr/>
        </p:nvSpPr>
        <p:spPr>
          <a:xfrm>
            <a:off x="749808" y="2990088"/>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3</a:t>
            </a:r>
            <a:endParaRPr lang="en-US" sz="1050" dirty="0"/>
          </a:p>
        </p:txBody>
      </p:sp>
      <p:sp>
        <p:nvSpPr>
          <p:cNvPr id="17" name="Text 15"/>
          <p:cNvSpPr/>
          <p:nvPr/>
        </p:nvSpPr>
        <p:spPr>
          <a:xfrm>
            <a:off x="1188720" y="2852928"/>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Lean, M.E., Leslie, W.S., Barnes, A.C. et al. (2018) </a:t>
            </a:r>
            <a:r>
              <a:rPr lang="en-US" sz="960" i="1" dirty="0">
                <a:solidFill>
                  <a:srgbClr val="23343A"/>
                </a:solidFill>
                <a:latin typeface="Calibri" pitchFamily="34" charset="0"/>
                <a:ea typeface="Calibri" pitchFamily="34" charset="-122"/>
                <a:cs typeface="Calibri" pitchFamily="34" charset="-120"/>
              </a:rPr>
              <a:t>'Primary care-led weight management for remission of type 2 diabetes (DiRECT): an open-label, cluster-randomised trial', The Lancet, </a:t>
            </a:r>
            <a:r>
              <a:rPr lang="en-US" sz="960" dirty="0">
                <a:solidFill>
                  <a:srgbClr val="23343A"/>
                </a:solidFill>
                <a:latin typeface="Calibri" pitchFamily="34" charset="0"/>
                <a:ea typeface="Calibri" pitchFamily="34" charset="-122"/>
                <a:cs typeface="Calibri" pitchFamily="34" charset="-120"/>
              </a:rPr>
              <a:t>391(10120), pp. 541–551. Available at: https://eprints.gla.ac.uk/153078/ (Accessed: 15 July 2026).</a:t>
            </a:r>
            <a:endParaRPr lang="en-US" sz="960" dirty="0"/>
          </a:p>
        </p:txBody>
      </p:sp>
      <p:sp>
        <p:nvSpPr>
          <p:cNvPr id="18" name="Shape 16"/>
          <p:cNvSpPr/>
          <p:nvPr/>
        </p:nvSpPr>
        <p:spPr>
          <a:xfrm>
            <a:off x="566928" y="3538728"/>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19" name="Shape 17"/>
          <p:cNvSpPr/>
          <p:nvPr/>
        </p:nvSpPr>
        <p:spPr>
          <a:xfrm>
            <a:off x="749808" y="3712464"/>
            <a:ext cx="310896" cy="310896"/>
          </a:xfrm>
          <a:prstGeom prst="ellipse">
            <a:avLst/>
          </a:prstGeom>
          <a:solidFill>
            <a:srgbClr val="0F5257"/>
          </a:solidFill>
          <a:ln/>
        </p:spPr>
        <p:txBody>
          <a:bodyPr/>
          <a:lstStyle/>
          <a:p>
            <a:endParaRPr lang="en-US"/>
          </a:p>
        </p:txBody>
      </p:sp>
      <p:sp>
        <p:nvSpPr>
          <p:cNvPr id="20" name="Text 18"/>
          <p:cNvSpPr/>
          <p:nvPr/>
        </p:nvSpPr>
        <p:spPr>
          <a:xfrm>
            <a:off x="749808" y="3712464"/>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4</a:t>
            </a:r>
            <a:endParaRPr lang="en-US" sz="1050" dirty="0"/>
          </a:p>
        </p:txBody>
      </p:sp>
      <p:sp>
        <p:nvSpPr>
          <p:cNvPr id="21" name="Text 19"/>
          <p:cNvSpPr/>
          <p:nvPr/>
        </p:nvSpPr>
        <p:spPr>
          <a:xfrm>
            <a:off x="1188720" y="3575304"/>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Lean, M.E.J., Leslie, W.S., Barnes, A.C. et al. (2019) </a:t>
            </a:r>
            <a:r>
              <a:rPr lang="en-US" sz="960" i="1" dirty="0">
                <a:solidFill>
                  <a:srgbClr val="23343A"/>
                </a:solidFill>
                <a:latin typeface="Calibri" pitchFamily="34" charset="0"/>
                <a:ea typeface="Calibri" pitchFamily="34" charset="-122"/>
                <a:cs typeface="Calibri" pitchFamily="34" charset="-120"/>
              </a:rPr>
              <a:t>'Durability of a primary care-led weight-management intervention for remission of type 2 diabetes: 2-year results of the DiRECT open-label, cluster-randomised trial', The Lancet Diabetes &amp; Endocrinology, </a:t>
            </a:r>
            <a:r>
              <a:rPr lang="en-US" sz="960" dirty="0">
                <a:solidFill>
                  <a:srgbClr val="23343A"/>
                </a:solidFill>
                <a:latin typeface="Calibri" pitchFamily="34" charset="0"/>
                <a:ea typeface="Calibri" pitchFamily="34" charset="-122"/>
                <a:cs typeface="Calibri" pitchFamily="34" charset="-120"/>
              </a:rPr>
              <a:t>7(5), pp. 344–355. Available at: https://eprints.gla.ac.uk/180894/ (Accessed: 15 July 2026).</a:t>
            </a:r>
            <a:endParaRPr lang="en-US" sz="960" dirty="0"/>
          </a:p>
        </p:txBody>
      </p:sp>
      <p:sp>
        <p:nvSpPr>
          <p:cNvPr id="22" name="Shape 20"/>
          <p:cNvSpPr/>
          <p:nvPr/>
        </p:nvSpPr>
        <p:spPr>
          <a:xfrm>
            <a:off x="566928" y="4261104"/>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23" name="Shape 21"/>
          <p:cNvSpPr/>
          <p:nvPr/>
        </p:nvSpPr>
        <p:spPr>
          <a:xfrm>
            <a:off x="749808" y="4434840"/>
            <a:ext cx="310896" cy="310896"/>
          </a:xfrm>
          <a:prstGeom prst="ellipse">
            <a:avLst/>
          </a:prstGeom>
          <a:solidFill>
            <a:srgbClr val="0F5257"/>
          </a:solidFill>
          <a:ln/>
        </p:spPr>
        <p:txBody>
          <a:bodyPr/>
          <a:lstStyle/>
          <a:p>
            <a:endParaRPr lang="en-US"/>
          </a:p>
        </p:txBody>
      </p:sp>
      <p:sp>
        <p:nvSpPr>
          <p:cNvPr id="24" name="Text 22"/>
          <p:cNvSpPr/>
          <p:nvPr/>
        </p:nvSpPr>
        <p:spPr>
          <a:xfrm>
            <a:off x="749808" y="4434840"/>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25" name="Text 23"/>
          <p:cNvSpPr/>
          <p:nvPr/>
        </p:nvSpPr>
        <p:spPr>
          <a:xfrm>
            <a:off x="1188720" y="4297680"/>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Lean, M.E.J., Leslie, W.S., Barnes, A.C. et al. (2024) </a:t>
            </a:r>
            <a:r>
              <a:rPr lang="en-US" sz="960" i="1" dirty="0">
                <a:solidFill>
                  <a:srgbClr val="23343A"/>
                </a:solidFill>
                <a:latin typeface="Calibri" pitchFamily="34" charset="0"/>
                <a:ea typeface="Calibri" pitchFamily="34" charset="-122"/>
                <a:cs typeface="Calibri" pitchFamily="34" charset="-120"/>
              </a:rPr>
              <a:t>'5-year follow-up of the randomised Diabetes Remission Clinical Trial (DiRECT) of continued support for weight loss maintenance in the UK: an extension study', The Lancet Diabetes &amp; Endocrinology, </a:t>
            </a:r>
            <a:r>
              <a:rPr lang="en-US" sz="960" dirty="0">
                <a:solidFill>
                  <a:srgbClr val="23343A"/>
                </a:solidFill>
                <a:latin typeface="Calibri" pitchFamily="34" charset="0"/>
                <a:ea typeface="Calibri" pitchFamily="34" charset="-122"/>
                <a:cs typeface="Calibri" pitchFamily="34" charset="-120"/>
              </a:rPr>
              <a:t>12(4), pp. 233–246. Available at: https://eprints.gla.ac.uk/315287/ (Accessed: 15 July 2026).</a:t>
            </a:r>
            <a:endParaRPr lang="en-US" sz="960" dirty="0"/>
          </a:p>
        </p:txBody>
      </p:sp>
      <p:sp>
        <p:nvSpPr>
          <p:cNvPr id="26" name="Shape 24"/>
          <p:cNvSpPr/>
          <p:nvPr/>
        </p:nvSpPr>
        <p:spPr>
          <a:xfrm>
            <a:off x="566928" y="4983480"/>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27" name="Shape 25"/>
          <p:cNvSpPr/>
          <p:nvPr/>
        </p:nvSpPr>
        <p:spPr>
          <a:xfrm>
            <a:off x="749808" y="5157216"/>
            <a:ext cx="310896" cy="310896"/>
          </a:xfrm>
          <a:prstGeom prst="ellipse">
            <a:avLst/>
          </a:prstGeom>
          <a:solidFill>
            <a:srgbClr val="0F5257"/>
          </a:solidFill>
          <a:ln/>
        </p:spPr>
        <p:txBody>
          <a:bodyPr/>
          <a:lstStyle/>
          <a:p>
            <a:endParaRPr lang="en-US"/>
          </a:p>
        </p:txBody>
      </p:sp>
      <p:sp>
        <p:nvSpPr>
          <p:cNvPr id="28" name="Text 26"/>
          <p:cNvSpPr/>
          <p:nvPr/>
        </p:nvSpPr>
        <p:spPr>
          <a:xfrm>
            <a:off x="749808" y="5157216"/>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6</a:t>
            </a:r>
            <a:endParaRPr lang="en-US" sz="1050" dirty="0"/>
          </a:p>
        </p:txBody>
      </p:sp>
      <p:sp>
        <p:nvSpPr>
          <p:cNvPr id="29" name="Text 27"/>
          <p:cNvSpPr/>
          <p:nvPr/>
        </p:nvSpPr>
        <p:spPr>
          <a:xfrm>
            <a:off x="1188720" y="5020056"/>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Liu, Z., Lu, J., Sha, W. and Lei, T. (2025) </a:t>
            </a:r>
            <a:r>
              <a:rPr lang="en-US" sz="960" i="1" dirty="0">
                <a:solidFill>
                  <a:srgbClr val="23343A"/>
                </a:solidFill>
                <a:latin typeface="Calibri" pitchFamily="34" charset="0"/>
                <a:ea typeface="Calibri" pitchFamily="34" charset="-122"/>
                <a:cs typeface="Calibri" pitchFamily="34" charset="-120"/>
              </a:rPr>
              <a:t>'Comprehensive treatment of diabetic endothelial dysfunction based on pathophysiological mechanism', Frontiers in Medicine, </a:t>
            </a:r>
            <a:r>
              <a:rPr lang="en-US" sz="960" dirty="0">
                <a:solidFill>
                  <a:srgbClr val="23343A"/>
                </a:solidFill>
                <a:latin typeface="Calibri" pitchFamily="34" charset="0"/>
                <a:ea typeface="Calibri" pitchFamily="34" charset="-122"/>
                <a:cs typeface="Calibri" pitchFamily="34" charset="-120"/>
              </a:rPr>
              <a:t>12, 1509884. Available at: https://pmc.ncbi.nlm.nih.gov/articles/PMC11906411/ (Accessed: 15 July 2026).</a:t>
            </a:r>
            <a:endParaRPr lang="en-US" sz="960" dirty="0"/>
          </a:p>
        </p:txBody>
      </p:sp>
      <p:sp>
        <p:nvSpPr>
          <p:cNvPr id="30" name="Shape 28"/>
          <p:cNvSpPr/>
          <p:nvPr/>
        </p:nvSpPr>
        <p:spPr>
          <a:xfrm>
            <a:off x="566928" y="5705856"/>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31" name="Shape 29"/>
          <p:cNvSpPr/>
          <p:nvPr/>
        </p:nvSpPr>
        <p:spPr>
          <a:xfrm>
            <a:off x="749808" y="5879592"/>
            <a:ext cx="310896" cy="310896"/>
          </a:xfrm>
          <a:prstGeom prst="ellipse">
            <a:avLst/>
          </a:prstGeom>
          <a:solidFill>
            <a:srgbClr val="0F5257"/>
          </a:solidFill>
          <a:ln/>
        </p:spPr>
        <p:txBody>
          <a:bodyPr/>
          <a:lstStyle/>
          <a:p>
            <a:endParaRPr lang="en-US"/>
          </a:p>
        </p:txBody>
      </p:sp>
      <p:sp>
        <p:nvSpPr>
          <p:cNvPr id="32" name="Text 30"/>
          <p:cNvSpPr/>
          <p:nvPr/>
        </p:nvSpPr>
        <p:spPr>
          <a:xfrm>
            <a:off x="749808" y="5879592"/>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7</a:t>
            </a:r>
            <a:endParaRPr lang="en-US" sz="1050" dirty="0"/>
          </a:p>
        </p:txBody>
      </p:sp>
      <p:sp>
        <p:nvSpPr>
          <p:cNvPr id="33" name="Text 31"/>
          <p:cNvSpPr/>
          <p:nvPr/>
        </p:nvSpPr>
        <p:spPr>
          <a:xfrm>
            <a:off x="1188720" y="5742432"/>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National Institute for Health and Care Excellence (2021) </a:t>
            </a:r>
            <a:r>
              <a:rPr lang="en-US" sz="960" i="1" dirty="0">
                <a:solidFill>
                  <a:srgbClr val="23343A"/>
                </a:solidFill>
                <a:latin typeface="Calibri" pitchFamily="34" charset="0"/>
                <a:ea typeface="Calibri" pitchFamily="34" charset="-122"/>
                <a:cs typeface="Calibri" pitchFamily="34" charset="-120"/>
              </a:rPr>
              <a:t>Shared decision making (NG197). </a:t>
            </a:r>
            <a:r>
              <a:rPr lang="en-US" sz="960" dirty="0">
                <a:solidFill>
                  <a:srgbClr val="23343A"/>
                </a:solidFill>
                <a:latin typeface="Calibri" pitchFamily="34" charset="0"/>
                <a:ea typeface="Calibri" pitchFamily="34" charset="-122"/>
                <a:cs typeface="Calibri" pitchFamily="34" charset="-120"/>
              </a:rPr>
              <a:t>Available at: https://www.nice.org.uk/guidance/ng197 (Accessed: 15 July 2026).</a:t>
            </a:r>
            <a:endParaRPr lang="en-US" sz="960" dirty="0"/>
          </a:p>
        </p:txBody>
      </p:sp>
      <p:sp>
        <p:nvSpPr>
          <p:cNvPr id="35" name="Text 32"/>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12</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0F5257"/>
          </a:solidFill>
          <a:ln/>
        </p:spPr>
        <p:txBody>
          <a:bodyPr/>
          <a:lstStyle/>
          <a:p>
            <a:endParaRPr lang="en-US"/>
          </a:p>
        </p:txBody>
      </p:sp>
      <p:sp>
        <p:nvSpPr>
          <p:cNvPr id="3" name="Text 1"/>
          <p:cNvSpPr/>
          <p:nvPr/>
        </p:nvSpPr>
        <p:spPr>
          <a:xfrm>
            <a:off x="502920" y="384048"/>
            <a:ext cx="566928" cy="566928"/>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12</a:t>
            </a:r>
            <a:endParaRPr lang="en-US" sz="2200" dirty="0"/>
          </a:p>
        </p:txBody>
      </p:sp>
      <p:sp>
        <p:nvSpPr>
          <p:cNvPr id="4" name="Text 2"/>
          <p:cNvSpPr/>
          <p:nvPr/>
        </p:nvSpPr>
        <p:spPr>
          <a:xfrm>
            <a:off x="1234440" y="329184"/>
            <a:ext cx="10424160" cy="457200"/>
          </a:xfrm>
          <a:prstGeom prst="rect">
            <a:avLst/>
          </a:prstGeom>
          <a:noFill/>
          <a:ln/>
        </p:spPr>
        <p:txBody>
          <a:bodyPr wrap="square" lIns="0" tIns="0" rIns="0" bIns="0" rtlCol="0" anchor="ctr"/>
          <a:lstStyle/>
          <a:p>
            <a:pPr marL="0" indent="0">
              <a:buNone/>
            </a:pPr>
            <a:r>
              <a:rPr lang="en-US" sz="3000" b="1" dirty="0">
                <a:solidFill>
                  <a:srgbClr val="12262B"/>
                </a:solidFill>
                <a:latin typeface="Cambria" pitchFamily="34" charset="0"/>
                <a:ea typeface="Cambria" pitchFamily="34" charset="-122"/>
                <a:cs typeface="Cambria" pitchFamily="34" charset="-120"/>
              </a:rPr>
              <a:t>References (continued)</a:t>
            </a:r>
            <a:endParaRPr lang="en-US" sz="3000" dirty="0"/>
          </a:p>
        </p:txBody>
      </p:sp>
      <p:sp>
        <p:nvSpPr>
          <p:cNvPr id="6" name="Shape 4"/>
          <p:cNvSpPr/>
          <p:nvPr/>
        </p:nvSpPr>
        <p:spPr>
          <a:xfrm>
            <a:off x="566928" y="1371600"/>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7" name="Shape 5"/>
          <p:cNvSpPr/>
          <p:nvPr/>
        </p:nvSpPr>
        <p:spPr>
          <a:xfrm>
            <a:off x="749808" y="1545336"/>
            <a:ext cx="310896" cy="310896"/>
          </a:xfrm>
          <a:prstGeom prst="ellipse">
            <a:avLst/>
          </a:prstGeom>
          <a:solidFill>
            <a:srgbClr val="0F5257"/>
          </a:solidFill>
          <a:ln/>
        </p:spPr>
        <p:txBody>
          <a:bodyPr/>
          <a:lstStyle/>
          <a:p>
            <a:endParaRPr lang="en-US"/>
          </a:p>
        </p:txBody>
      </p:sp>
      <p:sp>
        <p:nvSpPr>
          <p:cNvPr id="8" name="Text 6"/>
          <p:cNvSpPr/>
          <p:nvPr/>
        </p:nvSpPr>
        <p:spPr>
          <a:xfrm>
            <a:off x="749808" y="1545336"/>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8</a:t>
            </a:r>
            <a:endParaRPr lang="en-US" sz="1050" dirty="0"/>
          </a:p>
        </p:txBody>
      </p:sp>
      <p:sp>
        <p:nvSpPr>
          <p:cNvPr id="9" name="Text 7"/>
          <p:cNvSpPr/>
          <p:nvPr/>
        </p:nvSpPr>
        <p:spPr>
          <a:xfrm>
            <a:off x="1188720" y="1408176"/>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National Institute for Health and Care Excellence (2023) </a:t>
            </a:r>
            <a:r>
              <a:rPr lang="en-US" sz="960" i="1" dirty="0">
                <a:solidFill>
                  <a:srgbClr val="23343A"/>
                </a:solidFill>
                <a:latin typeface="Calibri" pitchFamily="34" charset="0"/>
                <a:ea typeface="Calibri" pitchFamily="34" charset="-122"/>
                <a:cs typeface="Calibri" pitchFamily="34" charset="-120"/>
              </a:rPr>
              <a:t>Cardiovascular disease: risk assessment and reduction, including lipid modification (NG238). </a:t>
            </a:r>
            <a:r>
              <a:rPr lang="en-US" sz="960" dirty="0">
                <a:solidFill>
                  <a:srgbClr val="23343A"/>
                </a:solidFill>
                <a:latin typeface="Calibri" pitchFamily="34" charset="0"/>
                <a:ea typeface="Calibri" pitchFamily="34" charset="-122"/>
                <a:cs typeface="Calibri" pitchFamily="34" charset="-120"/>
              </a:rPr>
              <a:t>Available at: https://www.nice.org.uk/guidance/ng238 (Accessed: 15 July 2026).</a:t>
            </a:r>
            <a:endParaRPr lang="en-US" sz="960" dirty="0"/>
          </a:p>
        </p:txBody>
      </p:sp>
      <p:sp>
        <p:nvSpPr>
          <p:cNvPr id="10" name="Shape 8"/>
          <p:cNvSpPr/>
          <p:nvPr/>
        </p:nvSpPr>
        <p:spPr>
          <a:xfrm>
            <a:off x="566928" y="2093976"/>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11" name="Shape 9"/>
          <p:cNvSpPr/>
          <p:nvPr/>
        </p:nvSpPr>
        <p:spPr>
          <a:xfrm>
            <a:off x="749808" y="2267712"/>
            <a:ext cx="310896" cy="310896"/>
          </a:xfrm>
          <a:prstGeom prst="ellipse">
            <a:avLst/>
          </a:prstGeom>
          <a:solidFill>
            <a:srgbClr val="0F5257"/>
          </a:solidFill>
          <a:ln/>
        </p:spPr>
        <p:txBody>
          <a:bodyPr/>
          <a:lstStyle/>
          <a:p>
            <a:endParaRPr lang="en-US"/>
          </a:p>
        </p:txBody>
      </p:sp>
      <p:sp>
        <p:nvSpPr>
          <p:cNvPr id="12" name="Text 10"/>
          <p:cNvSpPr/>
          <p:nvPr/>
        </p:nvSpPr>
        <p:spPr>
          <a:xfrm>
            <a:off x="749808" y="2267712"/>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9</a:t>
            </a:r>
            <a:endParaRPr lang="en-US" sz="1050" dirty="0"/>
          </a:p>
        </p:txBody>
      </p:sp>
      <p:sp>
        <p:nvSpPr>
          <p:cNvPr id="13" name="Text 11"/>
          <p:cNvSpPr/>
          <p:nvPr/>
        </p:nvSpPr>
        <p:spPr>
          <a:xfrm>
            <a:off x="1188720" y="2130552"/>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National Institute for Health and Care Excellence (2026) </a:t>
            </a:r>
            <a:r>
              <a:rPr lang="en-US" sz="960" i="1" dirty="0">
                <a:solidFill>
                  <a:srgbClr val="23343A"/>
                </a:solidFill>
                <a:latin typeface="Calibri" pitchFamily="34" charset="0"/>
                <a:ea typeface="Calibri" pitchFamily="34" charset="-122"/>
                <a:cs typeface="Calibri" pitchFamily="34" charset="-120"/>
              </a:rPr>
              <a:t>Type 2 diabetes in adults: management (NG28). </a:t>
            </a:r>
            <a:r>
              <a:rPr lang="en-US" sz="960" dirty="0">
                <a:solidFill>
                  <a:srgbClr val="23343A"/>
                </a:solidFill>
                <a:latin typeface="Calibri" pitchFamily="34" charset="0"/>
                <a:ea typeface="Calibri" pitchFamily="34" charset="-122"/>
                <a:cs typeface="Calibri" pitchFamily="34" charset="-120"/>
              </a:rPr>
              <a:t>Last updated 18 February 2026. Available at: https://www.nice.org.uk/guidance/ng28 (Accessed: 15 July 2026).</a:t>
            </a:r>
            <a:endParaRPr lang="en-US" sz="960" dirty="0"/>
          </a:p>
        </p:txBody>
      </p:sp>
      <p:sp>
        <p:nvSpPr>
          <p:cNvPr id="14" name="Shape 12"/>
          <p:cNvSpPr/>
          <p:nvPr/>
        </p:nvSpPr>
        <p:spPr>
          <a:xfrm>
            <a:off x="566928" y="2816352"/>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15" name="Shape 13"/>
          <p:cNvSpPr/>
          <p:nvPr/>
        </p:nvSpPr>
        <p:spPr>
          <a:xfrm>
            <a:off x="749808" y="2990088"/>
            <a:ext cx="310896" cy="310896"/>
          </a:xfrm>
          <a:prstGeom prst="ellipse">
            <a:avLst/>
          </a:prstGeom>
          <a:solidFill>
            <a:srgbClr val="0F5257"/>
          </a:solidFill>
          <a:ln/>
        </p:spPr>
        <p:txBody>
          <a:bodyPr/>
          <a:lstStyle/>
          <a:p>
            <a:endParaRPr lang="en-US"/>
          </a:p>
        </p:txBody>
      </p:sp>
      <p:sp>
        <p:nvSpPr>
          <p:cNvPr id="16" name="Text 14"/>
          <p:cNvSpPr/>
          <p:nvPr/>
        </p:nvSpPr>
        <p:spPr>
          <a:xfrm>
            <a:off x="749808" y="2990088"/>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10</a:t>
            </a:r>
            <a:endParaRPr lang="en-US" sz="1050" dirty="0"/>
          </a:p>
        </p:txBody>
      </p:sp>
      <p:sp>
        <p:nvSpPr>
          <p:cNvPr id="17" name="Text 15"/>
          <p:cNvSpPr/>
          <p:nvPr/>
        </p:nvSpPr>
        <p:spPr>
          <a:xfrm>
            <a:off x="1188720" y="2852928"/>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NHS England (2024) </a:t>
            </a:r>
            <a:r>
              <a:rPr lang="en-US" sz="960" i="1" dirty="0">
                <a:solidFill>
                  <a:srgbClr val="23343A"/>
                </a:solidFill>
                <a:latin typeface="Calibri" pitchFamily="34" charset="0"/>
                <a:ea typeface="Calibri" pitchFamily="34" charset="-122"/>
                <a:cs typeface="Calibri" pitchFamily="34" charset="-120"/>
              </a:rPr>
              <a:t>NHS Type 2 Diabetes Path to Remission Programme. </a:t>
            </a:r>
            <a:r>
              <a:rPr lang="en-US" sz="960" dirty="0">
                <a:solidFill>
                  <a:srgbClr val="23343A"/>
                </a:solidFill>
                <a:latin typeface="Calibri" pitchFamily="34" charset="0"/>
                <a:ea typeface="Calibri" pitchFamily="34" charset="-122"/>
                <a:cs typeface="Calibri" pitchFamily="34" charset="-120"/>
              </a:rPr>
              <a:t>Available at: https://www.england.nhs.uk/diabetes/treatment-care/diabetes-remission/ (Accessed: 15 July 2026).</a:t>
            </a:r>
            <a:endParaRPr lang="en-US" sz="960" dirty="0"/>
          </a:p>
        </p:txBody>
      </p:sp>
      <p:sp>
        <p:nvSpPr>
          <p:cNvPr id="18" name="Shape 16"/>
          <p:cNvSpPr/>
          <p:nvPr/>
        </p:nvSpPr>
        <p:spPr>
          <a:xfrm>
            <a:off x="566928" y="3538728"/>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19" name="Shape 17"/>
          <p:cNvSpPr/>
          <p:nvPr/>
        </p:nvSpPr>
        <p:spPr>
          <a:xfrm>
            <a:off x="749808" y="3712464"/>
            <a:ext cx="310896" cy="310896"/>
          </a:xfrm>
          <a:prstGeom prst="ellipse">
            <a:avLst/>
          </a:prstGeom>
          <a:solidFill>
            <a:srgbClr val="0F5257"/>
          </a:solidFill>
          <a:ln/>
        </p:spPr>
        <p:txBody>
          <a:bodyPr/>
          <a:lstStyle/>
          <a:p>
            <a:endParaRPr lang="en-US"/>
          </a:p>
        </p:txBody>
      </p:sp>
      <p:sp>
        <p:nvSpPr>
          <p:cNvPr id="20" name="Text 18"/>
          <p:cNvSpPr/>
          <p:nvPr/>
        </p:nvSpPr>
        <p:spPr>
          <a:xfrm>
            <a:off x="749808" y="3712464"/>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11</a:t>
            </a:r>
            <a:endParaRPr lang="en-US" sz="1050" dirty="0"/>
          </a:p>
        </p:txBody>
      </p:sp>
      <p:sp>
        <p:nvSpPr>
          <p:cNvPr id="21" name="Text 19"/>
          <p:cNvSpPr/>
          <p:nvPr/>
        </p:nvSpPr>
        <p:spPr>
          <a:xfrm>
            <a:off x="1188720" y="3575304"/>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Nursing and Midwifery Council (2018) </a:t>
            </a:r>
            <a:r>
              <a:rPr lang="en-US" sz="960" i="1" dirty="0">
                <a:solidFill>
                  <a:srgbClr val="23343A"/>
                </a:solidFill>
                <a:latin typeface="Calibri" pitchFamily="34" charset="0"/>
                <a:ea typeface="Calibri" pitchFamily="34" charset="-122"/>
                <a:cs typeface="Calibri" pitchFamily="34" charset="-120"/>
              </a:rPr>
              <a:t>The Code: professional standards of practice and behaviour for nurses, midwives and nursing associates. </a:t>
            </a:r>
            <a:r>
              <a:rPr lang="en-US" sz="960" dirty="0">
                <a:solidFill>
                  <a:srgbClr val="23343A"/>
                </a:solidFill>
                <a:latin typeface="Calibri" pitchFamily="34" charset="0"/>
                <a:ea typeface="Calibri" pitchFamily="34" charset="-122"/>
                <a:cs typeface="Calibri" pitchFamily="34" charset="-120"/>
              </a:rPr>
              <a:t>London: NMC. Available at: https://www.nmc.org.uk/standards/code/ (Accessed: 15 July 2026).</a:t>
            </a:r>
            <a:endParaRPr lang="en-US" sz="960" dirty="0"/>
          </a:p>
        </p:txBody>
      </p:sp>
      <p:sp>
        <p:nvSpPr>
          <p:cNvPr id="22" name="Shape 20"/>
          <p:cNvSpPr/>
          <p:nvPr/>
        </p:nvSpPr>
        <p:spPr>
          <a:xfrm>
            <a:off x="566928" y="4261104"/>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23" name="Shape 21"/>
          <p:cNvSpPr/>
          <p:nvPr/>
        </p:nvSpPr>
        <p:spPr>
          <a:xfrm>
            <a:off x="749808" y="4434840"/>
            <a:ext cx="310896" cy="310896"/>
          </a:xfrm>
          <a:prstGeom prst="ellipse">
            <a:avLst/>
          </a:prstGeom>
          <a:solidFill>
            <a:srgbClr val="0F5257"/>
          </a:solidFill>
          <a:ln/>
        </p:spPr>
        <p:txBody>
          <a:bodyPr/>
          <a:lstStyle/>
          <a:p>
            <a:endParaRPr lang="en-US"/>
          </a:p>
        </p:txBody>
      </p:sp>
      <p:sp>
        <p:nvSpPr>
          <p:cNvPr id="24" name="Text 22"/>
          <p:cNvSpPr/>
          <p:nvPr/>
        </p:nvSpPr>
        <p:spPr>
          <a:xfrm>
            <a:off x="749808" y="4434840"/>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12</a:t>
            </a:r>
            <a:endParaRPr lang="en-US" sz="1050" dirty="0"/>
          </a:p>
        </p:txBody>
      </p:sp>
      <p:sp>
        <p:nvSpPr>
          <p:cNvPr id="25" name="Text 23"/>
          <p:cNvSpPr/>
          <p:nvPr/>
        </p:nvSpPr>
        <p:spPr>
          <a:xfrm>
            <a:off x="1188720" y="4297680"/>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Shahid, Z. and Singh, G. (2022) </a:t>
            </a:r>
            <a:r>
              <a:rPr lang="en-US" sz="960" i="1" dirty="0">
                <a:solidFill>
                  <a:srgbClr val="23343A"/>
                </a:solidFill>
                <a:latin typeface="Calibri" pitchFamily="34" charset="0"/>
                <a:ea typeface="Calibri" pitchFamily="34" charset="-122"/>
                <a:cs typeface="Calibri" pitchFamily="34" charset="-120"/>
              </a:rPr>
              <a:t>'Physiology, islets of Langerhans', StatPearls. </a:t>
            </a:r>
            <a:r>
              <a:rPr lang="en-US" sz="960" dirty="0">
                <a:solidFill>
                  <a:srgbClr val="23343A"/>
                </a:solidFill>
                <a:latin typeface="Calibri" pitchFamily="34" charset="0"/>
                <a:ea typeface="Calibri" pitchFamily="34" charset="-122"/>
                <a:cs typeface="Calibri" pitchFamily="34" charset="-120"/>
              </a:rPr>
              <a:t>Treasure Island, FL: StatPearls Publishing. Available at: https://www.ncbi.nlm.nih.gov/books/NBK542302/ (Accessed: 15 July 2026).</a:t>
            </a:r>
            <a:endParaRPr lang="en-US" sz="960" dirty="0"/>
          </a:p>
        </p:txBody>
      </p:sp>
      <p:sp>
        <p:nvSpPr>
          <p:cNvPr id="26" name="Shape 24"/>
          <p:cNvSpPr/>
          <p:nvPr/>
        </p:nvSpPr>
        <p:spPr>
          <a:xfrm>
            <a:off x="566928" y="4983480"/>
            <a:ext cx="11073384" cy="658368"/>
          </a:xfrm>
          <a:prstGeom prst="roundRect">
            <a:avLst>
              <a:gd name="adj" fmla="val 8333"/>
            </a:avLst>
          </a:prstGeom>
          <a:solidFill>
            <a:srgbClr val="EDF4F4"/>
          </a:solidFill>
          <a:ln w="9525">
            <a:solidFill>
              <a:srgbClr val="D3E3E3"/>
            </a:solidFill>
            <a:prstDash val="solid"/>
          </a:ln>
        </p:spPr>
        <p:txBody>
          <a:bodyPr/>
          <a:lstStyle/>
          <a:p>
            <a:endParaRPr lang="en-US"/>
          </a:p>
        </p:txBody>
      </p:sp>
      <p:sp>
        <p:nvSpPr>
          <p:cNvPr id="27" name="Shape 25"/>
          <p:cNvSpPr/>
          <p:nvPr/>
        </p:nvSpPr>
        <p:spPr>
          <a:xfrm>
            <a:off x="749808" y="5157216"/>
            <a:ext cx="310896" cy="310896"/>
          </a:xfrm>
          <a:prstGeom prst="ellipse">
            <a:avLst/>
          </a:prstGeom>
          <a:solidFill>
            <a:srgbClr val="0F5257"/>
          </a:solidFill>
          <a:ln/>
        </p:spPr>
        <p:txBody>
          <a:bodyPr/>
          <a:lstStyle/>
          <a:p>
            <a:endParaRPr lang="en-US"/>
          </a:p>
        </p:txBody>
      </p:sp>
      <p:sp>
        <p:nvSpPr>
          <p:cNvPr id="28" name="Text 26"/>
          <p:cNvSpPr/>
          <p:nvPr/>
        </p:nvSpPr>
        <p:spPr>
          <a:xfrm>
            <a:off x="749808" y="5157216"/>
            <a:ext cx="310896" cy="310896"/>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13</a:t>
            </a:r>
            <a:endParaRPr lang="en-US" sz="1050" dirty="0"/>
          </a:p>
        </p:txBody>
      </p:sp>
      <p:sp>
        <p:nvSpPr>
          <p:cNvPr id="29" name="Text 27"/>
          <p:cNvSpPr/>
          <p:nvPr/>
        </p:nvSpPr>
        <p:spPr>
          <a:xfrm>
            <a:off x="1188720" y="5020056"/>
            <a:ext cx="10287000" cy="585216"/>
          </a:xfrm>
          <a:prstGeom prst="rect">
            <a:avLst/>
          </a:prstGeom>
          <a:noFill/>
          <a:ln/>
        </p:spPr>
        <p:txBody>
          <a:bodyPr wrap="square" lIns="0" tIns="0" rIns="0" bIns="0" rtlCol="0" anchor="ctr"/>
          <a:lstStyle/>
          <a:p>
            <a:pPr marL="0" indent="0">
              <a:lnSpc>
                <a:spcPts val="1200"/>
              </a:lnSpc>
              <a:buNone/>
            </a:pPr>
            <a:r>
              <a:rPr lang="en-US" sz="960" dirty="0">
                <a:solidFill>
                  <a:srgbClr val="23343A"/>
                </a:solidFill>
                <a:latin typeface="Calibri" pitchFamily="34" charset="0"/>
                <a:ea typeface="Calibri" pitchFamily="34" charset="-122"/>
                <a:cs typeface="Calibri" pitchFamily="34" charset="-120"/>
              </a:rPr>
              <a:t>Valabhji, J., Gorton, T., Barron, E. et al. (2024) </a:t>
            </a:r>
            <a:r>
              <a:rPr lang="en-US" sz="960" i="1" dirty="0">
                <a:solidFill>
                  <a:srgbClr val="23343A"/>
                </a:solidFill>
                <a:latin typeface="Calibri" pitchFamily="34" charset="0"/>
                <a:ea typeface="Calibri" pitchFamily="34" charset="-122"/>
                <a:cs typeface="Calibri" pitchFamily="34" charset="-120"/>
              </a:rPr>
              <a:t>'Early findings from the NHS Type 2 Diabetes Path to Remission Programme: a prospective evaluation of real-world implementation', The Lancet Diabetes &amp; Endocrinology, </a:t>
            </a:r>
            <a:r>
              <a:rPr lang="en-US" sz="960" dirty="0">
                <a:solidFill>
                  <a:srgbClr val="23343A"/>
                </a:solidFill>
                <a:latin typeface="Calibri" pitchFamily="34" charset="0"/>
                <a:ea typeface="Calibri" pitchFamily="34" charset="-122"/>
                <a:cs typeface="Calibri" pitchFamily="34" charset="-120"/>
              </a:rPr>
              <a:t>12(9), pp. 653–663. Available at: https://www.sciencedirect.com/science/article/pii/S2213858724001943 (Accessed: 15 July 2026).</a:t>
            </a:r>
            <a:endParaRPr lang="en-US" sz="960" dirty="0"/>
          </a:p>
        </p:txBody>
      </p:sp>
      <p:sp>
        <p:nvSpPr>
          <p:cNvPr id="31" name="Text 28"/>
          <p:cNvSpPr/>
          <p:nvPr/>
        </p:nvSpPr>
        <p:spPr>
          <a:xfrm>
            <a:off x="10607040" y="6455664"/>
            <a:ext cx="1280160" cy="292608"/>
          </a:xfrm>
          <a:prstGeom prst="rect">
            <a:avLst/>
          </a:prstGeom>
          <a:noFill/>
          <a:ln/>
        </p:spPr>
        <p:txBody>
          <a:bodyPr wrap="square" lIns="0" tIns="0" rIns="0" bIns="0" rtlCol="0" anchor="ctr"/>
          <a:lstStyle/>
          <a:p>
            <a:pPr marL="0" indent="0" algn="r">
              <a:buNone/>
            </a:pPr>
            <a:r>
              <a:rPr lang="en-US" sz="1000" b="1" dirty="0">
                <a:solidFill>
                  <a:srgbClr val="0F5257"/>
                </a:solidFill>
                <a:latin typeface="Calibri" pitchFamily="34" charset="0"/>
                <a:ea typeface="Calibri" pitchFamily="34" charset="-122"/>
                <a:cs typeface="Calibri" pitchFamily="34" charset="-120"/>
              </a:rPr>
              <a:t>13</a:t>
            </a:r>
            <a:r>
              <a:rPr lang="en-US" sz="1000" dirty="0">
                <a:solidFill>
                  <a:srgbClr val="5A6B70"/>
                </a:solidFill>
                <a:latin typeface="Calibri" pitchFamily="34" charset="0"/>
                <a:ea typeface="Calibri" pitchFamily="34" charset="-122"/>
                <a:cs typeface="Calibri" pitchFamily="34" charset="-120"/>
              </a:rPr>
              <a:t>  /  13</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TotalTime>
  <Words>6435</Words>
  <Application>Microsoft Office PowerPoint</Application>
  <PresentationFormat>Widescreen</PresentationFormat>
  <Paragraphs>306</Paragraphs>
  <Slides>13</Slides>
  <Notes>13</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Ppt</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 Mellitus: A Care Plan</dc:title>
  <dc:subject> Presentation</dc:subject>
  <dc:creator>BMHP5023 Component 2</dc:creator>
  <cp:keywords/>
  <dc:description/>
  <cp:lastModifiedBy>Naanaz Saddiq (2438383)</cp:lastModifiedBy>
  <cp:revision>5</cp:revision>
  <dcterms:created xsi:type="dcterms:W3CDTF">2026-07-16T07:11:27Z</dcterms:created>
  <dcterms:modified xsi:type="dcterms:W3CDTF">2026-07-16T18:28:08Z</dcterms:modified>
  <cp:category/>
</cp:coreProperties>
</file>