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Lst>
  <p:sldSz cx="43891200" cy="32918400"/>
  <p:notesSz cx="32461200" cy="43434000"/>
  <p:defaultText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2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5479BA-299C-487A-98C4-6722B5D5B3C5}" v="8" dt="2022-07-20T12:38:22.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8456" autoAdjust="0"/>
    <p:restoredTop sz="94660"/>
  </p:normalViewPr>
  <p:slideViewPr>
    <p:cSldViewPr snapToGrid="0" snapToObjects="1" showGuides="1">
      <p:cViewPr>
        <p:scale>
          <a:sx n="10" d="100"/>
          <a:sy n="10" d="100"/>
        </p:scale>
        <p:origin x="2616" y="552"/>
      </p:cViewPr>
      <p:guideLst>
        <p:guide orient="horz" pos="10368"/>
        <p:guide pos="132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ael Stainthorpe (1804621)" userId="148dca13-6961-49e8-bada-2022e6c9cef6" providerId="ADAL" clId="{935479BA-299C-487A-98C4-6722B5D5B3C5}"/>
    <pc:docChg chg="undo custSel modSld">
      <pc:chgData name="Rachael Stainthorpe (1804621)" userId="148dca13-6961-49e8-bada-2022e6c9cef6" providerId="ADAL" clId="{935479BA-299C-487A-98C4-6722B5D5B3C5}" dt="2022-07-20T12:38:30.507" v="37" actId="14100"/>
      <pc:docMkLst>
        <pc:docMk/>
      </pc:docMkLst>
      <pc:sldChg chg="addSp delSp modSp mod">
        <pc:chgData name="Rachael Stainthorpe (1804621)" userId="148dca13-6961-49e8-bada-2022e6c9cef6" providerId="ADAL" clId="{935479BA-299C-487A-98C4-6722B5D5B3C5}" dt="2022-07-20T12:38:30.507" v="37" actId="14100"/>
        <pc:sldMkLst>
          <pc:docMk/>
          <pc:sldMk cId="0" sldId="256"/>
        </pc:sldMkLst>
        <pc:spChg chg="mod">
          <ac:chgData name="Rachael Stainthorpe (1804621)" userId="148dca13-6961-49e8-bada-2022e6c9cef6" providerId="ADAL" clId="{935479BA-299C-487A-98C4-6722B5D5B3C5}" dt="2022-07-20T12:31:52.185" v="12" actId="313"/>
          <ac:spMkLst>
            <pc:docMk/>
            <pc:sldMk cId="0" sldId="256"/>
            <ac:spMk id="10" creationId="{00000000-0000-0000-0000-000000000000}"/>
          </ac:spMkLst>
        </pc:spChg>
        <pc:spChg chg="mod">
          <ac:chgData name="Rachael Stainthorpe (1804621)" userId="148dca13-6961-49e8-bada-2022e6c9cef6" providerId="ADAL" clId="{935479BA-299C-487A-98C4-6722B5D5B3C5}" dt="2022-07-20T12:32:18.351" v="14" actId="1076"/>
          <ac:spMkLst>
            <pc:docMk/>
            <pc:sldMk cId="0" sldId="256"/>
            <ac:spMk id="37" creationId="{00000000-0000-0000-0000-000000000000}"/>
          </ac:spMkLst>
        </pc:spChg>
        <pc:spChg chg="mod">
          <ac:chgData name="Rachael Stainthorpe (1804621)" userId="148dca13-6961-49e8-bada-2022e6c9cef6" providerId="ADAL" clId="{935479BA-299C-487A-98C4-6722B5D5B3C5}" dt="2022-07-20T12:34:49.566" v="19" actId="20577"/>
          <ac:spMkLst>
            <pc:docMk/>
            <pc:sldMk cId="0" sldId="256"/>
            <ac:spMk id="39" creationId="{00000000-0000-0000-0000-000000000000}"/>
          </ac:spMkLst>
        </pc:spChg>
        <pc:spChg chg="mod">
          <ac:chgData name="Rachael Stainthorpe (1804621)" userId="148dca13-6961-49e8-bada-2022e6c9cef6" providerId="ADAL" clId="{935479BA-299C-487A-98C4-6722B5D5B3C5}" dt="2022-07-20T12:33:09.939" v="15" actId="255"/>
          <ac:spMkLst>
            <pc:docMk/>
            <pc:sldMk cId="0" sldId="256"/>
            <ac:spMk id="46" creationId="{00000000-0000-0000-0000-000000000000}"/>
          </ac:spMkLst>
        </pc:spChg>
        <pc:spChg chg="mod">
          <ac:chgData name="Rachael Stainthorpe (1804621)" userId="148dca13-6961-49e8-bada-2022e6c9cef6" providerId="ADAL" clId="{935479BA-299C-487A-98C4-6722B5D5B3C5}" dt="2022-07-20T12:33:24.330" v="16" actId="1076"/>
          <ac:spMkLst>
            <pc:docMk/>
            <pc:sldMk cId="0" sldId="256"/>
            <ac:spMk id="56" creationId="{00000000-0000-0000-0000-000000000000}"/>
          </ac:spMkLst>
        </pc:spChg>
        <pc:spChg chg="mod">
          <ac:chgData name="Rachael Stainthorpe (1804621)" userId="148dca13-6961-49e8-bada-2022e6c9cef6" providerId="ADAL" clId="{935479BA-299C-487A-98C4-6722B5D5B3C5}" dt="2022-07-20T12:33:29.651" v="17" actId="1076"/>
          <ac:spMkLst>
            <pc:docMk/>
            <pc:sldMk cId="0" sldId="256"/>
            <ac:spMk id="61" creationId="{00000000-0000-0000-0000-000000000000}"/>
          </ac:spMkLst>
        </pc:spChg>
        <pc:picChg chg="add mod">
          <ac:chgData name="Rachael Stainthorpe (1804621)" userId="148dca13-6961-49e8-bada-2022e6c9cef6" providerId="ADAL" clId="{935479BA-299C-487A-98C4-6722B5D5B3C5}" dt="2022-07-20T12:30:51.885" v="7" actId="1076"/>
          <ac:picMkLst>
            <pc:docMk/>
            <pc:sldMk cId="0" sldId="256"/>
            <ac:picMk id="3" creationId="{12232D67-76F0-5655-03DE-8DA5C02A9293}"/>
          </ac:picMkLst>
        </pc:picChg>
        <pc:picChg chg="add mod">
          <ac:chgData name="Rachael Stainthorpe (1804621)" userId="148dca13-6961-49e8-bada-2022e6c9cef6" providerId="ADAL" clId="{935479BA-299C-487A-98C4-6722B5D5B3C5}" dt="2022-07-20T12:31:42.991" v="11" actId="1076"/>
          <ac:picMkLst>
            <pc:docMk/>
            <pc:sldMk cId="0" sldId="256"/>
            <ac:picMk id="4" creationId="{149072C1-AE3B-5929-8C51-0368AFA89FA1}"/>
          </ac:picMkLst>
        </pc:picChg>
        <pc:picChg chg="add del mod">
          <ac:chgData name="Rachael Stainthorpe (1804621)" userId="148dca13-6961-49e8-bada-2022e6c9cef6" providerId="ADAL" clId="{935479BA-299C-487A-98C4-6722B5D5B3C5}" dt="2022-07-20T12:36:09.659" v="28" actId="478"/>
          <ac:picMkLst>
            <pc:docMk/>
            <pc:sldMk cId="0" sldId="256"/>
            <ac:picMk id="5" creationId="{12C3BD88-1D2F-EBF2-C552-9CDC6DF2B339}"/>
          </ac:picMkLst>
        </pc:picChg>
        <pc:picChg chg="add mod">
          <ac:chgData name="Rachael Stainthorpe (1804621)" userId="148dca13-6961-49e8-bada-2022e6c9cef6" providerId="ADAL" clId="{935479BA-299C-487A-98C4-6722B5D5B3C5}" dt="2022-07-20T12:36:04.314" v="27" actId="1076"/>
          <ac:picMkLst>
            <pc:docMk/>
            <pc:sldMk cId="0" sldId="256"/>
            <ac:picMk id="6" creationId="{48A4E6BB-96E9-B7FA-F142-1A96BDD8B8D0}"/>
          </ac:picMkLst>
        </pc:picChg>
        <pc:picChg chg="add mod">
          <ac:chgData name="Rachael Stainthorpe (1804621)" userId="148dca13-6961-49e8-bada-2022e6c9cef6" providerId="ADAL" clId="{935479BA-299C-487A-98C4-6722B5D5B3C5}" dt="2022-07-20T12:37:15.722" v="34" actId="1076"/>
          <ac:picMkLst>
            <pc:docMk/>
            <pc:sldMk cId="0" sldId="256"/>
            <ac:picMk id="7" creationId="{673F3A80-EDE6-F508-F16F-8D41D8059D37}"/>
          </ac:picMkLst>
        </pc:picChg>
        <pc:picChg chg="add mod">
          <ac:chgData name="Rachael Stainthorpe (1804621)" userId="148dca13-6961-49e8-bada-2022e6c9cef6" providerId="ADAL" clId="{935479BA-299C-487A-98C4-6722B5D5B3C5}" dt="2022-07-20T12:38:30.507" v="37" actId="14100"/>
          <ac:picMkLst>
            <pc:docMk/>
            <pc:sldMk cId="0" sldId="256"/>
            <ac:picMk id="8" creationId="{04C31806-6C8A-C489-44D5-9836DB03E4D1}"/>
          </ac:picMkLst>
        </pc:picChg>
        <pc:picChg chg="add del">
          <ac:chgData name="Rachael Stainthorpe (1804621)" userId="148dca13-6961-49e8-bada-2022e6c9cef6" providerId="ADAL" clId="{935479BA-299C-487A-98C4-6722B5D5B3C5}" dt="2022-07-20T12:30:01.095" v="1"/>
          <ac:picMkLst>
            <pc:docMk/>
            <pc:sldMk cId="0" sldId="256"/>
            <ac:picMk id="1032" creationId="{97C8165C-86FD-B5C1-D2FB-1FEB1448A68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0" cy="7056120"/>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6583680" y="18653760"/>
            <a:ext cx="30723840" cy="8412480"/>
          </a:xfrm>
          <a:prstGeom prst="rect">
            <a:avLst/>
          </a:prstGeo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2194560" y="7680963"/>
            <a:ext cx="39502080" cy="217246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a:prstGeom prst="rect">
            <a:avLst/>
          </a:prstGeom>
        </p:spPr>
        <p:txBody>
          <a:bodyPr anchor="t"/>
          <a:lstStyle>
            <a:lvl1pPr algn="l">
              <a:defRPr sz="19200" b="1" cap="all"/>
            </a:lvl1pPr>
          </a:lstStyle>
          <a:p>
            <a:r>
              <a:rPr lang="en-US"/>
              <a:t>Click to edit Master title style</a:t>
            </a:r>
          </a:p>
        </p:txBody>
      </p:sp>
      <p:sp>
        <p:nvSpPr>
          <p:cNvPr id="3" name="Text Placeholder 2"/>
          <p:cNvSpPr>
            <a:spLocks noGrp="1"/>
          </p:cNvSpPr>
          <p:nvPr>
            <p:ph type="body" idx="1"/>
          </p:nvPr>
        </p:nvSpPr>
        <p:spPr>
          <a:xfrm>
            <a:off x="3467102" y="13952225"/>
            <a:ext cx="37307520" cy="7200898"/>
          </a:xfrm>
          <a:prstGeom prst="rect">
            <a:avLst/>
          </a:prstGeo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10530842" y="36865560"/>
            <a:ext cx="94442280" cy="104279702"/>
          </a:xfrm>
          <a:prstGeom prst="rect">
            <a:avLst/>
          </a:prstGeo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5704642" y="36865560"/>
            <a:ext cx="94442280" cy="104279702"/>
          </a:xfrm>
          <a:prstGeom prst="rect">
            <a:avLst/>
          </a:prstGeo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194560" y="7368542"/>
            <a:ext cx="19392902" cy="3070858"/>
          </a:xfrm>
          <a:prstGeom prst="rect">
            <a:avLst/>
          </a:prstGeo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a:prstGeom prst="rect">
            <a:avLst/>
          </a:prstGeo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2" y="7368542"/>
            <a:ext cx="19400520" cy="3070858"/>
          </a:xfrm>
          <a:prstGeom prst="rect">
            <a:avLst/>
          </a:prstGeo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a:prstGeom prst="rect">
            <a:avLst/>
          </a:prstGeo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8" name="Footer Placeholder 7"/>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9" name="Slide Number Placeholder 8"/>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4" name="Footer Placeholder 3"/>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5" name="Slide Number Placeholder 4"/>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3" name="Footer Placeholder 2"/>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4" name="Slide Number Placeholder 3"/>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a:prstGeom prst="rect">
            <a:avLst/>
          </a:prstGeom>
        </p:spPr>
        <p:txBody>
          <a:bodyPr anchor="b"/>
          <a:lstStyle>
            <a:lvl1pPr algn="l">
              <a:defRPr sz="9600" b="1"/>
            </a:lvl1pPr>
          </a:lstStyle>
          <a:p>
            <a:r>
              <a:rPr lang="en-US"/>
              <a:t>Click to edit Master title style</a:t>
            </a:r>
          </a:p>
        </p:txBody>
      </p:sp>
      <p:sp>
        <p:nvSpPr>
          <p:cNvPr id="3" name="Content Placeholder 2"/>
          <p:cNvSpPr>
            <a:spLocks noGrp="1"/>
          </p:cNvSpPr>
          <p:nvPr>
            <p:ph idx="1"/>
          </p:nvPr>
        </p:nvSpPr>
        <p:spPr>
          <a:xfrm>
            <a:off x="17160240" y="1310643"/>
            <a:ext cx="24536400" cy="28094942"/>
          </a:xfrm>
          <a:prstGeom prst="rect">
            <a:avLst/>
          </a:prstGeo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3" y="6888483"/>
            <a:ext cx="14439902" cy="22517102"/>
          </a:xfrm>
          <a:prstGeom prst="rect">
            <a:avLst/>
          </a:prstGeo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a:prstGeom prst="rect">
            <a:avLst/>
          </a:prstGeom>
        </p:spPr>
        <p:txBody>
          <a:bodyPr anchor="b"/>
          <a:lstStyle>
            <a:lvl1pPr algn="l">
              <a:defRPr sz="9600" b="1"/>
            </a:lvl1pPr>
          </a:lstStyle>
          <a:p>
            <a:r>
              <a:rPr lang="en-US"/>
              <a:t>Click to edit Master title style</a:t>
            </a:r>
          </a:p>
        </p:txBody>
      </p:sp>
      <p:sp>
        <p:nvSpPr>
          <p:cNvPr id="3" name="Picture Placeholder 2"/>
          <p:cNvSpPr>
            <a:spLocks noGrp="1"/>
          </p:cNvSpPr>
          <p:nvPr>
            <p:ph type="pic" idx="1"/>
          </p:nvPr>
        </p:nvSpPr>
        <p:spPr>
          <a:xfrm>
            <a:off x="8602982" y="2941320"/>
            <a:ext cx="26334720" cy="19751040"/>
          </a:xfrm>
          <a:prstGeom prst="rect">
            <a:avLst/>
          </a:prstGeom>
        </p:spPr>
        <p:txBody>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endParaRPr lang="en-US"/>
          </a:p>
        </p:txBody>
      </p:sp>
      <p:sp>
        <p:nvSpPr>
          <p:cNvPr id="4" name="Text Placeholder 3"/>
          <p:cNvSpPr>
            <a:spLocks noGrp="1"/>
          </p:cNvSpPr>
          <p:nvPr>
            <p:ph type="body" sz="half" idx="2"/>
          </p:nvPr>
        </p:nvSpPr>
        <p:spPr>
          <a:xfrm>
            <a:off x="8602982" y="25763222"/>
            <a:ext cx="26334720" cy="3863338"/>
          </a:xfrm>
          <a:prstGeom prst="rect">
            <a:avLst/>
          </a:prstGeo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2194560" y="7680963"/>
            <a:ext cx="39502080" cy="21724622"/>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742905" y="6324600"/>
            <a:ext cx="47404018" cy="134820662"/>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10530843" y="6324600"/>
            <a:ext cx="141480542" cy="134820662"/>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7/20/2022</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194560" rtl="0" eaLnBrk="1" latinLnBrk="0" hangingPunct="1">
        <a:spcBef>
          <a:spcPct val="0"/>
        </a:spcBef>
        <a:buNone/>
        <a:defRPr sz="21100" kern="1200">
          <a:solidFill>
            <a:schemeClr val="tx1"/>
          </a:solidFill>
          <a:latin typeface="+mj-lt"/>
          <a:ea typeface="+mj-ea"/>
          <a:cs typeface="+mj-cs"/>
        </a:defRPr>
      </a:lvl1pPr>
    </p:titleStyle>
    <p:bodyStyle>
      <a:lvl1pPr marL="1645920" indent="-1645920" algn="l" defTabSz="2194560" rtl="0" eaLnBrk="1" latinLnBrk="0" hangingPunct="1">
        <a:spcBef>
          <a:spcPct val="20000"/>
        </a:spcBef>
        <a:buFont typeface="Arial"/>
        <a:buChar char="•"/>
        <a:defRPr sz="15400" kern="1200">
          <a:solidFill>
            <a:schemeClr val="tx1"/>
          </a:solidFill>
          <a:latin typeface="+mn-lt"/>
          <a:ea typeface="+mn-ea"/>
          <a:cs typeface="+mn-cs"/>
        </a:defRPr>
      </a:lvl1pPr>
      <a:lvl2pPr marL="3566160" indent="-1371600" algn="l" defTabSz="2194560" rtl="0" eaLnBrk="1" latinLnBrk="0" hangingPunct="1">
        <a:spcBef>
          <a:spcPct val="20000"/>
        </a:spcBef>
        <a:buFont typeface="Arial"/>
        <a:buChar char="–"/>
        <a:defRPr sz="13400" kern="1200">
          <a:solidFill>
            <a:schemeClr val="tx1"/>
          </a:solidFill>
          <a:latin typeface="+mn-lt"/>
          <a:ea typeface="+mn-ea"/>
          <a:cs typeface="+mn-cs"/>
        </a:defRPr>
      </a:lvl2pPr>
      <a:lvl3pPr marL="5486400" indent="-1097280" algn="l" defTabSz="2194560" rtl="0" eaLnBrk="1" latinLnBrk="0" hangingPunct="1">
        <a:spcBef>
          <a:spcPct val="20000"/>
        </a:spcBef>
        <a:buFont typeface="Arial"/>
        <a:buChar char="•"/>
        <a:defRPr sz="11500" kern="1200">
          <a:solidFill>
            <a:schemeClr val="tx1"/>
          </a:solidFill>
          <a:latin typeface="+mn-lt"/>
          <a:ea typeface="+mn-ea"/>
          <a:cs typeface="+mn-cs"/>
        </a:defRPr>
      </a:lvl3pPr>
      <a:lvl4pPr marL="7680960" indent="-1097280" algn="l" defTabSz="2194560" rtl="0" eaLnBrk="1" latinLnBrk="0" hangingPunct="1">
        <a:spcBef>
          <a:spcPct val="20000"/>
        </a:spcBef>
        <a:buFont typeface="Arial"/>
        <a:buChar char="–"/>
        <a:defRPr sz="9600" kern="1200">
          <a:solidFill>
            <a:schemeClr val="tx1"/>
          </a:solidFill>
          <a:latin typeface="+mn-lt"/>
          <a:ea typeface="+mn-ea"/>
          <a:cs typeface="+mn-cs"/>
        </a:defRPr>
      </a:lvl4pPr>
      <a:lvl5pPr marL="9875520" indent="-1097280" algn="l" defTabSz="2194560" rtl="0" eaLnBrk="1" latinLnBrk="0" hangingPunct="1">
        <a:spcBef>
          <a:spcPct val="20000"/>
        </a:spcBef>
        <a:buFont typeface="Arial"/>
        <a:buChar char="»"/>
        <a:defRPr sz="9600" kern="1200">
          <a:solidFill>
            <a:schemeClr val="tx1"/>
          </a:solidFill>
          <a:latin typeface="+mn-lt"/>
          <a:ea typeface="+mn-ea"/>
          <a:cs typeface="+mn-cs"/>
        </a:defRPr>
      </a:lvl5pPr>
      <a:lvl6pPr marL="12070080" indent="-1097280" algn="l" defTabSz="2194560" rtl="0" eaLnBrk="1" latinLnBrk="0" hangingPunct="1">
        <a:spcBef>
          <a:spcPct val="20000"/>
        </a:spcBef>
        <a:buFont typeface="Arial"/>
        <a:buChar char="•"/>
        <a:defRPr sz="9600" kern="1200">
          <a:solidFill>
            <a:schemeClr val="tx1"/>
          </a:solidFill>
          <a:latin typeface="+mn-lt"/>
          <a:ea typeface="+mn-ea"/>
          <a:cs typeface="+mn-cs"/>
        </a:defRPr>
      </a:lvl6pPr>
      <a:lvl7pPr marL="14264640" indent="-1097280" algn="l" defTabSz="2194560" rtl="0" eaLnBrk="1" latinLnBrk="0" hangingPunct="1">
        <a:spcBef>
          <a:spcPct val="20000"/>
        </a:spcBef>
        <a:buFont typeface="Arial"/>
        <a:buChar char="•"/>
        <a:defRPr sz="9600" kern="1200">
          <a:solidFill>
            <a:schemeClr val="tx1"/>
          </a:solidFill>
          <a:latin typeface="+mn-lt"/>
          <a:ea typeface="+mn-ea"/>
          <a:cs typeface="+mn-cs"/>
        </a:defRPr>
      </a:lvl7pPr>
      <a:lvl8pPr marL="16459200" indent="-1097280" algn="l" defTabSz="2194560" rtl="0" eaLnBrk="1" latinLnBrk="0" hangingPunct="1">
        <a:spcBef>
          <a:spcPct val="20000"/>
        </a:spcBef>
        <a:buFont typeface="Arial"/>
        <a:buChar char="•"/>
        <a:defRPr sz="9600" kern="1200">
          <a:solidFill>
            <a:schemeClr val="tx1"/>
          </a:solidFill>
          <a:latin typeface="+mn-lt"/>
          <a:ea typeface="+mn-ea"/>
          <a:cs typeface="+mn-cs"/>
        </a:defRPr>
      </a:lvl8pPr>
      <a:lvl9pPr marL="18653760" indent="-1097280" algn="l" defTabSz="2194560" rtl="0" eaLnBrk="1" latinLnBrk="0" hangingPunct="1">
        <a:spcBef>
          <a:spcPct val="20000"/>
        </a:spcBef>
        <a:buFont typeface="Arial"/>
        <a:buChar char="•"/>
        <a:defRPr sz="9600" kern="1200">
          <a:solidFill>
            <a:schemeClr val="tx1"/>
          </a:solidFill>
          <a:latin typeface="+mn-lt"/>
          <a:ea typeface="+mn-ea"/>
          <a:cs typeface="+mn-cs"/>
        </a:defRPr>
      </a:lvl9pPr>
    </p:bodyStyle>
    <p:other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48"/>
          <p:cNvSpPr/>
          <p:nvPr/>
        </p:nvSpPr>
        <p:spPr>
          <a:xfrm>
            <a:off x="3674436" y="12016940"/>
            <a:ext cx="8058088" cy="12309180"/>
          </a:xfrm>
          <a:prstGeom prst="rect">
            <a:avLst/>
          </a:prstGeom>
          <a:solidFill>
            <a:schemeClr val="accent3">
              <a:lumMod val="40000"/>
              <a:lumOff val="60000"/>
              <a:alpha val="50000"/>
            </a:schemeClr>
          </a:solidFill>
          <a:ln>
            <a:noFill/>
          </a:ln>
          <a:effectLst>
            <a:innerShdw blurRad="63500" dist="50800" dir="540000">
              <a:schemeClr val="accent3">
                <a:lumMod val="75000"/>
                <a:alpha val="80000"/>
              </a:schemeClr>
            </a:inn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TextBox 19"/>
          <p:cNvSpPr txBox="1"/>
          <p:nvPr/>
        </p:nvSpPr>
        <p:spPr>
          <a:xfrm>
            <a:off x="2232082" y="4132494"/>
            <a:ext cx="2732376" cy="369332"/>
          </a:xfrm>
          <a:prstGeom prst="rect">
            <a:avLst/>
          </a:prstGeom>
          <a:noFill/>
        </p:spPr>
        <p:txBody>
          <a:bodyPr wrap="square" rtlCol="0">
            <a:spAutoFit/>
          </a:bodyPr>
          <a:lstStyle/>
          <a:p>
            <a:r>
              <a:rPr lang="en-US" sz="1800" dirty="0">
                <a:latin typeface="Verdana"/>
                <a:cs typeface="Verdana"/>
              </a:rPr>
              <a:t>School Logo Here</a:t>
            </a:r>
          </a:p>
        </p:txBody>
      </p:sp>
      <p:sp>
        <p:nvSpPr>
          <p:cNvPr id="22" name="TextBox 21"/>
          <p:cNvSpPr txBox="1"/>
          <p:nvPr/>
        </p:nvSpPr>
        <p:spPr>
          <a:xfrm>
            <a:off x="39420452" y="4252256"/>
            <a:ext cx="2732376" cy="369332"/>
          </a:xfrm>
          <a:prstGeom prst="rect">
            <a:avLst/>
          </a:prstGeom>
          <a:noFill/>
        </p:spPr>
        <p:txBody>
          <a:bodyPr wrap="square" rtlCol="0">
            <a:spAutoFit/>
          </a:bodyPr>
          <a:lstStyle/>
          <a:p>
            <a:r>
              <a:rPr lang="en-US" sz="1800" dirty="0">
                <a:latin typeface="Verdana"/>
                <a:cs typeface="Verdana"/>
              </a:rPr>
              <a:t>Project Logo Here</a:t>
            </a:r>
          </a:p>
        </p:txBody>
      </p:sp>
      <p:sp>
        <p:nvSpPr>
          <p:cNvPr id="72" name="TextBox 71"/>
          <p:cNvSpPr txBox="1"/>
          <p:nvPr/>
        </p:nvSpPr>
        <p:spPr>
          <a:xfrm>
            <a:off x="28091910" y="14048091"/>
            <a:ext cx="184666" cy="1415772"/>
          </a:xfrm>
          <a:prstGeom prst="rect">
            <a:avLst/>
          </a:prstGeom>
          <a:noFill/>
        </p:spPr>
        <p:txBody>
          <a:bodyPr wrap="none" rtlCol="0">
            <a:spAutoFit/>
          </a:bodyPr>
          <a:lstStyle/>
          <a:p>
            <a:endParaRPr lang="en-US" dirty="0"/>
          </a:p>
        </p:txBody>
      </p:sp>
      <p:sp>
        <p:nvSpPr>
          <p:cNvPr id="73" name="TextBox 72"/>
          <p:cNvSpPr txBox="1"/>
          <p:nvPr/>
        </p:nvSpPr>
        <p:spPr>
          <a:xfrm>
            <a:off x="27135722" y="14048091"/>
            <a:ext cx="184666" cy="1415772"/>
          </a:xfrm>
          <a:prstGeom prst="rect">
            <a:avLst/>
          </a:prstGeom>
          <a:noFill/>
        </p:spPr>
        <p:txBody>
          <a:bodyPr wrap="none" rtlCol="0">
            <a:spAutoFit/>
          </a:bodyPr>
          <a:lstStyle/>
          <a:p>
            <a:endParaRPr lang="en-US" dirty="0"/>
          </a:p>
        </p:txBody>
      </p:sp>
      <p:sp>
        <p:nvSpPr>
          <p:cNvPr id="74" name="TextBox 73"/>
          <p:cNvSpPr txBox="1"/>
          <p:nvPr/>
        </p:nvSpPr>
        <p:spPr>
          <a:xfrm>
            <a:off x="27320388" y="14048091"/>
            <a:ext cx="184666" cy="1415772"/>
          </a:xfrm>
          <a:prstGeom prst="rect">
            <a:avLst/>
          </a:prstGeom>
          <a:noFill/>
        </p:spPr>
        <p:txBody>
          <a:bodyPr wrap="none" rtlCol="0">
            <a:spAutoFit/>
          </a:bodyPr>
          <a:lstStyle/>
          <a:p>
            <a:endParaRPr lang="en-US" dirty="0"/>
          </a:p>
        </p:txBody>
      </p:sp>
      <p:sp>
        <p:nvSpPr>
          <p:cNvPr id="23" name="Rectangle 22"/>
          <p:cNvSpPr/>
          <p:nvPr/>
        </p:nvSpPr>
        <p:spPr>
          <a:xfrm>
            <a:off x="1186135" y="5220100"/>
            <a:ext cx="41370929" cy="5618689"/>
          </a:xfrm>
          <a:prstGeom prst="rect">
            <a:avLst/>
          </a:prstGeom>
          <a:solidFill>
            <a:schemeClr val="accent5">
              <a:lumMod val="20000"/>
              <a:lumOff val="80000"/>
            </a:schemeClr>
          </a:solidFill>
          <a:ln>
            <a:solidFill>
              <a:schemeClr val="accent5">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TextBox 23"/>
          <p:cNvSpPr txBox="1"/>
          <p:nvPr/>
        </p:nvSpPr>
        <p:spPr>
          <a:xfrm>
            <a:off x="1186135" y="5220100"/>
            <a:ext cx="41374010" cy="1423914"/>
          </a:xfrm>
          <a:prstGeom prst="rect">
            <a:avLst/>
          </a:prstGeom>
          <a:solidFill>
            <a:schemeClr val="accent5">
              <a:lumMod val="75000"/>
            </a:schemeClr>
          </a:solidFill>
          <a:ln>
            <a:solidFill>
              <a:schemeClr val="accent5">
                <a:lumMod val="75000"/>
              </a:schemeClr>
            </a:solidFill>
          </a:ln>
        </p:spPr>
        <p:txBody>
          <a:bodyPr wrap="none" tIns="228600" rtlCol="0">
            <a:noAutofit/>
          </a:bodyPr>
          <a:lstStyle/>
          <a:p>
            <a:pPr algn="ctr"/>
            <a:r>
              <a:rPr lang="en-US" sz="6000" b="1" dirty="0">
                <a:solidFill>
                  <a:schemeClr val="bg1"/>
                </a:solidFill>
                <a:latin typeface="Verdana"/>
                <a:cs typeface="Verdana"/>
              </a:rPr>
              <a:t>Are outdoor experiences a viable source of pain management?</a:t>
            </a:r>
          </a:p>
        </p:txBody>
      </p:sp>
      <p:sp>
        <p:nvSpPr>
          <p:cNvPr id="25" name="Chevron 24"/>
          <p:cNvSpPr/>
          <p:nvPr/>
        </p:nvSpPr>
        <p:spPr>
          <a:xfrm>
            <a:off x="2189509" y="8260345"/>
            <a:ext cx="1003375" cy="1962693"/>
          </a:xfrm>
          <a:prstGeom prst="chevron">
            <a:avLst/>
          </a:prstGeom>
          <a:solidFill>
            <a:schemeClr val="accent3">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26" name="Chevron 25"/>
          <p:cNvSpPr/>
          <p:nvPr/>
        </p:nvSpPr>
        <p:spPr>
          <a:xfrm>
            <a:off x="16158024" y="8260345"/>
            <a:ext cx="1003375" cy="1962693"/>
          </a:xfrm>
          <a:prstGeom prst="chevron">
            <a:avLst/>
          </a:prstGeom>
          <a:solidFill>
            <a:schemeClr val="accent3">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27" name="Chevron 26"/>
          <p:cNvSpPr/>
          <p:nvPr/>
        </p:nvSpPr>
        <p:spPr>
          <a:xfrm>
            <a:off x="30398221" y="8260345"/>
            <a:ext cx="1003375" cy="1962693"/>
          </a:xfrm>
          <a:prstGeom prst="chevron">
            <a:avLst/>
          </a:prstGeom>
          <a:solidFill>
            <a:schemeClr val="accent3">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28" name="TextBox 27"/>
          <p:cNvSpPr txBox="1"/>
          <p:nvPr/>
        </p:nvSpPr>
        <p:spPr>
          <a:xfrm>
            <a:off x="3887527" y="7020538"/>
            <a:ext cx="10496839" cy="3026704"/>
          </a:xfrm>
          <a:prstGeom prst="rect">
            <a:avLst/>
          </a:prstGeom>
          <a:noFill/>
        </p:spPr>
        <p:txBody>
          <a:bodyPr wrap="square" rtlCol="0">
            <a:noAutofit/>
          </a:bodyPr>
          <a:lstStyle/>
          <a:p>
            <a:r>
              <a:rPr lang="en-US" sz="4000" dirty="0">
                <a:latin typeface="Verdana"/>
                <a:cs typeface="Verdana"/>
              </a:rPr>
              <a:t>Chronic pain is a multifaceted and biopsychosocial phenomenon. Considering the links between Biophilia (Wilson, 1984) and wellness it seems an opportune area of study got future pain management.</a:t>
            </a:r>
          </a:p>
        </p:txBody>
      </p:sp>
      <p:sp>
        <p:nvSpPr>
          <p:cNvPr id="29" name="TextBox 28"/>
          <p:cNvSpPr txBox="1"/>
          <p:nvPr/>
        </p:nvSpPr>
        <p:spPr>
          <a:xfrm>
            <a:off x="17778861" y="8260345"/>
            <a:ext cx="10342473" cy="1962693"/>
          </a:xfrm>
          <a:prstGeom prst="rect">
            <a:avLst/>
          </a:prstGeom>
          <a:noFill/>
        </p:spPr>
        <p:txBody>
          <a:bodyPr wrap="square" rtlCol="0">
            <a:noAutofit/>
          </a:bodyPr>
          <a:lstStyle/>
          <a:p>
            <a:r>
              <a:rPr lang="en-US" sz="4000" dirty="0">
                <a:latin typeface="Verdana"/>
                <a:cs typeface="Verdana"/>
              </a:rPr>
              <a:t>Research suggest that lived experience in the outdoors have a positive effect on chronic pain patients' quality of life.</a:t>
            </a:r>
          </a:p>
        </p:txBody>
      </p:sp>
      <p:sp>
        <p:nvSpPr>
          <p:cNvPr id="30" name="TextBox 29"/>
          <p:cNvSpPr txBox="1"/>
          <p:nvPr/>
        </p:nvSpPr>
        <p:spPr>
          <a:xfrm>
            <a:off x="31808092" y="6880500"/>
            <a:ext cx="10342473" cy="1962693"/>
          </a:xfrm>
          <a:prstGeom prst="rect">
            <a:avLst/>
          </a:prstGeom>
          <a:noFill/>
        </p:spPr>
        <p:txBody>
          <a:bodyPr wrap="square" rtlCol="0">
            <a:noAutofit/>
          </a:bodyPr>
          <a:lstStyle/>
          <a:p>
            <a:r>
              <a:rPr lang="en-US" sz="3600" dirty="0">
                <a:latin typeface="Arial" pitchFamily="1" charset="0"/>
              </a:rPr>
              <a:t>This research is pivotal in changing the way that pain management is conducted in the UK, for biopsychosocial and economic factors; ‘</a:t>
            </a:r>
            <a:r>
              <a:rPr lang="en-GB" sz="3600" b="0" i="0" dirty="0">
                <a:solidFill>
                  <a:srgbClr val="0E101A"/>
                </a:solidFill>
                <a:effectLst/>
                <a:latin typeface="Arial" panose="020B0604020202020204" pitchFamily="34" charset="0"/>
                <a:cs typeface="Arial" panose="020B0604020202020204" pitchFamily="34" charset="0"/>
              </a:rPr>
              <a:t>costs are equal to that of cancer, cardiovascular, and diabetes treatments, respectively’ (Cousins et al., 1995; Lima et al., 2014.</a:t>
            </a:r>
            <a:endParaRPr lang="en-US" sz="3600" dirty="0">
              <a:latin typeface="Arial" panose="020B0604020202020204" pitchFamily="34" charset="0"/>
              <a:cs typeface="Arial" panose="020B0604020202020204" pitchFamily="34" charset="0"/>
            </a:endParaRPr>
          </a:p>
          <a:p>
            <a:endParaRPr lang="en-US" sz="4000" dirty="0">
              <a:latin typeface="Verdana"/>
              <a:cs typeface="Verdana"/>
            </a:endParaRPr>
          </a:p>
        </p:txBody>
      </p:sp>
      <p:sp>
        <p:nvSpPr>
          <p:cNvPr id="31" name="TextBox 30"/>
          <p:cNvSpPr txBox="1"/>
          <p:nvPr/>
        </p:nvSpPr>
        <p:spPr>
          <a:xfrm>
            <a:off x="12377617" y="6951886"/>
            <a:ext cx="19023978" cy="707886"/>
          </a:xfrm>
          <a:prstGeom prst="rect">
            <a:avLst/>
          </a:prstGeom>
          <a:noFill/>
        </p:spPr>
        <p:txBody>
          <a:bodyPr wrap="square" rtlCol="0">
            <a:spAutoFit/>
          </a:bodyPr>
          <a:lstStyle/>
          <a:p>
            <a:pPr algn="ctr"/>
            <a:r>
              <a:rPr lang="en-US" sz="4000" dirty="0">
                <a:latin typeface="Verdana"/>
                <a:cs typeface="Verdana"/>
              </a:rPr>
              <a:t>Addressing chronic pain management using biophilic activities</a:t>
            </a:r>
          </a:p>
        </p:txBody>
      </p:sp>
      <p:sp>
        <p:nvSpPr>
          <p:cNvPr id="36" name="TextBox 35"/>
          <p:cNvSpPr txBox="1"/>
          <p:nvPr/>
        </p:nvSpPr>
        <p:spPr>
          <a:xfrm>
            <a:off x="15065873" y="11325336"/>
            <a:ext cx="27494272" cy="1423914"/>
          </a:xfrm>
          <a:prstGeom prst="rect">
            <a:avLst/>
          </a:prstGeom>
          <a:solidFill>
            <a:schemeClr val="accent5">
              <a:lumMod val="75000"/>
            </a:schemeClr>
          </a:solidFill>
        </p:spPr>
        <p:txBody>
          <a:bodyPr wrap="none" tIns="228600" rtlCol="0">
            <a:noAutofit/>
          </a:bodyPr>
          <a:lstStyle/>
          <a:p>
            <a:pPr algn="ctr"/>
            <a:r>
              <a:rPr lang="en-US" sz="6000" b="1" dirty="0">
                <a:solidFill>
                  <a:schemeClr val="bg1"/>
                </a:solidFill>
                <a:latin typeface="Verdana"/>
                <a:cs typeface="Verdana"/>
              </a:rPr>
              <a:t>RESULTS</a:t>
            </a:r>
          </a:p>
        </p:txBody>
      </p:sp>
      <p:sp>
        <p:nvSpPr>
          <p:cNvPr id="45" name="Rectangle 44"/>
          <p:cNvSpPr/>
          <p:nvPr/>
        </p:nvSpPr>
        <p:spPr>
          <a:xfrm>
            <a:off x="31401595" y="12914602"/>
            <a:ext cx="11063175" cy="18870324"/>
          </a:xfrm>
          <a:prstGeom prst="rect">
            <a:avLst/>
          </a:prstGeom>
          <a:solidFill>
            <a:schemeClr val="bg1"/>
          </a:solidFill>
          <a:ln>
            <a:solidFill>
              <a:schemeClr val="accent5">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6" name="Rectangle 4390"/>
          <p:cNvSpPr>
            <a:spLocks noChangeArrowheads="1"/>
          </p:cNvSpPr>
          <p:nvPr/>
        </p:nvSpPr>
        <p:spPr bwMode="auto">
          <a:xfrm>
            <a:off x="31970618" y="15119180"/>
            <a:ext cx="10380206" cy="5650764"/>
          </a:xfrm>
          <a:prstGeom prst="rect">
            <a:avLst/>
          </a:prstGeom>
          <a:noFill/>
          <a:ln w="9525">
            <a:solidFill>
              <a:schemeClr val="tx1"/>
            </a:solidFill>
            <a:miter lim="800000"/>
            <a:headEnd/>
            <a:tailEnd/>
          </a:ln>
          <a:effectLst/>
        </p:spPr>
        <p:txBody>
          <a:bodyPr>
            <a:prstTxWarp prst="textNoShape">
              <a:avLst/>
            </a:prstTxWarp>
          </a:bodyPr>
          <a:lstStyle/>
          <a:p>
            <a:pPr marL="806450" indent="-742950" eaLnBrk="1" hangingPunct="1">
              <a:lnSpc>
                <a:spcPct val="90000"/>
              </a:lnSpc>
              <a:spcBef>
                <a:spcPct val="20000"/>
              </a:spcBef>
              <a:buAutoNum type="arabicPeriod"/>
            </a:pPr>
            <a:r>
              <a:rPr lang="en-US" sz="3200" u="sng" dirty="0">
                <a:ea typeface="Times New Roman" pitchFamily="1" charset="0"/>
                <a:cs typeface="Verdana"/>
              </a:rPr>
              <a:t>Treatment options </a:t>
            </a:r>
            <a:r>
              <a:rPr lang="en-US" sz="3200" dirty="0">
                <a:ea typeface="Times New Roman" pitchFamily="1" charset="0"/>
                <a:cs typeface="Verdana"/>
              </a:rPr>
              <a:t>are important to note as this gives us a baseline for participants experiences thus far with pain management</a:t>
            </a:r>
          </a:p>
          <a:p>
            <a:pPr marL="806450" indent="-742950" eaLnBrk="1" hangingPunct="1">
              <a:lnSpc>
                <a:spcPct val="90000"/>
              </a:lnSpc>
              <a:spcBef>
                <a:spcPct val="20000"/>
              </a:spcBef>
              <a:buAutoNum type="arabicPeriod"/>
            </a:pPr>
            <a:r>
              <a:rPr lang="en-US" sz="3200" u="sng" dirty="0">
                <a:ea typeface="Times New Roman" pitchFamily="1" charset="0"/>
                <a:cs typeface="Verdana"/>
              </a:rPr>
              <a:t>Outdoor experiences </a:t>
            </a:r>
            <a:r>
              <a:rPr lang="en-US" sz="3200" dirty="0">
                <a:ea typeface="Times New Roman" pitchFamily="1" charset="0"/>
                <a:cs typeface="Verdana"/>
              </a:rPr>
              <a:t>inform the study of what kind of environment participants spend their time, and how often. The results gives insight into the specificities of how the pain is affected by the outdoors for each participant.</a:t>
            </a:r>
          </a:p>
          <a:p>
            <a:pPr marL="806450" indent="-742950" eaLnBrk="1" hangingPunct="1">
              <a:lnSpc>
                <a:spcPct val="90000"/>
              </a:lnSpc>
              <a:spcBef>
                <a:spcPct val="20000"/>
              </a:spcBef>
              <a:buAutoNum type="arabicPeriod"/>
            </a:pPr>
            <a:r>
              <a:rPr lang="en-US" sz="3200" u="sng" dirty="0">
                <a:ea typeface="Times New Roman" pitchFamily="1" charset="0"/>
                <a:cs typeface="Verdana"/>
              </a:rPr>
              <a:t>Quality of Life </a:t>
            </a:r>
            <a:r>
              <a:rPr lang="en-US" sz="3200" dirty="0">
                <a:ea typeface="Times New Roman" pitchFamily="1" charset="0"/>
                <a:cs typeface="Verdana"/>
              </a:rPr>
              <a:t>reflections help us to navigate the phenomenon and allow the study to be interpreted at face value giving validation to participants experiences.</a:t>
            </a:r>
            <a:endParaRPr lang="en-US" sz="3200" u="sng" dirty="0">
              <a:ea typeface="Times New Roman" pitchFamily="1" charset="0"/>
              <a:cs typeface="Verdana"/>
            </a:endParaRPr>
          </a:p>
          <a:p>
            <a:pPr marL="63500" eaLnBrk="1" hangingPunct="1">
              <a:lnSpc>
                <a:spcPct val="90000"/>
              </a:lnSpc>
              <a:spcBef>
                <a:spcPct val="20000"/>
              </a:spcBef>
            </a:pPr>
            <a:endParaRPr lang="en-US" sz="4000" dirty="0">
              <a:latin typeface="Verdana"/>
              <a:ea typeface="Times New Roman" pitchFamily="1" charset="0"/>
              <a:cs typeface="Verdana"/>
            </a:endParaRPr>
          </a:p>
          <a:p>
            <a:pPr marL="711200" indent="-647700" eaLnBrk="1" hangingPunct="1">
              <a:lnSpc>
                <a:spcPct val="90000"/>
              </a:lnSpc>
              <a:spcBef>
                <a:spcPct val="20000"/>
              </a:spcBef>
            </a:pPr>
            <a:r>
              <a:rPr lang="en-US" sz="4000" dirty="0">
                <a:ea typeface="Times New Roman" pitchFamily="1" charset="0"/>
                <a:cs typeface="Verdana"/>
              </a:rPr>
              <a:t>Key quotes from data gathered:</a:t>
            </a:r>
          </a:p>
          <a:p>
            <a:pPr marL="711200" indent="-647700" eaLnBrk="1" hangingPunct="1">
              <a:lnSpc>
                <a:spcPct val="90000"/>
              </a:lnSpc>
              <a:spcBef>
                <a:spcPct val="20000"/>
              </a:spcBef>
            </a:pPr>
            <a:r>
              <a:rPr lang="en-US" sz="4000" dirty="0">
                <a:latin typeface="Verdana"/>
                <a:ea typeface="Times New Roman" pitchFamily="1" charset="0"/>
                <a:cs typeface="Verdana"/>
              </a:rPr>
              <a:t>“</a:t>
            </a:r>
            <a:r>
              <a:rPr lang="en-GB" sz="2000" b="0" i="0" dirty="0">
                <a:solidFill>
                  <a:srgbClr val="202124"/>
                </a:solidFill>
                <a:effectLst/>
                <a:latin typeface="Roboto" panose="020B0604020202020204" pitchFamily="2" charset="0"/>
              </a:rPr>
              <a:t>I find that the exercise allows me to focus on something else other than the negative thoughts and just getting some fresh air feels therapeutic in itself.”</a:t>
            </a:r>
          </a:p>
          <a:p>
            <a:pPr marL="711200" indent="-647700" eaLnBrk="1" hangingPunct="1">
              <a:lnSpc>
                <a:spcPct val="90000"/>
              </a:lnSpc>
              <a:spcBef>
                <a:spcPct val="20000"/>
              </a:spcBef>
            </a:pPr>
            <a:r>
              <a:rPr lang="en-GB" sz="2000" dirty="0">
                <a:solidFill>
                  <a:srgbClr val="202124"/>
                </a:solidFill>
                <a:latin typeface="Roboto" panose="020B0604020202020204" pitchFamily="2" charset="0"/>
                <a:ea typeface="Times New Roman" pitchFamily="1" charset="0"/>
                <a:cs typeface="Verdana"/>
              </a:rPr>
              <a:t>“</a:t>
            </a:r>
            <a:r>
              <a:rPr lang="en-GB" sz="2000" b="0" i="0" dirty="0">
                <a:solidFill>
                  <a:srgbClr val="202124"/>
                </a:solidFill>
                <a:effectLst/>
                <a:latin typeface="Roboto" panose="02000000000000000000" pitchFamily="2" charset="0"/>
              </a:rPr>
              <a:t>I acknowledge the importance of the link, between our psychological and physical health. I find the more I am dealing with my emotions (letting out suppressed past experiences) and the ability to authentically express how I feel currently has had massive impact on my physical health</a:t>
            </a:r>
            <a:endParaRPr lang="en-US" sz="2000" dirty="0">
              <a:latin typeface="Verdana"/>
              <a:ea typeface="Times New Roman" pitchFamily="1" charset="0"/>
              <a:cs typeface="Verdana"/>
            </a:endParaRPr>
          </a:p>
          <a:p>
            <a:pPr marL="711200" indent="-647700" eaLnBrk="1" hangingPunct="1">
              <a:lnSpc>
                <a:spcPct val="90000"/>
              </a:lnSpc>
              <a:spcBef>
                <a:spcPct val="20000"/>
              </a:spcBef>
            </a:pPr>
            <a:endParaRPr lang="en-US" sz="3200" dirty="0">
              <a:latin typeface="Verdana"/>
              <a:ea typeface="Times New Roman" pitchFamily="1" charset="0"/>
              <a:cs typeface="Verdana"/>
            </a:endParaRPr>
          </a:p>
          <a:p>
            <a:pPr marL="711200" indent="-647700">
              <a:lnSpc>
                <a:spcPct val="90000"/>
              </a:lnSpc>
              <a:spcBef>
                <a:spcPct val="20000"/>
              </a:spcBef>
              <a:buAutoNum type="arabicPeriod" startAt="3"/>
            </a:pPr>
            <a:r>
              <a:rPr lang="en-US" sz="4000" dirty="0">
                <a:ea typeface="Times New Roman" pitchFamily="1" charset="0"/>
                <a:cs typeface="Verdana"/>
              </a:rPr>
              <a:t>What’s Next: Results from this study suggest that there is further to investigate surrounding this phenomenon. There must be an unbiased and ethical study into specific environments and types exercise. Ideally the quality-of-life aspect must be further investigated to establish whether it is positive effect in a pain management regard, or throughout the different areas of the participants life.</a:t>
            </a:r>
            <a:endParaRPr lang="en-US" sz="4000" i="1" dirty="0">
              <a:ea typeface="Times New Roman" pitchFamily="1" charset="0"/>
              <a:cs typeface="Times New Roman" pitchFamily="1" charset="0"/>
            </a:endParaRPr>
          </a:p>
        </p:txBody>
      </p:sp>
      <p:sp>
        <p:nvSpPr>
          <p:cNvPr id="47" name="TextBox 46"/>
          <p:cNvSpPr txBox="1"/>
          <p:nvPr/>
        </p:nvSpPr>
        <p:spPr>
          <a:xfrm>
            <a:off x="31494447" y="12952450"/>
            <a:ext cx="11062621" cy="1423914"/>
          </a:xfrm>
          <a:prstGeom prst="rect">
            <a:avLst/>
          </a:prstGeom>
          <a:solidFill>
            <a:schemeClr val="accent5">
              <a:lumMod val="75000"/>
              <a:alpha val="65000"/>
            </a:schemeClr>
          </a:solidFill>
        </p:spPr>
        <p:txBody>
          <a:bodyPr wrap="none" tIns="228600" rtlCol="0">
            <a:noAutofit/>
          </a:bodyPr>
          <a:lstStyle/>
          <a:p>
            <a:pPr algn="ctr"/>
            <a:r>
              <a:rPr lang="en-US" sz="5000" dirty="0">
                <a:solidFill>
                  <a:schemeClr val="bg1"/>
                </a:solidFill>
                <a:latin typeface="Verdana"/>
                <a:cs typeface="Verdana"/>
              </a:rPr>
              <a:t>MAJOR THEMES</a:t>
            </a:r>
          </a:p>
        </p:txBody>
      </p:sp>
      <p:sp>
        <p:nvSpPr>
          <p:cNvPr id="56" name="TextBox 55"/>
          <p:cNvSpPr txBox="1"/>
          <p:nvPr/>
        </p:nvSpPr>
        <p:spPr>
          <a:xfrm>
            <a:off x="24436108" y="15489154"/>
            <a:ext cx="5768560" cy="2988445"/>
          </a:xfrm>
          <a:prstGeom prst="rect">
            <a:avLst/>
          </a:prstGeom>
          <a:noFill/>
        </p:spPr>
        <p:txBody>
          <a:bodyPr wrap="square" rtlCol="0">
            <a:noAutofit/>
          </a:bodyPr>
          <a:lstStyle/>
          <a:p>
            <a:r>
              <a:rPr lang="en-US" sz="3200" dirty="0">
                <a:latin typeface="Verdana"/>
                <a:cs typeface="Verdana"/>
              </a:rPr>
              <a:t>Participant's treatment options, current and past.</a:t>
            </a:r>
          </a:p>
          <a:p>
            <a:r>
              <a:rPr lang="en-US" sz="3200" dirty="0">
                <a:latin typeface="Verdana"/>
                <a:cs typeface="Verdana"/>
              </a:rPr>
              <a:t>Participants could choose multiple options from 18 set answers, the also had the option of adding their own.</a:t>
            </a:r>
          </a:p>
          <a:p>
            <a:endParaRPr lang="en-US" sz="3200" dirty="0">
              <a:latin typeface="Verdana"/>
              <a:cs typeface="Verdana"/>
            </a:endParaRPr>
          </a:p>
        </p:txBody>
      </p:sp>
      <p:sp>
        <p:nvSpPr>
          <p:cNvPr id="61" name="TextBox 60"/>
          <p:cNvSpPr txBox="1"/>
          <p:nvPr/>
        </p:nvSpPr>
        <p:spPr>
          <a:xfrm>
            <a:off x="24528441" y="21112112"/>
            <a:ext cx="5768560" cy="3865651"/>
          </a:xfrm>
          <a:prstGeom prst="rect">
            <a:avLst/>
          </a:prstGeom>
          <a:noFill/>
        </p:spPr>
        <p:txBody>
          <a:bodyPr wrap="square" rtlCol="0">
            <a:noAutofit/>
          </a:bodyPr>
          <a:lstStyle/>
          <a:p>
            <a:r>
              <a:rPr lang="en-US" sz="3200" dirty="0">
                <a:latin typeface="Verdana"/>
                <a:cs typeface="Verdana"/>
              </a:rPr>
              <a:t>Participants responses to whether they use the outdoors as part of the personal pain management routine. Probing question so that participants could expand on their answers.</a:t>
            </a:r>
          </a:p>
        </p:txBody>
      </p:sp>
      <p:sp>
        <p:nvSpPr>
          <p:cNvPr id="62" name="TextBox 61"/>
          <p:cNvSpPr txBox="1"/>
          <p:nvPr/>
        </p:nvSpPr>
        <p:spPr>
          <a:xfrm>
            <a:off x="24620774" y="27025383"/>
            <a:ext cx="5768560" cy="3531786"/>
          </a:xfrm>
          <a:prstGeom prst="rect">
            <a:avLst/>
          </a:prstGeom>
          <a:noFill/>
        </p:spPr>
        <p:txBody>
          <a:bodyPr wrap="square" rtlCol="0">
            <a:noAutofit/>
          </a:bodyPr>
          <a:lstStyle/>
          <a:p>
            <a:r>
              <a:rPr lang="en-US" sz="3600" dirty="0">
                <a:latin typeface="Verdana"/>
                <a:cs typeface="Verdana"/>
              </a:rPr>
              <a:t>Participants were given multiple choice answers, and also given the opportunity to add more. </a:t>
            </a:r>
          </a:p>
          <a:p>
            <a:r>
              <a:rPr lang="en-US" sz="3600" dirty="0">
                <a:latin typeface="Verdana"/>
                <a:cs typeface="Verdana"/>
              </a:rPr>
              <a:t>Strong response to ‘helps lessen intrusive thoughts’</a:t>
            </a:r>
          </a:p>
        </p:txBody>
      </p:sp>
      <p:sp>
        <p:nvSpPr>
          <p:cNvPr id="71" name="TextBox 70"/>
          <p:cNvSpPr txBox="1"/>
          <p:nvPr/>
        </p:nvSpPr>
        <p:spPr>
          <a:xfrm>
            <a:off x="20235156" y="13066869"/>
            <a:ext cx="6048382" cy="1960406"/>
          </a:xfrm>
          <a:prstGeom prst="rect">
            <a:avLst/>
          </a:prstGeom>
          <a:noFill/>
        </p:spPr>
        <p:txBody>
          <a:bodyPr wrap="square" rtlCol="0">
            <a:noAutofit/>
          </a:bodyPr>
          <a:lstStyle/>
          <a:p>
            <a:r>
              <a:rPr lang="en-US" sz="3200" dirty="0">
                <a:latin typeface="Verdana"/>
                <a:cs typeface="Verdana"/>
              </a:rPr>
              <a:t>Key findings and pertinent information</a:t>
            </a:r>
          </a:p>
        </p:txBody>
      </p:sp>
      <p:sp>
        <p:nvSpPr>
          <p:cNvPr id="32" name="Rectangle 31"/>
          <p:cNvSpPr/>
          <p:nvPr/>
        </p:nvSpPr>
        <p:spPr>
          <a:xfrm>
            <a:off x="745120" y="11215313"/>
            <a:ext cx="13297690" cy="20396612"/>
          </a:xfrm>
          <a:prstGeom prst="rect">
            <a:avLst/>
          </a:prstGeom>
          <a:solidFill>
            <a:srgbClr val="DBEEF4"/>
          </a:solidFill>
          <a:ln>
            <a:solidFill>
              <a:schemeClr val="accent5">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8" name="TextBox 37"/>
          <p:cNvSpPr txBox="1"/>
          <p:nvPr/>
        </p:nvSpPr>
        <p:spPr>
          <a:xfrm>
            <a:off x="1164583" y="24304168"/>
            <a:ext cx="13297690" cy="1423914"/>
          </a:xfrm>
          <a:prstGeom prst="rect">
            <a:avLst/>
          </a:prstGeom>
          <a:solidFill>
            <a:schemeClr val="accent5">
              <a:lumMod val="75000"/>
            </a:schemeClr>
          </a:solidFill>
          <a:ln>
            <a:solidFill>
              <a:schemeClr val="accent5">
                <a:lumMod val="75000"/>
              </a:schemeClr>
            </a:solidFill>
          </a:ln>
        </p:spPr>
        <p:txBody>
          <a:bodyPr wrap="none" tIns="228600" rtlCol="0">
            <a:noAutofit/>
          </a:bodyPr>
          <a:lstStyle/>
          <a:p>
            <a:pPr algn="ctr"/>
            <a:r>
              <a:rPr lang="en-US" sz="6000" b="1" dirty="0">
                <a:solidFill>
                  <a:schemeClr val="bg1"/>
                </a:solidFill>
                <a:latin typeface="Verdana"/>
                <a:cs typeface="Verdana"/>
              </a:rPr>
              <a:t>METHODS</a:t>
            </a:r>
          </a:p>
        </p:txBody>
      </p:sp>
      <p:sp>
        <p:nvSpPr>
          <p:cNvPr id="37" name="TextBox 36"/>
          <p:cNvSpPr txBox="1"/>
          <p:nvPr/>
        </p:nvSpPr>
        <p:spPr>
          <a:xfrm>
            <a:off x="1164583" y="18106568"/>
            <a:ext cx="13297690" cy="1423914"/>
          </a:xfrm>
          <a:prstGeom prst="rect">
            <a:avLst/>
          </a:prstGeom>
          <a:solidFill>
            <a:schemeClr val="accent5">
              <a:lumMod val="75000"/>
            </a:schemeClr>
          </a:solidFill>
          <a:ln>
            <a:solidFill>
              <a:schemeClr val="accent5">
                <a:lumMod val="75000"/>
              </a:schemeClr>
            </a:solidFill>
          </a:ln>
        </p:spPr>
        <p:txBody>
          <a:bodyPr wrap="none" tIns="228600" rtlCol="0">
            <a:noAutofit/>
          </a:bodyPr>
          <a:lstStyle/>
          <a:p>
            <a:pPr algn="ctr"/>
            <a:r>
              <a:rPr lang="en-US" sz="6000" b="1" dirty="0">
                <a:solidFill>
                  <a:schemeClr val="bg1"/>
                </a:solidFill>
                <a:latin typeface="Verdana"/>
                <a:cs typeface="Verdana"/>
              </a:rPr>
              <a:t>OBJECTIVES</a:t>
            </a:r>
          </a:p>
        </p:txBody>
      </p:sp>
      <p:sp>
        <p:nvSpPr>
          <p:cNvPr id="70" name="TextBox 69"/>
          <p:cNvSpPr txBox="1"/>
          <p:nvPr/>
        </p:nvSpPr>
        <p:spPr>
          <a:xfrm>
            <a:off x="1164583" y="11325336"/>
            <a:ext cx="13297690" cy="1423914"/>
          </a:xfrm>
          <a:prstGeom prst="rect">
            <a:avLst/>
          </a:prstGeom>
          <a:solidFill>
            <a:schemeClr val="accent5">
              <a:lumMod val="75000"/>
            </a:schemeClr>
          </a:solidFill>
          <a:ln>
            <a:solidFill>
              <a:schemeClr val="accent5">
                <a:lumMod val="75000"/>
              </a:schemeClr>
            </a:solidFill>
          </a:ln>
        </p:spPr>
        <p:txBody>
          <a:bodyPr wrap="none" tIns="228600" rtlCol="0">
            <a:noAutofit/>
          </a:bodyPr>
          <a:lstStyle/>
          <a:p>
            <a:pPr algn="ctr"/>
            <a:r>
              <a:rPr lang="en-US" sz="6000" b="1" dirty="0">
                <a:solidFill>
                  <a:schemeClr val="bg1"/>
                </a:solidFill>
                <a:latin typeface="Verdana"/>
                <a:cs typeface="Verdana"/>
              </a:rPr>
              <a:t>BACKGROUND</a:t>
            </a:r>
          </a:p>
        </p:txBody>
      </p:sp>
      <p:sp>
        <p:nvSpPr>
          <p:cNvPr id="39" name="Text Box 4355"/>
          <p:cNvSpPr txBox="1">
            <a:spLocks noChangeArrowheads="1"/>
          </p:cNvSpPr>
          <p:nvPr/>
        </p:nvSpPr>
        <p:spPr bwMode="auto">
          <a:xfrm>
            <a:off x="2186722" y="13288506"/>
            <a:ext cx="10975918" cy="4513262"/>
          </a:xfrm>
          <a:prstGeom prst="rect">
            <a:avLst/>
          </a:prstGeom>
          <a:noFill/>
          <a:ln w="9525">
            <a:noFill/>
            <a:miter lim="800000"/>
            <a:headEnd/>
            <a:tailEnd/>
          </a:ln>
          <a:effectLst/>
        </p:spPr>
        <p:txBody>
          <a:bodyPr wrap="square">
            <a:prstTxWarp prst="textNoShape">
              <a:avLst/>
            </a:prstTxWarp>
            <a:noAutofit/>
          </a:bodyPr>
          <a:lstStyle/>
          <a:p>
            <a:pPr>
              <a:tabLst>
                <a:tab pos="762000" algn="l"/>
              </a:tabLst>
            </a:pPr>
            <a:r>
              <a:rPr lang="en-US" sz="3600" dirty="0">
                <a:cs typeface="Verdana"/>
              </a:rPr>
              <a:t>Due to personal experience with pain management and outdoor experiences I could see potential for the creation of an outdoor pain management </a:t>
            </a:r>
            <a:r>
              <a:rPr lang="en-US" sz="3600" dirty="0" err="1">
                <a:cs typeface="Verdana"/>
              </a:rPr>
              <a:t>programme</a:t>
            </a:r>
            <a:r>
              <a:rPr lang="en-US" sz="3600" dirty="0">
                <a:cs typeface="Verdana"/>
              </a:rPr>
              <a:t> that addresses pain and the multiple issues that coexist alongside it – mental health and physical health, amongst others.</a:t>
            </a:r>
          </a:p>
        </p:txBody>
      </p:sp>
      <p:sp>
        <p:nvSpPr>
          <p:cNvPr id="40" name="Text Box 4355"/>
          <p:cNvSpPr txBox="1">
            <a:spLocks noChangeArrowheads="1"/>
          </p:cNvSpPr>
          <p:nvPr/>
        </p:nvSpPr>
        <p:spPr bwMode="auto">
          <a:xfrm>
            <a:off x="2339122" y="20044906"/>
            <a:ext cx="10975918" cy="3954462"/>
          </a:xfrm>
          <a:prstGeom prst="rect">
            <a:avLst/>
          </a:prstGeom>
          <a:noFill/>
          <a:ln w="9525">
            <a:noFill/>
            <a:miter lim="800000"/>
            <a:headEnd/>
            <a:tailEnd/>
          </a:ln>
          <a:effectLst/>
        </p:spPr>
        <p:txBody>
          <a:bodyPr wrap="square">
            <a:prstTxWarp prst="textNoShape">
              <a:avLst/>
            </a:prstTxWarp>
            <a:noAutofit/>
          </a:bodyPr>
          <a:lstStyle/>
          <a:p>
            <a:pPr marL="457200" indent="-457200" algn="l" rtl="0" fontAlgn="base">
              <a:buFont typeface="Arial" panose="020B0604020202020204" pitchFamily="34" charset="0"/>
              <a:buChar char="•"/>
            </a:pPr>
            <a:r>
              <a:rPr lang="en-GB" sz="3600" b="1" i="0" u="sng" dirty="0">
                <a:solidFill>
                  <a:srgbClr val="0E101A"/>
                </a:solidFill>
                <a:effectLst/>
                <a:cs typeface="Arial" panose="020B0604020202020204" pitchFamily="34" charset="0"/>
              </a:rPr>
              <a:t>OB1: </a:t>
            </a:r>
            <a:r>
              <a:rPr lang="en-GB" sz="3600" b="1" i="0" dirty="0">
                <a:solidFill>
                  <a:srgbClr val="0E101A"/>
                </a:solidFill>
                <a:effectLst/>
                <a:cs typeface="Arial" panose="020B0604020202020204" pitchFamily="34" charset="0"/>
              </a:rPr>
              <a:t>Establish the participant's experience with pain, treatments, and their effect on their quality of life.</a:t>
            </a:r>
            <a:r>
              <a:rPr lang="en-GB" sz="3600" b="0" i="0" dirty="0">
                <a:solidFill>
                  <a:srgbClr val="0E101A"/>
                </a:solidFill>
                <a:effectLst/>
                <a:cs typeface="Arial" panose="020B0604020202020204" pitchFamily="34" charset="0"/>
              </a:rPr>
              <a:t> </a:t>
            </a:r>
            <a:endParaRPr lang="en-GB" sz="3600" b="0" i="0" dirty="0">
              <a:solidFill>
                <a:srgbClr val="000000"/>
              </a:solidFill>
              <a:effectLst/>
              <a:cs typeface="Arial" panose="020B0604020202020204" pitchFamily="34" charset="0"/>
            </a:endParaRPr>
          </a:p>
          <a:p>
            <a:pPr marL="457200" indent="-457200" algn="l" rtl="0" fontAlgn="base">
              <a:buFont typeface="Arial" panose="020B0604020202020204" pitchFamily="34" charset="0"/>
              <a:buChar char="•"/>
            </a:pPr>
            <a:r>
              <a:rPr lang="en-GB" sz="3600" b="1" i="0" u="sng" dirty="0">
                <a:solidFill>
                  <a:srgbClr val="0E101A"/>
                </a:solidFill>
                <a:effectLst/>
                <a:cs typeface="Arial" panose="020B0604020202020204" pitchFamily="34" charset="0"/>
              </a:rPr>
              <a:t>OB2</a:t>
            </a:r>
            <a:r>
              <a:rPr lang="en-GB" sz="3600" b="1" i="0" dirty="0">
                <a:solidFill>
                  <a:srgbClr val="0E101A"/>
                </a:solidFill>
                <a:effectLst/>
                <a:cs typeface="Arial" panose="020B0604020202020204" pitchFamily="34" charset="0"/>
              </a:rPr>
              <a:t>: Evaluate how outdoor experiences facilitate pain management for chronic pain sufferers.</a:t>
            </a:r>
            <a:r>
              <a:rPr lang="en-GB" sz="3600" b="0" i="0" dirty="0">
                <a:solidFill>
                  <a:srgbClr val="0E101A"/>
                </a:solidFill>
                <a:effectLst/>
                <a:cs typeface="Arial" panose="020B0604020202020204" pitchFamily="34" charset="0"/>
              </a:rPr>
              <a:t> </a:t>
            </a:r>
            <a:endParaRPr lang="en-GB" sz="3600" b="0" i="0" dirty="0">
              <a:solidFill>
                <a:srgbClr val="000000"/>
              </a:solidFill>
              <a:effectLst/>
              <a:cs typeface="Arial" panose="020B0604020202020204" pitchFamily="34" charset="0"/>
            </a:endParaRPr>
          </a:p>
          <a:p>
            <a:pPr marL="457200" indent="-457200" algn="l" rtl="0" fontAlgn="base">
              <a:buFont typeface="Arial" panose="020B0604020202020204" pitchFamily="34" charset="0"/>
              <a:buChar char="•"/>
            </a:pPr>
            <a:r>
              <a:rPr lang="en-GB" sz="3600" b="1" i="0" u="sng" dirty="0">
                <a:solidFill>
                  <a:srgbClr val="0E101A"/>
                </a:solidFill>
                <a:effectLst/>
                <a:cs typeface="Arial" panose="020B0604020202020204" pitchFamily="34" charset="0"/>
              </a:rPr>
              <a:t>OB3</a:t>
            </a:r>
            <a:r>
              <a:rPr lang="en-GB" sz="3600" b="1" i="0" dirty="0">
                <a:solidFill>
                  <a:srgbClr val="0E101A"/>
                </a:solidFill>
                <a:effectLst/>
                <a:cs typeface="Arial" panose="020B0604020202020204" pitchFamily="34" charset="0"/>
              </a:rPr>
              <a:t>: Analyse the participant's outdoor experiences alongside their reflection on pain and quality of life improvement</a:t>
            </a:r>
            <a:r>
              <a:rPr lang="en-GB" sz="3200" b="1" i="0" dirty="0">
                <a:solidFill>
                  <a:srgbClr val="0E101A"/>
                </a:solidFill>
                <a:effectLst/>
                <a:latin typeface="Arial" panose="020B0604020202020204" pitchFamily="34" charset="0"/>
                <a:cs typeface="Arial" panose="020B0604020202020204" pitchFamily="34" charset="0"/>
              </a:rPr>
              <a:t>.</a:t>
            </a:r>
            <a:r>
              <a:rPr lang="en-GB" sz="3200" b="0" i="0" dirty="0">
                <a:solidFill>
                  <a:srgbClr val="0E101A"/>
                </a:solidFill>
                <a:effectLst/>
                <a:latin typeface="Arial" panose="020B0604020202020204" pitchFamily="34" charset="0"/>
                <a:cs typeface="Arial" panose="020B0604020202020204" pitchFamily="34" charset="0"/>
              </a:rPr>
              <a:t> </a:t>
            </a:r>
            <a:endParaRPr lang="en-GB" sz="3200" b="0" i="0" dirty="0">
              <a:solidFill>
                <a:srgbClr val="000000"/>
              </a:solidFill>
              <a:effectLst/>
              <a:latin typeface="Arial" panose="020B0604020202020204" pitchFamily="34" charset="0"/>
              <a:cs typeface="Arial" panose="020B0604020202020204" pitchFamily="34" charset="0"/>
            </a:endParaRPr>
          </a:p>
          <a:p>
            <a:pPr>
              <a:tabLst>
                <a:tab pos="762000" algn="l"/>
              </a:tabLst>
            </a:pPr>
            <a:endParaRPr lang="en-US" sz="2800" dirty="0">
              <a:latin typeface="Verdana"/>
              <a:cs typeface="Verdana"/>
            </a:endParaRPr>
          </a:p>
        </p:txBody>
      </p:sp>
      <p:sp>
        <p:nvSpPr>
          <p:cNvPr id="41" name="Text Box 4355"/>
          <p:cNvSpPr txBox="1">
            <a:spLocks noChangeArrowheads="1"/>
          </p:cNvSpPr>
          <p:nvPr/>
        </p:nvSpPr>
        <p:spPr bwMode="auto">
          <a:xfrm>
            <a:off x="1331056" y="26055887"/>
            <a:ext cx="11983984" cy="3236889"/>
          </a:xfrm>
          <a:prstGeom prst="rect">
            <a:avLst/>
          </a:prstGeom>
          <a:noFill/>
          <a:ln w="9525">
            <a:noFill/>
            <a:miter lim="800000"/>
            <a:headEnd/>
            <a:tailEnd/>
          </a:ln>
          <a:effectLst/>
        </p:spPr>
        <p:txBody>
          <a:bodyPr wrap="square">
            <a:prstTxWarp prst="textNoShape">
              <a:avLst/>
            </a:prstTxWarp>
            <a:noAutofit/>
          </a:bodyPr>
          <a:lstStyle/>
          <a:p>
            <a:pPr marL="571500" indent="-571500">
              <a:buFont typeface="Arial" panose="020B0604020202020204" pitchFamily="34" charset="0"/>
              <a:buChar char="•"/>
              <a:tabLst>
                <a:tab pos="762000" algn="l"/>
              </a:tabLst>
            </a:pPr>
            <a:r>
              <a:rPr lang="en-US" sz="3200" dirty="0"/>
              <a:t>Mixed methods due to the line of enquiry and responses. </a:t>
            </a:r>
          </a:p>
          <a:p>
            <a:pPr marL="2766060" lvl="1" indent="-571500">
              <a:buFont typeface="Arial" panose="020B0604020202020204" pitchFamily="34" charset="0"/>
              <a:buChar char="•"/>
              <a:tabLst>
                <a:tab pos="762000" algn="l"/>
              </a:tabLst>
            </a:pPr>
            <a:r>
              <a:rPr lang="en-US" sz="3200" dirty="0"/>
              <a:t>Quantitative data relating to charts; time spent in pain, options of treatments, ways that the outdoors helps patient manage pain</a:t>
            </a:r>
          </a:p>
          <a:p>
            <a:pPr marL="2766060" lvl="1" indent="-571500">
              <a:buFont typeface="Arial" panose="020B0604020202020204" pitchFamily="34" charset="0"/>
              <a:buChar char="•"/>
              <a:tabLst>
                <a:tab pos="762000" algn="l"/>
              </a:tabLst>
            </a:pPr>
            <a:r>
              <a:rPr lang="en-US" sz="3200" dirty="0"/>
              <a:t>Qualitative data relating to participants responses to quality-of-life questions</a:t>
            </a:r>
            <a:r>
              <a:rPr lang="en-US" sz="3600" dirty="0"/>
              <a:t>.</a:t>
            </a:r>
          </a:p>
        </p:txBody>
      </p:sp>
      <p:grpSp>
        <p:nvGrpSpPr>
          <p:cNvPr id="59" name="Group 58"/>
          <p:cNvGrpSpPr/>
          <p:nvPr/>
        </p:nvGrpSpPr>
        <p:grpSpPr>
          <a:xfrm>
            <a:off x="-401170" y="1077942"/>
            <a:ext cx="43753009" cy="3662779"/>
            <a:chOff x="-369536" y="1077942"/>
            <a:chExt cx="44142640" cy="3662779"/>
          </a:xfrm>
        </p:grpSpPr>
        <p:sp>
          <p:nvSpPr>
            <p:cNvPr id="9" name="TextBox 8"/>
            <p:cNvSpPr txBox="1"/>
            <p:nvPr/>
          </p:nvSpPr>
          <p:spPr>
            <a:xfrm>
              <a:off x="1231494" y="1077942"/>
              <a:ext cx="41626971" cy="3655996"/>
            </a:xfrm>
            <a:prstGeom prst="rect">
              <a:avLst/>
            </a:prstGeom>
            <a:solidFill>
              <a:schemeClr val="accent5">
                <a:lumMod val="75000"/>
                <a:alpha val="99000"/>
              </a:schemeClr>
            </a:solidFill>
            <a:ln w="76200" cap="sq">
              <a:solidFill>
                <a:schemeClr val="bg1"/>
              </a:solidFill>
              <a:bevel/>
            </a:ln>
          </p:spPr>
          <p:txBody>
            <a:bodyPr wrap="square" rtlCol="0">
              <a:spAutoFit/>
            </a:bodyPr>
            <a:lstStyle/>
            <a:p>
              <a:endParaRPr lang="en-US" dirty="0"/>
            </a:p>
          </p:txBody>
        </p:sp>
        <p:sp>
          <p:nvSpPr>
            <p:cNvPr id="10" name="TextBox 9"/>
            <p:cNvSpPr txBox="1"/>
            <p:nvPr/>
          </p:nvSpPr>
          <p:spPr>
            <a:xfrm>
              <a:off x="-369536" y="1755730"/>
              <a:ext cx="41485939" cy="1938992"/>
            </a:xfrm>
            <a:prstGeom prst="rect">
              <a:avLst/>
            </a:prstGeom>
            <a:noFill/>
          </p:spPr>
          <p:txBody>
            <a:bodyPr wrap="square" rtlCol="0">
              <a:spAutoFit/>
            </a:bodyPr>
            <a:lstStyle/>
            <a:p>
              <a:pPr algn="ctr" defTabSz="5751513" eaLnBrk="0" hangingPunct="0">
                <a:lnSpc>
                  <a:spcPts val="9000"/>
                </a:lnSpc>
                <a:spcAft>
                  <a:spcPts val="600"/>
                </a:spcAft>
              </a:pPr>
              <a:r>
                <a:rPr lang="en-US" sz="4000" b="1" cap="all" dirty="0">
                  <a:solidFill>
                    <a:srgbClr val="FFFFFF"/>
                  </a:solidFill>
                  <a:latin typeface="Verdana"/>
                  <a:cs typeface="Verdana"/>
                </a:rPr>
                <a:t>Outdoor Pain Management: A possibility or A Placebo?</a:t>
              </a:r>
            </a:p>
            <a:p>
              <a:pPr algn="ctr" defTabSz="5751513" eaLnBrk="0" hangingPunct="0">
                <a:spcAft>
                  <a:spcPts val="600"/>
                </a:spcAft>
              </a:pPr>
              <a:r>
                <a:rPr lang="en-US" sz="4000" dirty="0">
                  <a:solidFill>
                    <a:schemeClr val="bg1"/>
                  </a:solidFill>
                  <a:latin typeface="Verdana"/>
                  <a:ea typeface="Times New Roman" pitchFamily="-65" charset="0"/>
                  <a:cs typeface="Verdana"/>
                </a:rPr>
                <a:t>Rachael Stainthorpe. 1804621 BMOE7004. UWTSD</a:t>
              </a:r>
              <a:endParaRPr lang="en-US" sz="4000" baseline="30000" dirty="0">
                <a:solidFill>
                  <a:schemeClr val="bg1"/>
                </a:solidFill>
                <a:latin typeface="Verdana"/>
                <a:ea typeface="Arial" pitchFamily="-65" charset="0"/>
                <a:cs typeface="Verdana"/>
              </a:endParaRPr>
            </a:p>
          </p:txBody>
        </p:sp>
        <p:sp>
          <p:nvSpPr>
            <p:cNvPr id="17" name="Rectangle 16"/>
            <p:cNvSpPr/>
            <p:nvPr/>
          </p:nvSpPr>
          <p:spPr>
            <a:xfrm>
              <a:off x="524738" y="1084725"/>
              <a:ext cx="4451260" cy="3655996"/>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p:cNvSpPr/>
            <p:nvPr/>
          </p:nvSpPr>
          <p:spPr>
            <a:xfrm>
              <a:off x="39321844" y="1077942"/>
              <a:ext cx="4451260" cy="365599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60F9C04A-7D7A-77E1-421F-4486612F97C6}"/>
              </a:ext>
            </a:extLst>
          </p:cNvPr>
          <p:cNvSpPr txBox="1"/>
          <p:nvPr/>
        </p:nvSpPr>
        <p:spPr>
          <a:xfrm>
            <a:off x="1331056" y="29587673"/>
            <a:ext cx="11976379" cy="1938992"/>
          </a:xfrm>
          <a:prstGeom prst="rect">
            <a:avLst/>
          </a:prstGeom>
          <a:noFill/>
        </p:spPr>
        <p:txBody>
          <a:bodyPr wrap="square" rtlCol="0">
            <a:spAutoFit/>
          </a:bodyPr>
          <a:lstStyle/>
          <a:p>
            <a:pPr marL="571500" indent="-571500">
              <a:buFont typeface="Arial" panose="020B0604020202020204" pitchFamily="34" charset="0"/>
              <a:buChar char="•"/>
            </a:pPr>
            <a:r>
              <a:rPr lang="en-GB" sz="4000" dirty="0"/>
              <a:t>Interpretivist Phenomenological analysis: investigating a participants lived experience in regards to chronic pain and the outdoors</a:t>
            </a:r>
          </a:p>
        </p:txBody>
      </p:sp>
      <p:pic>
        <p:nvPicPr>
          <p:cNvPr id="1026" name="Picture 2" descr="Forms response chart. Question title: What treatments have you pursued for the management of your pain?. Number of responses: 16 responses.">
            <a:extLst>
              <a:ext uri="{FF2B5EF4-FFF2-40B4-BE49-F238E27FC236}">
                <a16:creationId xmlns:a16="http://schemas.microsoft.com/office/drawing/2014/main" id="{983AE021-9394-0B30-6DC9-D1891498F6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47179" y="14138198"/>
            <a:ext cx="8019605" cy="60037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rms response chart. Question title: Do you use the outdoors in the management of your pain?. Number of responses: 16 responses.">
            <a:extLst>
              <a:ext uri="{FF2B5EF4-FFF2-40B4-BE49-F238E27FC236}">
                <a16:creationId xmlns:a16="http://schemas.microsoft.com/office/drawing/2014/main" id="{CB85EEB3-8B43-3968-4194-DE88DA2734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61586" y="19986344"/>
            <a:ext cx="9128493" cy="43397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orms response chart. Question title: How do you feel the outdoors helps you in the management of pain?. Number of responses: 16 responses.">
            <a:extLst>
              <a:ext uri="{FF2B5EF4-FFF2-40B4-BE49-F238E27FC236}">
                <a16:creationId xmlns:a16="http://schemas.microsoft.com/office/drawing/2014/main" id="{2F53883B-135E-E2BC-B219-46F97A1A6F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65873" y="25596127"/>
            <a:ext cx="9128493" cy="43397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2232D67-76F0-5655-03DE-8DA5C02A9293}"/>
              </a:ext>
            </a:extLst>
          </p:cNvPr>
          <p:cNvPicPr>
            <a:picLocks noChangeAspect="1"/>
          </p:cNvPicPr>
          <p:nvPr/>
        </p:nvPicPr>
        <p:blipFill>
          <a:blip r:embed="rId5"/>
          <a:stretch>
            <a:fillRect/>
          </a:stretch>
        </p:blipFill>
        <p:spPr>
          <a:xfrm>
            <a:off x="1959681" y="410771"/>
            <a:ext cx="5715000" cy="5715000"/>
          </a:xfrm>
          <a:prstGeom prst="rect">
            <a:avLst/>
          </a:prstGeom>
        </p:spPr>
      </p:pic>
      <p:pic>
        <p:nvPicPr>
          <p:cNvPr id="4" name="Picture 3">
            <a:extLst>
              <a:ext uri="{FF2B5EF4-FFF2-40B4-BE49-F238E27FC236}">
                <a16:creationId xmlns:a16="http://schemas.microsoft.com/office/drawing/2014/main" id="{149072C1-AE3B-5929-8C51-0368AFA89FA1}"/>
              </a:ext>
            </a:extLst>
          </p:cNvPr>
          <p:cNvPicPr>
            <a:picLocks noChangeAspect="1"/>
          </p:cNvPicPr>
          <p:nvPr/>
        </p:nvPicPr>
        <p:blipFill>
          <a:blip r:embed="rId6"/>
          <a:stretch>
            <a:fillRect/>
          </a:stretch>
        </p:blipFill>
        <p:spPr>
          <a:xfrm>
            <a:off x="36663556" y="163317"/>
            <a:ext cx="4482298" cy="5974367"/>
          </a:xfrm>
          <a:prstGeom prst="rect">
            <a:avLst/>
          </a:prstGeom>
        </p:spPr>
      </p:pic>
      <p:pic>
        <p:nvPicPr>
          <p:cNvPr id="6" name="Picture 5">
            <a:extLst>
              <a:ext uri="{FF2B5EF4-FFF2-40B4-BE49-F238E27FC236}">
                <a16:creationId xmlns:a16="http://schemas.microsoft.com/office/drawing/2014/main" id="{48A4E6BB-96E9-B7FA-F142-1A96BDD8B8D0}"/>
              </a:ext>
            </a:extLst>
          </p:cNvPr>
          <p:cNvPicPr>
            <a:picLocks noChangeAspect="1"/>
          </p:cNvPicPr>
          <p:nvPr/>
        </p:nvPicPr>
        <p:blipFill>
          <a:blip r:embed="rId7"/>
          <a:stretch>
            <a:fillRect/>
          </a:stretch>
        </p:blipFill>
        <p:spPr>
          <a:xfrm>
            <a:off x="37025757" y="29517159"/>
            <a:ext cx="3965974" cy="2639175"/>
          </a:xfrm>
          <a:prstGeom prst="rect">
            <a:avLst/>
          </a:prstGeom>
        </p:spPr>
      </p:pic>
      <p:pic>
        <p:nvPicPr>
          <p:cNvPr id="7" name="Picture 6">
            <a:extLst>
              <a:ext uri="{FF2B5EF4-FFF2-40B4-BE49-F238E27FC236}">
                <a16:creationId xmlns:a16="http://schemas.microsoft.com/office/drawing/2014/main" id="{673F3A80-EDE6-F508-F16F-8D41D8059D37}"/>
              </a:ext>
            </a:extLst>
          </p:cNvPr>
          <p:cNvPicPr>
            <a:picLocks noChangeAspect="1"/>
          </p:cNvPicPr>
          <p:nvPr/>
        </p:nvPicPr>
        <p:blipFill>
          <a:blip r:embed="rId8"/>
          <a:stretch>
            <a:fillRect/>
          </a:stretch>
        </p:blipFill>
        <p:spPr>
          <a:xfrm>
            <a:off x="37873024" y="10105839"/>
            <a:ext cx="3354241" cy="1878375"/>
          </a:xfrm>
          <a:prstGeom prst="rect">
            <a:avLst/>
          </a:prstGeom>
        </p:spPr>
      </p:pic>
      <p:pic>
        <p:nvPicPr>
          <p:cNvPr id="8" name="Picture 7">
            <a:extLst>
              <a:ext uri="{FF2B5EF4-FFF2-40B4-BE49-F238E27FC236}">
                <a16:creationId xmlns:a16="http://schemas.microsoft.com/office/drawing/2014/main" id="{04C31806-6C8A-C489-44D5-9836DB03E4D1}"/>
              </a:ext>
            </a:extLst>
          </p:cNvPr>
          <p:cNvPicPr>
            <a:picLocks noChangeAspect="1"/>
          </p:cNvPicPr>
          <p:nvPr/>
        </p:nvPicPr>
        <p:blipFill>
          <a:blip r:embed="rId9"/>
          <a:stretch>
            <a:fillRect/>
          </a:stretch>
        </p:blipFill>
        <p:spPr>
          <a:xfrm>
            <a:off x="20235156" y="28738935"/>
            <a:ext cx="2823109" cy="376899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BBD01AF-C062-4A27-BBAC-71D172BA9C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30C81C-CE74-4500-BCEE-5A1C4785281C}">
  <ds:schemaRefs>
    <ds:schemaRef ds:uri="http://schemas.microsoft.com/sharepoint/v3/contenttype/forms"/>
  </ds:schemaRefs>
</ds:datastoreItem>
</file>

<file path=customXml/itemProps3.xml><?xml version="1.0" encoding="utf-8"?>
<ds:datastoreItem xmlns:ds="http://schemas.openxmlformats.org/officeDocument/2006/customXml" ds:itemID="{735DEDA0-3D98-489C-B74A-6866D6C31077}">
  <ds:schemaRefs>
    <ds:schemaRef ds:uri="http://schemas.microsoft.com/office/2006/documentManagement/types"/>
    <ds:schemaRef ds:uri="http://www.w3.org/XML/1998/namespace"/>
    <ds:schemaRef ds:uri="http://purl.org/dc/elements/1.1/"/>
    <ds:schemaRef ds:uri="7b23fa32-4003-4364-bee1-595462966394"/>
    <ds:schemaRef ds:uri="http://schemas.microsoft.com/office/2006/metadata/properties"/>
    <ds:schemaRef ds:uri="http://schemas.openxmlformats.org/package/2006/metadata/core-properties"/>
    <ds:schemaRef ds:uri="http://purl.org/dc/terms/"/>
    <ds:schemaRef ds:uri="http://schemas.microsoft.com/office/infopath/2007/PartnerControls"/>
    <ds:schemaRef ds:uri="f54e4810-f1f5-4bce-aa8e-e4722dc561b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425</TotalTime>
  <Words>631</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Roboto</vt:lpstr>
      <vt:lpstr>Verdana</vt:lpstr>
      <vt:lpstr>Office Theme</vt:lpstr>
      <vt:lpstr>PowerPoint Presentation</vt:lpstr>
    </vt:vector>
  </TitlesOfParts>
  <Company>Unlimited Software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Vicki Pollack</dc:creator>
  <cp:lastModifiedBy>Rachael Stainthorpe (1804621)</cp:lastModifiedBy>
  <cp:revision>25</cp:revision>
  <cp:lastPrinted>2012-05-11T20:21:31Z</cp:lastPrinted>
  <dcterms:created xsi:type="dcterms:W3CDTF">2012-11-05T17:07:45Z</dcterms:created>
  <dcterms:modified xsi:type="dcterms:W3CDTF">2022-07-20T12:38:31Z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