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docProps/app.xml" ContentType="application/vnd.openxmlformats-officedocument.extended-properties+xml"/>
  <Override PartName="/docProps/core.xml" ContentType="application/vnd.openxmlformats-package.core-properties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Default Extension="jpg" ContentType="image/jpg"/>
  <Default Extension="png" ContentType="image/png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Relationship Id="rId3" Type="http://schemas.openxmlformats.org/package/2006/relationships/metadata/core-properties" Target="docProps/core.xml"/><Relationship Id="rId4" Type="http://schemas.openxmlformats.org/officeDocument/2006/relationships/custom-properties" Target="docProps/custom.xml"/></Relationships>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</p:sldIdLst>
  <p:sldSz cx="12192000" cy="6858000"/>
  <p:notesSz cx="12192000" cy="6858000"/>
  <p:defaultTextStyle>
    <a:defPPr>
      <a:defRPr kern="0"/>
    </a:def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536" y="-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theme" Target="theme/theme1.xml"/><Relationship Id="rId3" Type="http://schemas.openxmlformats.org/officeDocument/2006/relationships/viewProps" Target="viewProps.xml"/><Relationship Id="rId4" Type="http://schemas.openxmlformats.org/officeDocument/2006/relationships/presProps" Target="presProps.xml"/><Relationship Id="rId5" Type="http://schemas.openxmlformats.org/officeDocument/2006/relationships/tableStyles" Target="tableStyles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9" Type="http://schemas.openxmlformats.org/officeDocument/2006/relationships/slide" Target="slides/slide4.xml"/><Relationship Id="rId10" Type="http://schemas.openxmlformats.org/officeDocument/2006/relationships/slide" Target="slides/slide5.xml"/><Relationship Id="rId11" Type="http://schemas.openxmlformats.org/officeDocument/2006/relationships/slide" Target="slides/slide6.xml"/><Relationship Id="rId12" Type="http://schemas.openxmlformats.org/officeDocument/2006/relationships/slide" Target="slides/slide7.xml"/><Relationship Id="rId13" Type="http://schemas.openxmlformats.org/officeDocument/2006/relationships/slide" Target="slides/slide8.xml"/><Relationship Id="rId14" Type="http://schemas.openxmlformats.org/officeDocument/2006/relationships/slide" Target="slides/slide9.xml"/><Relationship Id="rId15" Type="http://schemas.openxmlformats.org/officeDocument/2006/relationships/slide" Target="slides/slide10.xml"/><Relationship Id="rId16" Type="http://schemas.openxmlformats.org/officeDocument/2006/relationships/slide" Target="slides/slide11.xml"/><Relationship Id="rId17" Type="http://schemas.openxmlformats.org/officeDocument/2006/relationships/slide" Target="slides/slide12.xml"/><Relationship Id="rId18" Type="http://schemas.openxmlformats.org/officeDocument/2006/relationships/slide" Target="slides/slide13.xml"/><Relationship Id="rId19" Type="http://schemas.openxmlformats.org/officeDocument/2006/relationships/slide" Target="slides/slide14.xml"/><Relationship Id="rId20" Type="http://schemas.openxmlformats.org/officeDocument/2006/relationships/slide" Target="slides/slide15.xml"/><Relationship Id="rId21" Type="http://schemas.openxmlformats.org/officeDocument/2006/relationships/slide" Target="slides/slide16.xml"/><Relationship Id="rId22" Type="http://schemas.openxmlformats.org/officeDocument/2006/relationships/slide" Target="slides/slide17.xml"/><Relationship Id="rId23" Type="http://schemas.openxmlformats.org/officeDocument/2006/relationships/slide" Target="slides/slide18.xml"/><Relationship Id="rId24" Type="http://schemas.openxmlformats.org/officeDocument/2006/relationships/slide" Target="slides/slide19.xml"/><Relationship Id="rId25" Type="http://schemas.openxmlformats.org/officeDocument/2006/relationships/slide" Target="slides/slide20.xml"/><Relationship Id="rId26" Type="http://schemas.openxmlformats.org/officeDocument/2006/relationships/slide" Target="slides/slide21.xml"/><Relationship Id="rId27" Type="http://schemas.openxmlformats.org/officeDocument/2006/relationships/slide" Target="slides/slide22.xml"/><Relationship Id="rId28" Type="http://schemas.openxmlformats.org/officeDocument/2006/relationships/slide" Target="slides/slide23.xml"/><Relationship Id="rId29" Type="http://schemas.openxmlformats.org/officeDocument/2006/relationships/slide" Target="slides/slide24.xml"/><Relationship Id="rId30" Type="http://schemas.openxmlformats.org/officeDocument/2006/relationships/slide" Target="slides/slide25.xml"/><Relationship Id="rId31" Type="http://schemas.openxmlformats.org/officeDocument/2006/relationships/slide" Target="slides/slide26.xml"/></Relationships>
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g"/><Relationship Id="rId3" Type="http://schemas.openxmlformats.org/officeDocument/2006/relationships/image" Target="../media/image2.png"/></Relationships>
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 showMasterSp="0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964179" y="1074419"/>
            <a:ext cx="4740402" cy="1265681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3333750" y="1254327"/>
            <a:ext cx="4004309" cy="69723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1" i="0">
                <a:solidFill>
                  <a:schemeClr val="bg1"/>
                </a:solidFill>
                <a:latin typeface="Trebuchet MS"/>
                <a:cs typeface="Trebuchet MS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2704338" y="4876241"/>
            <a:ext cx="5196840" cy="69722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1" i="0">
                <a:solidFill>
                  <a:schemeClr val="bg1"/>
                </a:solidFill>
                <a:latin typeface="Trebuchet MS"/>
                <a:cs typeface="Trebuchet MS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1" i="0">
                <a:solidFill>
                  <a:schemeClr val="bg1"/>
                </a:solidFill>
                <a:latin typeface="Trebuchet MS"/>
                <a:cs typeface="Trebuchet MS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400" b="1" i="0">
                <a:solidFill>
                  <a:schemeClr val="bg1"/>
                </a:solidFill>
                <a:latin typeface="Trebuchet MS"/>
                <a:cs typeface="Trebuchet MS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1" i="0">
                <a:solidFill>
                  <a:schemeClr val="bg1"/>
                </a:solidFill>
                <a:latin typeface="Trebuchet MS"/>
                <a:cs typeface="Trebuchet MS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idx="2" sz="half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idx="3" sz="half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7" name="Holder 7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1" i="0">
                <a:solidFill>
                  <a:schemeClr val="bg1"/>
                </a:solidFill>
                <a:latin typeface="Trebuchet MS"/>
                <a:cs typeface="Trebuchet MS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5" name="Holder 5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4" name="Holder 4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theme" Target="../theme/theme1.xml"/><Relationship Id="rId7" Type="http://schemas.openxmlformats.org/officeDocument/2006/relationships/image" Target="../media/image1.jpg"/></Relationships>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608835" y="353695"/>
            <a:ext cx="8974328" cy="69659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1" i="0">
                <a:solidFill>
                  <a:schemeClr val="bg1"/>
                </a:solidFill>
                <a:latin typeface="Trebuchet MS"/>
                <a:cs typeface="Trebuchet MS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56691" y="1164572"/>
            <a:ext cx="8583295" cy="44208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1" i="0">
                <a:solidFill>
                  <a:schemeClr val="bg1"/>
                </a:solidFill>
                <a:latin typeface="Trebuchet MS"/>
                <a:cs typeface="Trebuchet MS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folHlink="folHlink" hlink="hlink" accent1="accent1" accent2="accent2" accent3="accent3" accent4="accent4" accent5="accent5" accent6="accent6" tx2="dk2" bg2="lt2" tx1="dk1" bg1="lt1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Relationship Id="rId3" Type="http://schemas.openxmlformats.org/officeDocument/2006/relationships/image" Target="../media/image4.png"/><Relationship Id="rId4" Type="http://schemas.openxmlformats.org/officeDocument/2006/relationships/image" Target="../media/image5.png"/><Relationship Id="rId5" Type="http://schemas.openxmlformats.org/officeDocument/2006/relationships/image" Target="../media/image6.png"/><Relationship Id="rId6" Type="http://schemas.openxmlformats.org/officeDocument/2006/relationships/image" Target="../media/image7.png"/><Relationship Id="rId7" Type="http://schemas.openxmlformats.org/officeDocument/2006/relationships/image" Target="../media/image8.png"/><Relationship Id="rId8" Type="http://schemas.openxmlformats.org/officeDocument/2006/relationships/image" Target="../media/image9.png"/></Relationships>
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png"/></Relationships>
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png"/><Relationship Id="rId3" Type="http://schemas.openxmlformats.org/officeDocument/2006/relationships/image" Target="../media/image12.png"/><Relationship Id="rId4" Type="http://schemas.openxmlformats.org/officeDocument/2006/relationships/image" Target="../media/image13.png"/></Relationships>
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4.png"/></Relationships>
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png"/><Relationship Id="rId3" Type="http://schemas.openxmlformats.org/officeDocument/2006/relationships/image" Target="../media/image16.png"/></Relationships>
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.png"/></Relationships>
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8.png"/></Relationships>
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9.png"/><Relationship Id="rId3" Type="http://schemas.openxmlformats.org/officeDocument/2006/relationships/image" Target="../media/image20.jpg"/></Relationships>
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1.png"/><Relationship Id="rId3" Type="http://schemas.openxmlformats.org/officeDocument/2006/relationships/image" Target="../media/image22.png"/></Relationships>
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3.png"/><Relationship Id="rId3" Type="http://schemas.openxmlformats.org/officeDocument/2006/relationships/image" Target="../media/image24.jpg"/></Relationships>
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5.png"/><Relationship Id="rId3" Type="http://schemas.openxmlformats.org/officeDocument/2006/relationships/image" Target="../media/image26.png"/></Relationships>
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7.png"/><Relationship Id="rId3" Type="http://schemas.openxmlformats.org/officeDocument/2006/relationships/image" Target="../media/image26.png"/></Relationships>
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8.png"/><Relationship Id="rId3" Type="http://schemas.openxmlformats.org/officeDocument/2006/relationships/image" Target="../media/image29.png"/></Relationships>
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0.png"/><Relationship Id="rId3" Type="http://schemas.openxmlformats.org/officeDocument/2006/relationships/image" Target="../media/image31.png"/><Relationship Id="rId4" Type="http://schemas.openxmlformats.org/officeDocument/2006/relationships/image" Target="../media/image32.png"/><Relationship Id="rId5" Type="http://schemas.openxmlformats.org/officeDocument/2006/relationships/image" Target="../media/image33.png"/></Relationships>
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4.png"/><Relationship Id="rId3" Type="http://schemas.openxmlformats.org/officeDocument/2006/relationships/image" Target="../media/image35.png"/></Relationships>
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6.png"/></Relationships>
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7.png"/><Relationship Id="rId3" Type="http://schemas.openxmlformats.org/officeDocument/2006/relationships/image" Target="../media/image38.png"/></Relationships>
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9.png"/><Relationship Id="rId3" Type="http://schemas.openxmlformats.org/officeDocument/2006/relationships/image" Target="../media/image40.png"/></Relationships>
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1.png"/><Relationship Id="rId3" Type="http://schemas.openxmlformats.org/officeDocument/2006/relationships/image" Target="../media/image42.png"/></Relationships>
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3.png"/></Relationships>
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4.png"/></Relationships>
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5.png"/></Relationships>
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6.png"/><Relationship Id="rId3" Type="http://schemas.openxmlformats.org/officeDocument/2006/relationships/image" Target="../media/image47.png"/></Relationships>
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8.png"/></Relationships>
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9.png"/></Relationships>
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50.png"/><Relationship Id="rId3" Type="http://schemas.openxmlformats.org/officeDocument/2006/relationships/image" Target="../media/image51.png"/><Relationship Id="rId4" Type="http://schemas.openxmlformats.org/officeDocument/2006/relationships/image" Target="../media/image52.png"/></Relationships>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67284" y="443482"/>
            <a:ext cx="8483600" cy="6358890"/>
            <a:chOff x="367284" y="443482"/>
            <a:chExt cx="8483600" cy="635889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67284" y="443482"/>
              <a:ext cx="8483346" cy="635889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50747" y="1254251"/>
              <a:ext cx="3772662" cy="1265682"/>
            </a:xfrm>
            <a:prstGeom prst="rect">
              <a:avLst/>
            </a:prstGeom>
          </p:spPr>
        </p:pic>
      </p:grp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xfrm>
            <a:off x="1020572" y="1434211"/>
            <a:ext cx="3037840" cy="696595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pc="185"/>
              <a:t>BMBM4010</a:t>
            </a:r>
          </a:p>
        </p:txBody>
      </p:sp>
      <p:grpSp>
        <p:nvGrpSpPr>
          <p:cNvPr id="6" name="object 6"/>
          <p:cNvGrpSpPr/>
          <p:nvPr/>
        </p:nvGrpSpPr>
        <p:grpSpPr>
          <a:xfrm>
            <a:off x="483108" y="2461260"/>
            <a:ext cx="7288530" cy="3609975"/>
            <a:chOff x="483108" y="2461260"/>
            <a:chExt cx="7288530" cy="3609975"/>
          </a:xfrm>
        </p:grpSpPr>
        <p:pic>
          <p:nvPicPr>
            <p:cNvPr id="7" name="object 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50748" y="2461260"/>
              <a:ext cx="7120890" cy="1265682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83108" y="3064764"/>
              <a:ext cx="4191762" cy="1265682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719328" y="4536948"/>
              <a:ext cx="6035802" cy="1040129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6126479" y="4536948"/>
              <a:ext cx="819150" cy="1040129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551688" y="5030724"/>
              <a:ext cx="5116830" cy="1040130"/>
            </a:xfrm>
            <a:prstGeom prst="rect">
              <a:avLst/>
            </a:prstGeom>
          </p:spPr>
        </p:pic>
      </p:grpSp>
      <p:sp>
        <p:nvSpPr>
          <p:cNvPr id="12" name="object 12"/>
          <p:cNvSpPr txBox="1"/>
          <p:nvPr/>
        </p:nvSpPr>
        <p:spPr>
          <a:xfrm>
            <a:off x="852932" y="2640914"/>
            <a:ext cx="6423025" cy="3112770"/>
          </a:xfrm>
          <a:prstGeom prst="rect">
            <a:avLst/>
          </a:prstGeom>
        </p:spPr>
        <p:txBody>
          <a:bodyPr wrap="square" lIns="0" tIns="89535" rIns="0" bIns="0" rtlCol="0" vert="horz">
            <a:spAutoFit/>
          </a:bodyPr>
          <a:lstStyle/>
          <a:p>
            <a:pPr marL="12700" marR="5080" indent="167640">
              <a:lnSpc>
                <a:spcPts val="4750"/>
              </a:lnSpc>
              <a:spcBef>
                <a:spcPts val="705"/>
              </a:spcBef>
            </a:pPr>
            <a:r>
              <a:rPr dirty="0" sz="4400" spc="50" b="1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4400" spc="-25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4400" spc="200" b="1">
                <a:solidFill>
                  <a:srgbClr val="FFFFFF"/>
                </a:solidFill>
                <a:latin typeface="Trebuchet MS"/>
                <a:cs typeface="Trebuchet MS"/>
              </a:rPr>
              <a:t>Changing</a:t>
            </a:r>
            <a:r>
              <a:rPr dirty="0" sz="4400" spc="-29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4400" spc="140" b="1">
                <a:solidFill>
                  <a:srgbClr val="FFFFFF"/>
                </a:solidFill>
                <a:latin typeface="Trebuchet MS"/>
                <a:cs typeface="Trebuchet MS"/>
              </a:rPr>
              <a:t>Business </a:t>
            </a:r>
            <a:r>
              <a:rPr dirty="0" sz="4400" spc="40" b="1">
                <a:solidFill>
                  <a:srgbClr val="FFFFFF"/>
                </a:solidFill>
                <a:latin typeface="Trebuchet MS"/>
                <a:cs typeface="Trebuchet MS"/>
              </a:rPr>
              <a:t>Environment</a:t>
            </a:r>
            <a:endParaRPr sz="44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1370"/>
              </a:spcBef>
            </a:pPr>
            <a:endParaRPr sz="4400">
              <a:latin typeface="Trebuchet MS"/>
              <a:cs typeface="Trebuchet MS"/>
            </a:endParaRPr>
          </a:p>
          <a:p>
            <a:pPr marL="13970" marR="633730" indent="167640">
              <a:lnSpc>
                <a:spcPts val="3890"/>
              </a:lnSpc>
            </a:pPr>
            <a:r>
              <a:rPr dirty="0" sz="3600" spc="165" b="1">
                <a:solidFill>
                  <a:srgbClr val="FFFFFF"/>
                </a:solidFill>
                <a:latin typeface="Trebuchet MS"/>
                <a:cs typeface="Trebuchet MS"/>
              </a:rPr>
              <a:t>Micro/Macroeconomics</a:t>
            </a:r>
            <a:r>
              <a:rPr dirty="0" sz="3600" spc="-18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600" spc="120" b="1">
                <a:solidFill>
                  <a:srgbClr val="FFFFFF"/>
                </a:solidFill>
                <a:latin typeface="Trebuchet MS"/>
                <a:cs typeface="Trebuchet MS"/>
              </a:rPr>
              <a:t>- </a:t>
            </a:r>
            <a:r>
              <a:rPr dirty="0" sz="3600" spc="75" b="1">
                <a:solidFill>
                  <a:srgbClr val="FFFFFF"/>
                </a:solidFill>
                <a:latin typeface="Trebuchet MS"/>
                <a:cs typeface="Trebuchet MS"/>
              </a:rPr>
              <a:t>Influencing</a:t>
            </a:r>
            <a:r>
              <a:rPr dirty="0" sz="3600" spc="-17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600" spc="85" b="1">
                <a:solidFill>
                  <a:srgbClr val="FFFFFF"/>
                </a:solidFill>
                <a:latin typeface="Trebuchet MS"/>
                <a:cs typeface="Trebuchet MS"/>
              </a:rPr>
              <a:t>Strategy</a:t>
            </a:r>
            <a:endParaRPr sz="36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039111" y="179831"/>
            <a:ext cx="7828026" cy="1265682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812800">
              <a:lnSpc>
                <a:spcPct val="100000"/>
              </a:lnSpc>
              <a:spcBef>
                <a:spcPts val="105"/>
              </a:spcBef>
            </a:pPr>
            <a:r>
              <a:rPr dirty="0"/>
              <a:t>Introduction</a:t>
            </a:r>
            <a:r>
              <a:rPr dirty="0" spc="-5"/>
              <a:t> </a:t>
            </a:r>
            <a:r>
              <a:rPr dirty="0"/>
              <a:t>to </a:t>
            </a:r>
            <a:r>
              <a:rPr dirty="0" spc="130"/>
              <a:t>Economics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6691" y="1592935"/>
            <a:ext cx="8297545" cy="4305935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241300" marR="269875" indent="-228600">
              <a:lnSpc>
                <a:spcPct val="150100"/>
              </a:lnSpc>
              <a:spcBef>
                <a:spcPts val="95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2000" b="1">
                <a:solidFill>
                  <a:srgbClr val="FFFFFF"/>
                </a:solidFill>
                <a:latin typeface="Trebuchet MS"/>
                <a:cs typeface="Trebuchet MS"/>
              </a:rPr>
              <a:t>Definition</a:t>
            </a:r>
            <a:r>
              <a:rPr dirty="0" sz="2000" spc="-16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b="1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000" spc="-114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b="1">
                <a:solidFill>
                  <a:srgbClr val="FFFFFF"/>
                </a:solidFill>
                <a:latin typeface="Trebuchet MS"/>
                <a:cs typeface="Trebuchet MS"/>
              </a:rPr>
              <a:t>Economics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:</a:t>
            </a:r>
            <a:r>
              <a:rPr dirty="0" sz="20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65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0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65">
                <a:solidFill>
                  <a:srgbClr val="FFFFFF"/>
                </a:solidFill>
                <a:latin typeface="Trebuchet MS"/>
                <a:cs typeface="Trebuchet MS"/>
              </a:rPr>
              <a:t>study</a:t>
            </a:r>
            <a:r>
              <a:rPr dirty="0" sz="20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0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105">
                <a:solidFill>
                  <a:srgbClr val="FFFFFF"/>
                </a:solidFill>
                <a:latin typeface="Trebuchet MS"/>
                <a:cs typeface="Trebuchet MS"/>
              </a:rPr>
              <a:t>how</a:t>
            </a:r>
            <a:r>
              <a:rPr dirty="0" sz="20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individuals,</a:t>
            </a:r>
            <a:r>
              <a:rPr dirty="0" sz="20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40">
                <a:solidFill>
                  <a:srgbClr val="FFFFFF"/>
                </a:solidFill>
                <a:latin typeface="Trebuchet MS"/>
                <a:cs typeface="Trebuchet MS"/>
              </a:rPr>
              <a:t>businesses, </a:t>
            </a:r>
            <a:r>
              <a:rPr dirty="0" sz="2000" spc="7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0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60">
                <a:solidFill>
                  <a:srgbClr val="FFFFFF"/>
                </a:solidFill>
                <a:latin typeface="Trebuchet MS"/>
                <a:cs typeface="Trebuchet MS"/>
              </a:rPr>
              <a:t>governments</a:t>
            </a:r>
            <a:r>
              <a:rPr dirty="0" sz="20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80">
                <a:solidFill>
                  <a:srgbClr val="FFFFFF"/>
                </a:solidFill>
                <a:latin typeface="Trebuchet MS"/>
                <a:cs typeface="Trebuchet MS"/>
              </a:rPr>
              <a:t>make</a:t>
            </a:r>
            <a:r>
              <a:rPr dirty="0" sz="20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70">
                <a:solidFill>
                  <a:srgbClr val="FFFFFF"/>
                </a:solidFill>
                <a:latin typeface="Trebuchet MS"/>
                <a:cs typeface="Trebuchet MS"/>
              </a:rPr>
              <a:t>choices</a:t>
            </a:r>
            <a:r>
              <a:rPr dirty="0" sz="20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90">
                <a:solidFill>
                  <a:srgbClr val="FFFFFF"/>
                </a:solidFill>
                <a:latin typeface="Trebuchet MS"/>
                <a:cs typeface="Trebuchet MS"/>
              </a:rPr>
              <a:t>on</a:t>
            </a:r>
            <a:r>
              <a:rPr dirty="0" sz="20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allocating</a:t>
            </a:r>
            <a:r>
              <a:rPr dirty="0" sz="20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65">
                <a:solidFill>
                  <a:srgbClr val="FFFFFF"/>
                </a:solidFill>
                <a:latin typeface="Trebuchet MS"/>
                <a:cs typeface="Trebuchet MS"/>
              </a:rPr>
              <a:t>resources</a:t>
            </a:r>
            <a:r>
              <a:rPr dirty="0" sz="2000" spc="-1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0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satisfy </a:t>
            </a:r>
            <a:r>
              <a:rPr dirty="0" sz="2000" spc="-45">
                <a:solidFill>
                  <a:srgbClr val="FFFFFF"/>
                </a:solidFill>
                <a:latin typeface="Trebuchet MS"/>
                <a:cs typeface="Trebuchet MS"/>
              </a:rPr>
              <a:t>their</a:t>
            </a:r>
            <a:r>
              <a:rPr dirty="0" sz="20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100">
                <a:solidFill>
                  <a:srgbClr val="FFFFFF"/>
                </a:solidFill>
                <a:latin typeface="Trebuchet MS"/>
                <a:cs typeface="Trebuchet MS"/>
              </a:rPr>
              <a:t>needs</a:t>
            </a:r>
            <a:r>
              <a:rPr dirty="0" sz="20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7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000" spc="-1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wants.</a:t>
            </a: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buClr>
                <a:srgbClr val="FFFFFF"/>
              </a:buClr>
              <a:buFont typeface="Arial"/>
              <a:buChar char="•"/>
            </a:pP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250"/>
              </a:spcBef>
              <a:buClr>
                <a:srgbClr val="FFFFFF"/>
              </a:buClr>
              <a:buFont typeface="Arial"/>
              <a:buChar char="•"/>
            </a:pPr>
            <a:endParaRPr sz="2000">
              <a:latin typeface="Trebuchet MS"/>
              <a:cs typeface="Trebuchet MS"/>
            </a:endParaRPr>
          </a:p>
          <a:p>
            <a:pPr marL="241300" marR="5080" indent="-228600">
              <a:lnSpc>
                <a:spcPct val="150000"/>
              </a:lnSpc>
              <a:buFont typeface="Arial"/>
              <a:buChar char="•"/>
              <a:tabLst>
                <a:tab pos="241300" algn="l"/>
              </a:tabLst>
            </a:pPr>
            <a:r>
              <a:rPr dirty="0" sz="2000" b="1">
                <a:solidFill>
                  <a:srgbClr val="FFFFFF"/>
                </a:solidFill>
                <a:latin typeface="Trebuchet MS"/>
                <a:cs typeface="Trebuchet MS"/>
              </a:rPr>
              <a:t>Importance</a:t>
            </a:r>
            <a:r>
              <a:rPr dirty="0" sz="2000" spc="-13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b="1">
                <a:solidFill>
                  <a:srgbClr val="FFFFFF"/>
                </a:solidFill>
                <a:latin typeface="Trebuchet MS"/>
                <a:cs typeface="Trebuchet MS"/>
              </a:rPr>
              <a:t>for</a:t>
            </a:r>
            <a:r>
              <a:rPr dirty="0" sz="2000" spc="-7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70" b="1">
                <a:solidFill>
                  <a:srgbClr val="FFFFFF"/>
                </a:solidFill>
                <a:latin typeface="Trebuchet MS"/>
                <a:cs typeface="Trebuchet MS"/>
              </a:rPr>
              <a:t>Business</a:t>
            </a:r>
            <a:r>
              <a:rPr dirty="0" sz="2000" spc="-11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b="1">
                <a:solidFill>
                  <a:srgbClr val="FFFFFF"/>
                </a:solidFill>
                <a:latin typeface="Trebuchet MS"/>
                <a:cs typeface="Trebuchet MS"/>
              </a:rPr>
              <a:t>Leaders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:</a:t>
            </a:r>
            <a:r>
              <a:rPr dirty="0" sz="20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50">
                <a:solidFill>
                  <a:srgbClr val="FFFFFF"/>
                </a:solidFill>
                <a:latin typeface="Trebuchet MS"/>
                <a:cs typeface="Trebuchet MS"/>
              </a:rPr>
              <a:t>Understanding</a:t>
            </a:r>
            <a:r>
              <a:rPr dirty="0" sz="2000" spc="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50">
                <a:solidFill>
                  <a:srgbClr val="FFFFFF"/>
                </a:solidFill>
                <a:latin typeface="Trebuchet MS"/>
                <a:cs typeface="Trebuchet MS"/>
              </a:rPr>
              <a:t>economic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principles</a:t>
            </a:r>
            <a:r>
              <a:rPr dirty="0" sz="20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70">
                <a:solidFill>
                  <a:srgbClr val="FFFFFF"/>
                </a:solidFill>
                <a:latin typeface="Trebuchet MS"/>
                <a:cs typeface="Trebuchet MS"/>
              </a:rPr>
              <a:t>helps</a:t>
            </a:r>
            <a:r>
              <a:rPr dirty="0" sz="20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55">
                <a:solidFill>
                  <a:srgbClr val="FFFFFF"/>
                </a:solidFill>
                <a:latin typeface="Trebuchet MS"/>
                <a:cs typeface="Trebuchet MS"/>
              </a:rPr>
              <a:t>leaders</a:t>
            </a:r>
            <a:r>
              <a:rPr dirty="0" sz="2000" spc="-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85">
                <a:solidFill>
                  <a:srgbClr val="FFFFFF"/>
                </a:solidFill>
                <a:latin typeface="Trebuchet MS"/>
                <a:cs typeface="Trebuchet MS"/>
              </a:rPr>
              <a:t>make</a:t>
            </a:r>
            <a:r>
              <a:rPr dirty="0" sz="20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informed</a:t>
            </a:r>
            <a:r>
              <a:rPr dirty="0" sz="20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55">
                <a:solidFill>
                  <a:srgbClr val="FFFFFF"/>
                </a:solidFill>
                <a:latin typeface="Trebuchet MS"/>
                <a:cs typeface="Trebuchet MS"/>
              </a:rPr>
              <a:t>decisions</a:t>
            </a:r>
            <a:r>
              <a:rPr dirty="0" sz="20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regarding</a:t>
            </a:r>
            <a:r>
              <a:rPr dirty="0" sz="2000" spc="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35">
                <a:solidFill>
                  <a:srgbClr val="FFFFFF"/>
                </a:solidFill>
                <a:latin typeface="Trebuchet MS"/>
                <a:cs typeface="Trebuchet MS"/>
              </a:rPr>
              <a:t>resource </a:t>
            </a: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allocation,</a:t>
            </a:r>
            <a:r>
              <a:rPr dirty="0" sz="20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pricing</a:t>
            </a:r>
            <a:r>
              <a:rPr dirty="0" sz="20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strategies,</a:t>
            </a:r>
            <a:r>
              <a:rPr dirty="0" sz="20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7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0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market</a:t>
            </a:r>
            <a:r>
              <a:rPr dirty="0" sz="20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competition.</a:t>
            </a:r>
            <a:r>
              <a:rPr dirty="0" sz="20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5">
                <a:solidFill>
                  <a:srgbClr val="FFFFFF"/>
                </a:solidFill>
                <a:latin typeface="Trebuchet MS"/>
                <a:cs typeface="Trebuchet MS"/>
              </a:rPr>
              <a:t>It</a:t>
            </a:r>
            <a:r>
              <a:rPr dirty="0" sz="20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65">
                <a:solidFill>
                  <a:srgbClr val="FFFFFF"/>
                </a:solidFill>
                <a:latin typeface="Trebuchet MS"/>
                <a:cs typeface="Trebuchet MS"/>
              </a:rPr>
              <a:t>equips</a:t>
            </a:r>
            <a:r>
              <a:rPr dirty="0" sz="20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35">
                <a:solidFill>
                  <a:srgbClr val="FFFFFF"/>
                </a:solidFill>
                <a:latin typeface="Trebuchet MS"/>
                <a:cs typeface="Trebuchet MS"/>
              </a:rPr>
              <a:t>them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with</a:t>
            </a:r>
            <a:r>
              <a:rPr dirty="0" sz="20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0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90">
                <a:solidFill>
                  <a:srgbClr val="FFFFFF"/>
                </a:solidFill>
                <a:latin typeface="Trebuchet MS"/>
                <a:cs typeface="Trebuchet MS"/>
              </a:rPr>
              <a:t>knowledge</a:t>
            </a:r>
            <a:r>
              <a:rPr dirty="0" sz="20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0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anticipate</a:t>
            </a:r>
            <a:r>
              <a:rPr dirty="0" sz="20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market</a:t>
            </a:r>
            <a:r>
              <a:rPr dirty="0" sz="20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trends</a:t>
            </a:r>
            <a:r>
              <a:rPr dirty="0" sz="20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7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0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85">
                <a:solidFill>
                  <a:srgbClr val="FFFFFF"/>
                </a:solidFill>
                <a:latin typeface="Trebuchet MS"/>
                <a:cs typeface="Trebuchet MS"/>
              </a:rPr>
              <a:t>respond</a:t>
            </a:r>
            <a:r>
              <a:rPr dirty="0" sz="20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5">
                <a:solidFill>
                  <a:srgbClr val="FFFFFF"/>
                </a:solidFill>
                <a:latin typeface="Trebuchet MS"/>
                <a:cs typeface="Trebuchet MS"/>
              </a:rPr>
              <a:t>to </a:t>
            </a:r>
            <a:r>
              <a:rPr dirty="0" sz="2000" spc="70">
                <a:solidFill>
                  <a:srgbClr val="FFFFFF"/>
                </a:solidFill>
                <a:latin typeface="Trebuchet MS"/>
                <a:cs typeface="Trebuchet MS"/>
              </a:rPr>
              <a:t>economic</a:t>
            </a:r>
            <a:r>
              <a:rPr dirty="0" sz="2000" spc="-1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shifts</a:t>
            </a:r>
            <a:r>
              <a:rPr dirty="0" sz="20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effectively.</a:t>
            </a:r>
            <a:endParaRPr sz="20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330195" y="179831"/>
            <a:ext cx="7245984" cy="1266190"/>
            <a:chOff x="2330195" y="179831"/>
            <a:chExt cx="7245984" cy="126619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330195" y="179831"/>
              <a:ext cx="2259330" cy="1265682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826763" y="179831"/>
              <a:ext cx="2827782" cy="1265682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891783" y="179831"/>
              <a:ext cx="3684269" cy="1265682"/>
            </a:xfrm>
            <a:prstGeom prst="rect">
              <a:avLst/>
            </a:prstGeom>
          </p:spPr>
        </p:pic>
      </p:grpSp>
      <p:sp>
        <p:nvSpPr>
          <p:cNvPr id="6" name="object 6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103630">
              <a:lnSpc>
                <a:spcPct val="100000"/>
              </a:lnSpc>
              <a:spcBef>
                <a:spcPts val="105"/>
              </a:spcBef>
            </a:pPr>
            <a:r>
              <a:rPr dirty="0" spc="190"/>
              <a:t>Micro/Macroeconomics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37691" y="1541250"/>
            <a:ext cx="8154034" cy="4762500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12700" marR="409575">
              <a:lnSpc>
                <a:spcPct val="150000"/>
              </a:lnSpc>
              <a:spcBef>
                <a:spcPts val="105"/>
              </a:spcBef>
            </a:pPr>
            <a:r>
              <a:rPr dirty="0" sz="2800" b="1" i="1">
                <a:solidFill>
                  <a:srgbClr val="FFFFFF"/>
                </a:solidFill>
                <a:latin typeface="Trebuchet MS"/>
                <a:cs typeface="Trebuchet MS"/>
              </a:rPr>
              <a:t>microeconomics</a:t>
            </a:r>
            <a:r>
              <a:rPr dirty="0" sz="2800" spc="-45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b="1" i="1">
                <a:solidFill>
                  <a:srgbClr val="FFFFFF"/>
                </a:solidFill>
                <a:latin typeface="Trebuchet MS"/>
                <a:cs typeface="Trebuchet MS"/>
              </a:rPr>
              <a:t>focuses</a:t>
            </a:r>
            <a:r>
              <a:rPr dirty="0" sz="2800" spc="-125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b="1" i="1">
                <a:solidFill>
                  <a:srgbClr val="FFFFFF"/>
                </a:solidFill>
                <a:latin typeface="Trebuchet MS"/>
                <a:cs typeface="Trebuchet MS"/>
              </a:rPr>
              <a:t>on</a:t>
            </a:r>
            <a:r>
              <a:rPr dirty="0" sz="2800" spc="-114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65" b="1" i="1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800" spc="-135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10" b="1" i="1">
                <a:solidFill>
                  <a:srgbClr val="FFFFFF"/>
                </a:solidFill>
                <a:latin typeface="Trebuchet MS"/>
                <a:cs typeface="Trebuchet MS"/>
              </a:rPr>
              <a:t>actions</a:t>
            </a:r>
            <a:r>
              <a:rPr dirty="0" sz="2800" spc="-100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25" b="1" i="1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800" spc="-25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30" b="1" i="1">
                <a:solidFill>
                  <a:srgbClr val="FFFFFF"/>
                </a:solidFill>
                <a:latin typeface="Trebuchet MS"/>
                <a:cs typeface="Trebuchet MS"/>
              </a:rPr>
              <a:t>individuals</a:t>
            </a:r>
            <a:r>
              <a:rPr dirty="0" sz="2800" spc="-95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b="1" i="1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800" spc="-145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80" b="1" i="1">
                <a:solidFill>
                  <a:srgbClr val="FFFFFF"/>
                </a:solidFill>
                <a:latin typeface="Trebuchet MS"/>
                <a:cs typeface="Trebuchet MS"/>
              </a:rPr>
              <a:t>industries,</a:t>
            </a:r>
            <a:r>
              <a:rPr dirty="0" sz="2800" spc="-90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70" b="1" i="1">
                <a:solidFill>
                  <a:srgbClr val="FFFFFF"/>
                </a:solidFill>
                <a:latin typeface="Trebuchet MS"/>
                <a:cs typeface="Trebuchet MS"/>
              </a:rPr>
              <a:t>like</a:t>
            </a:r>
            <a:r>
              <a:rPr dirty="0" sz="2800" spc="-135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65" b="1" i="1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800" spc="-150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b="1" i="1">
                <a:solidFill>
                  <a:srgbClr val="FFFFFF"/>
                </a:solidFill>
                <a:latin typeface="Trebuchet MS"/>
                <a:cs typeface="Trebuchet MS"/>
              </a:rPr>
              <a:t>dynamics</a:t>
            </a:r>
            <a:r>
              <a:rPr dirty="0" sz="2800" spc="-135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25" b="1" i="1">
                <a:solidFill>
                  <a:srgbClr val="FFFFFF"/>
                </a:solidFill>
                <a:latin typeface="Trebuchet MS"/>
                <a:cs typeface="Trebuchet MS"/>
              </a:rPr>
              <a:t>of </a:t>
            </a:r>
            <a:r>
              <a:rPr dirty="0" sz="2800" b="1" i="1">
                <a:solidFill>
                  <a:srgbClr val="FFFFFF"/>
                </a:solidFill>
                <a:latin typeface="Trebuchet MS"/>
                <a:cs typeface="Trebuchet MS"/>
              </a:rPr>
              <a:t>supply</a:t>
            </a:r>
            <a:r>
              <a:rPr dirty="0" sz="2800" spc="-220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65" b="1" i="1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800" spc="-195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10" b="1" i="1">
                <a:solidFill>
                  <a:srgbClr val="FFFFFF"/>
                </a:solidFill>
                <a:latin typeface="Trebuchet MS"/>
                <a:cs typeface="Trebuchet MS"/>
              </a:rPr>
              <a:t>demand.</a:t>
            </a:r>
            <a:endParaRPr sz="2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</a:pPr>
            <a:endParaRPr sz="2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545"/>
              </a:spcBef>
            </a:pPr>
            <a:endParaRPr sz="2800">
              <a:latin typeface="Trebuchet MS"/>
              <a:cs typeface="Trebuchet MS"/>
            </a:endParaRPr>
          </a:p>
          <a:p>
            <a:pPr marL="12700" marR="5080">
              <a:lnSpc>
                <a:spcPct val="150000"/>
              </a:lnSpc>
            </a:pPr>
            <a:r>
              <a:rPr dirty="0" sz="2800" b="1" i="1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dirty="0" sz="2800" spc="-65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90" b="1" i="1">
                <a:solidFill>
                  <a:srgbClr val="FFFFFF"/>
                </a:solidFill>
                <a:latin typeface="Trebuchet MS"/>
                <a:cs typeface="Trebuchet MS"/>
              </a:rPr>
              <a:t>contrast,</a:t>
            </a:r>
            <a:r>
              <a:rPr dirty="0" sz="2800" spc="-50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b="1" i="1">
                <a:solidFill>
                  <a:srgbClr val="FFFFFF"/>
                </a:solidFill>
                <a:latin typeface="Trebuchet MS"/>
                <a:cs typeface="Trebuchet MS"/>
              </a:rPr>
              <a:t>macroeconomics</a:t>
            </a:r>
            <a:r>
              <a:rPr dirty="0" sz="2800" spc="-70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10" b="1" i="1">
                <a:solidFill>
                  <a:srgbClr val="FFFFFF"/>
                </a:solidFill>
                <a:latin typeface="Trebuchet MS"/>
                <a:cs typeface="Trebuchet MS"/>
              </a:rPr>
              <a:t>considers</a:t>
            </a:r>
            <a:r>
              <a:rPr dirty="0" sz="2800" spc="-60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25" b="1" i="1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800" spc="-25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b="1" i="1">
                <a:solidFill>
                  <a:srgbClr val="FFFFFF"/>
                </a:solidFill>
                <a:latin typeface="Trebuchet MS"/>
                <a:cs typeface="Trebuchet MS"/>
              </a:rPr>
              <a:t>economy</a:t>
            </a:r>
            <a:r>
              <a:rPr dirty="0" sz="2800" spc="-220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55" b="1" i="1">
                <a:solidFill>
                  <a:srgbClr val="FFFFFF"/>
                </a:solidFill>
                <a:latin typeface="Trebuchet MS"/>
                <a:cs typeface="Trebuchet MS"/>
              </a:rPr>
              <a:t>as</a:t>
            </a:r>
            <a:r>
              <a:rPr dirty="0" sz="2800" spc="-140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65" b="1" i="1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2800" spc="-200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65" b="1" i="1">
                <a:solidFill>
                  <a:srgbClr val="FFFFFF"/>
                </a:solidFill>
                <a:latin typeface="Trebuchet MS"/>
                <a:cs typeface="Trebuchet MS"/>
              </a:rPr>
              <a:t>whole,</a:t>
            </a:r>
            <a:r>
              <a:rPr dirty="0" sz="2800" spc="-145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b="1" i="1">
                <a:solidFill>
                  <a:srgbClr val="FFFFFF"/>
                </a:solidFill>
                <a:latin typeface="Trebuchet MS"/>
                <a:cs typeface="Trebuchet MS"/>
              </a:rPr>
              <a:t>looking</a:t>
            </a:r>
            <a:r>
              <a:rPr dirty="0" sz="2800" spc="-105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65" b="1" i="1">
                <a:solidFill>
                  <a:srgbClr val="FFFFFF"/>
                </a:solidFill>
                <a:latin typeface="Trebuchet MS"/>
                <a:cs typeface="Trebuchet MS"/>
              </a:rPr>
              <a:t>at</a:t>
            </a:r>
            <a:r>
              <a:rPr dirty="0" sz="2800" spc="-95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b="1" i="1">
                <a:solidFill>
                  <a:srgbClr val="FFFFFF"/>
                </a:solidFill>
                <a:latin typeface="Trebuchet MS"/>
                <a:cs typeface="Trebuchet MS"/>
              </a:rPr>
              <a:t>concepts</a:t>
            </a:r>
            <a:r>
              <a:rPr dirty="0" sz="2800" spc="-100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80" b="1" i="1">
                <a:solidFill>
                  <a:srgbClr val="FFFFFF"/>
                </a:solidFill>
                <a:latin typeface="Trebuchet MS"/>
                <a:cs typeface="Trebuchet MS"/>
              </a:rPr>
              <a:t>such</a:t>
            </a:r>
            <a:r>
              <a:rPr dirty="0" sz="2800" spc="-100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30" b="1" i="1">
                <a:solidFill>
                  <a:srgbClr val="FFFFFF"/>
                </a:solidFill>
                <a:latin typeface="Trebuchet MS"/>
                <a:cs typeface="Trebuchet MS"/>
              </a:rPr>
              <a:t>as </a:t>
            </a:r>
            <a:r>
              <a:rPr dirty="0" sz="2800" spc="-105" b="1" i="1">
                <a:solidFill>
                  <a:srgbClr val="FFFFFF"/>
                </a:solidFill>
                <a:latin typeface="Trebuchet MS"/>
                <a:cs typeface="Trebuchet MS"/>
              </a:rPr>
              <a:t>inflation, </a:t>
            </a:r>
            <a:r>
              <a:rPr dirty="0" sz="2800" spc="-25" b="1" i="1">
                <a:solidFill>
                  <a:srgbClr val="FFFFFF"/>
                </a:solidFill>
                <a:latin typeface="Trebuchet MS"/>
                <a:cs typeface="Trebuchet MS"/>
              </a:rPr>
              <a:t>unemployment,</a:t>
            </a:r>
            <a:r>
              <a:rPr dirty="0" sz="2800" spc="-130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65" b="1" i="1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800" spc="-155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b="1" i="1">
                <a:solidFill>
                  <a:srgbClr val="FFFFFF"/>
                </a:solidFill>
                <a:latin typeface="Trebuchet MS"/>
                <a:cs typeface="Trebuchet MS"/>
              </a:rPr>
              <a:t>economic</a:t>
            </a:r>
            <a:r>
              <a:rPr dirty="0" sz="2800" spc="-100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10" b="1" i="1">
                <a:solidFill>
                  <a:srgbClr val="FFFFFF"/>
                </a:solidFill>
                <a:latin typeface="Trebuchet MS"/>
                <a:cs typeface="Trebuchet MS"/>
              </a:rPr>
              <a:t>growth.</a:t>
            </a:r>
            <a:endParaRPr sz="28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63267" y="2499360"/>
            <a:ext cx="5180837" cy="1265682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2133345" y="2679649"/>
            <a:ext cx="4444365" cy="697230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pc="125"/>
              <a:t>Microeconomics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307335" y="316991"/>
            <a:ext cx="7599680" cy="1266190"/>
            <a:chOff x="2307335" y="316991"/>
            <a:chExt cx="7599680" cy="126619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307335" y="316991"/>
              <a:ext cx="7328154" cy="1265681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872728" y="316991"/>
              <a:ext cx="1034033" cy="1265681"/>
            </a:xfrm>
            <a:prstGeom prst="rect">
              <a:avLst/>
            </a:prstGeom>
          </p:spPr>
        </p:pic>
      </p:grp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xfrm>
            <a:off x="2677414" y="496011"/>
            <a:ext cx="6864350" cy="697230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pc="210"/>
              <a:t>What</a:t>
            </a:r>
            <a:r>
              <a:rPr dirty="0" spc="-254"/>
              <a:t> </a:t>
            </a:r>
            <a:r>
              <a:rPr dirty="0"/>
              <a:t>is</a:t>
            </a:r>
            <a:r>
              <a:rPr dirty="0" spc="-250"/>
              <a:t> </a:t>
            </a:r>
            <a:r>
              <a:rPr dirty="0" spc="130"/>
              <a:t>Microeconomics?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6691" y="1326642"/>
            <a:ext cx="8005445" cy="512953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147955">
              <a:lnSpc>
                <a:spcPct val="150000"/>
              </a:lnSpc>
              <a:spcBef>
                <a:spcPts val="100"/>
              </a:spcBef>
              <a:tabLst>
                <a:tab pos="915035" algn="l"/>
              </a:tabLst>
            </a:pPr>
            <a:r>
              <a:rPr dirty="0" sz="2400" spc="75">
                <a:solidFill>
                  <a:srgbClr val="FFFFFF"/>
                </a:solidFill>
                <a:latin typeface="Trebuchet MS"/>
                <a:cs typeface="Trebuchet MS"/>
              </a:rPr>
              <a:t>Microeconomics</a:t>
            </a:r>
            <a:r>
              <a:rPr dirty="0" sz="24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60">
                <a:solidFill>
                  <a:srgbClr val="FFFFFF"/>
                </a:solidFill>
                <a:latin typeface="Trebuchet MS"/>
                <a:cs typeface="Trebuchet MS"/>
              </a:rPr>
              <a:t>examines</a:t>
            </a:r>
            <a:r>
              <a:rPr dirty="0" sz="2400" spc="-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4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behaviour</a:t>
            </a:r>
            <a:r>
              <a:rPr dirty="0" sz="24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individuals </a:t>
            </a:r>
            <a:r>
              <a:rPr dirty="0" sz="2400" spc="4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firms</a:t>
            </a:r>
            <a:r>
              <a:rPr dirty="0" sz="24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45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dirty="0" sz="24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80">
                <a:solidFill>
                  <a:srgbClr val="FFFFFF"/>
                </a:solidFill>
                <a:latin typeface="Trebuchet MS"/>
                <a:cs typeface="Trebuchet MS"/>
              </a:rPr>
              <a:t>making</a:t>
            </a:r>
            <a:r>
              <a:rPr dirty="0" sz="24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65">
                <a:solidFill>
                  <a:srgbClr val="FFFFFF"/>
                </a:solidFill>
                <a:latin typeface="Trebuchet MS"/>
                <a:cs typeface="Trebuchet MS"/>
              </a:rPr>
              <a:t>decisions</a:t>
            </a:r>
            <a:r>
              <a:rPr dirty="0" sz="2400" spc="-1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45">
                <a:solidFill>
                  <a:srgbClr val="FFFFFF"/>
                </a:solidFill>
                <a:latin typeface="Trebuchet MS"/>
                <a:cs typeface="Trebuchet MS"/>
              </a:rPr>
              <a:t>regarding</a:t>
            </a:r>
            <a:r>
              <a:rPr dirty="0" sz="24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4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allocation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60">
                <a:solidFill>
                  <a:srgbClr val="FFFFFF"/>
                </a:solidFill>
                <a:latin typeface="Trebuchet MS"/>
                <a:cs typeface="Trebuchet MS"/>
              </a:rPr>
              <a:t>scarce</a:t>
            </a:r>
            <a:r>
              <a:rPr dirty="0" sz="24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80">
                <a:solidFill>
                  <a:srgbClr val="FFFFFF"/>
                </a:solidFill>
                <a:latin typeface="Trebuchet MS"/>
                <a:cs typeface="Trebuchet MS"/>
              </a:rPr>
              <a:t>resources</a:t>
            </a:r>
            <a:r>
              <a:rPr dirty="0" sz="24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9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4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0">
                <a:solidFill>
                  <a:srgbClr val="FFFFFF"/>
                </a:solidFill>
                <a:latin typeface="Trebuchet MS"/>
                <a:cs typeface="Trebuchet MS"/>
              </a:rPr>
              <a:t>interactions</a:t>
            </a:r>
            <a:r>
              <a:rPr dirty="0" sz="24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45">
                <a:solidFill>
                  <a:srgbClr val="FFFFFF"/>
                </a:solidFill>
                <a:latin typeface="Trebuchet MS"/>
                <a:cs typeface="Trebuchet MS"/>
              </a:rPr>
              <a:t>among</a:t>
            </a:r>
            <a:r>
              <a:rPr dirty="0" sz="2400" spc="-1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45">
                <a:solidFill>
                  <a:srgbClr val="FFFFFF"/>
                </a:solidFill>
                <a:latin typeface="Trebuchet MS"/>
                <a:cs typeface="Trebuchet MS"/>
              </a:rPr>
              <a:t>these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individuals</a:t>
            </a:r>
            <a:r>
              <a:rPr dirty="0" sz="24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6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firms.</a:t>
            </a:r>
            <a:endParaRPr sz="24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</a:pPr>
            <a:endParaRPr sz="24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2400">
              <a:latin typeface="Trebuchet MS"/>
              <a:cs typeface="Trebuchet MS"/>
            </a:endParaRPr>
          </a:p>
          <a:p>
            <a:pPr marL="12700" marR="5080">
              <a:lnSpc>
                <a:spcPct val="150100"/>
              </a:lnSpc>
              <a:spcBef>
                <a:spcPts val="5"/>
              </a:spcBef>
            </a:pPr>
            <a:r>
              <a:rPr dirty="0" sz="2400" spc="-114">
                <a:solidFill>
                  <a:srgbClr val="FFFFFF"/>
                </a:solidFill>
                <a:latin typeface="Trebuchet MS"/>
                <a:cs typeface="Trebuchet MS"/>
              </a:rPr>
              <a:t>It</a:t>
            </a:r>
            <a:r>
              <a:rPr dirty="0" sz="2400" spc="-1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85">
                <a:solidFill>
                  <a:srgbClr val="FFFFFF"/>
                </a:solidFill>
                <a:latin typeface="Trebuchet MS"/>
                <a:cs typeface="Trebuchet MS"/>
              </a:rPr>
              <a:t>delves</a:t>
            </a:r>
            <a:r>
              <a:rPr dirty="0" sz="24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30">
                <a:solidFill>
                  <a:srgbClr val="FFFFFF"/>
                </a:solidFill>
                <a:latin typeface="Trebuchet MS"/>
                <a:cs typeface="Trebuchet MS"/>
              </a:rPr>
              <a:t>into</a:t>
            </a:r>
            <a:r>
              <a:rPr dirty="0" sz="24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30">
                <a:solidFill>
                  <a:srgbClr val="FFFFFF"/>
                </a:solidFill>
                <a:latin typeface="Trebuchet MS"/>
                <a:cs typeface="Trebuchet MS"/>
              </a:rPr>
              <a:t>how</a:t>
            </a:r>
            <a:r>
              <a:rPr dirty="0" sz="2400" spc="-1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55">
                <a:solidFill>
                  <a:srgbClr val="FFFFFF"/>
                </a:solidFill>
                <a:latin typeface="Trebuchet MS"/>
                <a:cs typeface="Trebuchet MS"/>
              </a:rPr>
              <a:t>these</a:t>
            </a:r>
            <a:r>
              <a:rPr dirty="0" sz="24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55">
                <a:solidFill>
                  <a:srgbClr val="FFFFFF"/>
                </a:solidFill>
                <a:latin typeface="Trebuchet MS"/>
                <a:cs typeface="Trebuchet MS"/>
              </a:rPr>
              <a:t>behaviours</a:t>
            </a:r>
            <a:r>
              <a:rPr dirty="0" sz="2400" spc="-1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30">
                <a:solidFill>
                  <a:srgbClr val="FFFFFF"/>
                </a:solidFill>
                <a:latin typeface="Trebuchet MS"/>
                <a:cs typeface="Trebuchet MS"/>
              </a:rPr>
              <a:t>affect</a:t>
            </a:r>
            <a:r>
              <a:rPr dirty="0" sz="24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4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95">
                <a:solidFill>
                  <a:srgbClr val="FFFFFF"/>
                </a:solidFill>
                <a:latin typeface="Trebuchet MS"/>
                <a:cs typeface="Trebuchet MS"/>
              </a:rPr>
              <a:t>supply</a:t>
            </a:r>
            <a:r>
              <a:rPr dirty="0" sz="2400" spc="-1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40">
                <a:solidFill>
                  <a:srgbClr val="FFFFFF"/>
                </a:solidFill>
                <a:latin typeface="Trebuchet MS"/>
                <a:cs typeface="Trebuchet MS"/>
              </a:rPr>
              <a:t>and </a:t>
            </a:r>
            <a:r>
              <a:rPr dirty="0" sz="2400" spc="114">
                <a:solidFill>
                  <a:srgbClr val="FFFFFF"/>
                </a:solidFill>
                <a:latin typeface="Trebuchet MS"/>
                <a:cs typeface="Trebuchet MS"/>
              </a:rPr>
              <a:t>demand</a:t>
            </a:r>
            <a:r>
              <a:rPr dirty="0" sz="24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5">
                <a:solidFill>
                  <a:srgbClr val="FFFFFF"/>
                </a:solidFill>
                <a:latin typeface="Trebuchet MS"/>
                <a:cs typeface="Trebuchet MS"/>
              </a:rPr>
              <a:t>for</a:t>
            </a:r>
            <a:r>
              <a:rPr dirty="0" sz="24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70">
                <a:solidFill>
                  <a:srgbClr val="FFFFFF"/>
                </a:solidFill>
                <a:latin typeface="Trebuchet MS"/>
                <a:cs typeface="Trebuchet MS"/>
              </a:rPr>
              <a:t>goods</a:t>
            </a:r>
            <a:r>
              <a:rPr dirty="0" sz="2400" spc="-1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9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services,</a:t>
            </a:r>
            <a:r>
              <a:rPr dirty="0" sz="2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55">
                <a:solidFill>
                  <a:srgbClr val="FFFFFF"/>
                </a:solidFill>
                <a:latin typeface="Trebuchet MS"/>
                <a:cs typeface="Trebuchet MS"/>
              </a:rPr>
              <a:t>which</a:t>
            </a:r>
            <a:r>
              <a:rPr dirty="0" sz="24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determines</a:t>
            </a:r>
            <a:r>
              <a:rPr dirty="0" sz="2400" spc="6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5">
                <a:solidFill>
                  <a:srgbClr val="FFFFFF"/>
                </a:solidFill>
                <a:latin typeface="Trebuchet MS"/>
                <a:cs typeface="Trebuchet MS"/>
              </a:rPr>
              <a:t>prices,</a:t>
            </a:r>
            <a:r>
              <a:rPr dirty="0" sz="24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9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14">
                <a:solidFill>
                  <a:srgbClr val="FFFFFF"/>
                </a:solidFill>
                <a:latin typeface="Trebuchet MS"/>
                <a:cs typeface="Trebuchet MS"/>
              </a:rPr>
              <a:t>how</a:t>
            </a:r>
            <a:r>
              <a:rPr dirty="0" sz="2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prices,</a:t>
            </a:r>
            <a:r>
              <a:rPr dirty="0" sz="24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45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dirty="0" sz="24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90">
                <a:solidFill>
                  <a:srgbClr val="FFFFFF"/>
                </a:solidFill>
                <a:latin typeface="Trebuchet MS"/>
                <a:cs typeface="Trebuchet MS"/>
              </a:rPr>
              <a:t>turn,</a:t>
            </a:r>
            <a:r>
              <a:rPr dirty="0" sz="2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determine</a:t>
            </a:r>
            <a:r>
              <a:rPr dirty="0" sz="24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4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95">
                <a:solidFill>
                  <a:srgbClr val="FFFFFF"/>
                </a:solidFill>
                <a:latin typeface="Trebuchet MS"/>
                <a:cs typeface="Trebuchet MS"/>
              </a:rPr>
              <a:t>supply</a:t>
            </a:r>
            <a:r>
              <a:rPr dirty="0" sz="24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65">
                <a:solidFill>
                  <a:srgbClr val="FFFFFF"/>
                </a:solidFill>
                <a:latin typeface="Trebuchet MS"/>
                <a:cs typeface="Trebuchet MS"/>
              </a:rPr>
              <a:t>and </a:t>
            </a:r>
            <a:r>
              <a:rPr dirty="0" sz="2400" spc="100">
                <a:solidFill>
                  <a:srgbClr val="FFFFFF"/>
                </a:solidFill>
                <a:latin typeface="Trebuchet MS"/>
                <a:cs typeface="Trebuchet MS"/>
              </a:rPr>
              <a:t>demand</a:t>
            </a:r>
            <a:r>
              <a:rPr dirty="0" sz="2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70">
                <a:solidFill>
                  <a:srgbClr val="FFFFFF"/>
                </a:solidFill>
                <a:latin typeface="Trebuchet MS"/>
                <a:cs typeface="Trebuchet MS"/>
              </a:rPr>
              <a:t>goods</a:t>
            </a:r>
            <a:r>
              <a:rPr dirty="0" sz="24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9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services.</a:t>
            </a:r>
            <a:endParaRPr sz="24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26819" y="185928"/>
            <a:ext cx="8298942" cy="1265682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>
              <a:lnSpc>
                <a:spcPct val="100000"/>
              </a:lnSpc>
              <a:spcBef>
                <a:spcPts val="105"/>
              </a:spcBef>
            </a:pPr>
            <a:r>
              <a:rPr dirty="0" spc="140"/>
              <a:t>Microeconomics</a:t>
            </a:r>
            <a:r>
              <a:rPr dirty="0" spc="-290"/>
              <a:t> </a:t>
            </a:r>
            <a:r>
              <a:rPr dirty="0" spc="-80"/>
              <a:t>in</a:t>
            </a:r>
            <a:r>
              <a:rPr dirty="0" spc="-265"/>
              <a:t> </a:t>
            </a:r>
            <a:r>
              <a:rPr dirty="0" spc="145"/>
              <a:t>Business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0491" y="1527175"/>
            <a:ext cx="8411845" cy="437007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SzPct val="62500"/>
              <a:buFont typeface="Symbol"/>
              <a:buChar char=""/>
              <a:tabLst>
                <a:tab pos="354965" algn="l"/>
              </a:tabLst>
            </a:pP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Basics:</a:t>
            </a:r>
            <a:r>
              <a:rPr dirty="0" sz="2400" spc="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Supply,</a:t>
            </a:r>
            <a:r>
              <a:rPr dirty="0" sz="2400" spc="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demand,</a:t>
            </a:r>
            <a:r>
              <a:rPr dirty="0" sz="2400" spc="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9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 market</a:t>
            </a:r>
            <a:r>
              <a:rPr dirty="0" sz="2400" spc="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pricing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 mechanisms.</a:t>
            </a:r>
            <a:endParaRPr sz="2400">
              <a:latin typeface="Trebuchet MS"/>
              <a:cs typeface="Trebuchet MS"/>
            </a:endParaRPr>
          </a:p>
          <a:p>
            <a:pPr marL="355600" marR="972819" indent="-342900">
              <a:lnSpc>
                <a:spcPct val="150000"/>
              </a:lnSpc>
              <a:spcBef>
                <a:spcPts val="1800"/>
              </a:spcBef>
              <a:buSzPct val="62500"/>
              <a:buFont typeface="Symbol"/>
              <a:buChar char=""/>
              <a:tabLst>
                <a:tab pos="355600" algn="l"/>
              </a:tabLst>
            </a:pPr>
            <a:r>
              <a:rPr dirty="0" sz="2400" spc="110">
                <a:solidFill>
                  <a:srgbClr val="FFFFFF"/>
                </a:solidFill>
                <a:latin typeface="Trebuchet MS"/>
                <a:cs typeface="Trebuchet MS"/>
              </a:rPr>
              <a:t>Business</a:t>
            </a:r>
            <a:r>
              <a:rPr dirty="0" sz="24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Decisions:</a:t>
            </a:r>
            <a:r>
              <a:rPr dirty="0" sz="24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80">
                <a:solidFill>
                  <a:srgbClr val="FFFFFF"/>
                </a:solidFill>
                <a:latin typeface="Trebuchet MS"/>
                <a:cs typeface="Trebuchet MS"/>
              </a:rPr>
              <a:t>Microeconomics</a:t>
            </a:r>
            <a:r>
              <a:rPr dirty="0" sz="24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50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dirty="0" sz="24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pricing</a:t>
            </a:r>
            <a:r>
              <a:rPr dirty="0" sz="24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65">
                <a:solidFill>
                  <a:srgbClr val="FFFFFF"/>
                </a:solidFill>
                <a:latin typeface="Trebuchet MS"/>
                <a:cs typeface="Trebuchet MS"/>
              </a:rPr>
              <a:t>and </a:t>
            </a:r>
            <a:r>
              <a:rPr dirty="0" sz="2400" spc="55">
                <a:solidFill>
                  <a:srgbClr val="FFFFFF"/>
                </a:solidFill>
                <a:latin typeface="Trebuchet MS"/>
                <a:cs typeface="Trebuchet MS"/>
              </a:rPr>
              <a:t>product</a:t>
            </a:r>
            <a:r>
              <a:rPr dirty="0" sz="24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development.</a:t>
            </a:r>
            <a:endParaRPr sz="2400">
              <a:latin typeface="Trebuchet MS"/>
              <a:cs typeface="Trebuchet MS"/>
            </a:endParaRPr>
          </a:p>
          <a:p>
            <a:pPr marL="355600" marR="377190" indent="-342900">
              <a:lnSpc>
                <a:spcPct val="150000"/>
              </a:lnSpc>
              <a:spcBef>
                <a:spcPts val="1805"/>
              </a:spcBef>
              <a:buSzPct val="62500"/>
              <a:buFont typeface="Symbol"/>
              <a:buChar char=""/>
              <a:tabLst>
                <a:tab pos="355600" algn="l"/>
              </a:tabLst>
            </a:pP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Competition</a:t>
            </a:r>
            <a:r>
              <a:rPr dirty="0" sz="24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Analysis:</a:t>
            </a:r>
            <a:r>
              <a:rPr dirty="0" sz="24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55">
                <a:solidFill>
                  <a:srgbClr val="FFFFFF"/>
                </a:solidFill>
                <a:latin typeface="Trebuchet MS"/>
                <a:cs typeface="Trebuchet MS"/>
              </a:rPr>
              <a:t>Understanding</a:t>
            </a:r>
            <a:r>
              <a:rPr dirty="0" sz="2400" spc="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market</a:t>
            </a:r>
            <a:r>
              <a:rPr dirty="0" sz="2400" spc="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75">
                <a:solidFill>
                  <a:srgbClr val="FFFFFF"/>
                </a:solidFill>
                <a:latin typeface="Trebuchet MS"/>
                <a:cs typeface="Trebuchet MS"/>
              </a:rPr>
              <a:t>dynamics </a:t>
            </a:r>
            <a:r>
              <a:rPr dirty="0" sz="2400" spc="9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competitor</a:t>
            </a:r>
            <a:r>
              <a:rPr dirty="0" sz="24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strategies.</a:t>
            </a:r>
            <a:endParaRPr sz="2400">
              <a:latin typeface="Trebuchet MS"/>
              <a:cs typeface="Trebuchet MS"/>
            </a:endParaRPr>
          </a:p>
          <a:p>
            <a:pPr marL="355600" marR="5080" indent="-342900">
              <a:lnSpc>
                <a:spcPct val="150000"/>
              </a:lnSpc>
              <a:spcBef>
                <a:spcPts val="1800"/>
              </a:spcBef>
              <a:buSzPct val="62500"/>
              <a:buFont typeface="Symbol"/>
              <a:buChar char=""/>
              <a:tabLst>
                <a:tab pos="355600" algn="l"/>
              </a:tabLst>
            </a:pPr>
            <a:r>
              <a:rPr dirty="0" sz="2400" spc="-20">
                <a:solidFill>
                  <a:srgbClr val="FFFFFF"/>
                </a:solidFill>
                <a:latin typeface="Trebuchet MS"/>
                <a:cs typeface="Trebuchet MS"/>
              </a:rPr>
              <a:t>Practical</a:t>
            </a:r>
            <a:r>
              <a:rPr dirty="0" sz="24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0">
                <a:solidFill>
                  <a:srgbClr val="FFFFFF"/>
                </a:solidFill>
                <a:latin typeface="Trebuchet MS"/>
                <a:cs typeface="Trebuchet MS"/>
              </a:rPr>
              <a:t>Application:</a:t>
            </a:r>
            <a:r>
              <a:rPr dirty="0" sz="24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Pricing</a:t>
            </a:r>
            <a:r>
              <a:rPr dirty="0" sz="24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strategies </a:t>
            </a:r>
            <a:r>
              <a:rPr dirty="0" sz="2400" spc="-40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dirty="0" sz="24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40">
                <a:solidFill>
                  <a:srgbClr val="FFFFFF"/>
                </a:solidFill>
                <a:latin typeface="Trebuchet MS"/>
                <a:cs typeface="Trebuchet MS"/>
              </a:rPr>
              <a:t>different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market conditions.</a:t>
            </a:r>
            <a:endParaRPr sz="24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6736" y="173736"/>
            <a:ext cx="9632442" cy="1265682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90170">
              <a:lnSpc>
                <a:spcPct val="100000"/>
              </a:lnSpc>
              <a:spcBef>
                <a:spcPts val="100"/>
              </a:spcBef>
            </a:pPr>
            <a:r>
              <a:rPr dirty="0" spc="125"/>
              <a:t>Key</a:t>
            </a:r>
            <a:r>
              <a:rPr dirty="0" spc="-280"/>
              <a:t> </a:t>
            </a:r>
            <a:r>
              <a:rPr dirty="0" spc="160"/>
              <a:t>Concepts</a:t>
            </a:r>
            <a:r>
              <a:rPr dirty="0" spc="-275"/>
              <a:t> </a:t>
            </a:r>
            <a:r>
              <a:rPr dirty="0" spc="-80"/>
              <a:t>in</a:t>
            </a:r>
            <a:r>
              <a:rPr dirty="0" spc="-254"/>
              <a:t> </a:t>
            </a:r>
            <a:r>
              <a:rPr dirty="0" spc="130"/>
              <a:t>Microeconomics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091" y="1578686"/>
            <a:ext cx="7916545" cy="216471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2400" spc="100" b="1">
                <a:solidFill>
                  <a:srgbClr val="FFFFFF"/>
                </a:solidFill>
                <a:latin typeface="Trebuchet MS"/>
                <a:cs typeface="Trebuchet MS"/>
              </a:rPr>
              <a:t>Supply</a:t>
            </a:r>
            <a:r>
              <a:rPr dirty="0" sz="2400" spc="-16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95" b="1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 spc="-17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 b="1">
                <a:solidFill>
                  <a:srgbClr val="FFFFFF"/>
                </a:solidFill>
                <a:latin typeface="Trebuchet MS"/>
                <a:cs typeface="Trebuchet MS"/>
              </a:rPr>
              <a:t>Demand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:</a:t>
            </a:r>
            <a:endParaRPr sz="2400">
              <a:latin typeface="Trebuchet MS"/>
              <a:cs typeface="Trebuchet MS"/>
            </a:endParaRPr>
          </a:p>
          <a:p>
            <a:pPr marL="12700" marR="5080">
              <a:lnSpc>
                <a:spcPct val="150100"/>
              </a:lnSpc>
              <a:spcBef>
                <a:spcPts val="994"/>
              </a:spcBef>
            </a:pPr>
            <a:r>
              <a:rPr dirty="0" sz="2400" spc="8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4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00">
                <a:solidFill>
                  <a:srgbClr val="FFFFFF"/>
                </a:solidFill>
                <a:latin typeface="Trebuchet MS"/>
                <a:cs typeface="Trebuchet MS"/>
              </a:rPr>
              <a:t>backbone</a:t>
            </a:r>
            <a:r>
              <a:rPr dirty="0" sz="24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55">
                <a:solidFill>
                  <a:srgbClr val="FFFFFF"/>
                </a:solidFill>
                <a:latin typeface="Trebuchet MS"/>
                <a:cs typeface="Trebuchet MS"/>
              </a:rPr>
              <a:t>microeconomic</a:t>
            </a:r>
            <a:r>
              <a:rPr dirty="0" sz="24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50">
                <a:solidFill>
                  <a:srgbClr val="FFFFFF"/>
                </a:solidFill>
                <a:latin typeface="Trebuchet MS"/>
                <a:cs typeface="Trebuchet MS"/>
              </a:rPr>
              <a:t>theory,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explaining</a:t>
            </a:r>
            <a:r>
              <a:rPr dirty="0" sz="24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90">
                <a:solidFill>
                  <a:srgbClr val="FFFFFF"/>
                </a:solidFill>
                <a:latin typeface="Trebuchet MS"/>
                <a:cs typeface="Trebuchet MS"/>
              </a:rPr>
              <a:t>how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prices</a:t>
            </a:r>
            <a:r>
              <a:rPr dirty="0" sz="2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vary</a:t>
            </a:r>
            <a:r>
              <a:rPr dirty="0" sz="24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05">
                <a:solidFill>
                  <a:srgbClr val="FFFFFF"/>
                </a:solidFill>
                <a:latin typeface="Trebuchet MS"/>
                <a:cs typeface="Trebuchet MS"/>
              </a:rPr>
              <a:t>because</a:t>
            </a:r>
            <a:r>
              <a:rPr dirty="0" sz="24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24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55">
                <a:solidFill>
                  <a:srgbClr val="FFFFFF"/>
                </a:solidFill>
                <a:latin typeface="Trebuchet MS"/>
                <a:cs typeface="Trebuchet MS"/>
              </a:rPr>
              <a:t>balance</a:t>
            </a:r>
            <a:r>
              <a:rPr dirty="0" sz="24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70">
                <a:solidFill>
                  <a:srgbClr val="FFFFFF"/>
                </a:solidFill>
                <a:latin typeface="Trebuchet MS"/>
                <a:cs typeface="Trebuchet MS"/>
              </a:rPr>
              <a:t>between</a:t>
            </a:r>
            <a:r>
              <a:rPr dirty="0" sz="24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45">
                <a:solidFill>
                  <a:srgbClr val="FFFFFF"/>
                </a:solidFill>
                <a:latin typeface="Trebuchet MS"/>
                <a:cs typeface="Trebuchet MS"/>
              </a:rPr>
              <a:t>product </a:t>
            </a:r>
            <a:r>
              <a:rPr dirty="0" sz="2400" spc="-45">
                <a:solidFill>
                  <a:srgbClr val="FFFFFF"/>
                </a:solidFill>
                <a:latin typeface="Trebuchet MS"/>
                <a:cs typeface="Trebuchet MS"/>
              </a:rPr>
              <a:t>availability</a:t>
            </a:r>
            <a:r>
              <a:rPr dirty="0" sz="24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7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 spc="-1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demand.</a:t>
            </a:r>
            <a:endParaRPr sz="2400">
              <a:latin typeface="Trebuchet MS"/>
              <a:cs typeface="Trebuchet MS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09091" y="4678171"/>
            <a:ext cx="8099425" cy="161671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2400" spc="50" b="1">
                <a:solidFill>
                  <a:srgbClr val="FFFFFF"/>
                </a:solidFill>
                <a:latin typeface="Trebuchet MS"/>
                <a:cs typeface="Trebuchet MS"/>
              </a:rPr>
              <a:t>Market</a:t>
            </a:r>
            <a:r>
              <a:rPr dirty="0" sz="2400" spc="-24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 b="1">
                <a:solidFill>
                  <a:srgbClr val="FFFFFF"/>
                </a:solidFill>
                <a:latin typeface="Trebuchet MS"/>
                <a:cs typeface="Trebuchet MS"/>
              </a:rPr>
              <a:t>Equilibrium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:</a:t>
            </a:r>
            <a:endParaRPr sz="2400">
              <a:latin typeface="Trebuchet MS"/>
              <a:cs typeface="Trebuchet MS"/>
            </a:endParaRPr>
          </a:p>
          <a:p>
            <a:pPr marL="12700" marR="5080">
              <a:lnSpc>
                <a:spcPct val="150000"/>
              </a:lnSpc>
              <a:spcBef>
                <a:spcPts val="1005"/>
              </a:spcBef>
            </a:pPr>
            <a:r>
              <a:rPr dirty="0" sz="2400" spc="80">
                <a:solidFill>
                  <a:srgbClr val="FFFFFF"/>
                </a:solidFill>
                <a:latin typeface="Trebuchet MS"/>
                <a:cs typeface="Trebuchet MS"/>
              </a:rPr>
              <a:t>Achieved</a:t>
            </a:r>
            <a:r>
              <a:rPr dirty="0" sz="2400" spc="-1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00">
                <a:solidFill>
                  <a:srgbClr val="FFFFFF"/>
                </a:solidFill>
                <a:latin typeface="Trebuchet MS"/>
                <a:cs typeface="Trebuchet MS"/>
              </a:rPr>
              <a:t>when</a:t>
            </a:r>
            <a:r>
              <a:rPr dirty="0" sz="2400" spc="-1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4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quantity</a:t>
            </a:r>
            <a:r>
              <a:rPr dirty="0" sz="2400" spc="-1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50">
                <a:solidFill>
                  <a:srgbClr val="FFFFFF"/>
                </a:solidFill>
                <a:latin typeface="Trebuchet MS"/>
                <a:cs typeface="Trebuchet MS"/>
              </a:rPr>
              <a:t>goods</a:t>
            </a:r>
            <a:r>
              <a:rPr dirty="0" sz="2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65">
                <a:solidFill>
                  <a:srgbClr val="FFFFFF"/>
                </a:solidFill>
                <a:latin typeface="Trebuchet MS"/>
                <a:cs typeface="Trebuchet MS"/>
              </a:rPr>
              <a:t>supplied</a:t>
            </a:r>
            <a:r>
              <a:rPr dirty="0" sz="24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80">
                <a:solidFill>
                  <a:srgbClr val="FFFFFF"/>
                </a:solidFill>
                <a:latin typeface="Trebuchet MS"/>
                <a:cs typeface="Trebuchet MS"/>
              </a:rPr>
              <a:t>equals</a:t>
            </a:r>
            <a:r>
              <a:rPr dirty="0" sz="2400" spc="-1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5">
                <a:solidFill>
                  <a:srgbClr val="FFFFFF"/>
                </a:solidFill>
                <a:latin typeface="Trebuchet MS"/>
                <a:cs typeface="Trebuchet MS"/>
              </a:rPr>
              <a:t>the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quantity</a:t>
            </a:r>
            <a:r>
              <a:rPr dirty="0" sz="24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50">
                <a:solidFill>
                  <a:srgbClr val="FFFFFF"/>
                </a:solidFill>
                <a:latin typeface="Trebuchet MS"/>
                <a:cs typeface="Trebuchet MS"/>
              </a:rPr>
              <a:t>demanded,</a:t>
            </a:r>
            <a:r>
              <a:rPr dirty="0" sz="24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60">
                <a:solidFill>
                  <a:srgbClr val="FFFFFF"/>
                </a:solidFill>
                <a:latin typeface="Trebuchet MS"/>
                <a:cs typeface="Trebuchet MS"/>
              </a:rPr>
              <a:t>leading</a:t>
            </a:r>
            <a:r>
              <a:rPr dirty="0" sz="24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4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24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stable</a:t>
            </a:r>
            <a:r>
              <a:rPr dirty="0" sz="24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market</a:t>
            </a:r>
            <a:r>
              <a:rPr dirty="0" sz="24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price.</a:t>
            </a:r>
            <a:endParaRPr sz="24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993135" y="115823"/>
            <a:ext cx="6209538" cy="1265681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3363595" y="296037"/>
            <a:ext cx="5471795" cy="69659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180"/>
              <a:t>Supply</a:t>
            </a:r>
            <a:r>
              <a:rPr dirty="0" spc="-265"/>
              <a:t> </a:t>
            </a:r>
            <a:r>
              <a:rPr dirty="0" spc="175"/>
              <a:t>and</a:t>
            </a:r>
            <a:r>
              <a:rPr dirty="0" spc="-285"/>
              <a:t> </a:t>
            </a:r>
            <a:r>
              <a:rPr dirty="0" spc="200"/>
              <a:t>Demand</a:t>
            </a:r>
          </a:p>
        </p:txBody>
      </p:sp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848600" y="1447800"/>
            <a:ext cx="4207763" cy="3921252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211327" y="1239393"/>
            <a:ext cx="11094720" cy="546989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algn="just" marL="140335" marR="4142104">
              <a:lnSpc>
                <a:spcPct val="150000"/>
              </a:lnSpc>
              <a:spcBef>
                <a:spcPts val="100"/>
              </a:spcBef>
            </a:pP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800" spc="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55" b="1">
                <a:solidFill>
                  <a:srgbClr val="FFFFFF"/>
                </a:solidFill>
                <a:latin typeface="Trebuchet MS"/>
                <a:cs typeface="Trebuchet MS"/>
              </a:rPr>
              <a:t>blue</a:t>
            </a:r>
            <a:r>
              <a:rPr dirty="0" sz="1800" spc="-3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b="1">
                <a:solidFill>
                  <a:srgbClr val="FFFFFF"/>
                </a:solidFill>
                <a:latin typeface="Trebuchet MS"/>
                <a:cs typeface="Trebuchet MS"/>
              </a:rPr>
              <a:t>line</a:t>
            </a:r>
            <a:r>
              <a:rPr dirty="0" sz="1800" spc="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represents</a:t>
            </a:r>
            <a:r>
              <a:rPr dirty="0" sz="1800" spc="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800" spc="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70" b="1">
                <a:solidFill>
                  <a:srgbClr val="FFFFFF"/>
                </a:solidFill>
                <a:latin typeface="Trebuchet MS"/>
                <a:cs typeface="Trebuchet MS"/>
              </a:rPr>
              <a:t>demand</a:t>
            </a:r>
            <a:r>
              <a:rPr dirty="0" sz="1800" spc="-3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5" b="1">
                <a:solidFill>
                  <a:srgbClr val="FFFFFF"/>
                </a:solidFill>
                <a:latin typeface="Trebuchet MS"/>
                <a:cs typeface="Trebuchet MS"/>
              </a:rPr>
              <a:t>curve</a:t>
            </a:r>
            <a:r>
              <a:rPr dirty="0" sz="1800" spc="-25">
                <a:solidFill>
                  <a:srgbClr val="FFFFFF"/>
                </a:solidFill>
                <a:latin typeface="Trebuchet MS"/>
                <a:cs typeface="Trebuchet MS"/>
              </a:rPr>
              <a:t>,</a:t>
            </a:r>
            <a:r>
              <a:rPr dirty="0" sz="1800" spc="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which</a:t>
            </a:r>
            <a:r>
              <a:rPr dirty="0" sz="1800" spc="-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70">
                <a:solidFill>
                  <a:srgbClr val="FFFFFF"/>
                </a:solidFill>
                <a:latin typeface="Trebuchet MS"/>
                <a:cs typeface="Trebuchet MS"/>
              </a:rPr>
              <a:t>slopes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downward,</a:t>
            </a:r>
            <a:r>
              <a:rPr dirty="0" sz="1800" spc="-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indicating</a:t>
            </a:r>
            <a:r>
              <a:rPr dirty="0" sz="18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5">
                <a:solidFill>
                  <a:srgbClr val="FFFFFF"/>
                </a:solidFill>
                <a:latin typeface="Trebuchet MS"/>
                <a:cs typeface="Trebuchet MS"/>
              </a:rPr>
              <a:t>that</a:t>
            </a:r>
            <a:r>
              <a:rPr dirty="0" sz="1800" spc="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85">
                <a:solidFill>
                  <a:srgbClr val="FFFFFF"/>
                </a:solidFill>
                <a:latin typeface="Trebuchet MS"/>
                <a:cs typeface="Trebuchet MS"/>
              </a:rPr>
              <a:t>demand</a:t>
            </a:r>
            <a:r>
              <a:rPr dirty="0" sz="1800" spc="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55">
                <a:solidFill>
                  <a:srgbClr val="FFFFFF"/>
                </a:solidFill>
                <a:latin typeface="Trebuchet MS"/>
                <a:cs typeface="Trebuchet MS"/>
              </a:rPr>
              <a:t>decreases</a:t>
            </a:r>
            <a:r>
              <a:rPr dirty="0" sz="1800" spc="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80">
                <a:solidFill>
                  <a:srgbClr val="FFFFFF"/>
                </a:solidFill>
                <a:latin typeface="Trebuchet MS"/>
                <a:cs typeface="Trebuchet MS"/>
              </a:rPr>
              <a:t>as</a:t>
            </a:r>
            <a:r>
              <a:rPr dirty="0" sz="1800" spc="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price</a:t>
            </a:r>
            <a:r>
              <a:rPr dirty="0" sz="1800" spc="-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increases.</a:t>
            </a:r>
            <a:endParaRPr sz="1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</a:pPr>
            <a:endParaRPr sz="1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260"/>
              </a:spcBef>
            </a:pPr>
            <a:endParaRPr sz="1800">
              <a:latin typeface="Trebuchet MS"/>
              <a:cs typeface="Trebuchet MS"/>
            </a:endParaRPr>
          </a:p>
          <a:p>
            <a:pPr algn="just" marL="140335" marR="4144010">
              <a:lnSpc>
                <a:spcPct val="150000"/>
              </a:lnSpc>
            </a:pP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800" spc="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b="1">
                <a:solidFill>
                  <a:srgbClr val="FFFFFF"/>
                </a:solidFill>
                <a:latin typeface="Trebuchet MS"/>
                <a:cs typeface="Trebuchet MS"/>
              </a:rPr>
              <a:t>red</a:t>
            </a:r>
            <a:r>
              <a:rPr dirty="0" sz="1800" spc="-1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b="1">
                <a:solidFill>
                  <a:srgbClr val="FFFFFF"/>
                </a:solidFill>
                <a:latin typeface="Trebuchet MS"/>
                <a:cs typeface="Trebuchet MS"/>
              </a:rPr>
              <a:t>line</a:t>
            </a:r>
            <a:r>
              <a:rPr dirty="0" sz="1800" spc="-3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represents</a:t>
            </a:r>
            <a:r>
              <a:rPr dirty="0" sz="1800" spc="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800" spc="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60" b="1">
                <a:solidFill>
                  <a:srgbClr val="FFFFFF"/>
                </a:solidFill>
                <a:latin typeface="Trebuchet MS"/>
                <a:cs typeface="Trebuchet MS"/>
              </a:rPr>
              <a:t>supply</a:t>
            </a:r>
            <a:r>
              <a:rPr dirty="0" sz="1800" spc="-1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5" b="1">
                <a:solidFill>
                  <a:srgbClr val="FFFFFF"/>
                </a:solidFill>
                <a:latin typeface="Trebuchet MS"/>
                <a:cs typeface="Trebuchet MS"/>
              </a:rPr>
              <a:t>curve</a:t>
            </a:r>
            <a:r>
              <a:rPr dirty="0" sz="1800" spc="-25">
                <a:solidFill>
                  <a:srgbClr val="FFFFFF"/>
                </a:solidFill>
                <a:latin typeface="Trebuchet MS"/>
                <a:cs typeface="Trebuchet MS"/>
              </a:rPr>
              <a:t>,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 which</a:t>
            </a:r>
            <a:r>
              <a:rPr dirty="0" sz="1800" spc="-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80">
                <a:solidFill>
                  <a:srgbClr val="FFFFFF"/>
                </a:solidFill>
                <a:latin typeface="Trebuchet MS"/>
                <a:cs typeface="Trebuchet MS"/>
              </a:rPr>
              <a:t>slopes</a:t>
            </a:r>
            <a:r>
              <a:rPr dirty="0" sz="1800" spc="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upward, </a:t>
            </a:r>
            <a:r>
              <a:rPr dirty="0" sz="1800" spc="75">
                <a:solidFill>
                  <a:srgbClr val="FFFFFF"/>
                </a:solidFill>
                <a:latin typeface="Trebuchet MS"/>
                <a:cs typeface="Trebuchet MS"/>
              </a:rPr>
              <a:t>showing</a:t>
            </a:r>
            <a:r>
              <a:rPr dirty="0" sz="1800" spc="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5">
                <a:solidFill>
                  <a:srgbClr val="FFFFFF"/>
                </a:solidFill>
                <a:latin typeface="Trebuchet MS"/>
                <a:cs typeface="Trebuchet MS"/>
              </a:rPr>
              <a:t>that</a:t>
            </a:r>
            <a:r>
              <a:rPr dirty="0" sz="1800" spc="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75">
                <a:solidFill>
                  <a:srgbClr val="FFFFFF"/>
                </a:solidFill>
                <a:latin typeface="Trebuchet MS"/>
                <a:cs typeface="Trebuchet MS"/>
              </a:rPr>
              <a:t>supply</a:t>
            </a:r>
            <a:r>
              <a:rPr dirty="0" sz="1800" spc="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1800" spc="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product</a:t>
            </a:r>
            <a:r>
              <a:rPr dirty="0" sz="1800" spc="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1800" spc="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800" spc="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organisation</a:t>
            </a:r>
            <a:r>
              <a:rPr dirty="0" sz="1800" spc="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increases*</a:t>
            </a:r>
            <a:r>
              <a:rPr dirty="0" sz="1800" spc="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55">
                <a:solidFill>
                  <a:srgbClr val="FFFFFF"/>
                </a:solidFill>
                <a:latin typeface="Trebuchet MS"/>
                <a:cs typeface="Trebuchet MS"/>
              </a:rPr>
              <a:t>as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price</a:t>
            </a:r>
            <a:r>
              <a:rPr dirty="0" sz="18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1800" spc="-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800" spc="-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customer</a:t>
            </a:r>
            <a:r>
              <a:rPr dirty="0" sz="1800" spc="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increases.</a:t>
            </a:r>
            <a:endParaRPr sz="1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190"/>
              </a:spcBef>
            </a:pPr>
            <a:endParaRPr sz="1800">
              <a:latin typeface="Trebuchet MS"/>
              <a:cs typeface="Trebuchet MS"/>
            </a:endParaRPr>
          </a:p>
          <a:p>
            <a:pPr marL="83820" indent="-79375">
              <a:lnSpc>
                <a:spcPct val="100000"/>
              </a:lnSpc>
              <a:buClr>
                <a:srgbClr val="374151"/>
              </a:buClr>
              <a:buSzPct val="93750"/>
              <a:buFont typeface="Arial"/>
              <a:buChar char="•"/>
              <a:tabLst>
                <a:tab pos="83820" algn="l"/>
              </a:tabLst>
            </a:pPr>
            <a:r>
              <a:rPr dirty="0" sz="1600" i="1">
                <a:solidFill>
                  <a:srgbClr val="FFFFFF"/>
                </a:solidFill>
                <a:latin typeface="Trebuchet MS"/>
                <a:cs typeface="Trebuchet MS"/>
              </a:rPr>
              <a:t>*producers</a:t>
            </a:r>
            <a:r>
              <a:rPr dirty="0" sz="1600" spc="-70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 i="1">
                <a:solidFill>
                  <a:srgbClr val="FFFFFF"/>
                </a:solidFill>
                <a:latin typeface="Trebuchet MS"/>
                <a:cs typeface="Trebuchet MS"/>
              </a:rPr>
              <a:t>are</a:t>
            </a:r>
            <a:r>
              <a:rPr dirty="0" sz="1600" spc="-70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 spc="-45" i="1">
                <a:solidFill>
                  <a:srgbClr val="FFFFFF"/>
                </a:solidFill>
                <a:latin typeface="Trebuchet MS"/>
                <a:cs typeface="Trebuchet MS"/>
              </a:rPr>
              <a:t>willing</a:t>
            </a:r>
            <a:r>
              <a:rPr dirty="0" sz="1600" spc="-25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 spc="-70" i="1">
                <a:solidFill>
                  <a:srgbClr val="FFFFFF"/>
                </a:solidFill>
                <a:latin typeface="Trebuchet MS"/>
                <a:cs typeface="Trebuchet MS"/>
              </a:rPr>
              <a:t>to </a:t>
            </a:r>
            <a:r>
              <a:rPr dirty="0" sz="1600" i="1">
                <a:solidFill>
                  <a:srgbClr val="FFFFFF"/>
                </a:solidFill>
                <a:latin typeface="Trebuchet MS"/>
                <a:cs typeface="Trebuchet MS"/>
              </a:rPr>
              <a:t>supply</a:t>
            </a:r>
            <a:r>
              <a:rPr dirty="0" sz="1600" spc="-55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 i="1">
                <a:solidFill>
                  <a:srgbClr val="FFFFFF"/>
                </a:solidFill>
                <a:latin typeface="Trebuchet MS"/>
                <a:cs typeface="Trebuchet MS"/>
              </a:rPr>
              <a:t>more</a:t>
            </a:r>
            <a:r>
              <a:rPr dirty="0" sz="1600" spc="-70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 spc="-45" i="1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1600" spc="-70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 spc="105" i="1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1600" spc="-60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 spc="75" i="1">
                <a:solidFill>
                  <a:srgbClr val="FFFFFF"/>
                </a:solidFill>
                <a:latin typeface="Trebuchet MS"/>
                <a:cs typeface="Trebuchet MS"/>
              </a:rPr>
              <a:t>good</a:t>
            </a:r>
            <a:r>
              <a:rPr dirty="0" sz="1600" spc="-60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 spc="-45" i="1">
                <a:solidFill>
                  <a:srgbClr val="FFFFFF"/>
                </a:solidFill>
                <a:latin typeface="Trebuchet MS"/>
                <a:cs typeface="Trebuchet MS"/>
              </a:rPr>
              <a:t>or</a:t>
            </a:r>
            <a:r>
              <a:rPr dirty="0" sz="1600" spc="-70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 spc="-10" i="1">
                <a:solidFill>
                  <a:srgbClr val="FFFFFF"/>
                </a:solidFill>
                <a:latin typeface="Trebuchet MS"/>
                <a:cs typeface="Trebuchet MS"/>
              </a:rPr>
              <a:t>service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.</a:t>
            </a:r>
            <a:endParaRPr sz="1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1385"/>
              </a:spcBef>
            </a:pPr>
            <a:endParaRPr sz="1600">
              <a:latin typeface="Trebuchet MS"/>
              <a:cs typeface="Trebuchet MS"/>
            </a:endParaRPr>
          </a:p>
          <a:p>
            <a:pPr marL="140335" marR="4608195">
              <a:lnSpc>
                <a:spcPct val="150000"/>
              </a:lnSpc>
            </a:pP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800" spc="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b="1">
                <a:solidFill>
                  <a:srgbClr val="FFFFFF"/>
                </a:solidFill>
                <a:latin typeface="Trebuchet MS"/>
                <a:cs typeface="Trebuchet MS"/>
              </a:rPr>
              <a:t>centre</a:t>
            </a:r>
            <a:r>
              <a:rPr dirty="0" sz="1800" spc="-5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b="1">
                <a:solidFill>
                  <a:srgbClr val="FFFFFF"/>
                </a:solidFill>
                <a:latin typeface="Trebuchet MS"/>
                <a:cs typeface="Trebuchet MS"/>
              </a:rPr>
              <a:t>point</a:t>
            </a:r>
            <a:r>
              <a:rPr dirty="0" sz="1800" spc="-3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50">
                <a:solidFill>
                  <a:srgbClr val="FFFFFF"/>
                </a:solidFill>
                <a:latin typeface="Trebuchet MS"/>
                <a:cs typeface="Trebuchet MS"/>
              </a:rPr>
              <a:t>marks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 the</a:t>
            </a:r>
            <a:r>
              <a:rPr dirty="0" sz="1800" spc="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b="1">
                <a:solidFill>
                  <a:srgbClr val="FFFFFF"/>
                </a:solidFill>
                <a:latin typeface="Trebuchet MS"/>
                <a:cs typeface="Trebuchet MS"/>
              </a:rPr>
              <a:t>equilibrium</a:t>
            </a:r>
            <a:r>
              <a:rPr dirty="0" sz="1800" spc="1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b="1">
                <a:solidFill>
                  <a:srgbClr val="FFFFFF"/>
                </a:solidFill>
                <a:latin typeface="Trebuchet MS"/>
                <a:cs typeface="Trebuchet MS"/>
              </a:rPr>
              <a:t>price</a:t>
            </a:r>
            <a:r>
              <a:rPr dirty="0" sz="1800" spc="-3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b="1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1800" spc="-8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 b="1">
                <a:solidFill>
                  <a:srgbClr val="FFFFFF"/>
                </a:solidFill>
                <a:latin typeface="Trebuchet MS"/>
                <a:cs typeface="Trebuchet MS"/>
              </a:rPr>
              <a:t>quantity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,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where</a:t>
            </a:r>
            <a:r>
              <a:rPr dirty="0" sz="1800" spc="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800" spc="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75">
                <a:solidFill>
                  <a:srgbClr val="FFFFFF"/>
                </a:solidFill>
                <a:latin typeface="Trebuchet MS"/>
                <a:cs typeface="Trebuchet MS"/>
              </a:rPr>
              <a:t>supply</a:t>
            </a:r>
            <a:r>
              <a:rPr dirty="0" sz="1800" spc="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6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1800" spc="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85">
                <a:solidFill>
                  <a:srgbClr val="FFFFFF"/>
                </a:solidFill>
                <a:latin typeface="Trebuchet MS"/>
                <a:cs typeface="Trebuchet MS"/>
              </a:rPr>
              <a:t>demand</a:t>
            </a:r>
            <a:r>
              <a:rPr dirty="0" sz="1800" spc="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curves</a:t>
            </a:r>
            <a:r>
              <a:rPr dirty="0" sz="1800" spc="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intersect.</a:t>
            </a:r>
            <a:endParaRPr sz="1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570"/>
              </a:spcBef>
            </a:pPr>
            <a:endParaRPr sz="1800">
              <a:latin typeface="Trebuchet MS"/>
              <a:cs typeface="Trebuchet MS"/>
            </a:endParaRPr>
          </a:p>
          <a:p>
            <a:pPr marL="116205">
              <a:lnSpc>
                <a:spcPct val="100000"/>
              </a:lnSpc>
            </a:pP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At</a:t>
            </a:r>
            <a:r>
              <a:rPr dirty="0" sz="1800" spc="3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this</a:t>
            </a:r>
            <a:r>
              <a:rPr dirty="0" sz="1800" spc="4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equilibrium</a:t>
            </a:r>
            <a:r>
              <a:rPr dirty="0" sz="1800" spc="4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point,</a:t>
            </a:r>
            <a:r>
              <a:rPr dirty="0" sz="1800" spc="4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800" spc="4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quantity</a:t>
            </a:r>
            <a:r>
              <a:rPr dirty="0" sz="1800" spc="3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that</a:t>
            </a:r>
            <a:r>
              <a:rPr dirty="0" sz="1800" spc="4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75">
                <a:solidFill>
                  <a:srgbClr val="FFFFFF"/>
                </a:solidFill>
                <a:latin typeface="Trebuchet MS"/>
                <a:cs typeface="Trebuchet MS"/>
              </a:rPr>
              <a:t>consumers</a:t>
            </a:r>
            <a:r>
              <a:rPr dirty="0" sz="1800" spc="3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are</a:t>
            </a:r>
            <a:r>
              <a:rPr dirty="0" sz="1800" spc="3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willing</a:t>
            </a:r>
            <a:r>
              <a:rPr dirty="0" sz="1800" spc="4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1800" spc="3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90">
                <a:solidFill>
                  <a:srgbClr val="FFFFFF"/>
                </a:solidFill>
                <a:latin typeface="Trebuchet MS"/>
                <a:cs typeface="Trebuchet MS"/>
              </a:rPr>
              <a:t>buy</a:t>
            </a:r>
            <a:r>
              <a:rPr dirty="0" sz="1800" spc="409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60">
                <a:solidFill>
                  <a:srgbClr val="FFFFFF"/>
                </a:solidFill>
                <a:latin typeface="Trebuchet MS"/>
                <a:cs typeface="Trebuchet MS"/>
              </a:rPr>
              <a:t>equals</a:t>
            </a:r>
            <a:r>
              <a:rPr dirty="0" sz="1800" spc="3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800" spc="409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quantity</a:t>
            </a:r>
            <a:r>
              <a:rPr dirty="0" sz="1800" spc="3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0">
                <a:solidFill>
                  <a:srgbClr val="FFFFFF"/>
                </a:solidFill>
                <a:latin typeface="Trebuchet MS"/>
                <a:cs typeface="Trebuchet MS"/>
              </a:rPr>
              <a:t>that</a:t>
            </a:r>
            <a:endParaRPr sz="1800">
              <a:latin typeface="Trebuchet MS"/>
              <a:cs typeface="Trebuchet MS"/>
            </a:endParaRPr>
          </a:p>
          <a:p>
            <a:pPr marL="116205">
              <a:lnSpc>
                <a:spcPct val="100000"/>
              </a:lnSpc>
              <a:spcBef>
                <a:spcPts val="1080"/>
              </a:spcBef>
            </a:pPr>
            <a:r>
              <a:rPr dirty="0" sz="1800" spc="50">
                <a:solidFill>
                  <a:srgbClr val="FFFFFF"/>
                </a:solidFill>
                <a:latin typeface="Trebuchet MS"/>
                <a:cs typeface="Trebuchet MS"/>
              </a:rPr>
              <a:t>producers</a:t>
            </a:r>
            <a:r>
              <a:rPr dirty="0" sz="1800" spc="-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are</a:t>
            </a:r>
            <a:r>
              <a:rPr dirty="0" sz="18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willing</a:t>
            </a:r>
            <a:r>
              <a:rPr dirty="0" sz="18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18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0">
                <a:solidFill>
                  <a:srgbClr val="FFFFFF"/>
                </a:solidFill>
                <a:latin typeface="Trebuchet MS"/>
                <a:cs typeface="Trebuchet MS"/>
              </a:rPr>
              <a:t>sell,</a:t>
            </a:r>
            <a:r>
              <a:rPr dirty="0" sz="1800" spc="-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6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18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there</a:t>
            </a:r>
            <a:r>
              <a:rPr dirty="0" sz="1800" spc="-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is</a:t>
            </a:r>
            <a:r>
              <a:rPr dirty="0" sz="18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70">
                <a:solidFill>
                  <a:srgbClr val="FFFFFF"/>
                </a:solidFill>
                <a:latin typeface="Trebuchet MS"/>
                <a:cs typeface="Trebuchet MS"/>
              </a:rPr>
              <a:t>no</a:t>
            </a:r>
            <a:r>
              <a:rPr dirty="0" sz="18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60">
                <a:solidFill>
                  <a:srgbClr val="FFFFFF"/>
                </a:solidFill>
                <a:latin typeface="Trebuchet MS"/>
                <a:cs typeface="Trebuchet MS"/>
              </a:rPr>
              <a:t>surplus</a:t>
            </a:r>
            <a:r>
              <a:rPr dirty="0" sz="18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or</a:t>
            </a:r>
            <a:r>
              <a:rPr dirty="0" sz="18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shortage</a:t>
            </a:r>
            <a:r>
              <a:rPr dirty="0" sz="1800" spc="-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0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dirty="0" sz="18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8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market.</a:t>
            </a:r>
            <a:endParaRPr sz="18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577083" y="121920"/>
            <a:ext cx="6121146" cy="1265681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2947797" y="300939"/>
            <a:ext cx="5386070" cy="697230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pc="50"/>
              <a:t>The</a:t>
            </a:r>
            <a:r>
              <a:rPr dirty="0" spc="-265"/>
              <a:t> </a:t>
            </a:r>
            <a:r>
              <a:rPr dirty="0" spc="160"/>
              <a:t>Law</a:t>
            </a:r>
            <a:r>
              <a:rPr dirty="0" spc="-280"/>
              <a:t> </a:t>
            </a:r>
            <a:r>
              <a:rPr dirty="0" spc="80"/>
              <a:t>of</a:t>
            </a:r>
            <a:r>
              <a:rPr dirty="0" spc="-280"/>
              <a:t> </a:t>
            </a:r>
            <a:r>
              <a:rPr dirty="0" spc="195"/>
              <a:t>Demand</a:t>
            </a:r>
          </a:p>
        </p:txBody>
      </p:sp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228076" y="4571"/>
            <a:ext cx="3961637" cy="6846570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380491" y="1339548"/>
            <a:ext cx="7787640" cy="4928870"/>
          </a:xfrm>
          <a:prstGeom prst="rect">
            <a:avLst/>
          </a:prstGeom>
        </p:spPr>
        <p:txBody>
          <a:bodyPr wrap="square" lIns="0" tIns="11430" rIns="0" bIns="0" rtlCol="0" vert="horz">
            <a:spAutoFit/>
          </a:bodyPr>
          <a:lstStyle/>
          <a:p>
            <a:pPr marL="12700" marR="980440">
              <a:lnSpc>
                <a:spcPct val="150100"/>
              </a:lnSpc>
              <a:spcBef>
                <a:spcPts val="90"/>
              </a:spcBef>
            </a:pP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This</a:t>
            </a:r>
            <a:r>
              <a:rPr dirty="0" sz="20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law</a:t>
            </a:r>
            <a:r>
              <a:rPr dirty="0" sz="20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states</a:t>
            </a:r>
            <a:r>
              <a:rPr dirty="0" sz="20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85">
                <a:solidFill>
                  <a:srgbClr val="FFFFFF"/>
                </a:solidFill>
                <a:latin typeface="Trebuchet MS"/>
                <a:cs typeface="Trebuchet MS"/>
              </a:rPr>
              <a:t>that, </a:t>
            </a: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all</a:t>
            </a:r>
            <a:r>
              <a:rPr dirty="0" sz="20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70">
                <a:solidFill>
                  <a:srgbClr val="FFFFFF"/>
                </a:solidFill>
                <a:latin typeface="Trebuchet MS"/>
                <a:cs typeface="Trebuchet MS"/>
              </a:rPr>
              <a:t>else</a:t>
            </a:r>
            <a:r>
              <a:rPr dirty="0" sz="20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75">
                <a:solidFill>
                  <a:srgbClr val="FFFFFF"/>
                </a:solidFill>
                <a:latin typeface="Trebuchet MS"/>
                <a:cs typeface="Trebuchet MS"/>
              </a:rPr>
              <a:t>being</a:t>
            </a:r>
            <a:r>
              <a:rPr dirty="0" sz="20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equal,</a:t>
            </a:r>
            <a:r>
              <a:rPr dirty="0" sz="20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90">
                <a:solidFill>
                  <a:srgbClr val="FFFFFF"/>
                </a:solidFill>
                <a:latin typeface="Trebuchet MS"/>
                <a:cs typeface="Trebuchet MS"/>
              </a:rPr>
              <a:t>as</a:t>
            </a:r>
            <a:r>
              <a:rPr dirty="0" sz="20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0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price</a:t>
            </a:r>
            <a:r>
              <a:rPr dirty="0" sz="20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0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50">
                <a:solidFill>
                  <a:srgbClr val="FFFFFF"/>
                </a:solidFill>
                <a:latin typeface="Trebuchet MS"/>
                <a:cs typeface="Trebuchet MS"/>
              </a:rPr>
              <a:t>a </a:t>
            </a:r>
            <a:r>
              <a:rPr dirty="0" sz="2000" spc="55">
                <a:solidFill>
                  <a:srgbClr val="FFFFFF"/>
                </a:solidFill>
                <a:latin typeface="Trebuchet MS"/>
                <a:cs typeface="Trebuchet MS"/>
              </a:rPr>
              <a:t>product</a:t>
            </a:r>
            <a:r>
              <a:rPr dirty="0" sz="20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10">
                <a:solidFill>
                  <a:srgbClr val="FFFFFF"/>
                </a:solidFill>
                <a:latin typeface="Trebuchet MS"/>
                <a:cs typeface="Trebuchet MS"/>
              </a:rPr>
              <a:t>decreases,</a:t>
            </a:r>
            <a:r>
              <a:rPr dirty="0" sz="20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1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0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quantity</a:t>
            </a:r>
            <a:r>
              <a:rPr dirty="0" sz="20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100">
                <a:solidFill>
                  <a:srgbClr val="FFFFFF"/>
                </a:solidFill>
                <a:latin typeface="Trebuchet MS"/>
                <a:cs typeface="Trebuchet MS"/>
              </a:rPr>
              <a:t>demanded</a:t>
            </a:r>
            <a:r>
              <a:rPr dirty="0" sz="20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100">
                <a:solidFill>
                  <a:srgbClr val="FFFFFF"/>
                </a:solidFill>
                <a:latin typeface="Trebuchet MS"/>
                <a:cs typeface="Trebuchet MS"/>
              </a:rPr>
              <a:t>by</a:t>
            </a:r>
            <a:r>
              <a:rPr dirty="0" sz="20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70">
                <a:solidFill>
                  <a:srgbClr val="FFFFFF"/>
                </a:solidFill>
                <a:latin typeface="Trebuchet MS"/>
                <a:cs typeface="Trebuchet MS"/>
              </a:rPr>
              <a:t>consumers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increases,</a:t>
            </a:r>
            <a:r>
              <a:rPr dirty="0" sz="20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7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0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vice</a:t>
            </a:r>
            <a:r>
              <a:rPr dirty="0" sz="20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versa.</a:t>
            </a: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</a:pP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2000">
              <a:latin typeface="Trebuchet MS"/>
              <a:cs typeface="Trebuchet MS"/>
            </a:endParaRPr>
          </a:p>
          <a:p>
            <a:pPr marL="12700" marR="697865">
              <a:lnSpc>
                <a:spcPct val="150000"/>
              </a:lnSpc>
              <a:tabLst>
                <a:tab pos="2743835" algn="l"/>
              </a:tabLst>
            </a:pPr>
            <a:r>
              <a:rPr dirty="0" sz="2000" b="1">
                <a:solidFill>
                  <a:srgbClr val="FFFFFF"/>
                </a:solidFill>
                <a:latin typeface="Trebuchet MS"/>
                <a:cs typeface="Trebuchet MS"/>
              </a:rPr>
              <a:t>Substitution</a:t>
            </a:r>
            <a:r>
              <a:rPr dirty="0" sz="2000" spc="-9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40" b="1">
                <a:solidFill>
                  <a:srgbClr val="FFFFFF"/>
                </a:solidFill>
                <a:latin typeface="Trebuchet MS"/>
                <a:cs typeface="Trebuchet MS"/>
              </a:rPr>
              <a:t>Effect</a:t>
            </a:r>
            <a:r>
              <a:rPr dirty="0" sz="2000" spc="-40">
                <a:solidFill>
                  <a:srgbClr val="FFFFFF"/>
                </a:solidFill>
                <a:latin typeface="Trebuchet MS"/>
                <a:cs typeface="Trebuchet MS"/>
              </a:rPr>
              <a:t>:</a:t>
            </a:r>
            <a:r>
              <a:rPr dirty="0" sz="20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165">
                <a:solidFill>
                  <a:srgbClr val="FFFFFF"/>
                </a:solidFill>
                <a:latin typeface="Trebuchet MS"/>
                <a:cs typeface="Trebuchet MS"/>
              </a:rPr>
              <a:t>As</a:t>
            </a:r>
            <a:r>
              <a:rPr dirty="0" sz="20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0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price</a:t>
            </a:r>
            <a:r>
              <a:rPr dirty="0" sz="20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0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145">
                <a:solidFill>
                  <a:srgbClr val="FFFFFF"/>
                </a:solidFill>
                <a:latin typeface="Trebuchet MS"/>
                <a:cs typeface="Trebuchet MS"/>
              </a:rPr>
              <a:t>goods</a:t>
            </a:r>
            <a:r>
              <a:rPr dirty="0" sz="20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50">
                <a:solidFill>
                  <a:srgbClr val="FFFFFF"/>
                </a:solidFill>
                <a:latin typeface="Trebuchet MS"/>
                <a:cs typeface="Trebuchet MS"/>
              </a:rPr>
              <a:t>falls,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they</a:t>
            </a:r>
            <a:r>
              <a:rPr dirty="0" sz="20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95">
                <a:solidFill>
                  <a:srgbClr val="FFFFFF"/>
                </a:solidFill>
                <a:latin typeface="Trebuchet MS"/>
                <a:cs typeface="Trebuchet MS"/>
              </a:rPr>
              <a:t>become </a:t>
            </a:r>
            <a:r>
              <a:rPr dirty="0" sz="2000" spc="60">
                <a:solidFill>
                  <a:srgbClr val="FFFFFF"/>
                </a:solidFill>
                <a:latin typeface="Trebuchet MS"/>
                <a:cs typeface="Trebuchet MS"/>
              </a:rPr>
              <a:t>cheaper</a:t>
            </a:r>
            <a:r>
              <a:rPr dirty="0" sz="20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60">
                <a:solidFill>
                  <a:srgbClr val="FFFFFF"/>
                </a:solidFill>
                <a:latin typeface="Trebuchet MS"/>
                <a:cs typeface="Trebuchet MS"/>
              </a:rPr>
              <a:t>compared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	to</a:t>
            </a:r>
            <a:r>
              <a:rPr dirty="0" sz="20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substitutes,</a:t>
            </a: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leading</a:t>
            </a:r>
            <a:r>
              <a:rPr dirty="0" sz="2000" spc="-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95">
                <a:solidFill>
                  <a:srgbClr val="FFFFFF"/>
                </a:solidFill>
                <a:latin typeface="Trebuchet MS"/>
                <a:cs typeface="Trebuchet MS"/>
              </a:rPr>
              <a:t>consumers</a:t>
            </a:r>
            <a:r>
              <a:rPr dirty="0" sz="20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5">
                <a:solidFill>
                  <a:srgbClr val="FFFFFF"/>
                </a:solidFill>
                <a:latin typeface="Trebuchet MS"/>
                <a:cs typeface="Trebuchet MS"/>
              </a:rPr>
              <a:t>to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switch</a:t>
            </a:r>
            <a:r>
              <a:rPr dirty="0" sz="20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45">
                <a:solidFill>
                  <a:srgbClr val="FFFFFF"/>
                </a:solidFill>
                <a:latin typeface="Trebuchet MS"/>
                <a:cs typeface="Trebuchet MS"/>
              </a:rPr>
              <a:t>their</a:t>
            </a:r>
            <a:r>
              <a:rPr dirty="0" sz="20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70">
                <a:solidFill>
                  <a:srgbClr val="FFFFFF"/>
                </a:solidFill>
                <a:latin typeface="Trebuchet MS"/>
                <a:cs typeface="Trebuchet MS"/>
              </a:rPr>
              <a:t>purchases</a:t>
            </a:r>
            <a:r>
              <a:rPr dirty="0" sz="2000" spc="4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0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0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105">
                <a:solidFill>
                  <a:srgbClr val="FFFFFF"/>
                </a:solidFill>
                <a:latin typeface="Trebuchet MS"/>
                <a:cs typeface="Trebuchet MS"/>
              </a:rPr>
              <a:t>now</a:t>
            </a:r>
            <a:r>
              <a:rPr dirty="0" sz="20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60">
                <a:solidFill>
                  <a:srgbClr val="FFFFFF"/>
                </a:solidFill>
                <a:latin typeface="Trebuchet MS"/>
                <a:cs typeface="Trebuchet MS"/>
              </a:rPr>
              <a:t>cheaper</a:t>
            </a:r>
            <a:r>
              <a:rPr dirty="0" sz="20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product.</a:t>
            </a: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</a:pP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459"/>
              </a:spcBef>
            </a:pPr>
            <a:endParaRPr sz="2000">
              <a:latin typeface="Trebuchet MS"/>
              <a:cs typeface="Trebuchet MS"/>
            </a:endParaRPr>
          </a:p>
          <a:p>
            <a:pPr marL="12700" marR="5080">
              <a:lnSpc>
                <a:spcPct val="150000"/>
              </a:lnSpc>
            </a:pPr>
            <a:r>
              <a:rPr dirty="0" sz="2000" spc="65" b="1">
                <a:solidFill>
                  <a:srgbClr val="FFFFFF"/>
                </a:solidFill>
                <a:latin typeface="Trebuchet MS"/>
                <a:cs typeface="Trebuchet MS"/>
              </a:rPr>
              <a:t>Income</a:t>
            </a:r>
            <a:r>
              <a:rPr dirty="0" sz="2000" spc="16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 b="1">
                <a:solidFill>
                  <a:srgbClr val="FFFFFF"/>
                </a:solidFill>
                <a:latin typeface="Trebuchet MS"/>
                <a:cs typeface="Trebuchet MS"/>
              </a:rPr>
              <a:t>Effect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:</a:t>
            </a:r>
            <a:r>
              <a:rPr dirty="0" sz="2000" spc="1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160">
                <a:solidFill>
                  <a:srgbClr val="FFFFFF"/>
                </a:solidFill>
                <a:latin typeface="Trebuchet MS"/>
                <a:cs typeface="Trebuchet MS"/>
              </a:rPr>
              <a:t>When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000" spc="1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price</a:t>
            </a:r>
            <a:r>
              <a:rPr dirty="0" sz="2000" spc="1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000" spc="1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2000" spc="1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145">
                <a:solidFill>
                  <a:srgbClr val="FFFFFF"/>
                </a:solidFill>
                <a:latin typeface="Trebuchet MS"/>
                <a:cs typeface="Trebuchet MS"/>
              </a:rPr>
              <a:t>good</a:t>
            </a:r>
            <a:r>
              <a:rPr dirty="0" sz="2000" spc="1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decreases,</a:t>
            </a:r>
            <a:r>
              <a:rPr dirty="0" sz="2000" spc="1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80">
                <a:solidFill>
                  <a:srgbClr val="FFFFFF"/>
                </a:solidFill>
                <a:latin typeface="Trebuchet MS"/>
                <a:cs typeface="Trebuchet MS"/>
              </a:rPr>
              <a:t>consumers </a:t>
            </a:r>
            <a:r>
              <a:rPr dirty="0" sz="2000" spc="70">
                <a:solidFill>
                  <a:srgbClr val="FFFFFF"/>
                </a:solidFill>
                <a:latin typeface="Trebuchet MS"/>
                <a:cs typeface="Trebuchet MS"/>
              </a:rPr>
              <a:t>have</a:t>
            </a:r>
            <a:r>
              <a:rPr dirty="0" sz="20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2000" spc="-1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30">
                <a:solidFill>
                  <a:srgbClr val="FFFFFF"/>
                </a:solidFill>
                <a:latin typeface="Trebuchet MS"/>
                <a:cs typeface="Trebuchet MS"/>
              </a:rPr>
              <a:t>"real"</a:t>
            </a:r>
            <a:r>
              <a:rPr dirty="0" sz="20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income,</a:t>
            </a:r>
            <a:r>
              <a:rPr dirty="0" sz="20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70">
                <a:solidFill>
                  <a:srgbClr val="FFFFFF"/>
                </a:solidFill>
                <a:latin typeface="Trebuchet MS"/>
                <a:cs typeface="Trebuchet MS"/>
              </a:rPr>
              <a:t>meaning</a:t>
            </a:r>
            <a:r>
              <a:rPr dirty="0" sz="20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they</a:t>
            </a:r>
            <a:r>
              <a:rPr dirty="0" sz="20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70">
                <a:solidFill>
                  <a:srgbClr val="FFFFFF"/>
                </a:solidFill>
                <a:latin typeface="Trebuchet MS"/>
                <a:cs typeface="Trebuchet MS"/>
              </a:rPr>
              <a:t>can</a:t>
            </a:r>
            <a:r>
              <a:rPr dirty="0" sz="20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afford</a:t>
            </a:r>
            <a:r>
              <a:rPr dirty="0" sz="20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0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105">
                <a:solidFill>
                  <a:srgbClr val="FFFFFF"/>
                </a:solidFill>
                <a:latin typeface="Trebuchet MS"/>
                <a:cs typeface="Trebuchet MS"/>
              </a:rPr>
              <a:t>buy</a:t>
            </a:r>
            <a:r>
              <a:rPr dirty="0" sz="20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more.</a:t>
            </a:r>
            <a:endParaRPr sz="20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270503" y="89915"/>
            <a:ext cx="5726430" cy="1265681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380491" y="-110128"/>
            <a:ext cx="8249920" cy="2469515"/>
          </a:xfrm>
          <a:prstGeom prst="rect"/>
        </p:spPr>
        <p:txBody>
          <a:bodyPr wrap="square" lIns="0" tIns="393065" rIns="0" bIns="0" rtlCol="0" vert="horz">
            <a:spAutoFit/>
          </a:bodyPr>
          <a:lstStyle/>
          <a:p>
            <a:pPr marL="3272790">
              <a:lnSpc>
                <a:spcPct val="100000"/>
              </a:lnSpc>
              <a:spcBef>
                <a:spcPts val="3095"/>
              </a:spcBef>
            </a:pPr>
            <a:r>
              <a:rPr dirty="0" spc="50"/>
              <a:t>The</a:t>
            </a:r>
            <a:r>
              <a:rPr dirty="0" spc="-280"/>
              <a:t> </a:t>
            </a:r>
            <a:r>
              <a:rPr dirty="0" spc="160"/>
              <a:t>Law</a:t>
            </a:r>
            <a:r>
              <a:rPr dirty="0" spc="-280"/>
              <a:t> </a:t>
            </a:r>
            <a:r>
              <a:rPr dirty="0" spc="80"/>
              <a:t>of</a:t>
            </a:r>
            <a:r>
              <a:rPr dirty="0" spc="-280"/>
              <a:t> </a:t>
            </a:r>
            <a:r>
              <a:rPr dirty="0" spc="170"/>
              <a:t>Supply</a:t>
            </a:r>
          </a:p>
          <a:p>
            <a:pPr algn="just" marL="12700" marR="53340">
              <a:lnSpc>
                <a:spcPct val="150000"/>
              </a:lnSpc>
              <a:spcBef>
                <a:spcPts val="165"/>
              </a:spcBef>
            </a:pPr>
            <a:r>
              <a:rPr dirty="0" sz="2000" spc="65" b="0">
                <a:latin typeface="Trebuchet MS"/>
                <a:cs typeface="Trebuchet MS"/>
              </a:rPr>
              <a:t>The</a:t>
            </a:r>
            <a:r>
              <a:rPr dirty="0" sz="2000" spc="-130" b="0">
                <a:latin typeface="Trebuchet MS"/>
                <a:cs typeface="Trebuchet MS"/>
              </a:rPr>
              <a:t> </a:t>
            </a:r>
            <a:r>
              <a:rPr dirty="0" sz="2000" spc="40" b="0">
                <a:latin typeface="Trebuchet MS"/>
                <a:cs typeface="Trebuchet MS"/>
              </a:rPr>
              <a:t>law</a:t>
            </a:r>
            <a:r>
              <a:rPr dirty="0" sz="2000" spc="-125" b="0">
                <a:latin typeface="Trebuchet MS"/>
                <a:cs typeface="Trebuchet MS"/>
              </a:rPr>
              <a:t> </a:t>
            </a:r>
            <a:r>
              <a:rPr dirty="0" sz="2000" spc="15" b="0">
                <a:latin typeface="Trebuchet MS"/>
                <a:cs typeface="Trebuchet MS"/>
              </a:rPr>
              <a:t>of</a:t>
            </a:r>
            <a:r>
              <a:rPr dirty="0" sz="2000" spc="-90" b="0">
                <a:latin typeface="Trebuchet MS"/>
                <a:cs typeface="Trebuchet MS"/>
              </a:rPr>
              <a:t> </a:t>
            </a:r>
            <a:r>
              <a:rPr dirty="0" sz="2000" spc="85" b="0">
                <a:latin typeface="Trebuchet MS"/>
                <a:cs typeface="Trebuchet MS"/>
              </a:rPr>
              <a:t>supply</a:t>
            </a:r>
            <a:r>
              <a:rPr dirty="0" sz="2000" spc="-135" b="0">
                <a:latin typeface="Trebuchet MS"/>
                <a:cs typeface="Trebuchet MS"/>
              </a:rPr>
              <a:t> </a:t>
            </a:r>
            <a:r>
              <a:rPr dirty="0" sz="2000" spc="40" b="0">
                <a:latin typeface="Trebuchet MS"/>
                <a:cs typeface="Trebuchet MS"/>
              </a:rPr>
              <a:t>posits</a:t>
            </a:r>
            <a:r>
              <a:rPr dirty="0" sz="2000" spc="-150" b="0">
                <a:latin typeface="Trebuchet MS"/>
                <a:cs typeface="Trebuchet MS"/>
              </a:rPr>
              <a:t> </a:t>
            </a:r>
            <a:r>
              <a:rPr dirty="0" sz="2000" spc="-85" b="0">
                <a:latin typeface="Trebuchet MS"/>
                <a:cs typeface="Trebuchet MS"/>
              </a:rPr>
              <a:t>that,</a:t>
            </a:r>
            <a:r>
              <a:rPr dirty="0" sz="2000" spc="-130" b="0">
                <a:latin typeface="Trebuchet MS"/>
                <a:cs typeface="Trebuchet MS"/>
              </a:rPr>
              <a:t> </a:t>
            </a:r>
            <a:r>
              <a:rPr dirty="0" sz="2000" spc="-15" b="0">
                <a:latin typeface="Trebuchet MS"/>
                <a:cs typeface="Trebuchet MS"/>
              </a:rPr>
              <a:t>all</a:t>
            </a:r>
            <a:r>
              <a:rPr dirty="0" sz="2000" spc="-110" b="0">
                <a:latin typeface="Trebuchet MS"/>
                <a:cs typeface="Trebuchet MS"/>
              </a:rPr>
              <a:t> </a:t>
            </a:r>
            <a:r>
              <a:rPr dirty="0" sz="2000" spc="70" b="0">
                <a:latin typeface="Trebuchet MS"/>
                <a:cs typeface="Trebuchet MS"/>
              </a:rPr>
              <a:t>else</a:t>
            </a:r>
            <a:r>
              <a:rPr dirty="0" sz="2000" spc="-125" b="0">
                <a:latin typeface="Trebuchet MS"/>
                <a:cs typeface="Trebuchet MS"/>
              </a:rPr>
              <a:t> </a:t>
            </a:r>
            <a:r>
              <a:rPr dirty="0" sz="2000" spc="-5" b="0">
                <a:latin typeface="Trebuchet MS"/>
                <a:cs typeface="Trebuchet MS"/>
              </a:rPr>
              <a:t>equal,</a:t>
            </a:r>
            <a:r>
              <a:rPr dirty="0" sz="2000" spc="-130" b="0">
                <a:latin typeface="Trebuchet MS"/>
                <a:cs typeface="Trebuchet MS"/>
              </a:rPr>
              <a:t> </a:t>
            </a:r>
            <a:r>
              <a:rPr dirty="0" sz="2000" spc="50" b="0">
                <a:latin typeface="Trebuchet MS"/>
                <a:cs typeface="Trebuchet MS"/>
              </a:rPr>
              <a:t>an</a:t>
            </a:r>
            <a:r>
              <a:rPr dirty="0" sz="2000" spc="-130" b="0">
                <a:latin typeface="Trebuchet MS"/>
                <a:cs typeface="Trebuchet MS"/>
              </a:rPr>
              <a:t> </a:t>
            </a:r>
            <a:r>
              <a:rPr dirty="0" sz="2000" spc="40" b="0">
                <a:latin typeface="Trebuchet MS"/>
                <a:cs typeface="Trebuchet MS"/>
              </a:rPr>
              <a:t>increase</a:t>
            </a:r>
            <a:r>
              <a:rPr dirty="0" sz="2000" spc="-155" b="0">
                <a:latin typeface="Trebuchet MS"/>
                <a:cs typeface="Trebuchet MS"/>
              </a:rPr>
              <a:t> </a:t>
            </a:r>
            <a:r>
              <a:rPr dirty="0" sz="2000" spc="-40" b="0">
                <a:latin typeface="Trebuchet MS"/>
                <a:cs typeface="Trebuchet MS"/>
              </a:rPr>
              <a:t>in</a:t>
            </a:r>
            <a:r>
              <a:rPr dirty="0" sz="2000" spc="-105" b="0">
                <a:latin typeface="Trebuchet MS"/>
                <a:cs typeface="Trebuchet MS"/>
              </a:rPr>
              <a:t> </a:t>
            </a:r>
            <a:r>
              <a:rPr dirty="0" sz="2000" spc="5" b="0">
                <a:latin typeface="Trebuchet MS"/>
                <a:cs typeface="Trebuchet MS"/>
              </a:rPr>
              <a:t>the</a:t>
            </a:r>
            <a:r>
              <a:rPr dirty="0" sz="2000" spc="-130" b="0">
                <a:latin typeface="Trebuchet MS"/>
                <a:cs typeface="Trebuchet MS"/>
              </a:rPr>
              <a:t> </a:t>
            </a:r>
            <a:r>
              <a:rPr dirty="0" sz="2000" spc="15" b="0">
                <a:latin typeface="Trebuchet MS"/>
                <a:cs typeface="Trebuchet MS"/>
              </a:rPr>
              <a:t>price</a:t>
            </a:r>
            <a:r>
              <a:rPr dirty="0" sz="2000" spc="-120" b="0">
                <a:latin typeface="Trebuchet MS"/>
                <a:cs typeface="Trebuchet MS"/>
              </a:rPr>
              <a:t> </a:t>
            </a:r>
            <a:r>
              <a:rPr dirty="0" sz="2000" spc="10" b="0">
                <a:latin typeface="Trebuchet MS"/>
                <a:cs typeface="Trebuchet MS"/>
              </a:rPr>
              <a:t>of</a:t>
            </a:r>
            <a:r>
              <a:rPr dirty="0" sz="2000" spc="5" b="0">
                <a:latin typeface="Trebuchet MS"/>
                <a:cs typeface="Trebuchet MS"/>
              </a:rPr>
              <a:t> </a:t>
            </a:r>
            <a:r>
              <a:rPr dirty="0" sz="2000" spc="40" b="0">
                <a:latin typeface="Trebuchet MS"/>
                <a:cs typeface="Trebuchet MS"/>
              </a:rPr>
              <a:t>a</a:t>
            </a:r>
            <a:r>
              <a:rPr dirty="0" sz="2000" spc="-195" b="0">
                <a:latin typeface="Trebuchet MS"/>
                <a:cs typeface="Trebuchet MS"/>
              </a:rPr>
              <a:t> </a:t>
            </a:r>
            <a:r>
              <a:rPr dirty="0" sz="2000" spc="145" b="0">
                <a:latin typeface="Trebuchet MS"/>
                <a:cs typeface="Trebuchet MS"/>
              </a:rPr>
              <a:t>good</a:t>
            </a:r>
            <a:r>
              <a:rPr dirty="0" sz="2000" spc="-114" b="0">
                <a:latin typeface="Trebuchet MS"/>
                <a:cs typeface="Trebuchet MS"/>
              </a:rPr>
              <a:t> </a:t>
            </a:r>
            <a:r>
              <a:rPr dirty="0" sz="2000" spc="15" b="0">
                <a:latin typeface="Trebuchet MS"/>
                <a:cs typeface="Trebuchet MS"/>
              </a:rPr>
              <a:t>or</a:t>
            </a:r>
            <a:r>
              <a:rPr dirty="0" sz="2000" spc="-110" b="0">
                <a:latin typeface="Trebuchet MS"/>
                <a:cs typeface="Trebuchet MS"/>
              </a:rPr>
              <a:t> </a:t>
            </a:r>
            <a:r>
              <a:rPr dirty="0" sz="2000" spc="40" b="0">
                <a:latin typeface="Trebuchet MS"/>
                <a:cs typeface="Trebuchet MS"/>
              </a:rPr>
              <a:t>service</a:t>
            </a:r>
            <a:r>
              <a:rPr dirty="0" sz="2000" spc="-150" b="0">
                <a:latin typeface="Trebuchet MS"/>
                <a:cs typeface="Trebuchet MS"/>
              </a:rPr>
              <a:t> </a:t>
            </a:r>
            <a:r>
              <a:rPr dirty="0" sz="2000" spc="-30" b="0">
                <a:latin typeface="Trebuchet MS"/>
                <a:cs typeface="Trebuchet MS"/>
              </a:rPr>
              <a:t>will</a:t>
            </a:r>
            <a:r>
              <a:rPr dirty="0" sz="2000" spc="-130" b="0">
                <a:latin typeface="Trebuchet MS"/>
                <a:cs typeface="Trebuchet MS"/>
              </a:rPr>
              <a:t> </a:t>
            </a:r>
            <a:r>
              <a:rPr dirty="0" sz="2000" spc="55" b="0">
                <a:latin typeface="Trebuchet MS"/>
                <a:cs typeface="Trebuchet MS"/>
              </a:rPr>
              <a:t>prompt</a:t>
            </a:r>
            <a:r>
              <a:rPr dirty="0" sz="2000" spc="-120" b="0">
                <a:latin typeface="Trebuchet MS"/>
                <a:cs typeface="Trebuchet MS"/>
              </a:rPr>
              <a:t> </a:t>
            </a:r>
            <a:r>
              <a:rPr dirty="0" sz="2000" spc="50" b="0">
                <a:latin typeface="Trebuchet MS"/>
                <a:cs typeface="Trebuchet MS"/>
              </a:rPr>
              <a:t>an</a:t>
            </a:r>
            <a:r>
              <a:rPr dirty="0" sz="2000" spc="-114" b="0">
                <a:latin typeface="Trebuchet MS"/>
                <a:cs typeface="Trebuchet MS"/>
              </a:rPr>
              <a:t> </a:t>
            </a:r>
            <a:r>
              <a:rPr dirty="0" sz="2000" spc="40" b="0">
                <a:latin typeface="Trebuchet MS"/>
                <a:cs typeface="Trebuchet MS"/>
              </a:rPr>
              <a:t>increase</a:t>
            </a:r>
            <a:r>
              <a:rPr dirty="0" sz="2000" spc="-155" b="0">
                <a:latin typeface="Trebuchet MS"/>
                <a:cs typeface="Trebuchet MS"/>
              </a:rPr>
              <a:t> </a:t>
            </a:r>
            <a:r>
              <a:rPr dirty="0" sz="2000" spc="-40" b="0">
                <a:latin typeface="Trebuchet MS"/>
                <a:cs typeface="Trebuchet MS"/>
              </a:rPr>
              <a:t>in</a:t>
            </a:r>
            <a:r>
              <a:rPr dirty="0" sz="2000" spc="-105" b="0">
                <a:latin typeface="Trebuchet MS"/>
                <a:cs typeface="Trebuchet MS"/>
              </a:rPr>
              <a:t> </a:t>
            </a:r>
            <a:r>
              <a:rPr dirty="0" sz="2000" spc="5" b="0">
                <a:latin typeface="Trebuchet MS"/>
                <a:cs typeface="Trebuchet MS"/>
              </a:rPr>
              <a:t>the</a:t>
            </a:r>
            <a:r>
              <a:rPr dirty="0" sz="2000" spc="-114" b="0">
                <a:latin typeface="Trebuchet MS"/>
                <a:cs typeface="Trebuchet MS"/>
              </a:rPr>
              <a:t> </a:t>
            </a:r>
            <a:r>
              <a:rPr dirty="0" sz="2000" spc="5" b="0">
                <a:latin typeface="Trebuchet MS"/>
                <a:cs typeface="Trebuchet MS"/>
              </a:rPr>
              <a:t>quantity</a:t>
            </a:r>
            <a:r>
              <a:rPr dirty="0" sz="2000" spc="-120" b="0">
                <a:latin typeface="Trebuchet MS"/>
                <a:cs typeface="Trebuchet MS"/>
              </a:rPr>
              <a:t> </a:t>
            </a:r>
            <a:r>
              <a:rPr dirty="0" sz="2000" spc="20" b="0">
                <a:latin typeface="Trebuchet MS"/>
                <a:cs typeface="Trebuchet MS"/>
              </a:rPr>
              <a:t>supplied,</a:t>
            </a:r>
            <a:r>
              <a:rPr dirty="0" sz="2000" spc="-130" b="0">
                <a:latin typeface="Trebuchet MS"/>
                <a:cs typeface="Trebuchet MS"/>
              </a:rPr>
              <a:t> </a:t>
            </a:r>
            <a:r>
              <a:rPr dirty="0" sz="2000" spc="65" b="0">
                <a:latin typeface="Trebuchet MS"/>
                <a:cs typeface="Trebuchet MS"/>
              </a:rPr>
              <a:t>and</a:t>
            </a:r>
            <a:r>
              <a:rPr dirty="0" sz="2000" spc="70" b="0">
                <a:latin typeface="Trebuchet MS"/>
                <a:cs typeface="Trebuchet MS"/>
              </a:rPr>
              <a:t> </a:t>
            </a:r>
            <a:r>
              <a:rPr dirty="0" sz="2000" spc="30" b="0">
                <a:latin typeface="Trebuchet MS"/>
                <a:cs typeface="Trebuchet MS"/>
              </a:rPr>
              <a:t>vice</a:t>
            </a:r>
            <a:r>
              <a:rPr dirty="0" sz="2000" spc="-114" b="0">
                <a:latin typeface="Trebuchet MS"/>
                <a:cs typeface="Trebuchet MS"/>
              </a:rPr>
              <a:t> </a:t>
            </a:r>
            <a:r>
              <a:rPr dirty="0" sz="2000" spc="-25" b="0">
                <a:latin typeface="Trebuchet MS"/>
                <a:cs typeface="Trebuchet MS"/>
              </a:rPr>
              <a:t>versa.</a:t>
            </a:r>
            <a:endParaRPr sz="2000">
              <a:latin typeface="Trebuchet MS"/>
              <a:cs typeface="Trebuchet MS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80491" y="2955518"/>
            <a:ext cx="7995920" cy="3481704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dirty="0" sz="2000" spc="75" b="1">
                <a:solidFill>
                  <a:srgbClr val="FFFFFF"/>
                </a:solidFill>
                <a:latin typeface="Trebuchet MS"/>
                <a:cs typeface="Trebuchet MS"/>
              </a:rPr>
              <a:t>Cost</a:t>
            </a:r>
            <a:r>
              <a:rPr dirty="0" sz="2000" spc="-13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b="1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000" spc="-10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 b="1">
                <a:solidFill>
                  <a:srgbClr val="FFFFFF"/>
                </a:solidFill>
                <a:latin typeface="Trebuchet MS"/>
                <a:cs typeface="Trebuchet MS"/>
              </a:rPr>
              <a:t>Production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:</a:t>
            </a:r>
            <a:r>
              <a:rPr dirty="0" sz="20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155">
                <a:solidFill>
                  <a:srgbClr val="FFFFFF"/>
                </a:solidFill>
                <a:latin typeface="Trebuchet MS"/>
                <a:cs typeface="Trebuchet MS"/>
              </a:rPr>
              <a:t>As</a:t>
            </a:r>
            <a:r>
              <a:rPr dirty="0" sz="20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0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price</a:t>
            </a:r>
            <a:r>
              <a:rPr dirty="0" sz="20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0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20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145">
                <a:solidFill>
                  <a:srgbClr val="FFFFFF"/>
                </a:solidFill>
                <a:latin typeface="Trebuchet MS"/>
                <a:cs typeface="Trebuchet MS"/>
              </a:rPr>
              <a:t>good</a:t>
            </a:r>
            <a:r>
              <a:rPr dirty="0" sz="20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increases,</a:t>
            </a:r>
            <a:r>
              <a:rPr dirty="0" sz="20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40">
                <a:solidFill>
                  <a:srgbClr val="FFFFFF"/>
                </a:solidFill>
                <a:latin typeface="Trebuchet MS"/>
                <a:cs typeface="Trebuchet MS"/>
              </a:rPr>
              <a:t>it</a:t>
            </a:r>
            <a:r>
              <a:rPr dirty="0" sz="20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105">
                <a:solidFill>
                  <a:srgbClr val="FFFFFF"/>
                </a:solidFill>
                <a:latin typeface="Trebuchet MS"/>
                <a:cs typeface="Trebuchet MS"/>
              </a:rPr>
              <a:t>becomes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more</a:t>
            </a:r>
            <a:r>
              <a:rPr dirty="0" sz="20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profitable</a:t>
            </a:r>
            <a:r>
              <a:rPr dirty="0" sz="20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for</a:t>
            </a:r>
            <a:r>
              <a:rPr dirty="0" sz="20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firms</a:t>
            </a:r>
            <a:r>
              <a:rPr dirty="0" sz="20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increase</a:t>
            </a:r>
            <a:r>
              <a:rPr dirty="0" sz="20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production,</a:t>
            </a:r>
            <a:r>
              <a:rPr dirty="0" sz="20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95">
                <a:solidFill>
                  <a:srgbClr val="FFFFFF"/>
                </a:solidFill>
                <a:latin typeface="Trebuchet MS"/>
                <a:cs typeface="Trebuchet MS"/>
              </a:rPr>
              <a:t>assuming</a:t>
            </a:r>
            <a:r>
              <a:rPr dirty="0" sz="20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they</a:t>
            </a:r>
            <a:r>
              <a:rPr dirty="0" sz="20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50">
                <a:solidFill>
                  <a:srgbClr val="FFFFFF"/>
                </a:solidFill>
                <a:latin typeface="Trebuchet MS"/>
                <a:cs typeface="Trebuchet MS"/>
              </a:rPr>
              <a:t>have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0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capacity.</a:t>
            </a: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</a:pP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960"/>
              </a:spcBef>
            </a:pPr>
            <a:endParaRPr sz="2000">
              <a:latin typeface="Trebuchet MS"/>
              <a:cs typeface="Trebuchet MS"/>
            </a:endParaRPr>
          </a:p>
          <a:p>
            <a:pPr marL="12700" marR="526415">
              <a:lnSpc>
                <a:spcPct val="150000"/>
              </a:lnSpc>
            </a:pPr>
            <a:r>
              <a:rPr dirty="0" sz="2000" spc="85" b="1">
                <a:solidFill>
                  <a:srgbClr val="FFFFFF"/>
                </a:solidFill>
                <a:latin typeface="Trebuchet MS"/>
                <a:cs typeface="Trebuchet MS"/>
              </a:rPr>
              <a:t>Supply</a:t>
            </a:r>
            <a:r>
              <a:rPr dirty="0" sz="2000" spc="-12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35" b="1">
                <a:solidFill>
                  <a:srgbClr val="FFFFFF"/>
                </a:solidFill>
                <a:latin typeface="Trebuchet MS"/>
                <a:cs typeface="Trebuchet MS"/>
              </a:rPr>
              <a:t>Curve</a:t>
            </a:r>
            <a:r>
              <a:rPr dirty="0" sz="2000" spc="-35">
                <a:solidFill>
                  <a:srgbClr val="FFFFFF"/>
                </a:solidFill>
                <a:latin typeface="Trebuchet MS"/>
                <a:cs typeface="Trebuchet MS"/>
              </a:rPr>
              <a:t>:</a:t>
            </a:r>
            <a:r>
              <a:rPr dirty="0" sz="20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This</a:t>
            </a:r>
            <a:r>
              <a:rPr dirty="0" sz="20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is</a:t>
            </a:r>
            <a:r>
              <a:rPr dirty="0" sz="2000" spc="-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depicted</a:t>
            </a:r>
            <a:r>
              <a:rPr dirty="0" sz="2000" spc="-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90">
                <a:solidFill>
                  <a:srgbClr val="FFFFFF"/>
                </a:solidFill>
                <a:latin typeface="Trebuchet MS"/>
                <a:cs typeface="Trebuchet MS"/>
              </a:rPr>
              <a:t>as</a:t>
            </a:r>
            <a:r>
              <a:rPr dirty="0" sz="20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50">
                <a:solidFill>
                  <a:srgbClr val="FFFFFF"/>
                </a:solidFill>
                <a:latin typeface="Trebuchet MS"/>
                <a:cs typeface="Trebuchet MS"/>
              </a:rPr>
              <a:t>an</a:t>
            </a:r>
            <a:r>
              <a:rPr dirty="0" sz="20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50">
                <a:solidFill>
                  <a:srgbClr val="FFFFFF"/>
                </a:solidFill>
                <a:latin typeface="Trebuchet MS"/>
                <a:cs typeface="Trebuchet MS"/>
              </a:rPr>
              <a:t>upward-</a:t>
            </a:r>
            <a:r>
              <a:rPr dirty="0" sz="2000" spc="70">
                <a:solidFill>
                  <a:srgbClr val="FFFFFF"/>
                </a:solidFill>
                <a:latin typeface="Trebuchet MS"/>
                <a:cs typeface="Trebuchet MS"/>
              </a:rPr>
              <a:t>sloping</a:t>
            </a:r>
            <a:r>
              <a:rPr dirty="0" sz="2000" spc="-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60">
                <a:solidFill>
                  <a:srgbClr val="FFFFFF"/>
                </a:solidFill>
                <a:latin typeface="Trebuchet MS"/>
                <a:cs typeface="Trebuchet MS"/>
              </a:rPr>
              <a:t>curve</a:t>
            </a:r>
            <a:r>
              <a:rPr dirty="0" sz="20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90">
                <a:solidFill>
                  <a:srgbClr val="FFFFFF"/>
                </a:solidFill>
                <a:latin typeface="Trebuchet MS"/>
                <a:cs typeface="Trebuchet MS"/>
              </a:rPr>
              <a:t>on</a:t>
            </a:r>
            <a:r>
              <a:rPr dirty="0" sz="2000" spc="-50">
                <a:solidFill>
                  <a:srgbClr val="FFFFFF"/>
                </a:solidFill>
                <a:latin typeface="Trebuchet MS"/>
                <a:cs typeface="Trebuchet MS"/>
              </a:rPr>
              <a:t> a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graph,</a:t>
            </a: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demonstrating</a:t>
            </a:r>
            <a:r>
              <a:rPr dirty="0" sz="20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000" spc="-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direct</a:t>
            </a:r>
            <a:r>
              <a:rPr dirty="0" sz="20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relationship</a:t>
            </a:r>
            <a:r>
              <a:rPr dirty="0" sz="2000" spc="-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65">
                <a:solidFill>
                  <a:srgbClr val="FFFFFF"/>
                </a:solidFill>
                <a:latin typeface="Trebuchet MS"/>
                <a:cs typeface="Trebuchet MS"/>
              </a:rPr>
              <a:t>between</a:t>
            </a:r>
            <a:r>
              <a:rPr dirty="0" sz="20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price</a:t>
            </a:r>
            <a:r>
              <a:rPr dirty="0" sz="20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50">
                <a:solidFill>
                  <a:srgbClr val="FFFFFF"/>
                </a:solidFill>
                <a:latin typeface="Trebuchet MS"/>
                <a:cs typeface="Trebuchet MS"/>
              </a:rPr>
              <a:t>and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quantity</a:t>
            </a:r>
            <a:r>
              <a:rPr dirty="0" sz="20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supplied.</a:t>
            </a:r>
            <a:endParaRPr sz="2000">
              <a:latin typeface="Trebuchet MS"/>
              <a:cs typeface="Trebuchet MS"/>
            </a:endParaRPr>
          </a:p>
        </p:txBody>
      </p:sp>
      <p:pic>
        <p:nvPicPr>
          <p:cNvPr id="5" name="object 5" descr="Law of Supply and Demand in Economics: How It Works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713343" y="1905000"/>
            <a:ext cx="3097656" cy="3490976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11423" y="35051"/>
            <a:ext cx="5859018" cy="1265682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3381883" y="214071"/>
            <a:ext cx="5123180" cy="697230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pc="90"/>
              <a:t>Market</a:t>
            </a:r>
            <a:r>
              <a:rPr dirty="0" spc="-275"/>
              <a:t> </a:t>
            </a:r>
            <a:r>
              <a:rPr dirty="0" spc="-10"/>
              <a:t>Equilibrium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85012" y="1280312"/>
            <a:ext cx="7999730" cy="491998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372745">
              <a:lnSpc>
                <a:spcPct val="150000"/>
              </a:lnSpc>
              <a:spcBef>
                <a:spcPts val="100"/>
              </a:spcBef>
            </a:pPr>
            <a:r>
              <a:rPr dirty="0" sz="2200" spc="7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2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>
                <a:solidFill>
                  <a:srgbClr val="FFFFFF"/>
                </a:solidFill>
                <a:latin typeface="Trebuchet MS"/>
                <a:cs typeface="Trebuchet MS"/>
              </a:rPr>
              <a:t>point</a:t>
            </a:r>
            <a:r>
              <a:rPr dirty="0" sz="22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60">
                <a:solidFill>
                  <a:srgbClr val="FFFFFF"/>
                </a:solidFill>
                <a:latin typeface="Trebuchet MS"/>
                <a:cs typeface="Trebuchet MS"/>
              </a:rPr>
              <a:t>where</a:t>
            </a:r>
            <a:r>
              <a:rPr dirty="0" sz="22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2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-10">
                <a:solidFill>
                  <a:srgbClr val="FFFFFF"/>
                </a:solidFill>
                <a:latin typeface="Trebuchet MS"/>
                <a:cs typeface="Trebuchet MS"/>
              </a:rPr>
              <a:t>quantity</a:t>
            </a:r>
            <a:r>
              <a:rPr dirty="0" sz="22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95">
                <a:solidFill>
                  <a:srgbClr val="FFFFFF"/>
                </a:solidFill>
                <a:latin typeface="Trebuchet MS"/>
                <a:cs typeface="Trebuchet MS"/>
              </a:rPr>
              <a:t>demanded</a:t>
            </a:r>
            <a:r>
              <a:rPr dirty="0" sz="22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114">
                <a:solidFill>
                  <a:srgbClr val="FFFFFF"/>
                </a:solidFill>
                <a:latin typeface="Trebuchet MS"/>
                <a:cs typeface="Trebuchet MS"/>
              </a:rPr>
              <a:t>by</a:t>
            </a:r>
            <a:r>
              <a:rPr dirty="0" sz="22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80">
                <a:solidFill>
                  <a:srgbClr val="FFFFFF"/>
                </a:solidFill>
                <a:latin typeface="Trebuchet MS"/>
                <a:cs typeface="Trebuchet MS"/>
              </a:rPr>
              <a:t>consumers </a:t>
            </a:r>
            <a:r>
              <a:rPr dirty="0" sz="2200" spc="70">
                <a:solidFill>
                  <a:srgbClr val="FFFFFF"/>
                </a:solidFill>
                <a:latin typeface="Trebuchet MS"/>
                <a:cs typeface="Trebuchet MS"/>
              </a:rPr>
              <a:t>equals</a:t>
            </a:r>
            <a:r>
              <a:rPr dirty="0" sz="22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-1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2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>
                <a:solidFill>
                  <a:srgbClr val="FFFFFF"/>
                </a:solidFill>
                <a:latin typeface="Trebuchet MS"/>
                <a:cs typeface="Trebuchet MS"/>
              </a:rPr>
              <a:t>quantity</a:t>
            </a:r>
            <a:r>
              <a:rPr dirty="0" sz="22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60">
                <a:solidFill>
                  <a:srgbClr val="FFFFFF"/>
                </a:solidFill>
                <a:latin typeface="Trebuchet MS"/>
                <a:cs typeface="Trebuchet MS"/>
              </a:rPr>
              <a:t>supplied</a:t>
            </a:r>
            <a:r>
              <a:rPr dirty="0" sz="22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114">
                <a:solidFill>
                  <a:srgbClr val="FFFFFF"/>
                </a:solidFill>
                <a:latin typeface="Trebuchet MS"/>
                <a:cs typeface="Trebuchet MS"/>
              </a:rPr>
              <a:t>by</a:t>
            </a:r>
            <a:r>
              <a:rPr dirty="0" sz="22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>
                <a:solidFill>
                  <a:srgbClr val="FFFFFF"/>
                </a:solidFill>
                <a:latin typeface="Trebuchet MS"/>
                <a:cs typeface="Trebuchet MS"/>
              </a:rPr>
              <a:t>producers.</a:t>
            </a:r>
            <a:r>
              <a:rPr dirty="0" sz="2200" spc="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-114">
                <a:solidFill>
                  <a:srgbClr val="FFFFFF"/>
                </a:solidFill>
                <a:latin typeface="Trebuchet MS"/>
                <a:cs typeface="Trebuchet MS"/>
              </a:rPr>
              <a:t>It</a:t>
            </a:r>
            <a:r>
              <a:rPr dirty="0" sz="22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>
                <a:solidFill>
                  <a:srgbClr val="FFFFFF"/>
                </a:solidFill>
                <a:latin typeface="Trebuchet MS"/>
                <a:cs typeface="Trebuchet MS"/>
              </a:rPr>
              <a:t>represents</a:t>
            </a:r>
            <a:r>
              <a:rPr dirty="0" sz="2200" spc="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-50">
                <a:solidFill>
                  <a:srgbClr val="FFFFFF"/>
                </a:solidFill>
                <a:latin typeface="Trebuchet MS"/>
                <a:cs typeface="Trebuchet MS"/>
              </a:rPr>
              <a:t>a </a:t>
            </a:r>
            <a:r>
              <a:rPr dirty="0" sz="2200">
                <a:solidFill>
                  <a:srgbClr val="FFFFFF"/>
                </a:solidFill>
                <a:latin typeface="Trebuchet MS"/>
                <a:cs typeface="Trebuchet MS"/>
              </a:rPr>
              <a:t>state</a:t>
            </a:r>
            <a:r>
              <a:rPr dirty="0" sz="22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2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60">
                <a:solidFill>
                  <a:srgbClr val="FFFFFF"/>
                </a:solidFill>
                <a:latin typeface="Trebuchet MS"/>
                <a:cs typeface="Trebuchet MS"/>
              </a:rPr>
              <a:t>balance</a:t>
            </a:r>
            <a:r>
              <a:rPr dirty="0" sz="22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-45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dirty="0" sz="22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-1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2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>
                <a:solidFill>
                  <a:srgbClr val="FFFFFF"/>
                </a:solidFill>
                <a:latin typeface="Trebuchet MS"/>
                <a:cs typeface="Trebuchet MS"/>
              </a:rPr>
              <a:t>market</a:t>
            </a:r>
            <a:r>
              <a:rPr dirty="0" sz="22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-25">
                <a:solidFill>
                  <a:srgbClr val="FFFFFF"/>
                </a:solidFill>
                <a:latin typeface="Trebuchet MS"/>
                <a:cs typeface="Trebuchet MS"/>
              </a:rPr>
              <a:t>with</a:t>
            </a:r>
            <a:r>
              <a:rPr dirty="0" sz="22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95">
                <a:solidFill>
                  <a:srgbClr val="FFFFFF"/>
                </a:solidFill>
                <a:latin typeface="Trebuchet MS"/>
                <a:cs typeface="Trebuchet MS"/>
              </a:rPr>
              <a:t>no</a:t>
            </a:r>
            <a:r>
              <a:rPr dirty="0" sz="22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60">
                <a:solidFill>
                  <a:srgbClr val="FFFFFF"/>
                </a:solidFill>
                <a:latin typeface="Trebuchet MS"/>
                <a:cs typeface="Trebuchet MS"/>
              </a:rPr>
              <a:t>tendency</a:t>
            </a:r>
            <a:r>
              <a:rPr dirty="0" sz="22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-20">
                <a:solidFill>
                  <a:srgbClr val="FFFFFF"/>
                </a:solidFill>
                <a:latin typeface="Trebuchet MS"/>
                <a:cs typeface="Trebuchet MS"/>
              </a:rPr>
              <a:t>for</a:t>
            </a:r>
            <a:r>
              <a:rPr dirty="0" sz="22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-10">
                <a:solidFill>
                  <a:srgbClr val="FFFFFF"/>
                </a:solidFill>
                <a:latin typeface="Trebuchet MS"/>
                <a:cs typeface="Trebuchet MS"/>
              </a:rPr>
              <a:t>change.</a:t>
            </a:r>
            <a:endParaRPr sz="22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</a:pPr>
            <a:endParaRPr sz="22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1260"/>
              </a:spcBef>
            </a:pPr>
            <a:endParaRPr sz="22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</a:pPr>
            <a:r>
              <a:rPr dirty="0" sz="2200" spc="45" b="1">
                <a:solidFill>
                  <a:srgbClr val="FFFFFF"/>
                </a:solidFill>
                <a:latin typeface="Trebuchet MS"/>
                <a:cs typeface="Trebuchet MS"/>
              </a:rPr>
              <a:t>Demand:</a:t>
            </a:r>
            <a:r>
              <a:rPr dirty="0" sz="2200" spc="-12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7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2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-10">
                <a:solidFill>
                  <a:srgbClr val="FFFFFF"/>
                </a:solidFill>
                <a:latin typeface="Trebuchet MS"/>
                <a:cs typeface="Trebuchet MS"/>
              </a:rPr>
              <a:t>relationship</a:t>
            </a:r>
            <a:r>
              <a:rPr dirty="0" sz="22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60">
                <a:solidFill>
                  <a:srgbClr val="FFFFFF"/>
                </a:solidFill>
                <a:latin typeface="Trebuchet MS"/>
                <a:cs typeface="Trebuchet MS"/>
              </a:rPr>
              <a:t>between</a:t>
            </a:r>
            <a:r>
              <a:rPr dirty="0" sz="22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>
                <a:solidFill>
                  <a:srgbClr val="FFFFFF"/>
                </a:solidFill>
                <a:latin typeface="Trebuchet MS"/>
                <a:cs typeface="Trebuchet MS"/>
              </a:rPr>
              <a:t>price</a:t>
            </a:r>
            <a:r>
              <a:rPr dirty="0" sz="22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8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2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2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>
                <a:solidFill>
                  <a:srgbClr val="FFFFFF"/>
                </a:solidFill>
                <a:latin typeface="Trebuchet MS"/>
                <a:cs typeface="Trebuchet MS"/>
              </a:rPr>
              <a:t>quantity</a:t>
            </a:r>
            <a:r>
              <a:rPr dirty="0" sz="22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2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-5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endParaRPr sz="22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325"/>
              </a:spcBef>
            </a:pPr>
            <a:r>
              <a:rPr dirty="0" sz="2200" spc="140">
                <a:solidFill>
                  <a:srgbClr val="FFFFFF"/>
                </a:solidFill>
                <a:latin typeface="Trebuchet MS"/>
                <a:cs typeface="Trebuchet MS"/>
              </a:rPr>
              <a:t>good</a:t>
            </a:r>
            <a:r>
              <a:rPr dirty="0" sz="22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-45">
                <a:solidFill>
                  <a:srgbClr val="FFFFFF"/>
                </a:solidFill>
                <a:latin typeface="Trebuchet MS"/>
                <a:cs typeface="Trebuchet MS"/>
              </a:rPr>
              <a:t>that</a:t>
            </a:r>
            <a:r>
              <a:rPr dirty="0" sz="22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90">
                <a:solidFill>
                  <a:srgbClr val="FFFFFF"/>
                </a:solidFill>
                <a:latin typeface="Trebuchet MS"/>
                <a:cs typeface="Trebuchet MS"/>
              </a:rPr>
              <a:t>consumers</a:t>
            </a:r>
            <a:r>
              <a:rPr dirty="0" sz="22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>
                <a:solidFill>
                  <a:srgbClr val="FFFFFF"/>
                </a:solidFill>
                <a:latin typeface="Trebuchet MS"/>
                <a:cs typeface="Trebuchet MS"/>
              </a:rPr>
              <a:t>are</a:t>
            </a:r>
            <a:r>
              <a:rPr dirty="0" sz="22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>
                <a:solidFill>
                  <a:srgbClr val="FFFFFF"/>
                </a:solidFill>
                <a:latin typeface="Trebuchet MS"/>
                <a:cs typeface="Trebuchet MS"/>
              </a:rPr>
              <a:t>willing</a:t>
            </a:r>
            <a:r>
              <a:rPr dirty="0" sz="22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2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-10">
                <a:solidFill>
                  <a:srgbClr val="FFFFFF"/>
                </a:solidFill>
                <a:latin typeface="Trebuchet MS"/>
                <a:cs typeface="Trebuchet MS"/>
              </a:rPr>
              <a:t>purchase.</a:t>
            </a:r>
            <a:endParaRPr sz="22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</a:pPr>
            <a:endParaRPr sz="22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650"/>
              </a:spcBef>
            </a:pPr>
            <a:endParaRPr sz="2200">
              <a:latin typeface="Trebuchet MS"/>
              <a:cs typeface="Trebuchet MS"/>
            </a:endParaRPr>
          </a:p>
          <a:p>
            <a:pPr marL="12700" marR="196850">
              <a:lnSpc>
                <a:spcPct val="150000"/>
              </a:lnSpc>
              <a:spcBef>
                <a:spcPts val="5"/>
              </a:spcBef>
            </a:pPr>
            <a:r>
              <a:rPr dirty="0" sz="2200" b="1">
                <a:solidFill>
                  <a:srgbClr val="FFFFFF"/>
                </a:solidFill>
                <a:latin typeface="Trebuchet MS"/>
                <a:cs typeface="Trebuchet MS"/>
              </a:rPr>
              <a:t>Supply:</a:t>
            </a:r>
            <a:r>
              <a:rPr dirty="0" sz="2200" spc="-7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7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2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>
                <a:solidFill>
                  <a:srgbClr val="FFFFFF"/>
                </a:solidFill>
                <a:latin typeface="Trebuchet MS"/>
                <a:cs typeface="Trebuchet MS"/>
              </a:rPr>
              <a:t>relationship</a:t>
            </a:r>
            <a:r>
              <a:rPr dirty="0" sz="22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60">
                <a:solidFill>
                  <a:srgbClr val="FFFFFF"/>
                </a:solidFill>
                <a:latin typeface="Trebuchet MS"/>
                <a:cs typeface="Trebuchet MS"/>
              </a:rPr>
              <a:t>between</a:t>
            </a:r>
            <a:r>
              <a:rPr dirty="0" sz="22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>
                <a:solidFill>
                  <a:srgbClr val="FFFFFF"/>
                </a:solidFill>
                <a:latin typeface="Trebuchet MS"/>
                <a:cs typeface="Trebuchet MS"/>
              </a:rPr>
              <a:t>price</a:t>
            </a:r>
            <a:r>
              <a:rPr dirty="0" sz="22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8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2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2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>
                <a:solidFill>
                  <a:srgbClr val="FFFFFF"/>
                </a:solidFill>
                <a:latin typeface="Trebuchet MS"/>
                <a:cs typeface="Trebuchet MS"/>
              </a:rPr>
              <a:t>quantity</a:t>
            </a:r>
            <a:r>
              <a:rPr dirty="0" sz="22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2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-50">
                <a:solidFill>
                  <a:srgbClr val="FFFFFF"/>
                </a:solidFill>
                <a:latin typeface="Trebuchet MS"/>
                <a:cs typeface="Trebuchet MS"/>
              </a:rPr>
              <a:t>a </a:t>
            </a:r>
            <a:r>
              <a:rPr dirty="0" sz="2200" spc="160">
                <a:solidFill>
                  <a:srgbClr val="FFFFFF"/>
                </a:solidFill>
                <a:latin typeface="Trebuchet MS"/>
                <a:cs typeface="Trebuchet MS"/>
              </a:rPr>
              <a:t>good</a:t>
            </a:r>
            <a:r>
              <a:rPr dirty="0" sz="22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-65">
                <a:solidFill>
                  <a:srgbClr val="FFFFFF"/>
                </a:solidFill>
                <a:latin typeface="Trebuchet MS"/>
                <a:cs typeface="Trebuchet MS"/>
              </a:rPr>
              <a:t>that</a:t>
            </a:r>
            <a:r>
              <a:rPr dirty="0" sz="22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60">
                <a:solidFill>
                  <a:srgbClr val="FFFFFF"/>
                </a:solidFill>
                <a:latin typeface="Trebuchet MS"/>
                <a:cs typeface="Trebuchet MS"/>
              </a:rPr>
              <a:t>producers</a:t>
            </a:r>
            <a:r>
              <a:rPr dirty="0" sz="22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>
                <a:solidFill>
                  <a:srgbClr val="FFFFFF"/>
                </a:solidFill>
                <a:latin typeface="Trebuchet MS"/>
                <a:cs typeface="Trebuchet MS"/>
              </a:rPr>
              <a:t>are</a:t>
            </a:r>
            <a:r>
              <a:rPr dirty="0" sz="22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>
                <a:solidFill>
                  <a:srgbClr val="FFFFFF"/>
                </a:solidFill>
                <a:latin typeface="Trebuchet MS"/>
                <a:cs typeface="Trebuchet MS"/>
              </a:rPr>
              <a:t>willing</a:t>
            </a:r>
            <a:r>
              <a:rPr dirty="0" sz="22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2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-10">
                <a:solidFill>
                  <a:srgbClr val="FFFFFF"/>
                </a:solidFill>
                <a:latin typeface="Trebuchet MS"/>
                <a:cs typeface="Trebuchet MS"/>
              </a:rPr>
              <a:t>sell.</a:t>
            </a:r>
            <a:endParaRPr sz="2200">
              <a:latin typeface="Trebuchet MS"/>
              <a:cs typeface="Trebuchet MS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8662416" y="2795028"/>
            <a:ext cx="2580640" cy="3828415"/>
            <a:chOff x="8662416" y="2795028"/>
            <a:chExt cx="2580640" cy="3828415"/>
          </a:xfrm>
        </p:grpSpPr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662416" y="2795028"/>
              <a:ext cx="2580131" cy="3828288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8915400" y="3047999"/>
              <a:ext cx="2083435" cy="3331845"/>
            </a:xfrm>
            <a:custGeom>
              <a:avLst/>
              <a:gdLst/>
              <a:ahLst/>
              <a:cxnLst/>
              <a:rect l="l" t="t" r="r" b="b"/>
              <a:pathLst>
                <a:path w="2083434" h="3331845">
                  <a:moveTo>
                    <a:pt x="2083308" y="2201672"/>
                  </a:moveTo>
                  <a:lnTo>
                    <a:pt x="2081403" y="2152154"/>
                  </a:lnTo>
                  <a:lnTo>
                    <a:pt x="2076323" y="2103247"/>
                  </a:lnTo>
                  <a:lnTo>
                    <a:pt x="2068195" y="2055241"/>
                  </a:lnTo>
                  <a:lnTo>
                    <a:pt x="2057273" y="2008124"/>
                  </a:lnTo>
                  <a:lnTo>
                    <a:pt x="2043430" y="1962023"/>
                  </a:lnTo>
                  <a:lnTo>
                    <a:pt x="2026793" y="1917065"/>
                  </a:lnTo>
                  <a:lnTo>
                    <a:pt x="2007616" y="1873631"/>
                  </a:lnTo>
                  <a:lnTo>
                    <a:pt x="1985645" y="1831086"/>
                  </a:lnTo>
                  <a:lnTo>
                    <a:pt x="1961261" y="1790319"/>
                  </a:lnTo>
                  <a:lnTo>
                    <a:pt x="1934464" y="1751076"/>
                  </a:lnTo>
                  <a:lnTo>
                    <a:pt x="1905254" y="1713611"/>
                  </a:lnTo>
                  <a:lnTo>
                    <a:pt x="1873885" y="1677924"/>
                  </a:lnTo>
                  <a:lnTo>
                    <a:pt x="1857502" y="1661718"/>
                  </a:lnTo>
                  <a:lnTo>
                    <a:pt x="1857502" y="2207895"/>
                  </a:lnTo>
                  <a:lnTo>
                    <a:pt x="1855470" y="2254758"/>
                  </a:lnTo>
                  <a:lnTo>
                    <a:pt x="1849628" y="2300478"/>
                  </a:lnTo>
                  <a:lnTo>
                    <a:pt x="1840103" y="2344801"/>
                  </a:lnTo>
                  <a:lnTo>
                    <a:pt x="1827022" y="2387854"/>
                  </a:lnTo>
                  <a:lnTo>
                    <a:pt x="1810512" y="2429256"/>
                  </a:lnTo>
                  <a:lnTo>
                    <a:pt x="1790827" y="2468880"/>
                  </a:lnTo>
                  <a:lnTo>
                    <a:pt x="1767967" y="2506599"/>
                  </a:lnTo>
                  <a:lnTo>
                    <a:pt x="1742313" y="2542222"/>
                  </a:lnTo>
                  <a:lnTo>
                    <a:pt x="1713992" y="2575610"/>
                  </a:lnTo>
                  <a:lnTo>
                    <a:pt x="1683004" y="2606598"/>
                  </a:lnTo>
                  <a:lnTo>
                    <a:pt x="1649603" y="2635008"/>
                  </a:lnTo>
                  <a:lnTo>
                    <a:pt x="1614043" y="2660688"/>
                  </a:lnTo>
                  <a:lnTo>
                    <a:pt x="1576324" y="2683472"/>
                  </a:lnTo>
                  <a:lnTo>
                    <a:pt x="1536827" y="2703207"/>
                  </a:lnTo>
                  <a:lnTo>
                    <a:pt x="1495425" y="2719705"/>
                  </a:lnTo>
                  <a:lnTo>
                    <a:pt x="1452499" y="2732824"/>
                  </a:lnTo>
                  <a:lnTo>
                    <a:pt x="1408049" y="2742400"/>
                  </a:lnTo>
                  <a:lnTo>
                    <a:pt x="1362456" y="2748254"/>
                  </a:lnTo>
                  <a:lnTo>
                    <a:pt x="1315720" y="2750248"/>
                  </a:lnTo>
                  <a:lnTo>
                    <a:pt x="464312" y="2750248"/>
                  </a:lnTo>
                  <a:lnTo>
                    <a:pt x="464312" y="1665605"/>
                  </a:lnTo>
                  <a:lnTo>
                    <a:pt x="1315720" y="1665605"/>
                  </a:lnTo>
                  <a:lnTo>
                    <a:pt x="1362456" y="1667637"/>
                  </a:lnTo>
                  <a:lnTo>
                    <a:pt x="1408049" y="1673479"/>
                  </a:lnTo>
                  <a:lnTo>
                    <a:pt x="1452499" y="1683004"/>
                  </a:lnTo>
                  <a:lnTo>
                    <a:pt x="1495425" y="1696212"/>
                  </a:lnTo>
                  <a:lnTo>
                    <a:pt x="1536827" y="1712722"/>
                  </a:lnTo>
                  <a:lnTo>
                    <a:pt x="1576324" y="1732407"/>
                  </a:lnTo>
                  <a:lnTo>
                    <a:pt x="1614043" y="1755140"/>
                  </a:lnTo>
                  <a:lnTo>
                    <a:pt x="1649603" y="1780921"/>
                  </a:lnTo>
                  <a:lnTo>
                    <a:pt x="1683004" y="1809242"/>
                  </a:lnTo>
                  <a:lnTo>
                    <a:pt x="1713992" y="1840230"/>
                  </a:lnTo>
                  <a:lnTo>
                    <a:pt x="1742313" y="1873631"/>
                  </a:lnTo>
                  <a:lnTo>
                    <a:pt x="1767967" y="1909318"/>
                  </a:lnTo>
                  <a:lnTo>
                    <a:pt x="1790827" y="1947037"/>
                  </a:lnTo>
                  <a:lnTo>
                    <a:pt x="1810512" y="1986661"/>
                  </a:lnTo>
                  <a:lnTo>
                    <a:pt x="1827022" y="2028063"/>
                  </a:lnTo>
                  <a:lnTo>
                    <a:pt x="1840103" y="2070989"/>
                  </a:lnTo>
                  <a:lnTo>
                    <a:pt x="1849628" y="2115439"/>
                  </a:lnTo>
                  <a:lnTo>
                    <a:pt x="1855470" y="2161159"/>
                  </a:lnTo>
                  <a:lnTo>
                    <a:pt x="1857502" y="2207895"/>
                  </a:lnTo>
                  <a:lnTo>
                    <a:pt x="1857502" y="1661718"/>
                  </a:lnTo>
                  <a:lnTo>
                    <a:pt x="1804543" y="1612519"/>
                  </a:lnTo>
                  <a:lnTo>
                    <a:pt x="1766824" y="1582928"/>
                  </a:lnTo>
                  <a:lnTo>
                    <a:pt x="1727200" y="1555750"/>
                  </a:lnTo>
                  <a:lnTo>
                    <a:pt x="1685798" y="1530985"/>
                  </a:lnTo>
                  <a:lnTo>
                    <a:pt x="1642491" y="1508633"/>
                  </a:lnTo>
                  <a:lnTo>
                    <a:pt x="1597533" y="1488948"/>
                  </a:lnTo>
                  <a:lnTo>
                    <a:pt x="1551051" y="1471930"/>
                  </a:lnTo>
                  <a:lnTo>
                    <a:pt x="1582928" y="1437386"/>
                  </a:lnTo>
                  <a:lnTo>
                    <a:pt x="1612011" y="1401191"/>
                  </a:lnTo>
                  <a:lnTo>
                    <a:pt x="1638046" y="1363599"/>
                  </a:lnTo>
                  <a:lnTo>
                    <a:pt x="1661287" y="1324610"/>
                  </a:lnTo>
                  <a:lnTo>
                    <a:pt x="1681480" y="1284478"/>
                  </a:lnTo>
                  <a:lnTo>
                    <a:pt x="1698879" y="1243203"/>
                  </a:lnTo>
                  <a:lnTo>
                    <a:pt x="1713357" y="1201166"/>
                  </a:lnTo>
                  <a:lnTo>
                    <a:pt x="1724787" y="1158494"/>
                  </a:lnTo>
                  <a:lnTo>
                    <a:pt x="1733423" y="1115187"/>
                  </a:lnTo>
                  <a:lnTo>
                    <a:pt x="1739138" y="1071499"/>
                  </a:lnTo>
                  <a:lnTo>
                    <a:pt x="1741932" y="1027684"/>
                  </a:lnTo>
                  <a:lnTo>
                    <a:pt x="1741805" y="1007110"/>
                  </a:lnTo>
                  <a:lnTo>
                    <a:pt x="1738757" y="939800"/>
                  </a:lnTo>
                  <a:lnTo>
                    <a:pt x="1732788" y="896239"/>
                  </a:lnTo>
                  <a:lnTo>
                    <a:pt x="1723898" y="852932"/>
                  </a:lnTo>
                  <a:lnTo>
                    <a:pt x="1712087" y="810387"/>
                  </a:lnTo>
                  <a:lnTo>
                    <a:pt x="1697355" y="768350"/>
                  </a:lnTo>
                  <a:lnTo>
                    <a:pt x="1679702" y="727329"/>
                  </a:lnTo>
                  <a:lnTo>
                    <a:pt x="1659255" y="687324"/>
                  </a:lnTo>
                  <a:lnTo>
                    <a:pt x="1635760" y="648462"/>
                  </a:lnTo>
                  <a:lnTo>
                    <a:pt x="1609471" y="610997"/>
                  </a:lnTo>
                  <a:lnTo>
                    <a:pt x="1580134" y="574929"/>
                  </a:lnTo>
                  <a:lnTo>
                    <a:pt x="1548003" y="540639"/>
                  </a:lnTo>
                  <a:lnTo>
                    <a:pt x="1510157" y="505714"/>
                  </a:lnTo>
                  <a:lnTo>
                    <a:pt x="1509141" y="504926"/>
                  </a:lnTo>
                  <a:lnTo>
                    <a:pt x="1509141" y="1007110"/>
                  </a:lnTo>
                  <a:lnTo>
                    <a:pt x="1506728" y="1053465"/>
                  </a:lnTo>
                  <a:lnTo>
                    <a:pt x="1499362" y="1098550"/>
                  </a:lnTo>
                  <a:lnTo>
                    <a:pt x="1487551" y="1141730"/>
                  </a:lnTo>
                  <a:lnTo>
                    <a:pt x="1471295" y="1183132"/>
                  </a:lnTo>
                  <a:lnTo>
                    <a:pt x="1451102" y="1222121"/>
                  </a:lnTo>
                  <a:lnTo>
                    <a:pt x="1427099" y="1258697"/>
                  </a:lnTo>
                  <a:lnTo>
                    <a:pt x="1399540" y="1292606"/>
                  </a:lnTo>
                  <a:lnTo>
                    <a:pt x="1368679" y="1323467"/>
                  </a:lnTo>
                  <a:lnTo>
                    <a:pt x="1334897" y="1351026"/>
                  </a:lnTo>
                  <a:lnTo>
                    <a:pt x="1298321" y="1375029"/>
                  </a:lnTo>
                  <a:lnTo>
                    <a:pt x="1259332" y="1395222"/>
                  </a:lnTo>
                  <a:lnTo>
                    <a:pt x="1218057" y="1411478"/>
                  </a:lnTo>
                  <a:lnTo>
                    <a:pt x="1174877" y="1423416"/>
                  </a:lnTo>
                  <a:lnTo>
                    <a:pt x="1129919" y="1430655"/>
                  </a:lnTo>
                  <a:lnTo>
                    <a:pt x="1083564" y="1433195"/>
                  </a:lnTo>
                  <a:lnTo>
                    <a:pt x="464312" y="1433195"/>
                  </a:lnTo>
                  <a:lnTo>
                    <a:pt x="464312" y="581025"/>
                  </a:lnTo>
                  <a:lnTo>
                    <a:pt x="1083564" y="581025"/>
                  </a:lnTo>
                  <a:lnTo>
                    <a:pt x="1129919" y="583438"/>
                  </a:lnTo>
                  <a:lnTo>
                    <a:pt x="1174877" y="590804"/>
                  </a:lnTo>
                  <a:lnTo>
                    <a:pt x="1218057" y="602742"/>
                  </a:lnTo>
                  <a:lnTo>
                    <a:pt x="1259332" y="618871"/>
                  </a:lnTo>
                  <a:lnTo>
                    <a:pt x="1298321" y="639191"/>
                  </a:lnTo>
                  <a:lnTo>
                    <a:pt x="1334897" y="663194"/>
                  </a:lnTo>
                  <a:lnTo>
                    <a:pt x="1368679" y="690753"/>
                  </a:lnTo>
                  <a:lnTo>
                    <a:pt x="1399540" y="721614"/>
                  </a:lnTo>
                  <a:lnTo>
                    <a:pt x="1427099" y="755396"/>
                  </a:lnTo>
                  <a:lnTo>
                    <a:pt x="1451102" y="791972"/>
                  </a:lnTo>
                  <a:lnTo>
                    <a:pt x="1471295" y="831088"/>
                  </a:lnTo>
                  <a:lnTo>
                    <a:pt x="1487551" y="872363"/>
                  </a:lnTo>
                  <a:lnTo>
                    <a:pt x="1499362" y="915670"/>
                  </a:lnTo>
                  <a:lnTo>
                    <a:pt x="1506728" y="960628"/>
                  </a:lnTo>
                  <a:lnTo>
                    <a:pt x="1509141" y="1007110"/>
                  </a:lnTo>
                  <a:lnTo>
                    <a:pt x="1509141" y="504926"/>
                  </a:lnTo>
                  <a:lnTo>
                    <a:pt x="1469771" y="474091"/>
                  </a:lnTo>
                  <a:lnTo>
                    <a:pt x="1427099" y="445770"/>
                  </a:lnTo>
                  <a:lnTo>
                    <a:pt x="1382522" y="420751"/>
                  </a:lnTo>
                  <a:lnTo>
                    <a:pt x="1336040" y="399288"/>
                  </a:lnTo>
                  <a:lnTo>
                    <a:pt x="1287907" y="381508"/>
                  </a:lnTo>
                  <a:lnTo>
                    <a:pt x="1238377" y="367538"/>
                  </a:lnTo>
                  <a:lnTo>
                    <a:pt x="1238377" y="0"/>
                  </a:lnTo>
                  <a:lnTo>
                    <a:pt x="1006094" y="0"/>
                  </a:lnTo>
                  <a:lnTo>
                    <a:pt x="1006094" y="348615"/>
                  </a:lnTo>
                  <a:lnTo>
                    <a:pt x="773963" y="348615"/>
                  </a:lnTo>
                  <a:lnTo>
                    <a:pt x="773963" y="50"/>
                  </a:lnTo>
                  <a:lnTo>
                    <a:pt x="541782" y="50"/>
                  </a:lnTo>
                  <a:lnTo>
                    <a:pt x="541782" y="348615"/>
                  </a:lnTo>
                  <a:lnTo>
                    <a:pt x="0" y="348615"/>
                  </a:lnTo>
                  <a:lnTo>
                    <a:pt x="0" y="581025"/>
                  </a:lnTo>
                  <a:lnTo>
                    <a:pt x="232156" y="581025"/>
                  </a:lnTo>
                  <a:lnTo>
                    <a:pt x="232156" y="2750248"/>
                  </a:lnTo>
                  <a:lnTo>
                    <a:pt x="0" y="2750248"/>
                  </a:lnTo>
                  <a:lnTo>
                    <a:pt x="0" y="2982671"/>
                  </a:lnTo>
                  <a:lnTo>
                    <a:pt x="541782" y="2982671"/>
                  </a:lnTo>
                  <a:lnTo>
                    <a:pt x="541782" y="3331311"/>
                  </a:lnTo>
                  <a:lnTo>
                    <a:pt x="773963" y="3331311"/>
                  </a:lnTo>
                  <a:lnTo>
                    <a:pt x="773963" y="2982671"/>
                  </a:lnTo>
                  <a:lnTo>
                    <a:pt x="1006094" y="2982671"/>
                  </a:lnTo>
                  <a:lnTo>
                    <a:pt x="1006094" y="3331311"/>
                  </a:lnTo>
                  <a:lnTo>
                    <a:pt x="1238275" y="3331311"/>
                  </a:lnTo>
                  <a:lnTo>
                    <a:pt x="1238275" y="2982671"/>
                  </a:lnTo>
                  <a:lnTo>
                    <a:pt x="1315720" y="2982671"/>
                  </a:lnTo>
                  <a:lnTo>
                    <a:pt x="1364615" y="2980753"/>
                  </a:lnTo>
                  <a:lnTo>
                    <a:pt x="1412748" y="2975838"/>
                  </a:lnTo>
                  <a:lnTo>
                    <a:pt x="1459865" y="2968053"/>
                  </a:lnTo>
                  <a:lnTo>
                    <a:pt x="1506093" y="2957461"/>
                  </a:lnTo>
                  <a:lnTo>
                    <a:pt x="1551178" y="2944164"/>
                  </a:lnTo>
                  <a:lnTo>
                    <a:pt x="1594993" y="2928239"/>
                  </a:lnTo>
                  <a:lnTo>
                    <a:pt x="1637538" y="2909811"/>
                  </a:lnTo>
                  <a:lnTo>
                    <a:pt x="1678813" y="2888932"/>
                  </a:lnTo>
                  <a:lnTo>
                    <a:pt x="1718564" y="2865729"/>
                  </a:lnTo>
                  <a:lnTo>
                    <a:pt x="1756791" y="2840266"/>
                  </a:lnTo>
                  <a:lnTo>
                    <a:pt x="1793367" y="2812643"/>
                  </a:lnTo>
                  <a:lnTo>
                    <a:pt x="1828165" y="2782963"/>
                  </a:lnTo>
                  <a:lnTo>
                    <a:pt x="1861185" y="2751302"/>
                  </a:lnTo>
                  <a:lnTo>
                    <a:pt x="1892173" y="2717762"/>
                  </a:lnTo>
                  <a:lnTo>
                    <a:pt x="1921256" y="2682430"/>
                  </a:lnTo>
                  <a:lnTo>
                    <a:pt x="1948307" y="2645397"/>
                  </a:lnTo>
                  <a:lnTo>
                    <a:pt x="1973072" y="2606751"/>
                  </a:lnTo>
                  <a:lnTo>
                    <a:pt x="1995678" y="2566581"/>
                  </a:lnTo>
                  <a:lnTo>
                    <a:pt x="2015744" y="2525014"/>
                  </a:lnTo>
                  <a:lnTo>
                    <a:pt x="2033524" y="2482088"/>
                  </a:lnTo>
                  <a:lnTo>
                    <a:pt x="2048764" y="2437892"/>
                  </a:lnTo>
                  <a:lnTo>
                    <a:pt x="2061210" y="2392553"/>
                  </a:lnTo>
                  <a:lnTo>
                    <a:pt x="2071116" y="2346198"/>
                  </a:lnTo>
                  <a:lnTo>
                    <a:pt x="2078101" y="2298827"/>
                  </a:lnTo>
                  <a:lnTo>
                    <a:pt x="2082165" y="2250694"/>
                  </a:lnTo>
                  <a:lnTo>
                    <a:pt x="2083308" y="2201672"/>
                  </a:lnTo>
                  <a:close/>
                </a:path>
              </a:pathLst>
            </a:custGeom>
            <a:solidFill>
              <a:srgbClr val="4470C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8915400" y="3047999"/>
              <a:ext cx="2083435" cy="3331845"/>
            </a:xfrm>
            <a:custGeom>
              <a:avLst/>
              <a:gdLst/>
              <a:ahLst/>
              <a:cxnLst/>
              <a:rect l="l" t="t" r="r" b="b"/>
              <a:pathLst>
                <a:path w="2083434" h="3331845">
                  <a:moveTo>
                    <a:pt x="1551051" y="1471930"/>
                  </a:moveTo>
                  <a:lnTo>
                    <a:pt x="1582927" y="1437386"/>
                  </a:lnTo>
                  <a:lnTo>
                    <a:pt x="1612010" y="1401191"/>
                  </a:lnTo>
                  <a:lnTo>
                    <a:pt x="1638046" y="1363599"/>
                  </a:lnTo>
                  <a:lnTo>
                    <a:pt x="1661286" y="1324610"/>
                  </a:lnTo>
                  <a:lnTo>
                    <a:pt x="1681479" y="1284477"/>
                  </a:lnTo>
                  <a:lnTo>
                    <a:pt x="1698878" y="1243202"/>
                  </a:lnTo>
                  <a:lnTo>
                    <a:pt x="1713356" y="1201166"/>
                  </a:lnTo>
                  <a:lnTo>
                    <a:pt x="1724786" y="1158494"/>
                  </a:lnTo>
                  <a:lnTo>
                    <a:pt x="1733423" y="1115187"/>
                  </a:lnTo>
                  <a:lnTo>
                    <a:pt x="1739138" y="1071499"/>
                  </a:lnTo>
                  <a:lnTo>
                    <a:pt x="1741931" y="1027683"/>
                  </a:lnTo>
                  <a:lnTo>
                    <a:pt x="1741804" y="983742"/>
                  </a:lnTo>
                  <a:lnTo>
                    <a:pt x="1738756" y="939800"/>
                  </a:lnTo>
                  <a:lnTo>
                    <a:pt x="1732788" y="896238"/>
                  </a:lnTo>
                  <a:lnTo>
                    <a:pt x="1723898" y="852932"/>
                  </a:lnTo>
                  <a:lnTo>
                    <a:pt x="1712086" y="810387"/>
                  </a:lnTo>
                  <a:lnTo>
                    <a:pt x="1697354" y="768350"/>
                  </a:lnTo>
                  <a:lnTo>
                    <a:pt x="1679702" y="727329"/>
                  </a:lnTo>
                  <a:lnTo>
                    <a:pt x="1659254" y="687324"/>
                  </a:lnTo>
                  <a:lnTo>
                    <a:pt x="1635759" y="648462"/>
                  </a:lnTo>
                  <a:lnTo>
                    <a:pt x="1609471" y="610997"/>
                  </a:lnTo>
                  <a:lnTo>
                    <a:pt x="1580133" y="574929"/>
                  </a:lnTo>
                  <a:lnTo>
                    <a:pt x="1548002" y="540638"/>
                  </a:lnTo>
                  <a:lnTo>
                    <a:pt x="1510156" y="505713"/>
                  </a:lnTo>
                  <a:lnTo>
                    <a:pt x="1469771" y="474090"/>
                  </a:lnTo>
                  <a:lnTo>
                    <a:pt x="1427099" y="445770"/>
                  </a:lnTo>
                  <a:lnTo>
                    <a:pt x="1382522" y="420750"/>
                  </a:lnTo>
                  <a:lnTo>
                    <a:pt x="1336040" y="399288"/>
                  </a:lnTo>
                  <a:lnTo>
                    <a:pt x="1287906" y="381508"/>
                  </a:lnTo>
                  <a:lnTo>
                    <a:pt x="1238377" y="367538"/>
                  </a:lnTo>
                  <a:lnTo>
                    <a:pt x="1238377" y="0"/>
                  </a:lnTo>
                  <a:lnTo>
                    <a:pt x="1006094" y="0"/>
                  </a:lnTo>
                  <a:lnTo>
                    <a:pt x="1006094" y="348614"/>
                  </a:lnTo>
                  <a:lnTo>
                    <a:pt x="773938" y="348614"/>
                  </a:lnTo>
                  <a:lnTo>
                    <a:pt x="773938" y="0"/>
                  </a:lnTo>
                  <a:lnTo>
                    <a:pt x="541781" y="0"/>
                  </a:lnTo>
                  <a:lnTo>
                    <a:pt x="541781" y="348614"/>
                  </a:lnTo>
                  <a:lnTo>
                    <a:pt x="0" y="348614"/>
                  </a:lnTo>
                  <a:lnTo>
                    <a:pt x="0" y="581025"/>
                  </a:lnTo>
                  <a:lnTo>
                    <a:pt x="232155" y="581025"/>
                  </a:lnTo>
                  <a:lnTo>
                    <a:pt x="232155" y="2750248"/>
                  </a:lnTo>
                  <a:lnTo>
                    <a:pt x="0" y="2750248"/>
                  </a:lnTo>
                  <a:lnTo>
                    <a:pt x="0" y="2982671"/>
                  </a:lnTo>
                  <a:lnTo>
                    <a:pt x="541781" y="2982671"/>
                  </a:lnTo>
                  <a:lnTo>
                    <a:pt x="541781" y="3331311"/>
                  </a:lnTo>
                  <a:lnTo>
                    <a:pt x="773938" y="3331311"/>
                  </a:lnTo>
                  <a:lnTo>
                    <a:pt x="773938" y="2982671"/>
                  </a:lnTo>
                  <a:lnTo>
                    <a:pt x="1006094" y="2982671"/>
                  </a:lnTo>
                  <a:lnTo>
                    <a:pt x="1006094" y="3331311"/>
                  </a:lnTo>
                  <a:lnTo>
                    <a:pt x="1238377" y="3331311"/>
                  </a:lnTo>
                  <a:lnTo>
                    <a:pt x="1238377" y="2982671"/>
                  </a:lnTo>
                  <a:lnTo>
                    <a:pt x="1315720" y="2982671"/>
                  </a:lnTo>
                  <a:lnTo>
                    <a:pt x="1364615" y="2980753"/>
                  </a:lnTo>
                  <a:lnTo>
                    <a:pt x="1412748" y="2975838"/>
                  </a:lnTo>
                  <a:lnTo>
                    <a:pt x="1459865" y="2968053"/>
                  </a:lnTo>
                  <a:lnTo>
                    <a:pt x="1506093" y="2957461"/>
                  </a:lnTo>
                  <a:lnTo>
                    <a:pt x="1551177" y="2944164"/>
                  </a:lnTo>
                  <a:lnTo>
                    <a:pt x="1594993" y="2928239"/>
                  </a:lnTo>
                  <a:lnTo>
                    <a:pt x="1637538" y="2909811"/>
                  </a:lnTo>
                  <a:lnTo>
                    <a:pt x="1678813" y="2888932"/>
                  </a:lnTo>
                  <a:lnTo>
                    <a:pt x="1718564" y="2865729"/>
                  </a:lnTo>
                  <a:lnTo>
                    <a:pt x="1756791" y="2840266"/>
                  </a:lnTo>
                  <a:lnTo>
                    <a:pt x="1793367" y="2812643"/>
                  </a:lnTo>
                  <a:lnTo>
                    <a:pt x="1828165" y="2782963"/>
                  </a:lnTo>
                  <a:lnTo>
                    <a:pt x="1861184" y="2751302"/>
                  </a:lnTo>
                  <a:lnTo>
                    <a:pt x="1892173" y="2717761"/>
                  </a:lnTo>
                  <a:lnTo>
                    <a:pt x="1921255" y="2682430"/>
                  </a:lnTo>
                  <a:lnTo>
                    <a:pt x="1948306" y="2645397"/>
                  </a:lnTo>
                  <a:lnTo>
                    <a:pt x="1973072" y="2606751"/>
                  </a:lnTo>
                  <a:lnTo>
                    <a:pt x="1995677" y="2566581"/>
                  </a:lnTo>
                  <a:lnTo>
                    <a:pt x="2015744" y="2525014"/>
                  </a:lnTo>
                  <a:lnTo>
                    <a:pt x="2033524" y="2482088"/>
                  </a:lnTo>
                  <a:lnTo>
                    <a:pt x="2048764" y="2437891"/>
                  </a:lnTo>
                  <a:lnTo>
                    <a:pt x="2061209" y="2392553"/>
                  </a:lnTo>
                  <a:lnTo>
                    <a:pt x="2071116" y="2346198"/>
                  </a:lnTo>
                  <a:lnTo>
                    <a:pt x="2078101" y="2298827"/>
                  </a:lnTo>
                  <a:lnTo>
                    <a:pt x="2082165" y="2250694"/>
                  </a:lnTo>
                  <a:lnTo>
                    <a:pt x="2083307" y="2201672"/>
                  </a:lnTo>
                  <a:lnTo>
                    <a:pt x="2081402" y="2152142"/>
                  </a:lnTo>
                  <a:lnTo>
                    <a:pt x="2076323" y="2103247"/>
                  </a:lnTo>
                  <a:lnTo>
                    <a:pt x="2068195" y="2055241"/>
                  </a:lnTo>
                  <a:lnTo>
                    <a:pt x="2057273" y="2008124"/>
                  </a:lnTo>
                  <a:lnTo>
                    <a:pt x="2043429" y="1962023"/>
                  </a:lnTo>
                  <a:lnTo>
                    <a:pt x="2026793" y="1917064"/>
                  </a:lnTo>
                  <a:lnTo>
                    <a:pt x="2007489" y="1873377"/>
                  </a:lnTo>
                  <a:lnTo>
                    <a:pt x="1985645" y="1831086"/>
                  </a:lnTo>
                  <a:lnTo>
                    <a:pt x="1961260" y="1790319"/>
                  </a:lnTo>
                  <a:lnTo>
                    <a:pt x="1934464" y="1751076"/>
                  </a:lnTo>
                  <a:lnTo>
                    <a:pt x="1905253" y="1713611"/>
                  </a:lnTo>
                  <a:lnTo>
                    <a:pt x="1873884" y="1677924"/>
                  </a:lnTo>
                  <a:lnTo>
                    <a:pt x="1840229" y="1644142"/>
                  </a:lnTo>
                  <a:lnTo>
                    <a:pt x="1804543" y="1612519"/>
                  </a:lnTo>
                  <a:lnTo>
                    <a:pt x="1766824" y="1582927"/>
                  </a:lnTo>
                  <a:lnTo>
                    <a:pt x="1727200" y="1555750"/>
                  </a:lnTo>
                  <a:lnTo>
                    <a:pt x="1685798" y="1530985"/>
                  </a:lnTo>
                  <a:lnTo>
                    <a:pt x="1642491" y="1508633"/>
                  </a:lnTo>
                  <a:lnTo>
                    <a:pt x="1597532" y="1488948"/>
                  </a:lnTo>
                  <a:lnTo>
                    <a:pt x="1551051" y="1471930"/>
                  </a:lnTo>
                  <a:close/>
                </a:path>
                <a:path w="2083434" h="3331845">
                  <a:moveTo>
                    <a:pt x="1083564" y="581025"/>
                  </a:moveTo>
                  <a:lnTo>
                    <a:pt x="1129919" y="583438"/>
                  </a:lnTo>
                  <a:lnTo>
                    <a:pt x="1174877" y="590804"/>
                  </a:lnTo>
                  <a:lnTo>
                    <a:pt x="1218056" y="602742"/>
                  </a:lnTo>
                  <a:lnTo>
                    <a:pt x="1259331" y="618870"/>
                  </a:lnTo>
                  <a:lnTo>
                    <a:pt x="1298321" y="639191"/>
                  </a:lnTo>
                  <a:lnTo>
                    <a:pt x="1334897" y="663194"/>
                  </a:lnTo>
                  <a:lnTo>
                    <a:pt x="1368678" y="690752"/>
                  </a:lnTo>
                  <a:lnTo>
                    <a:pt x="1399540" y="721613"/>
                  </a:lnTo>
                  <a:lnTo>
                    <a:pt x="1427099" y="755395"/>
                  </a:lnTo>
                  <a:lnTo>
                    <a:pt x="1451102" y="791972"/>
                  </a:lnTo>
                  <a:lnTo>
                    <a:pt x="1471295" y="831088"/>
                  </a:lnTo>
                  <a:lnTo>
                    <a:pt x="1487551" y="872363"/>
                  </a:lnTo>
                  <a:lnTo>
                    <a:pt x="1499361" y="915669"/>
                  </a:lnTo>
                  <a:lnTo>
                    <a:pt x="1506727" y="960627"/>
                  </a:lnTo>
                  <a:lnTo>
                    <a:pt x="1509141" y="1007110"/>
                  </a:lnTo>
                  <a:lnTo>
                    <a:pt x="1506727" y="1053464"/>
                  </a:lnTo>
                  <a:lnTo>
                    <a:pt x="1499361" y="1098550"/>
                  </a:lnTo>
                  <a:lnTo>
                    <a:pt x="1487551" y="1141730"/>
                  </a:lnTo>
                  <a:lnTo>
                    <a:pt x="1471295" y="1183132"/>
                  </a:lnTo>
                  <a:lnTo>
                    <a:pt x="1451102" y="1222120"/>
                  </a:lnTo>
                  <a:lnTo>
                    <a:pt x="1427099" y="1258697"/>
                  </a:lnTo>
                  <a:lnTo>
                    <a:pt x="1399540" y="1292606"/>
                  </a:lnTo>
                  <a:lnTo>
                    <a:pt x="1368678" y="1323467"/>
                  </a:lnTo>
                  <a:lnTo>
                    <a:pt x="1334897" y="1351026"/>
                  </a:lnTo>
                  <a:lnTo>
                    <a:pt x="1298321" y="1375029"/>
                  </a:lnTo>
                  <a:lnTo>
                    <a:pt x="1259331" y="1395222"/>
                  </a:lnTo>
                  <a:lnTo>
                    <a:pt x="1218056" y="1411477"/>
                  </a:lnTo>
                  <a:lnTo>
                    <a:pt x="1174877" y="1423416"/>
                  </a:lnTo>
                  <a:lnTo>
                    <a:pt x="1129919" y="1430655"/>
                  </a:lnTo>
                  <a:lnTo>
                    <a:pt x="1083564" y="1433195"/>
                  </a:lnTo>
                  <a:lnTo>
                    <a:pt x="464311" y="1433195"/>
                  </a:lnTo>
                  <a:lnTo>
                    <a:pt x="464311" y="581025"/>
                  </a:lnTo>
                  <a:lnTo>
                    <a:pt x="1083564" y="581025"/>
                  </a:lnTo>
                  <a:close/>
                </a:path>
                <a:path w="2083434" h="3331845">
                  <a:moveTo>
                    <a:pt x="1315720" y="2750248"/>
                  </a:moveTo>
                  <a:lnTo>
                    <a:pt x="464311" y="2750248"/>
                  </a:lnTo>
                  <a:lnTo>
                    <a:pt x="464311" y="1665605"/>
                  </a:lnTo>
                  <a:lnTo>
                    <a:pt x="1315720" y="1665605"/>
                  </a:lnTo>
                  <a:lnTo>
                    <a:pt x="1362455" y="1667637"/>
                  </a:lnTo>
                  <a:lnTo>
                    <a:pt x="1408049" y="1673479"/>
                  </a:lnTo>
                  <a:lnTo>
                    <a:pt x="1452499" y="1683004"/>
                  </a:lnTo>
                  <a:lnTo>
                    <a:pt x="1495425" y="1696212"/>
                  </a:lnTo>
                  <a:lnTo>
                    <a:pt x="1536827" y="1712722"/>
                  </a:lnTo>
                  <a:lnTo>
                    <a:pt x="1576324" y="1732407"/>
                  </a:lnTo>
                  <a:lnTo>
                    <a:pt x="1614043" y="1755139"/>
                  </a:lnTo>
                  <a:lnTo>
                    <a:pt x="1649602" y="1780920"/>
                  </a:lnTo>
                  <a:lnTo>
                    <a:pt x="1683003" y="1809242"/>
                  </a:lnTo>
                  <a:lnTo>
                    <a:pt x="1713992" y="1840230"/>
                  </a:lnTo>
                  <a:lnTo>
                    <a:pt x="1742313" y="1873631"/>
                  </a:lnTo>
                  <a:lnTo>
                    <a:pt x="1767967" y="1909318"/>
                  </a:lnTo>
                  <a:lnTo>
                    <a:pt x="1790827" y="1947037"/>
                  </a:lnTo>
                  <a:lnTo>
                    <a:pt x="1810511" y="1986661"/>
                  </a:lnTo>
                  <a:lnTo>
                    <a:pt x="1827022" y="2028063"/>
                  </a:lnTo>
                  <a:lnTo>
                    <a:pt x="1840102" y="2070989"/>
                  </a:lnTo>
                  <a:lnTo>
                    <a:pt x="1849627" y="2115439"/>
                  </a:lnTo>
                  <a:lnTo>
                    <a:pt x="1855470" y="2161159"/>
                  </a:lnTo>
                  <a:lnTo>
                    <a:pt x="1857502" y="2207895"/>
                  </a:lnTo>
                  <a:lnTo>
                    <a:pt x="1855470" y="2254758"/>
                  </a:lnTo>
                  <a:lnTo>
                    <a:pt x="1849627" y="2300478"/>
                  </a:lnTo>
                  <a:lnTo>
                    <a:pt x="1840102" y="2344801"/>
                  </a:lnTo>
                  <a:lnTo>
                    <a:pt x="1827022" y="2387854"/>
                  </a:lnTo>
                  <a:lnTo>
                    <a:pt x="1810511" y="2429256"/>
                  </a:lnTo>
                  <a:lnTo>
                    <a:pt x="1790827" y="2468880"/>
                  </a:lnTo>
                  <a:lnTo>
                    <a:pt x="1767967" y="2506599"/>
                  </a:lnTo>
                  <a:lnTo>
                    <a:pt x="1742313" y="2542222"/>
                  </a:lnTo>
                  <a:lnTo>
                    <a:pt x="1713992" y="2575610"/>
                  </a:lnTo>
                  <a:lnTo>
                    <a:pt x="1683003" y="2606598"/>
                  </a:lnTo>
                  <a:lnTo>
                    <a:pt x="1649602" y="2635008"/>
                  </a:lnTo>
                  <a:lnTo>
                    <a:pt x="1614043" y="2660688"/>
                  </a:lnTo>
                  <a:lnTo>
                    <a:pt x="1576324" y="2683471"/>
                  </a:lnTo>
                  <a:lnTo>
                    <a:pt x="1536827" y="2703207"/>
                  </a:lnTo>
                  <a:lnTo>
                    <a:pt x="1495425" y="2719705"/>
                  </a:lnTo>
                  <a:lnTo>
                    <a:pt x="1452499" y="2732824"/>
                  </a:lnTo>
                  <a:lnTo>
                    <a:pt x="1408049" y="2742399"/>
                  </a:lnTo>
                  <a:lnTo>
                    <a:pt x="1362455" y="2748254"/>
                  </a:lnTo>
                  <a:lnTo>
                    <a:pt x="1315720" y="2750248"/>
                  </a:lnTo>
                  <a:close/>
                </a:path>
              </a:pathLst>
            </a:custGeom>
            <a:ln w="45168">
              <a:solidFill>
                <a:srgbClr val="4470C4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39367" y="35051"/>
            <a:ext cx="10110978" cy="1265682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1409446" y="214071"/>
            <a:ext cx="9372600" cy="697230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pc="80"/>
              <a:t>Implications</a:t>
            </a:r>
            <a:r>
              <a:rPr dirty="0" spc="-275"/>
              <a:t> </a:t>
            </a:r>
            <a:r>
              <a:rPr dirty="0" spc="80"/>
              <a:t>of</a:t>
            </a:r>
            <a:r>
              <a:rPr dirty="0" spc="-270"/>
              <a:t> </a:t>
            </a:r>
            <a:r>
              <a:rPr dirty="0" spc="90"/>
              <a:t>Market</a:t>
            </a:r>
            <a:r>
              <a:rPr dirty="0" spc="-290"/>
              <a:t> </a:t>
            </a:r>
            <a:r>
              <a:rPr dirty="0" spc="-10"/>
              <a:t>Equilibrium: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6691" y="1080896"/>
            <a:ext cx="7976870" cy="216408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240029" indent="-227329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0029" algn="l"/>
              </a:tabLst>
            </a:pPr>
            <a:r>
              <a:rPr dirty="0" sz="2400" spc="220">
                <a:solidFill>
                  <a:srgbClr val="FFFFFF"/>
                </a:solidFill>
                <a:latin typeface="Trebuchet MS"/>
                <a:cs typeface="Trebuchet MS"/>
              </a:rPr>
              <a:t>No</a:t>
            </a:r>
            <a:r>
              <a:rPr dirty="0" sz="2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70">
                <a:solidFill>
                  <a:srgbClr val="FFFFFF"/>
                </a:solidFill>
                <a:latin typeface="Trebuchet MS"/>
                <a:cs typeface="Trebuchet MS"/>
              </a:rPr>
              <a:t>surplus</a:t>
            </a:r>
            <a:r>
              <a:rPr dirty="0" sz="2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or</a:t>
            </a:r>
            <a:r>
              <a:rPr dirty="0" sz="2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65">
                <a:solidFill>
                  <a:srgbClr val="FFFFFF"/>
                </a:solidFill>
                <a:latin typeface="Trebuchet MS"/>
                <a:cs typeface="Trebuchet MS"/>
              </a:rPr>
              <a:t>shortage</a:t>
            </a:r>
            <a:r>
              <a:rPr dirty="0" sz="24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50">
                <a:solidFill>
                  <a:srgbClr val="FFFFFF"/>
                </a:solidFill>
                <a:latin typeface="Trebuchet MS"/>
                <a:cs typeface="Trebuchet MS"/>
              </a:rPr>
              <a:t>goods.</a:t>
            </a:r>
            <a:endParaRPr sz="2400">
              <a:latin typeface="Trebuchet MS"/>
              <a:cs typeface="Trebuchet MS"/>
            </a:endParaRPr>
          </a:p>
          <a:p>
            <a:pPr marL="240029" marR="5080" indent="-227329">
              <a:lnSpc>
                <a:spcPct val="150100"/>
              </a:lnSpc>
              <a:spcBef>
                <a:spcPts val="990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Optimal</a:t>
            </a:r>
            <a:r>
              <a:rPr dirty="0" sz="24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allocation</a:t>
            </a:r>
            <a:r>
              <a:rPr dirty="0" sz="2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80">
                <a:solidFill>
                  <a:srgbClr val="FFFFFF"/>
                </a:solidFill>
                <a:latin typeface="Trebuchet MS"/>
                <a:cs typeface="Trebuchet MS"/>
              </a:rPr>
              <a:t>resources</a:t>
            </a:r>
            <a:r>
              <a:rPr dirty="0" sz="24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20">
                <a:solidFill>
                  <a:srgbClr val="FFFFFF"/>
                </a:solidFill>
                <a:latin typeface="Trebuchet MS"/>
                <a:cs typeface="Trebuchet MS"/>
              </a:rPr>
              <a:t>-</a:t>
            </a:r>
            <a:r>
              <a:rPr dirty="0" sz="24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60">
                <a:solidFill>
                  <a:srgbClr val="FFFFFF"/>
                </a:solidFill>
                <a:latin typeface="Trebuchet MS"/>
                <a:cs typeface="Trebuchet MS"/>
              </a:rPr>
              <a:t>producers</a:t>
            </a:r>
            <a:r>
              <a:rPr dirty="0" sz="24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are</a:t>
            </a:r>
            <a:r>
              <a:rPr dirty="0" sz="24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35">
                <a:solidFill>
                  <a:srgbClr val="FFFFFF"/>
                </a:solidFill>
                <a:latin typeface="Trebuchet MS"/>
                <a:cs typeface="Trebuchet MS"/>
              </a:rPr>
              <a:t>selling </a:t>
            </a:r>
            <a:r>
              <a:rPr dirty="0" sz="2400" spc="35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-30">
                <a:solidFill>
                  <a:srgbClr val="FFFFFF"/>
                </a:solidFill>
                <a:latin typeface="Trebuchet MS"/>
                <a:cs typeface="Trebuchet MS"/>
              </a:rPr>
              <a:t>all</a:t>
            </a:r>
            <a:r>
              <a:rPr dirty="0" sz="24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they</a:t>
            </a:r>
            <a:r>
              <a:rPr dirty="0" sz="24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want</a:t>
            </a:r>
            <a:r>
              <a:rPr dirty="0" sz="24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3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4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produce,</a:t>
            </a:r>
            <a:r>
              <a:rPr dirty="0" sz="24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9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95">
                <a:solidFill>
                  <a:srgbClr val="FFFFFF"/>
                </a:solidFill>
                <a:latin typeface="Trebuchet MS"/>
                <a:cs typeface="Trebuchet MS"/>
              </a:rPr>
              <a:t>consumers</a:t>
            </a:r>
            <a:r>
              <a:rPr dirty="0" sz="2400" spc="-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are</a:t>
            </a:r>
            <a:r>
              <a:rPr dirty="0" sz="24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getting</a:t>
            </a:r>
            <a:r>
              <a:rPr dirty="0" sz="24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5">
                <a:solidFill>
                  <a:srgbClr val="FFFFFF"/>
                </a:solidFill>
                <a:latin typeface="Trebuchet MS"/>
                <a:cs typeface="Trebuchet MS"/>
              </a:rPr>
              <a:t>all </a:t>
            </a:r>
            <a:r>
              <a:rPr dirty="0" sz="2400" spc="-25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they</a:t>
            </a:r>
            <a:r>
              <a:rPr dirty="0" sz="24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want</a:t>
            </a:r>
            <a:r>
              <a:rPr dirty="0" sz="24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4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0">
                <a:solidFill>
                  <a:srgbClr val="FFFFFF"/>
                </a:solidFill>
                <a:latin typeface="Trebuchet MS"/>
                <a:cs typeface="Trebuchet MS"/>
              </a:rPr>
              <a:t>buy.</a:t>
            </a:r>
            <a:endParaRPr sz="2400">
              <a:latin typeface="Trebuchet MS"/>
              <a:cs typeface="Trebuchet MS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56691" y="4179823"/>
            <a:ext cx="8109584" cy="234251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240029" indent="-227329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0029" algn="l"/>
              </a:tabLst>
            </a:pPr>
            <a:r>
              <a:rPr dirty="0" sz="2400" b="1">
                <a:solidFill>
                  <a:srgbClr val="FFFFFF"/>
                </a:solidFill>
                <a:latin typeface="Trebuchet MS"/>
                <a:cs typeface="Trebuchet MS"/>
              </a:rPr>
              <a:t>Adjustment</a:t>
            </a:r>
            <a:r>
              <a:rPr dirty="0" sz="2400" spc="1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b="1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400" spc="-3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 b="1">
                <a:solidFill>
                  <a:srgbClr val="FFFFFF"/>
                </a:solidFill>
                <a:latin typeface="Trebuchet MS"/>
                <a:cs typeface="Trebuchet MS"/>
              </a:rPr>
              <a:t>Equilibrium:</a:t>
            </a:r>
            <a:endParaRPr sz="2400">
              <a:latin typeface="Trebuchet MS"/>
              <a:cs typeface="Trebuchet MS"/>
            </a:endParaRPr>
          </a:p>
          <a:p>
            <a:pPr marL="240029" indent="-227329">
              <a:lnSpc>
                <a:spcPct val="100000"/>
              </a:lnSpc>
              <a:spcBef>
                <a:spcPts val="2245"/>
              </a:spcBef>
              <a:buFont typeface="Arial"/>
              <a:buChar char="•"/>
              <a:tabLst>
                <a:tab pos="240029" algn="l"/>
              </a:tabLst>
            </a:pP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Prices</a:t>
            </a:r>
            <a:r>
              <a:rPr dirty="0" sz="24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adjust</a:t>
            </a:r>
            <a:r>
              <a:rPr dirty="0" sz="2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40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dirty="0" sz="2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95">
                <a:solidFill>
                  <a:srgbClr val="FFFFFF"/>
                </a:solidFill>
                <a:latin typeface="Trebuchet MS"/>
                <a:cs typeface="Trebuchet MS"/>
              </a:rPr>
              <a:t>response</a:t>
            </a:r>
            <a:r>
              <a:rPr dirty="0" sz="24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85">
                <a:solidFill>
                  <a:srgbClr val="FFFFFF"/>
                </a:solidFill>
                <a:latin typeface="Trebuchet MS"/>
                <a:cs typeface="Trebuchet MS"/>
              </a:rPr>
              <a:t>surpluses</a:t>
            </a:r>
            <a:r>
              <a:rPr dirty="0" sz="24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9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shortages.</a:t>
            </a:r>
            <a:endParaRPr sz="2400">
              <a:latin typeface="Trebuchet MS"/>
              <a:cs typeface="Trebuchet MS"/>
            </a:endParaRPr>
          </a:p>
          <a:p>
            <a:pPr marL="240029" indent="-227329">
              <a:lnSpc>
                <a:spcPct val="100000"/>
              </a:lnSpc>
              <a:spcBef>
                <a:spcPts val="2245"/>
              </a:spcBef>
              <a:buFont typeface="Arial"/>
              <a:buChar char="•"/>
              <a:tabLst>
                <a:tab pos="240029" algn="l"/>
              </a:tabLst>
            </a:pP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Surplus:</a:t>
            </a:r>
            <a:r>
              <a:rPr dirty="0" sz="24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Price</a:t>
            </a:r>
            <a:r>
              <a:rPr dirty="0" sz="24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70">
                <a:solidFill>
                  <a:srgbClr val="FFFFFF"/>
                </a:solidFill>
                <a:latin typeface="Trebuchet MS"/>
                <a:cs typeface="Trebuchet MS"/>
              </a:rPr>
              <a:t>tends</a:t>
            </a:r>
            <a:r>
              <a:rPr dirty="0" sz="24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4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50">
                <a:solidFill>
                  <a:srgbClr val="FFFFFF"/>
                </a:solidFill>
                <a:latin typeface="Trebuchet MS"/>
                <a:cs typeface="Trebuchet MS"/>
              </a:rPr>
              <a:t>fall</a:t>
            </a:r>
            <a:r>
              <a:rPr dirty="0" sz="2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45">
                <a:solidFill>
                  <a:srgbClr val="FFFFFF"/>
                </a:solidFill>
                <a:latin typeface="Trebuchet MS"/>
                <a:cs typeface="Trebuchet MS"/>
              </a:rPr>
              <a:t>until</a:t>
            </a:r>
            <a:r>
              <a:rPr dirty="0" sz="24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equilibrium</a:t>
            </a:r>
            <a:r>
              <a:rPr dirty="0" sz="2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is</a:t>
            </a:r>
            <a:r>
              <a:rPr dirty="0" sz="24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restored.</a:t>
            </a:r>
            <a:endParaRPr sz="2400">
              <a:latin typeface="Trebuchet MS"/>
              <a:cs typeface="Trebuchet MS"/>
            </a:endParaRPr>
          </a:p>
          <a:p>
            <a:pPr marL="240029" indent="-227329">
              <a:lnSpc>
                <a:spcPct val="100000"/>
              </a:lnSpc>
              <a:spcBef>
                <a:spcPts val="2230"/>
              </a:spcBef>
              <a:buFont typeface="Arial"/>
              <a:buChar char="•"/>
              <a:tabLst>
                <a:tab pos="240029" algn="l"/>
              </a:tabLst>
            </a:pP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Shortage:</a:t>
            </a:r>
            <a:r>
              <a:rPr dirty="0" sz="24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Price</a:t>
            </a:r>
            <a:r>
              <a:rPr dirty="0" sz="24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70">
                <a:solidFill>
                  <a:srgbClr val="FFFFFF"/>
                </a:solidFill>
                <a:latin typeface="Trebuchet MS"/>
                <a:cs typeface="Trebuchet MS"/>
              </a:rPr>
              <a:t>tends</a:t>
            </a:r>
            <a:r>
              <a:rPr dirty="0" sz="24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4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rise</a:t>
            </a:r>
            <a:r>
              <a:rPr dirty="0" sz="24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45">
                <a:solidFill>
                  <a:srgbClr val="FFFFFF"/>
                </a:solidFill>
                <a:latin typeface="Trebuchet MS"/>
                <a:cs typeface="Trebuchet MS"/>
              </a:rPr>
              <a:t>until</a:t>
            </a:r>
            <a:r>
              <a:rPr dirty="0" sz="24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equilibrium</a:t>
            </a:r>
            <a:r>
              <a:rPr dirty="0" sz="24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is</a:t>
            </a:r>
            <a:r>
              <a:rPr dirty="0" sz="24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restored.</a:t>
            </a:r>
            <a:endParaRPr sz="2400">
              <a:latin typeface="Trebuchet MS"/>
              <a:cs typeface="Trebuchet MS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8662416" y="2795028"/>
            <a:ext cx="2580640" cy="3828415"/>
            <a:chOff x="8662416" y="2795028"/>
            <a:chExt cx="2580640" cy="3828415"/>
          </a:xfrm>
        </p:grpSpPr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662416" y="2795028"/>
              <a:ext cx="2580131" cy="3828288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8915400" y="3047999"/>
              <a:ext cx="2083435" cy="3331845"/>
            </a:xfrm>
            <a:custGeom>
              <a:avLst/>
              <a:gdLst/>
              <a:ahLst/>
              <a:cxnLst/>
              <a:rect l="l" t="t" r="r" b="b"/>
              <a:pathLst>
                <a:path w="2083434" h="3331845">
                  <a:moveTo>
                    <a:pt x="2083308" y="2201672"/>
                  </a:moveTo>
                  <a:lnTo>
                    <a:pt x="2081403" y="2152154"/>
                  </a:lnTo>
                  <a:lnTo>
                    <a:pt x="2076323" y="2103247"/>
                  </a:lnTo>
                  <a:lnTo>
                    <a:pt x="2068195" y="2055241"/>
                  </a:lnTo>
                  <a:lnTo>
                    <a:pt x="2057273" y="2008124"/>
                  </a:lnTo>
                  <a:lnTo>
                    <a:pt x="2043430" y="1962023"/>
                  </a:lnTo>
                  <a:lnTo>
                    <a:pt x="2026793" y="1917065"/>
                  </a:lnTo>
                  <a:lnTo>
                    <a:pt x="2007616" y="1873631"/>
                  </a:lnTo>
                  <a:lnTo>
                    <a:pt x="1985645" y="1831086"/>
                  </a:lnTo>
                  <a:lnTo>
                    <a:pt x="1961261" y="1790319"/>
                  </a:lnTo>
                  <a:lnTo>
                    <a:pt x="1934464" y="1751076"/>
                  </a:lnTo>
                  <a:lnTo>
                    <a:pt x="1905254" y="1713611"/>
                  </a:lnTo>
                  <a:lnTo>
                    <a:pt x="1873885" y="1677924"/>
                  </a:lnTo>
                  <a:lnTo>
                    <a:pt x="1857502" y="1661718"/>
                  </a:lnTo>
                  <a:lnTo>
                    <a:pt x="1857502" y="2207895"/>
                  </a:lnTo>
                  <a:lnTo>
                    <a:pt x="1855470" y="2254758"/>
                  </a:lnTo>
                  <a:lnTo>
                    <a:pt x="1849628" y="2300478"/>
                  </a:lnTo>
                  <a:lnTo>
                    <a:pt x="1840103" y="2344801"/>
                  </a:lnTo>
                  <a:lnTo>
                    <a:pt x="1827022" y="2387854"/>
                  </a:lnTo>
                  <a:lnTo>
                    <a:pt x="1810512" y="2429256"/>
                  </a:lnTo>
                  <a:lnTo>
                    <a:pt x="1790827" y="2468880"/>
                  </a:lnTo>
                  <a:lnTo>
                    <a:pt x="1767967" y="2506599"/>
                  </a:lnTo>
                  <a:lnTo>
                    <a:pt x="1742313" y="2542222"/>
                  </a:lnTo>
                  <a:lnTo>
                    <a:pt x="1713992" y="2575610"/>
                  </a:lnTo>
                  <a:lnTo>
                    <a:pt x="1683004" y="2606598"/>
                  </a:lnTo>
                  <a:lnTo>
                    <a:pt x="1649603" y="2635008"/>
                  </a:lnTo>
                  <a:lnTo>
                    <a:pt x="1614043" y="2660688"/>
                  </a:lnTo>
                  <a:lnTo>
                    <a:pt x="1576324" y="2683472"/>
                  </a:lnTo>
                  <a:lnTo>
                    <a:pt x="1536827" y="2703207"/>
                  </a:lnTo>
                  <a:lnTo>
                    <a:pt x="1495425" y="2719705"/>
                  </a:lnTo>
                  <a:lnTo>
                    <a:pt x="1452499" y="2732824"/>
                  </a:lnTo>
                  <a:lnTo>
                    <a:pt x="1408049" y="2742400"/>
                  </a:lnTo>
                  <a:lnTo>
                    <a:pt x="1362456" y="2748254"/>
                  </a:lnTo>
                  <a:lnTo>
                    <a:pt x="1315720" y="2750248"/>
                  </a:lnTo>
                  <a:lnTo>
                    <a:pt x="464312" y="2750248"/>
                  </a:lnTo>
                  <a:lnTo>
                    <a:pt x="464312" y="1665605"/>
                  </a:lnTo>
                  <a:lnTo>
                    <a:pt x="1315720" y="1665605"/>
                  </a:lnTo>
                  <a:lnTo>
                    <a:pt x="1362456" y="1667637"/>
                  </a:lnTo>
                  <a:lnTo>
                    <a:pt x="1408049" y="1673479"/>
                  </a:lnTo>
                  <a:lnTo>
                    <a:pt x="1452499" y="1683004"/>
                  </a:lnTo>
                  <a:lnTo>
                    <a:pt x="1495425" y="1696212"/>
                  </a:lnTo>
                  <a:lnTo>
                    <a:pt x="1536827" y="1712722"/>
                  </a:lnTo>
                  <a:lnTo>
                    <a:pt x="1576324" y="1732407"/>
                  </a:lnTo>
                  <a:lnTo>
                    <a:pt x="1614043" y="1755140"/>
                  </a:lnTo>
                  <a:lnTo>
                    <a:pt x="1649603" y="1780921"/>
                  </a:lnTo>
                  <a:lnTo>
                    <a:pt x="1683004" y="1809242"/>
                  </a:lnTo>
                  <a:lnTo>
                    <a:pt x="1713992" y="1840230"/>
                  </a:lnTo>
                  <a:lnTo>
                    <a:pt x="1742313" y="1873631"/>
                  </a:lnTo>
                  <a:lnTo>
                    <a:pt x="1767967" y="1909318"/>
                  </a:lnTo>
                  <a:lnTo>
                    <a:pt x="1790827" y="1947037"/>
                  </a:lnTo>
                  <a:lnTo>
                    <a:pt x="1810512" y="1986661"/>
                  </a:lnTo>
                  <a:lnTo>
                    <a:pt x="1827022" y="2028063"/>
                  </a:lnTo>
                  <a:lnTo>
                    <a:pt x="1840103" y="2070989"/>
                  </a:lnTo>
                  <a:lnTo>
                    <a:pt x="1849628" y="2115439"/>
                  </a:lnTo>
                  <a:lnTo>
                    <a:pt x="1855470" y="2161159"/>
                  </a:lnTo>
                  <a:lnTo>
                    <a:pt x="1857502" y="2207895"/>
                  </a:lnTo>
                  <a:lnTo>
                    <a:pt x="1857502" y="1661718"/>
                  </a:lnTo>
                  <a:lnTo>
                    <a:pt x="1804543" y="1612519"/>
                  </a:lnTo>
                  <a:lnTo>
                    <a:pt x="1766824" y="1582928"/>
                  </a:lnTo>
                  <a:lnTo>
                    <a:pt x="1727200" y="1555750"/>
                  </a:lnTo>
                  <a:lnTo>
                    <a:pt x="1685798" y="1530985"/>
                  </a:lnTo>
                  <a:lnTo>
                    <a:pt x="1642491" y="1508633"/>
                  </a:lnTo>
                  <a:lnTo>
                    <a:pt x="1597533" y="1488948"/>
                  </a:lnTo>
                  <a:lnTo>
                    <a:pt x="1551051" y="1471930"/>
                  </a:lnTo>
                  <a:lnTo>
                    <a:pt x="1582928" y="1437386"/>
                  </a:lnTo>
                  <a:lnTo>
                    <a:pt x="1612011" y="1401191"/>
                  </a:lnTo>
                  <a:lnTo>
                    <a:pt x="1638046" y="1363599"/>
                  </a:lnTo>
                  <a:lnTo>
                    <a:pt x="1661287" y="1324610"/>
                  </a:lnTo>
                  <a:lnTo>
                    <a:pt x="1681480" y="1284478"/>
                  </a:lnTo>
                  <a:lnTo>
                    <a:pt x="1698879" y="1243203"/>
                  </a:lnTo>
                  <a:lnTo>
                    <a:pt x="1713357" y="1201166"/>
                  </a:lnTo>
                  <a:lnTo>
                    <a:pt x="1724787" y="1158494"/>
                  </a:lnTo>
                  <a:lnTo>
                    <a:pt x="1733423" y="1115187"/>
                  </a:lnTo>
                  <a:lnTo>
                    <a:pt x="1739138" y="1071499"/>
                  </a:lnTo>
                  <a:lnTo>
                    <a:pt x="1741932" y="1027684"/>
                  </a:lnTo>
                  <a:lnTo>
                    <a:pt x="1741805" y="1007110"/>
                  </a:lnTo>
                  <a:lnTo>
                    <a:pt x="1738757" y="939800"/>
                  </a:lnTo>
                  <a:lnTo>
                    <a:pt x="1732788" y="896239"/>
                  </a:lnTo>
                  <a:lnTo>
                    <a:pt x="1723898" y="852932"/>
                  </a:lnTo>
                  <a:lnTo>
                    <a:pt x="1712087" y="810387"/>
                  </a:lnTo>
                  <a:lnTo>
                    <a:pt x="1697355" y="768350"/>
                  </a:lnTo>
                  <a:lnTo>
                    <a:pt x="1679702" y="727329"/>
                  </a:lnTo>
                  <a:lnTo>
                    <a:pt x="1659255" y="687324"/>
                  </a:lnTo>
                  <a:lnTo>
                    <a:pt x="1635760" y="648462"/>
                  </a:lnTo>
                  <a:lnTo>
                    <a:pt x="1609471" y="610997"/>
                  </a:lnTo>
                  <a:lnTo>
                    <a:pt x="1580134" y="574929"/>
                  </a:lnTo>
                  <a:lnTo>
                    <a:pt x="1548003" y="540639"/>
                  </a:lnTo>
                  <a:lnTo>
                    <a:pt x="1510157" y="505714"/>
                  </a:lnTo>
                  <a:lnTo>
                    <a:pt x="1509141" y="504926"/>
                  </a:lnTo>
                  <a:lnTo>
                    <a:pt x="1509141" y="1007110"/>
                  </a:lnTo>
                  <a:lnTo>
                    <a:pt x="1506728" y="1053465"/>
                  </a:lnTo>
                  <a:lnTo>
                    <a:pt x="1499362" y="1098550"/>
                  </a:lnTo>
                  <a:lnTo>
                    <a:pt x="1487551" y="1141730"/>
                  </a:lnTo>
                  <a:lnTo>
                    <a:pt x="1471295" y="1183132"/>
                  </a:lnTo>
                  <a:lnTo>
                    <a:pt x="1451102" y="1222121"/>
                  </a:lnTo>
                  <a:lnTo>
                    <a:pt x="1427099" y="1258697"/>
                  </a:lnTo>
                  <a:lnTo>
                    <a:pt x="1399540" y="1292606"/>
                  </a:lnTo>
                  <a:lnTo>
                    <a:pt x="1368679" y="1323467"/>
                  </a:lnTo>
                  <a:lnTo>
                    <a:pt x="1334897" y="1351026"/>
                  </a:lnTo>
                  <a:lnTo>
                    <a:pt x="1298321" y="1375029"/>
                  </a:lnTo>
                  <a:lnTo>
                    <a:pt x="1259332" y="1395222"/>
                  </a:lnTo>
                  <a:lnTo>
                    <a:pt x="1218057" y="1411478"/>
                  </a:lnTo>
                  <a:lnTo>
                    <a:pt x="1174877" y="1423416"/>
                  </a:lnTo>
                  <a:lnTo>
                    <a:pt x="1129919" y="1430655"/>
                  </a:lnTo>
                  <a:lnTo>
                    <a:pt x="1083564" y="1433195"/>
                  </a:lnTo>
                  <a:lnTo>
                    <a:pt x="464312" y="1433195"/>
                  </a:lnTo>
                  <a:lnTo>
                    <a:pt x="464312" y="581025"/>
                  </a:lnTo>
                  <a:lnTo>
                    <a:pt x="1083564" y="581025"/>
                  </a:lnTo>
                  <a:lnTo>
                    <a:pt x="1129919" y="583438"/>
                  </a:lnTo>
                  <a:lnTo>
                    <a:pt x="1174877" y="590804"/>
                  </a:lnTo>
                  <a:lnTo>
                    <a:pt x="1218057" y="602742"/>
                  </a:lnTo>
                  <a:lnTo>
                    <a:pt x="1259332" y="618871"/>
                  </a:lnTo>
                  <a:lnTo>
                    <a:pt x="1298321" y="639191"/>
                  </a:lnTo>
                  <a:lnTo>
                    <a:pt x="1334897" y="663194"/>
                  </a:lnTo>
                  <a:lnTo>
                    <a:pt x="1368679" y="690753"/>
                  </a:lnTo>
                  <a:lnTo>
                    <a:pt x="1399540" y="721614"/>
                  </a:lnTo>
                  <a:lnTo>
                    <a:pt x="1427099" y="755396"/>
                  </a:lnTo>
                  <a:lnTo>
                    <a:pt x="1451102" y="791972"/>
                  </a:lnTo>
                  <a:lnTo>
                    <a:pt x="1471295" y="831088"/>
                  </a:lnTo>
                  <a:lnTo>
                    <a:pt x="1487551" y="872363"/>
                  </a:lnTo>
                  <a:lnTo>
                    <a:pt x="1499362" y="915670"/>
                  </a:lnTo>
                  <a:lnTo>
                    <a:pt x="1506728" y="960628"/>
                  </a:lnTo>
                  <a:lnTo>
                    <a:pt x="1509141" y="1007110"/>
                  </a:lnTo>
                  <a:lnTo>
                    <a:pt x="1509141" y="504926"/>
                  </a:lnTo>
                  <a:lnTo>
                    <a:pt x="1469771" y="474091"/>
                  </a:lnTo>
                  <a:lnTo>
                    <a:pt x="1427099" y="445770"/>
                  </a:lnTo>
                  <a:lnTo>
                    <a:pt x="1382522" y="420751"/>
                  </a:lnTo>
                  <a:lnTo>
                    <a:pt x="1336040" y="399288"/>
                  </a:lnTo>
                  <a:lnTo>
                    <a:pt x="1287907" y="381508"/>
                  </a:lnTo>
                  <a:lnTo>
                    <a:pt x="1238377" y="367538"/>
                  </a:lnTo>
                  <a:lnTo>
                    <a:pt x="1238377" y="0"/>
                  </a:lnTo>
                  <a:lnTo>
                    <a:pt x="1006094" y="0"/>
                  </a:lnTo>
                  <a:lnTo>
                    <a:pt x="1006094" y="348615"/>
                  </a:lnTo>
                  <a:lnTo>
                    <a:pt x="773963" y="348615"/>
                  </a:lnTo>
                  <a:lnTo>
                    <a:pt x="773963" y="50"/>
                  </a:lnTo>
                  <a:lnTo>
                    <a:pt x="541782" y="50"/>
                  </a:lnTo>
                  <a:lnTo>
                    <a:pt x="541782" y="348615"/>
                  </a:lnTo>
                  <a:lnTo>
                    <a:pt x="0" y="348615"/>
                  </a:lnTo>
                  <a:lnTo>
                    <a:pt x="0" y="581025"/>
                  </a:lnTo>
                  <a:lnTo>
                    <a:pt x="232156" y="581025"/>
                  </a:lnTo>
                  <a:lnTo>
                    <a:pt x="232156" y="2750248"/>
                  </a:lnTo>
                  <a:lnTo>
                    <a:pt x="0" y="2750248"/>
                  </a:lnTo>
                  <a:lnTo>
                    <a:pt x="0" y="2982671"/>
                  </a:lnTo>
                  <a:lnTo>
                    <a:pt x="541782" y="2982671"/>
                  </a:lnTo>
                  <a:lnTo>
                    <a:pt x="541782" y="3331311"/>
                  </a:lnTo>
                  <a:lnTo>
                    <a:pt x="773963" y="3331311"/>
                  </a:lnTo>
                  <a:lnTo>
                    <a:pt x="773963" y="2982671"/>
                  </a:lnTo>
                  <a:lnTo>
                    <a:pt x="1006094" y="2982671"/>
                  </a:lnTo>
                  <a:lnTo>
                    <a:pt x="1006094" y="3331311"/>
                  </a:lnTo>
                  <a:lnTo>
                    <a:pt x="1238275" y="3331311"/>
                  </a:lnTo>
                  <a:lnTo>
                    <a:pt x="1238275" y="2982671"/>
                  </a:lnTo>
                  <a:lnTo>
                    <a:pt x="1315720" y="2982671"/>
                  </a:lnTo>
                  <a:lnTo>
                    <a:pt x="1364615" y="2980753"/>
                  </a:lnTo>
                  <a:lnTo>
                    <a:pt x="1412748" y="2975838"/>
                  </a:lnTo>
                  <a:lnTo>
                    <a:pt x="1459865" y="2968053"/>
                  </a:lnTo>
                  <a:lnTo>
                    <a:pt x="1506093" y="2957461"/>
                  </a:lnTo>
                  <a:lnTo>
                    <a:pt x="1551178" y="2944164"/>
                  </a:lnTo>
                  <a:lnTo>
                    <a:pt x="1594993" y="2928239"/>
                  </a:lnTo>
                  <a:lnTo>
                    <a:pt x="1637538" y="2909811"/>
                  </a:lnTo>
                  <a:lnTo>
                    <a:pt x="1678813" y="2888932"/>
                  </a:lnTo>
                  <a:lnTo>
                    <a:pt x="1718564" y="2865729"/>
                  </a:lnTo>
                  <a:lnTo>
                    <a:pt x="1756791" y="2840266"/>
                  </a:lnTo>
                  <a:lnTo>
                    <a:pt x="1793367" y="2812643"/>
                  </a:lnTo>
                  <a:lnTo>
                    <a:pt x="1828165" y="2782963"/>
                  </a:lnTo>
                  <a:lnTo>
                    <a:pt x="1861185" y="2751302"/>
                  </a:lnTo>
                  <a:lnTo>
                    <a:pt x="1892173" y="2717762"/>
                  </a:lnTo>
                  <a:lnTo>
                    <a:pt x="1921256" y="2682430"/>
                  </a:lnTo>
                  <a:lnTo>
                    <a:pt x="1948307" y="2645397"/>
                  </a:lnTo>
                  <a:lnTo>
                    <a:pt x="1973072" y="2606751"/>
                  </a:lnTo>
                  <a:lnTo>
                    <a:pt x="1995678" y="2566581"/>
                  </a:lnTo>
                  <a:lnTo>
                    <a:pt x="2015744" y="2525014"/>
                  </a:lnTo>
                  <a:lnTo>
                    <a:pt x="2033524" y="2482088"/>
                  </a:lnTo>
                  <a:lnTo>
                    <a:pt x="2048764" y="2437892"/>
                  </a:lnTo>
                  <a:lnTo>
                    <a:pt x="2061210" y="2392553"/>
                  </a:lnTo>
                  <a:lnTo>
                    <a:pt x="2071116" y="2346198"/>
                  </a:lnTo>
                  <a:lnTo>
                    <a:pt x="2078101" y="2298827"/>
                  </a:lnTo>
                  <a:lnTo>
                    <a:pt x="2082165" y="2250694"/>
                  </a:lnTo>
                  <a:lnTo>
                    <a:pt x="2083308" y="2201672"/>
                  </a:lnTo>
                  <a:close/>
                </a:path>
              </a:pathLst>
            </a:custGeom>
            <a:solidFill>
              <a:srgbClr val="4470C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8915400" y="3047999"/>
              <a:ext cx="2083435" cy="3331845"/>
            </a:xfrm>
            <a:custGeom>
              <a:avLst/>
              <a:gdLst/>
              <a:ahLst/>
              <a:cxnLst/>
              <a:rect l="l" t="t" r="r" b="b"/>
              <a:pathLst>
                <a:path w="2083434" h="3331845">
                  <a:moveTo>
                    <a:pt x="1551051" y="1471930"/>
                  </a:moveTo>
                  <a:lnTo>
                    <a:pt x="1582927" y="1437386"/>
                  </a:lnTo>
                  <a:lnTo>
                    <a:pt x="1612010" y="1401191"/>
                  </a:lnTo>
                  <a:lnTo>
                    <a:pt x="1638046" y="1363599"/>
                  </a:lnTo>
                  <a:lnTo>
                    <a:pt x="1661286" y="1324610"/>
                  </a:lnTo>
                  <a:lnTo>
                    <a:pt x="1681479" y="1284477"/>
                  </a:lnTo>
                  <a:lnTo>
                    <a:pt x="1698878" y="1243202"/>
                  </a:lnTo>
                  <a:lnTo>
                    <a:pt x="1713356" y="1201166"/>
                  </a:lnTo>
                  <a:lnTo>
                    <a:pt x="1724786" y="1158494"/>
                  </a:lnTo>
                  <a:lnTo>
                    <a:pt x="1733423" y="1115187"/>
                  </a:lnTo>
                  <a:lnTo>
                    <a:pt x="1739138" y="1071499"/>
                  </a:lnTo>
                  <a:lnTo>
                    <a:pt x="1741931" y="1027683"/>
                  </a:lnTo>
                  <a:lnTo>
                    <a:pt x="1741804" y="983742"/>
                  </a:lnTo>
                  <a:lnTo>
                    <a:pt x="1738756" y="939800"/>
                  </a:lnTo>
                  <a:lnTo>
                    <a:pt x="1732788" y="896238"/>
                  </a:lnTo>
                  <a:lnTo>
                    <a:pt x="1723898" y="852932"/>
                  </a:lnTo>
                  <a:lnTo>
                    <a:pt x="1712086" y="810387"/>
                  </a:lnTo>
                  <a:lnTo>
                    <a:pt x="1697354" y="768350"/>
                  </a:lnTo>
                  <a:lnTo>
                    <a:pt x="1679702" y="727329"/>
                  </a:lnTo>
                  <a:lnTo>
                    <a:pt x="1659254" y="687324"/>
                  </a:lnTo>
                  <a:lnTo>
                    <a:pt x="1635759" y="648462"/>
                  </a:lnTo>
                  <a:lnTo>
                    <a:pt x="1609471" y="610997"/>
                  </a:lnTo>
                  <a:lnTo>
                    <a:pt x="1580133" y="574929"/>
                  </a:lnTo>
                  <a:lnTo>
                    <a:pt x="1548002" y="540638"/>
                  </a:lnTo>
                  <a:lnTo>
                    <a:pt x="1510156" y="505713"/>
                  </a:lnTo>
                  <a:lnTo>
                    <a:pt x="1469771" y="474090"/>
                  </a:lnTo>
                  <a:lnTo>
                    <a:pt x="1427099" y="445770"/>
                  </a:lnTo>
                  <a:lnTo>
                    <a:pt x="1382522" y="420750"/>
                  </a:lnTo>
                  <a:lnTo>
                    <a:pt x="1336040" y="399288"/>
                  </a:lnTo>
                  <a:lnTo>
                    <a:pt x="1287906" y="381508"/>
                  </a:lnTo>
                  <a:lnTo>
                    <a:pt x="1238377" y="367538"/>
                  </a:lnTo>
                  <a:lnTo>
                    <a:pt x="1238377" y="0"/>
                  </a:lnTo>
                  <a:lnTo>
                    <a:pt x="1006094" y="0"/>
                  </a:lnTo>
                  <a:lnTo>
                    <a:pt x="1006094" y="348614"/>
                  </a:lnTo>
                  <a:lnTo>
                    <a:pt x="773938" y="348614"/>
                  </a:lnTo>
                  <a:lnTo>
                    <a:pt x="773938" y="0"/>
                  </a:lnTo>
                  <a:lnTo>
                    <a:pt x="541781" y="0"/>
                  </a:lnTo>
                  <a:lnTo>
                    <a:pt x="541781" y="348614"/>
                  </a:lnTo>
                  <a:lnTo>
                    <a:pt x="0" y="348614"/>
                  </a:lnTo>
                  <a:lnTo>
                    <a:pt x="0" y="581025"/>
                  </a:lnTo>
                  <a:lnTo>
                    <a:pt x="232155" y="581025"/>
                  </a:lnTo>
                  <a:lnTo>
                    <a:pt x="232155" y="2750248"/>
                  </a:lnTo>
                  <a:lnTo>
                    <a:pt x="0" y="2750248"/>
                  </a:lnTo>
                  <a:lnTo>
                    <a:pt x="0" y="2982671"/>
                  </a:lnTo>
                  <a:lnTo>
                    <a:pt x="541781" y="2982671"/>
                  </a:lnTo>
                  <a:lnTo>
                    <a:pt x="541781" y="3331311"/>
                  </a:lnTo>
                  <a:lnTo>
                    <a:pt x="773938" y="3331311"/>
                  </a:lnTo>
                  <a:lnTo>
                    <a:pt x="773938" y="2982671"/>
                  </a:lnTo>
                  <a:lnTo>
                    <a:pt x="1006094" y="2982671"/>
                  </a:lnTo>
                  <a:lnTo>
                    <a:pt x="1006094" y="3331311"/>
                  </a:lnTo>
                  <a:lnTo>
                    <a:pt x="1238377" y="3331311"/>
                  </a:lnTo>
                  <a:lnTo>
                    <a:pt x="1238377" y="2982671"/>
                  </a:lnTo>
                  <a:lnTo>
                    <a:pt x="1315720" y="2982671"/>
                  </a:lnTo>
                  <a:lnTo>
                    <a:pt x="1364615" y="2980753"/>
                  </a:lnTo>
                  <a:lnTo>
                    <a:pt x="1412748" y="2975838"/>
                  </a:lnTo>
                  <a:lnTo>
                    <a:pt x="1459865" y="2968053"/>
                  </a:lnTo>
                  <a:lnTo>
                    <a:pt x="1506093" y="2957461"/>
                  </a:lnTo>
                  <a:lnTo>
                    <a:pt x="1551177" y="2944164"/>
                  </a:lnTo>
                  <a:lnTo>
                    <a:pt x="1594993" y="2928239"/>
                  </a:lnTo>
                  <a:lnTo>
                    <a:pt x="1637538" y="2909811"/>
                  </a:lnTo>
                  <a:lnTo>
                    <a:pt x="1678813" y="2888932"/>
                  </a:lnTo>
                  <a:lnTo>
                    <a:pt x="1718564" y="2865729"/>
                  </a:lnTo>
                  <a:lnTo>
                    <a:pt x="1756791" y="2840266"/>
                  </a:lnTo>
                  <a:lnTo>
                    <a:pt x="1793367" y="2812643"/>
                  </a:lnTo>
                  <a:lnTo>
                    <a:pt x="1828165" y="2782963"/>
                  </a:lnTo>
                  <a:lnTo>
                    <a:pt x="1861184" y="2751302"/>
                  </a:lnTo>
                  <a:lnTo>
                    <a:pt x="1892173" y="2717761"/>
                  </a:lnTo>
                  <a:lnTo>
                    <a:pt x="1921255" y="2682430"/>
                  </a:lnTo>
                  <a:lnTo>
                    <a:pt x="1948306" y="2645397"/>
                  </a:lnTo>
                  <a:lnTo>
                    <a:pt x="1973072" y="2606751"/>
                  </a:lnTo>
                  <a:lnTo>
                    <a:pt x="1995677" y="2566581"/>
                  </a:lnTo>
                  <a:lnTo>
                    <a:pt x="2015744" y="2525014"/>
                  </a:lnTo>
                  <a:lnTo>
                    <a:pt x="2033524" y="2482088"/>
                  </a:lnTo>
                  <a:lnTo>
                    <a:pt x="2048764" y="2437891"/>
                  </a:lnTo>
                  <a:lnTo>
                    <a:pt x="2061209" y="2392553"/>
                  </a:lnTo>
                  <a:lnTo>
                    <a:pt x="2071116" y="2346198"/>
                  </a:lnTo>
                  <a:lnTo>
                    <a:pt x="2078101" y="2298827"/>
                  </a:lnTo>
                  <a:lnTo>
                    <a:pt x="2082165" y="2250694"/>
                  </a:lnTo>
                  <a:lnTo>
                    <a:pt x="2083307" y="2201672"/>
                  </a:lnTo>
                  <a:lnTo>
                    <a:pt x="2081402" y="2152142"/>
                  </a:lnTo>
                  <a:lnTo>
                    <a:pt x="2076323" y="2103247"/>
                  </a:lnTo>
                  <a:lnTo>
                    <a:pt x="2068195" y="2055241"/>
                  </a:lnTo>
                  <a:lnTo>
                    <a:pt x="2057273" y="2008124"/>
                  </a:lnTo>
                  <a:lnTo>
                    <a:pt x="2043429" y="1962023"/>
                  </a:lnTo>
                  <a:lnTo>
                    <a:pt x="2026793" y="1917064"/>
                  </a:lnTo>
                  <a:lnTo>
                    <a:pt x="2007489" y="1873377"/>
                  </a:lnTo>
                  <a:lnTo>
                    <a:pt x="1985645" y="1831086"/>
                  </a:lnTo>
                  <a:lnTo>
                    <a:pt x="1961260" y="1790319"/>
                  </a:lnTo>
                  <a:lnTo>
                    <a:pt x="1934464" y="1751076"/>
                  </a:lnTo>
                  <a:lnTo>
                    <a:pt x="1905253" y="1713611"/>
                  </a:lnTo>
                  <a:lnTo>
                    <a:pt x="1873884" y="1677924"/>
                  </a:lnTo>
                  <a:lnTo>
                    <a:pt x="1840229" y="1644142"/>
                  </a:lnTo>
                  <a:lnTo>
                    <a:pt x="1804543" y="1612519"/>
                  </a:lnTo>
                  <a:lnTo>
                    <a:pt x="1766824" y="1582927"/>
                  </a:lnTo>
                  <a:lnTo>
                    <a:pt x="1727200" y="1555750"/>
                  </a:lnTo>
                  <a:lnTo>
                    <a:pt x="1685798" y="1530985"/>
                  </a:lnTo>
                  <a:lnTo>
                    <a:pt x="1642491" y="1508633"/>
                  </a:lnTo>
                  <a:lnTo>
                    <a:pt x="1597532" y="1488948"/>
                  </a:lnTo>
                  <a:lnTo>
                    <a:pt x="1551051" y="1471930"/>
                  </a:lnTo>
                  <a:close/>
                </a:path>
                <a:path w="2083434" h="3331845">
                  <a:moveTo>
                    <a:pt x="1083564" y="581025"/>
                  </a:moveTo>
                  <a:lnTo>
                    <a:pt x="1129919" y="583438"/>
                  </a:lnTo>
                  <a:lnTo>
                    <a:pt x="1174877" y="590804"/>
                  </a:lnTo>
                  <a:lnTo>
                    <a:pt x="1218056" y="602742"/>
                  </a:lnTo>
                  <a:lnTo>
                    <a:pt x="1259331" y="618870"/>
                  </a:lnTo>
                  <a:lnTo>
                    <a:pt x="1298321" y="639191"/>
                  </a:lnTo>
                  <a:lnTo>
                    <a:pt x="1334897" y="663194"/>
                  </a:lnTo>
                  <a:lnTo>
                    <a:pt x="1368678" y="690752"/>
                  </a:lnTo>
                  <a:lnTo>
                    <a:pt x="1399540" y="721613"/>
                  </a:lnTo>
                  <a:lnTo>
                    <a:pt x="1427099" y="755395"/>
                  </a:lnTo>
                  <a:lnTo>
                    <a:pt x="1451102" y="791972"/>
                  </a:lnTo>
                  <a:lnTo>
                    <a:pt x="1471295" y="831088"/>
                  </a:lnTo>
                  <a:lnTo>
                    <a:pt x="1487551" y="872363"/>
                  </a:lnTo>
                  <a:lnTo>
                    <a:pt x="1499361" y="915669"/>
                  </a:lnTo>
                  <a:lnTo>
                    <a:pt x="1506727" y="960627"/>
                  </a:lnTo>
                  <a:lnTo>
                    <a:pt x="1509141" y="1007110"/>
                  </a:lnTo>
                  <a:lnTo>
                    <a:pt x="1506727" y="1053464"/>
                  </a:lnTo>
                  <a:lnTo>
                    <a:pt x="1499361" y="1098550"/>
                  </a:lnTo>
                  <a:lnTo>
                    <a:pt x="1487551" y="1141730"/>
                  </a:lnTo>
                  <a:lnTo>
                    <a:pt x="1471295" y="1183132"/>
                  </a:lnTo>
                  <a:lnTo>
                    <a:pt x="1451102" y="1222120"/>
                  </a:lnTo>
                  <a:lnTo>
                    <a:pt x="1427099" y="1258697"/>
                  </a:lnTo>
                  <a:lnTo>
                    <a:pt x="1399540" y="1292606"/>
                  </a:lnTo>
                  <a:lnTo>
                    <a:pt x="1368678" y="1323467"/>
                  </a:lnTo>
                  <a:lnTo>
                    <a:pt x="1334897" y="1351026"/>
                  </a:lnTo>
                  <a:lnTo>
                    <a:pt x="1298321" y="1375029"/>
                  </a:lnTo>
                  <a:lnTo>
                    <a:pt x="1259331" y="1395222"/>
                  </a:lnTo>
                  <a:lnTo>
                    <a:pt x="1218056" y="1411477"/>
                  </a:lnTo>
                  <a:lnTo>
                    <a:pt x="1174877" y="1423416"/>
                  </a:lnTo>
                  <a:lnTo>
                    <a:pt x="1129919" y="1430655"/>
                  </a:lnTo>
                  <a:lnTo>
                    <a:pt x="1083564" y="1433195"/>
                  </a:lnTo>
                  <a:lnTo>
                    <a:pt x="464311" y="1433195"/>
                  </a:lnTo>
                  <a:lnTo>
                    <a:pt x="464311" y="581025"/>
                  </a:lnTo>
                  <a:lnTo>
                    <a:pt x="1083564" y="581025"/>
                  </a:lnTo>
                  <a:close/>
                </a:path>
                <a:path w="2083434" h="3331845">
                  <a:moveTo>
                    <a:pt x="1315720" y="2750248"/>
                  </a:moveTo>
                  <a:lnTo>
                    <a:pt x="464311" y="2750248"/>
                  </a:lnTo>
                  <a:lnTo>
                    <a:pt x="464311" y="1665605"/>
                  </a:lnTo>
                  <a:lnTo>
                    <a:pt x="1315720" y="1665605"/>
                  </a:lnTo>
                  <a:lnTo>
                    <a:pt x="1362455" y="1667637"/>
                  </a:lnTo>
                  <a:lnTo>
                    <a:pt x="1408049" y="1673479"/>
                  </a:lnTo>
                  <a:lnTo>
                    <a:pt x="1452499" y="1683004"/>
                  </a:lnTo>
                  <a:lnTo>
                    <a:pt x="1495425" y="1696212"/>
                  </a:lnTo>
                  <a:lnTo>
                    <a:pt x="1536827" y="1712722"/>
                  </a:lnTo>
                  <a:lnTo>
                    <a:pt x="1576324" y="1732407"/>
                  </a:lnTo>
                  <a:lnTo>
                    <a:pt x="1614043" y="1755139"/>
                  </a:lnTo>
                  <a:lnTo>
                    <a:pt x="1649602" y="1780920"/>
                  </a:lnTo>
                  <a:lnTo>
                    <a:pt x="1683003" y="1809242"/>
                  </a:lnTo>
                  <a:lnTo>
                    <a:pt x="1713992" y="1840230"/>
                  </a:lnTo>
                  <a:lnTo>
                    <a:pt x="1742313" y="1873631"/>
                  </a:lnTo>
                  <a:lnTo>
                    <a:pt x="1767967" y="1909318"/>
                  </a:lnTo>
                  <a:lnTo>
                    <a:pt x="1790827" y="1947037"/>
                  </a:lnTo>
                  <a:lnTo>
                    <a:pt x="1810511" y="1986661"/>
                  </a:lnTo>
                  <a:lnTo>
                    <a:pt x="1827022" y="2028063"/>
                  </a:lnTo>
                  <a:lnTo>
                    <a:pt x="1840102" y="2070989"/>
                  </a:lnTo>
                  <a:lnTo>
                    <a:pt x="1849627" y="2115439"/>
                  </a:lnTo>
                  <a:lnTo>
                    <a:pt x="1855470" y="2161159"/>
                  </a:lnTo>
                  <a:lnTo>
                    <a:pt x="1857502" y="2207895"/>
                  </a:lnTo>
                  <a:lnTo>
                    <a:pt x="1855470" y="2254758"/>
                  </a:lnTo>
                  <a:lnTo>
                    <a:pt x="1849627" y="2300478"/>
                  </a:lnTo>
                  <a:lnTo>
                    <a:pt x="1840102" y="2344801"/>
                  </a:lnTo>
                  <a:lnTo>
                    <a:pt x="1827022" y="2387854"/>
                  </a:lnTo>
                  <a:lnTo>
                    <a:pt x="1810511" y="2429256"/>
                  </a:lnTo>
                  <a:lnTo>
                    <a:pt x="1790827" y="2468880"/>
                  </a:lnTo>
                  <a:lnTo>
                    <a:pt x="1767967" y="2506599"/>
                  </a:lnTo>
                  <a:lnTo>
                    <a:pt x="1742313" y="2542222"/>
                  </a:lnTo>
                  <a:lnTo>
                    <a:pt x="1713992" y="2575610"/>
                  </a:lnTo>
                  <a:lnTo>
                    <a:pt x="1683003" y="2606598"/>
                  </a:lnTo>
                  <a:lnTo>
                    <a:pt x="1649602" y="2635008"/>
                  </a:lnTo>
                  <a:lnTo>
                    <a:pt x="1614043" y="2660688"/>
                  </a:lnTo>
                  <a:lnTo>
                    <a:pt x="1576324" y="2683471"/>
                  </a:lnTo>
                  <a:lnTo>
                    <a:pt x="1536827" y="2703207"/>
                  </a:lnTo>
                  <a:lnTo>
                    <a:pt x="1495425" y="2719705"/>
                  </a:lnTo>
                  <a:lnTo>
                    <a:pt x="1452499" y="2732824"/>
                  </a:lnTo>
                  <a:lnTo>
                    <a:pt x="1408049" y="2742399"/>
                  </a:lnTo>
                  <a:lnTo>
                    <a:pt x="1362455" y="2748254"/>
                  </a:lnTo>
                  <a:lnTo>
                    <a:pt x="1315720" y="2750248"/>
                  </a:lnTo>
                  <a:close/>
                </a:path>
              </a:pathLst>
            </a:custGeom>
            <a:ln w="45168">
              <a:solidFill>
                <a:srgbClr val="4470C4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400044" y="0"/>
            <a:ext cx="4703826" cy="1224534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3770503" y="137871"/>
            <a:ext cx="3966210" cy="697230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Price</a:t>
            </a:r>
            <a:r>
              <a:rPr dirty="0" spc="-190"/>
              <a:t> </a:t>
            </a:r>
            <a:r>
              <a:rPr dirty="0" spc="-10"/>
              <a:t>Elasticity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0491" y="1037970"/>
            <a:ext cx="8975090" cy="144843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2000" spc="175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20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75">
                <a:solidFill>
                  <a:srgbClr val="FFFFFF"/>
                </a:solidFill>
                <a:latin typeface="Trebuchet MS"/>
                <a:cs typeface="Trebuchet MS"/>
              </a:rPr>
              <a:t>measure</a:t>
            </a:r>
            <a:r>
              <a:rPr dirty="0" sz="20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0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0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65">
                <a:solidFill>
                  <a:srgbClr val="FFFFFF"/>
                </a:solidFill>
                <a:latin typeface="Trebuchet MS"/>
                <a:cs typeface="Trebuchet MS"/>
              </a:rPr>
              <a:t>responsiveness</a:t>
            </a:r>
            <a:r>
              <a:rPr dirty="0" sz="2000" spc="-1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0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quantity</a:t>
            </a:r>
            <a:r>
              <a:rPr dirty="0" sz="20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100">
                <a:solidFill>
                  <a:srgbClr val="FFFFFF"/>
                </a:solidFill>
                <a:latin typeface="Trebuchet MS"/>
                <a:cs typeface="Trebuchet MS"/>
              </a:rPr>
              <a:t>demanded</a:t>
            </a:r>
            <a:r>
              <a:rPr dirty="0" sz="20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0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20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95">
                <a:solidFill>
                  <a:srgbClr val="FFFFFF"/>
                </a:solidFill>
                <a:latin typeface="Trebuchet MS"/>
                <a:cs typeface="Trebuchet MS"/>
              </a:rPr>
              <a:t>change</a:t>
            </a:r>
            <a:r>
              <a:rPr dirty="0" sz="20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30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dirty="0" sz="20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price.</a:t>
            </a:r>
            <a:endParaRPr sz="20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2000"/>
              </a:spcBef>
            </a:pPr>
            <a:r>
              <a:rPr dirty="0" sz="2000" spc="75" b="1">
                <a:solidFill>
                  <a:srgbClr val="FFFFFF"/>
                </a:solidFill>
                <a:latin typeface="Trebuchet MS"/>
                <a:cs typeface="Trebuchet MS"/>
              </a:rPr>
              <a:t>High</a:t>
            </a:r>
            <a:r>
              <a:rPr dirty="0" sz="2000" spc="-8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b="1">
                <a:solidFill>
                  <a:srgbClr val="FFFFFF"/>
                </a:solidFill>
                <a:latin typeface="Trebuchet MS"/>
                <a:cs typeface="Trebuchet MS"/>
              </a:rPr>
              <a:t>elasticity</a:t>
            </a:r>
            <a:r>
              <a:rPr dirty="0" sz="2000" spc="-12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indicates</a:t>
            </a: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100">
                <a:solidFill>
                  <a:srgbClr val="FFFFFF"/>
                </a:solidFill>
                <a:latin typeface="Trebuchet MS"/>
                <a:cs typeface="Trebuchet MS"/>
              </a:rPr>
              <a:t>demand</a:t>
            </a:r>
            <a:r>
              <a:rPr dirty="0" sz="2000" spc="-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is</a:t>
            </a:r>
            <a:r>
              <a:rPr dirty="0" sz="2000" spc="-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b="1">
                <a:solidFill>
                  <a:srgbClr val="FFFFFF"/>
                </a:solidFill>
                <a:latin typeface="Trebuchet MS"/>
                <a:cs typeface="Trebuchet MS"/>
              </a:rPr>
              <a:t>sensitive</a:t>
            </a:r>
            <a:r>
              <a:rPr dirty="0" sz="2000" spc="-8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0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price</a:t>
            </a:r>
            <a:r>
              <a:rPr dirty="0" sz="20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changes.</a:t>
            </a:r>
            <a:endParaRPr sz="20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995"/>
              </a:spcBef>
            </a:pPr>
            <a:r>
              <a:rPr dirty="0" sz="2000" spc="85" b="1">
                <a:solidFill>
                  <a:srgbClr val="FFFFFF"/>
                </a:solidFill>
                <a:latin typeface="Trebuchet MS"/>
                <a:cs typeface="Trebuchet MS"/>
              </a:rPr>
              <a:t>Low</a:t>
            </a:r>
            <a:r>
              <a:rPr dirty="0" sz="2000" spc="-9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b="1">
                <a:solidFill>
                  <a:srgbClr val="FFFFFF"/>
                </a:solidFill>
                <a:latin typeface="Trebuchet MS"/>
                <a:cs typeface="Trebuchet MS"/>
              </a:rPr>
              <a:t>elasticity</a:t>
            </a:r>
            <a:r>
              <a:rPr dirty="0" sz="2000" spc="-14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indicates</a:t>
            </a:r>
            <a:r>
              <a:rPr dirty="0" sz="20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100">
                <a:solidFill>
                  <a:srgbClr val="FFFFFF"/>
                </a:solidFill>
                <a:latin typeface="Trebuchet MS"/>
                <a:cs typeface="Trebuchet MS"/>
              </a:rPr>
              <a:t>demand</a:t>
            </a:r>
            <a:r>
              <a:rPr dirty="0" sz="20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is</a:t>
            </a:r>
            <a:r>
              <a:rPr dirty="0" sz="20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b="1">
                <a:solidFill>
                  <a:srgbClr val="FFFFFF"/>
                </a:solidFill>
                <a:latin typeface="Trebuchet MS"/>
                <a:cs typeface="Trebuchet MS"/>
              </a:rPr>
              <a:t>insensitive</a:t>
            </a:r>
            <a:r>
              <a:rPr dirty="0" sz="2000" spc="-10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0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price</a:t>
            </a:r>
            <a:r>
              <a:rPr dirty="0" sz="20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changes.</a:t>
            </a:r>
            <a:endParaRPr sz="2000">
              <a:latin typeface="Trebuchet MS"/>
              <a:cs typeface="Trebuchet MS"/>
            </a:endParaRPr>
          </a:p>
        </p:txBody>
      </p:sp>
      <p:pic>
        <p:nvPicPr>
          <p:cNvPr id="5" name="object 5" descr="Price Elasticity of Demand (PED)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315200" y="3215894"/>
            <a:ext cx="4568190" cy="3413505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471931" y="3177921"/>
            <a:ext cx="6511290" cy="307403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800" spc="-25" b="1">
                <a:solidFill>
                  <a:srgbClr val="FFFFFF"/>
                </a:solidFill>
                <a:latin typeface="Trebuchet MS"/>
                <a:cs typeface="Trebuchet MS"/>
              </a:rPr>
              <a:t>Or…</a:t>
            </a:r>
            <a:endParaRPr sz="1800">
              <a:latin typeface="Trebuchet MS"/>
              <a:cs typeface="Trebuchet MS"/>
            </a:endParaRPr>
          </a:p>
          <a:p>
            <a:pPr marL="12700" marR="5080">
              <a:lnSpc>
                <a:spcPct val="150000"/>
              </a:lnSpc>
              <a:spcBef>
                <a:spcPts val="795"/>
              </a:spcBef>
            </a:pPr>
            <a:r>
              <a:rPr dirty="0" sz="1800" b="1">
                <a:solidFill>
                  <a:srgbClr val="FFFFFF"/>
                </a:solidFill>
                <a:latin typeface="Trebuchet MS"/>
                <a:cs typeface="Trebuchet MS"/>
              </a:rPr>
              <a:t>Elastic</a:t>
            </a:r>
            <a:r>
              <a:rPr dirty="0" sz="1800" spc="-4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75" b="1">
                <a:solidFill>
                  <a:srgbClr val="FFFFFF"/>
                </a:solidFill>
                <a:latin typeface="Trebuchet MS"/>
                <a:cs typeface="Trebuchet MS"/>
              </a:rPr>
              <a:t>Demand</a:t>
            </a:r>
            <a:r>
              <a:rPr dirty="0" sz="1800" spc="-5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95" b="1" i="1">
                <a:solidFill>
                  <a:srgbClr val="FFFFFF"/>
                </a:solidFill>
                <a:latin typeface="Trebuchet MS"/>
                <a:cs typeface="Trebuchet MS"/>
              </a:rPr>
              <a:t>(E_d</a:t>
            </a:r>
            <a:r>
              <a:rPr dirty="0" sz="1800" spc="-40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70" b="1" i="1">
                <a:solidFill>
                  <a:srgbClr val="FFFFFF"/>
                </a:solidFill>
                <a:latin typeface="Trebuchet MS"/>
                <a:cs typeface="Trebuchet MS"/>
              </a:rPr>
              <a:t>&gt;</a:t>
            </a:r>
            <a:r>
              <a:rPr dirty="0" sz="1800" spc="-45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80" b="1" i="1">
                <a:solidFill>
                  <a:srgbClr val="FFFFFF"/>
                </a:solidFill>
                <a:latin typeface="Trebuchet MS"/>
                <a:cs typeface="Trebuchet MS"/>
              </a:rPr>
              <a:t>1):</a:t>
            </a:r>
            <a:r>
              <a:rPr dirty="0" sz="1800" spc="-20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75">
                <a:solidFill>
                  <a:srgbClr val="FFFFFF"/>
                </a:solidFill>
                <a:latin typeface="Trebuchet MS"/>
                <a:cs typeface="Trebuchet MS"/>
              </a:rPr>
              <a:t>Consumers</a:t>
            </a:r>
            <a:r>
              <a:rPr dirty="0" sz="1800" spc="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are highly</a:t>
            </a:r>
            <a:r>
              <a:rPr dirty="0" sz="1800" spc="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responsive</a:t>
            </a:r>
            <a:r>
              <a:rPr dirty="0" sz="1800" spc="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5">
                <a:solidFill>
                  <a:srgbClr val="FFFFFF"/>
                </a:solidFill>
                <a:latin typeface="Trebuchet MS"/>
                <a:cs typeface="Trebuchet MS"/>
              </a:rPr>
              <a:t>to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price</a:t>
            </a:r>
            <a:r>
              <a:rPr dirty="0" sz="1800" spc="-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changes.</a:t>
            </a:r>
            <a:endParaRPr sz="1800">
              <a:latin typeface="Trebuchet MS"/>
              <a:cs typeface="Trebuchet MS"/>
            </a:endParaRPr>
          </a:p>
          <a:p>
            <a:pPr marL="12700" marR="22860">
              <a:lnSpc>
                <a:spcPct val="150100"/>
              </a:lnSpc>
              <a:spcBef>
                <a:spcPts val="800"/>
              </a:spcBef>
            </a:pPr>
            <a:r>
              <a:rPr dirty="0" sz="1800" b="1">
                <a:solidFill>
                  <a:srgbClr val="FFFFFF"/>
                </a:solidFill>
                <a:latin typeface="Trebuchet MS"/>
                <a:cs typeface="Trebuchet MS"/>
              </a:rPr>
              <a:t>Inelastic</a:t>
            </a:r>
            <a:r>
              <a:rPr dirty="0" sz="1800" spc="-10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75" b="1">
                <a:solidFill>
                  <a:srgbClr val="FFFFFF"/>
                </a:solidFill>
                <a:latin typeface="Trebuchet MS"/>
                <a:cs typeface="Trebuchet MS"/>
              </a:rPr>
              <a:t>Demand</a:t>
            </a:r>
            <a:r>
              <a:rPr dirty="0" sz="1800" spc="-5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95" b="1" i="1">
                <a:solidFill>
                  <a:srgbClr val="FFFFFF"/>
                </a:solidFill>
                <a:latin typeface="Trebuchet MS"/>
                <a:cs typeface="Trebuchet MS"/>
              </a:rPr>
              <a:t>(E_d</a:t>
            </a:r>
            <a:r>
              <a:rPr dirty="0" sz="1800" spc="-70" b="1" i="1">
                <a:solidFill>
                  <a:srgbClr val="FFFFFF"/>
                </a:solidFill>
                <a:latin typeface="Trebuchet MS"/>
                <a:cs typeface="Trebuchet MS"/>
              </a:rPr>
              <a:t> &lt;</a:t>
            </a:r>
            <a:r>
              <a:rPr dirty="0" sz="1800" spc="-55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85" b="1" i="1">
                <a:solidFill>
                  <a:srgbClr val="FFFFFF"/>
                </a:solidFill>
                <a:latin typeface="Trebuchet MS"/>
                <a:cs typeface="Trebuchet MS"/>
              </a:rPr>
              <a:t>1):</a:t>
            </a:r>
            <a:r>
              <a:rPr dirty="0" sz="1800" spc="-65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80">
                <a:solidFill>
                  <a:srgbClr val="FFFFFF"/>
                </a:solidFill>
                <a:latin typeface="Trebuchet MS"/>
                <a:cs typeface="Trebuchet MS"/>
              </a:rPr>
              <a:t>Consumers</a:t>
            </a:r>
            <a:r>
              <a:rPr dirty="0" sz="1800" spc="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are </a:t>
            </a:r>
            <a:r>
              <a:rPr dirty="0" sz="1800" spc="70">
                <a:solidFill>
                  <a:srgbClr val="FFFFFF"/>
                </a:solidFill>
                <a:latin typeface="Trebuchet MS"/>
                <a:cs typeface="Trebuchet MS"/>
              </a:rPr>
              <a:t>less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responsive</a:t>
            </a:r>
            <a:r>
              <a:rPr dirty="0" sz="1800" spc="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5">
                <a:solidFill>
                  <a:srgbClr val="FFFFFF"/>
                </a:solidFill>
                <a:latin typeface="Trebuchet MS"/>
                <a:cs typeface="Trebuchet MS"/>
              </a:rPr>
              <a:t>to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price</a:t>
            </a:r>
            <a:r>
              <a:rPr dirty="0" sz="1800" spc="-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changes.</a:t>
            </a:r>
            <a:endParaRPr sz="1800">
              <a:latin typeface="Trebuchet MS"/>
              <a:cs typeface="Trebuchet MS"/>
            </a:endParaRPr>
          </a:p>
          <a:p>
            <a:pPr marL="12700" marR="390525">
              <a:lnSpc>
                <a:spcPct val="150000"/>
              </a:lnSpc>
              <a:spcBef>
                <a:spcPts val="805"/>
              </a:spcBef>
            </a:pPr>
            <a:r>
              <a:rPr dirty="0" sz="1800" b="1">
                <a:solidFill>
                  <a:srgbClr val="FFFFFF"/>
                </a:solidFill>
                <a:latin typeface="Trebuchet MS"/>
                <a:cs typeface="Trebuchet MS"/>
              </a:rPr>
              <a:t>Unitary</a:t>
            </a:r>
            <a:r>
              <a:rPr dirty="0" sz="1800" spc="-10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b="1">
                <a:solidFill>
                  <a:srgbClr val="FFFFFF"/>
                </a:solidFill>
                <a:latin typeface="Trebuchet MS"/>
                <a:cs typeface="Trebuchet MS"/>
              </a:rPr>
              <a:t>Elastic</a:t>
            </a:r>
            <a:r>
              <a:rPr dirty="0" sz="1800" spc="-6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95" b="1" i="1">
                <a:solidFill>
                  <a:srgbClr val="FFFFFF"/>
                </a:solidFill>
                <a:latin typeface="Trebuchet MS"/>
                <a:cs typeface="Trebuchet MS"/>
              </a:rPr>
              <a:t>(E_d</a:t>
            </a:r>
            <a:r>
              <a:rPr dirty="0" sz="1800" spc="-105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85" b="1" i="1">
                <a:solidFill>
                  <a:srgbClr val="FFFFFF"/>
                </a:solidFill>
                <a:latin typeface="Trebuchet MS"/>
                <a:cs typeface="Trebuchet MS"/>
              </a:rPr>
              <a:t>=</a:t>
            </a:r>
            <a:r>
              <a:rPr dirty="0" sz="1800" spc="-75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85" b="1" i="1">
                <a:solidFill>
                  <a:srgbClr val="FFFFFF"/>
                </a:solidFill>
                <a:latin typeface="Trebuchet MS"/>
                <a:cs typeface="Trebuchet MS"/>
              </a:rPr>
              <a:t>1):</a:t>
            </a:r>
            <a:r>
              <a:rPr dirty="0" sz="1800" spc="-85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Proportional</a:t>
            </a:r>
            <a:r>
              <a:rPr dirty="0" sz="1800" spc="-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70">
                <a:solidFill>
                  <a:srgbClr val="FFFFFF"/>
                </a:solidFill>
                <a:latin typeface="Trebuchet MS"/>
                <a:cs typeface="Trebuchet MS"/>
              </a:rPr>
              <a:t>response</a:t>
            </a:r>
            <a:r>
              <a:rPr dirty="0" sz="1800" spc="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1800" spc="-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quantity </a:t>
            </a:r>
            <a:r>
              <a:rPr dirty="0" sz="1800" spc="70">
                <a:solidFill>
                  <a:srgbClr val="FFFFFF"/>
                </a:solidFill>
                <a:latin typeface="Trebuchet MS"/>
                <a:cs typeface="Trebuchet MS"/>
              </a:rPr>
              <a:t>demanded</a:t>
            </a:r>
            <a:r>
              <a:rPr dirty="0" sz="18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18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price</a:t>
            </a:r>
            <a:r>
              <a:rPr dirty="0" sz="18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change.</a:t>
            </a:r>
            <a:endParaRPr sz="18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206495" y="0"/>
            <a:ext cx="5225415" cy="1828164"/>
            <a:chOff x="3206495" y="0"/>
            <a:chExt cx="5225415" cy="1828164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206495" y="0"/>
              <a:ext cx="5225033" cy="1224534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364991" y="562355"/>
              <a:ext cx="2253234" cy="1265682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4855463" y="562355"/>
              <a:ext cx="3213354" cy="1265682"/>
            </a:xfrm>
            <a:prstGeom prst="rect">
              <a:avLst/>
            </a:prstGeom>
          </p:spPr>
        </p:pic>
      </p:grpSp>
      <p:sp>
        <p:nvSpPr>
          <p:cNvPr id="6" name="object 6" descr="$PPTXTitle"/>
          <p:cNvSpPr txBox="1">
            <a:spLocks noGrp="1"/>
          </p:cNvSpPr>
          <p:nvPr>
            <p:ph type="title"/>
          </p:nvPr>
        </p:nvSpPr>
        <p:spPr>
          <a:xfrm>
            <a:off x="3576954" y="137871"/>
            <a:ext cx="4355465" cy="1301115"/>
          </a:xfrm>
          <a:prstGeom prst="rect"/>
        </p:spPr>
        <p:txBody>
          <a:bodyPr wrap="square" lIns="0" tIns="89535" rIns="0" bIns="0" rtlCol="0" vert="horz">
            <a:spAutoFit/>
          </a:bodyPr>
          <a:lstStyle/>
          <a:p>
            <a:pPr marL="170815" marR="5080" indent="-158750">
              <a:lnSpc>
                <a:spcPts val="4750"/>
              </a:lnSpc>
              <a:spcBef>
                <a:spcPts val="705"/>
              </a:spcBef>
            </a:pPr>
            <a:r>
              <a:rPr dirty="0" spc="75"/>
              <a:t>Determinants</a:t>
            </a:r>
            <a:r>
              <a:rPr dirty="0" spc="-315"/>
              <a:t> </a:t>
            </a:r>
            <a:r>
              <a:rPr dirty="0" spc="55"/>
              <a:t>of </a:t>
            </a:r>
            <a:r>
              <a:rPr dirty="0"/>
              <a:t>Price</a:t>
            </a:r>
            <a:r>
              <a:rPr dirty="0" spc="-180"/>
              <a:t> </a:t>
            </a:r>
            <a:r>
              <a:rPr dirty="0" spc="-10"/>
              <a:t>Elasticity</a:t>
            </a:r>
          </a:p>
        </p:txBody>
      </p:sp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141475" y="1674876"/>
            <a:ext cx="8974073" cy="4752594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3152" y="617219"/>
            <a:ext cx="9738360" cy="5767070"/>
            <a:chOff x="73152" y="617219"/>
            <a:chExt cx="9738360" cy="576707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3152" y="617219"/>
              <a:ext cx="9738360" cy="3874008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76427" y="2510027"/>
              <a:ext cx="8546592" cy="3874008"/>
            </a:xfrm>
            <a:prstGeom prst="rect">
              <a:avLst/>
            </a:prstGeom>
          </p:spPr>
        </p:pic>
      </p:grp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xfrm>
            <a:off x="1211376" y="1161796"/>
            <a:ext cx="7049134" cy="4022090"/>
          </a:xfrm>
          <a:prstGeom prst="rect"/>
        </p:spPr>
        <p:txBody>
          <a:bodyPr wrap="square" lIns="0" tIns="234315" rIns="0" bIns="0" rtlCol="0" vert="horz">
            <a:spAutoFit/>
          </a:bodyPr>
          <a:lstStyle/>
          <a:p>
            <a:pPr marL="315595" marR="5080" indent="-303530">
              <a:lnSpc>
                <a:spcPts val="14910"/>
              </a:lnSpc>
              <a:spcBef>
                <a:spcPts val="1845"/>
              </a:spcBef>
            </a:pPr>
            <a:r>
              <a:rPr dirty="0" sz="13800" spc="160"/>
              <a:t>Time</a:t>
            </a:r>
            <a:r>
              <a:rPr dirty="0" sz="13800" spc="-840"/>
              <a:t> </a:t>
            </a:r>
            <a:r>
              <a:rPr dirty="0" sz="13800" spc="-25"/>
              <a:t>for </a:t>
            </a:r>
            <a:r>
              <a:rPr dirty="0" sz="13800" spc="509"/>
              <a:t>a</a:t>
            </a:r>
            <a:r>
              <a:rPr dirty="0" sz="13800" spc="-844"/>
              <a:t> </a:t>
            </a:r>
            <a:r>
              <a:rPr dirty="0" sz="13800" spc="210"/>
              <a:t>break</a:t>
            </a:r>
            <a:endParaRPr sz="1380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45947" y="2366772"/>
            <a:ext cx="8015478" cy="1882902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898956" y="2635453"/>
            <a:ext cx="6915150" cy="103187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6600" spc="225"/>
              <a:t>Macroeconomics</a:t>
            </a:r>
            <a:endParaRPr sz="660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511808" y="7620"/>
            <a:ext cx="9146540" cy="1869439"/>
            <a:chOff x="1511808" y="7620"/>
            <a:chExt cx="9146540" cy="1869439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511808" y="7620"/>
              <a:ext cx="9146286" cy="1265681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448556" y="611124"/>
              <a:ext cx="3071622" cy="1265681"/>
            </a:xfrm>
            <a:prstGeom prst="rect">
              <a:avLst/>
            </a:prstGeom>
          </p:spPr>
        </p:pic>
      </p:grp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xfrm>
            <a:off x="1881885" y="186893"/>
            <a:ext cx="8277225" cy="1301115"/>
          </a:xfrm>
          <a:prstGeom prst="rect"/>
        </p:spPr>
        <p:txBody>
          <a:bodyPr wrap="square" lIns="0" tIns="89535" rIns="0" bIns="0" rtlCol="0" vert="horz">
            <a:spAutoFit/>
          </a:bodyPr>
          <a:lstStyle/>
          <a:p>
            <a:pPr marL="2949575" marR="5080" indent="-2937510">
              <a:lnSpc>
                <a:spcPts val="4750"/>
              </a:lnSpc>
              <a:spcBef>
                <a:spcPts val="705"/>
              </a:spcBef>
            </a:pPr>
            <a:r>
              <a:rPr dirty="0" spc="150"/>
              <a:t>Macroeconomics</a:t>
            </a:r>
            <a:r>
              <a:rPr dirty="0" spc="-290"/>
              <a:t> </a:t>
            </a:r>
            <a:r>
              <a:rPr dirty="0" spc="175"/>
              <a:t>and</a:t>
            </a:r>
            <a:r>
              <a:rPr dirty="0" spc="-270"/>
              <a:t> </a:t>
            </a:r>
            <a:r>
              <a:rPr dirty="0" spc="140"/>
              <a:t>Business </a:t>
            </a:r>
            <a:r>
              <a:rPr dirty="0" spc="114"/>
              <a:t>Strategy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6691" y="1818894"/>
            <a:ext cx="8565515" cy="3761104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2000" spc="-20" b="1">
                <a:solidFill>
                  <a:srgbClr val="FFFFFF"/>
                </a:solidFill>
                <a:latin typeface="Trebuchet MS"/>
                <a:cs typeface="Trebuchet MS"/>
              </a:rPr>
              <a:t>Overview</a:t>
            </a: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:</a:t>
            </a:r>
            <a:r>
              <a:rPr dirty="0" sz="20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National</a:t>
            </a:r>
            <a:r>
              <a:rPr dirty="0" sz="20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70">
                <a:solidFill>
                  <a:srgbClr val="FFFFFF"/>
                </a:solidFill>
                <a:latin typeface="Trebuchet MS"/>
                <a:cs typeface="Trebuchet MS"/>
              </a:rPr>
              <a:t>economic</a:t>
            </a:r>
            <a:r>
              <a:rPr dirty="0" sz="2000" spc="-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trends</a:t>
            </a:r>
            <a:r>
              <a:rPr dirty="0" sz="2000" spc="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7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000" spc="-40">
                <a:solidFill>
                  <a:srgbClr val="FFFFFF"/>
                </a:solidFill>
                <a:latin typeface="Trebuchet MS"/>
                <a:cs typeface="Trebuchet MS"/>
              </a:rPr>
              <a:t> their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 broader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 impact.</a:t>
            </a:r>
            <a:endParaRPr sz="2000">
              <a:latin typeface="Trebuchet MS"/>
              <a:cs typeface="Trebuchet MS"/>
            </a:endParaRPr>
          </a:p>
          <a:p>
            <a:pPr marL="12700" marR="888365">
              <a:lnSpc>
                <a:spcPct val="150000"/>
              </a:lnSpc>
              <a:spcBef>
                <a:spcPts val="1800"/>
              </a:spcBef>
            </a:pPr>
            <a:r>
              <a:rPr dirty="0" sz="2000" spc="45" b="1">
                <a:solidFill>
                  <a:srgbClr val="FFFFFF"/>
                </a:solidFill>
                <a:latin typeface="Trebuchet MS"/>
                <a:cs typeface="Trebuchet MS"/>
              </a:rPr>
              <a:t>Economic</a:t>
            </a:r>
            <a:r>
              <a:rPr dirty="0" sz="2000" spc="-13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50" b="1">
                <a:solidFill>
                  <a:srgbClr val="FFFFFF"/>
                </a:solidFill>
                <a:latin typeface="Trebuchet MS"/>
                <a:cs typeface="Trebuchet MS"/>
              </a:rPr>
              <a:t>Health</a:t>
            </a:r>
            <a:r>
              <a:rPr dirty="0" sz="2000" spc="-16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b="1">
                <a:solidFill>
                  <a:srgbClr val="FFFFFF"/>
                </a:solidFill>
                <a:latin typeface="Trebuchet MS"/>
                <a:cs typeface="Trebuchet MS"/>
              </a:rPr>
              <a:t>Indicators:</a:t>
            </a:r>
            <a:r>
              <a:rPr dirty="0" sz="2000" spc="-13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50">
                <a:solidFill>
                  <a:srgbClr val="FFFFFF"/>
                </a:solidFill>
                <a:latin typeface="Trebuchet MS"/>
                <a:cs typeface="Trebuchet MS"/>
              </a:rPr>
              <a:t>Understanding</a:t>
            </a:r>
            <a:r>
              <a:rPr dirty="0" sz="20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GDP,</a:t>
            </a:r>
            <a:r>
              <a:rPr dirty="0" sz="2000" spc="-1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50">
                <a:solidFill>
                  <a:srgbClr val="FFFFFF"/>
                </a:solidFill>
                <a:latin typeface="Trebuchet MS"/>
                <a:cs typeface="Trebuchet MS"/>
              </a:rPr>
              <a:t>unemployment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rates.</a:t>
            </a: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675"/>
              </a:spcBef>
            </a:pPr>
            <a:endParaRPr sz="20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</a:pPr>
            <a:r>
              <a:rPr dirty="0" sz="2000" b="1">
                <a:solidFill>
                  <a:srgbClr val="FFFFFF"/>
                </a:solidFill>
                <a:latin typeface="Trebuchet MS"/>
                <a:cs typeface="Trebuchet MS"/>
              </a:rPr>
              <a:t>Policy</a:t>
            </a:r>
            <a:r>
              <a:rPr dirty="0" sz="2000" spc="-6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b="1">
                <a:solidFill>
                  <a:srgbClr val="FFFFFF"/>
                </a:solidFill>
                <a:latin typeface="Trebuchet MS"/>
                <a:cs typeface="Trebuchet MS"/>
              </a:rPr>
              <a:t>Influence:</a:t>
            </a:r>
            <a:r>
              <a:rPr dirty="0" sz="2000" spc="-5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Fiscal</a:t>
            </a:r>
            <a:r>
              <a:rPr dirty="0" sz="2000" spc="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7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000" spc="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monetary</a:t>
            </a:r>
            <a:r>
              <a:rPr dirty="0" sz="2000" spc="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policies</a:t>
            </a:r>
            <a:r>
              <a:rPr dirty="0" sz="2000" spc="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75">
                <a:solidFill>
                  <a:srgbClr val="FFFFFF"/>
                </a:solidFill>
                <a:latin typeface="Trebuchet MS"/>
                <a:cs typeface="Trebuchet MS"/>
              </a:rPr>
              <a:t>shaping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70">
                <a:solidFill>
                  <a:srgbClr val="FFFFFF"/>
                </a:solidFill>
                <a:latin typeface="Trebuchet MS"/>
                <a:cs typeface="Trebuchet MS"/>
              </a:rPr>
              <a:t>business</a:t>
            </a:r>
            <a:endParaRPr sz="20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205"/>
              </a:spcBef>
            </a:pP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environments.</a:t>
            </a:r>
            <a:endParaRPr sz="2000">
              <a:latin typeface="Trebuchet MS"/>
              <a:cs typeface="Trebuchet MS"/>
            </a:endParaRPr>
          </a:p>
          <a:p>
            <a:pPr marL="12700" marR="5080">
              <a:lnSpc>
                <a:spcPct val="150100"/>
              </a:lnSpc>
              <a:spcBef>
                <a:spcPts val="1795"/>
              </a:spcBef>
            </a:pPr>
            <a:r>
              <a:rPr dirty="0" sz="2000" b="1">
                <a:solidFill>
                  <a:srgbClr val="FFFFFF"/>
                </a:solidFill>
                <a:latin typeface="Trebuchet MS"/>
                <a:cs typeface="Trebuchet MS"/>
              </a:rPr>
              <a:t>Strategic</a:t>
            </a:r>
            <a:r>
              <a:rPr dirty="0" sz="2000" spc="-4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b="1">
                <a:solidFill>
                  <a:srgbClr val="FFFFFF"/>
                </a:solidFill>
                <a:latin typeface="Trebuchet MS"/>
                <a:cs typeface="Trebuchet MS"/>
              </a:rPr>
              <a:t>Implications:</a:t>
            </a:r>
            <a:r>
              <a:rPr dirty="0" sz="2000" spc="-4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50">
                <a:solidFill>
                  <a:srgbClr val="FFFFFF"/>
                </a:solidFill>
                <a:latin typeface="Trebuchet MS"/>
                <a:cs typeface="Trebuchet MS"/>
              </a:rPr>
              <a:t>Aligning</a:t>
            </a:r>
            <a:r>
              <a:rPr dirty="0" sz="2000" spc="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70">
                <a:solidFill>
                  <a:srgbClr val="FFFFFF"/>
                </a:solidFill>
                <a:latin typeface="Trebuchet MS"/>
                <a:cs typeface="Trebuchet MS"/>
              </a:rPr>
              <a:t>business</a:t>
            </a:r>
            <a:r>
              <a:rPr dirty="0" sz="2000" spc="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strategies</a:t>
            </a:r>
            <a:r>
              <a:rPr dirty="0" sz="20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with</a:t>
            </a:r>
            <a:r>
              <a:rPr dirty="0" sz="2000" spc="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45">
                <a:solidFill>
                  <a:srgbClr val="FFFFFF"/>
                </a:solidFill>
                <a:latin typeface="Trebuchet MS"/>
                <a:cs typeface="Trebuchet MS"/>
              </a:rPr>
              <a:t>macroeconomic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conditions.</a:t>
            </a:r>
            <a:endParaRPr sz="20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972055" y="0"/>
            <a:ext cx="8856726" cy="1210817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2342133" y="123901"/>
            <a:ext cx="8119745" cy="697230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pc="140"/>
              <a:t>Gross</a:t>
            </a:r>
            <a:r>
              <a:rPr dirty="0" spc="-280"/>
              <a:t> </a:t>
            </a:r>
            <a:r>
              <a:rPr dirty="0" spc="140"/>
              <a:t>Domestic</a:t>
            </a:r>
            <a:r>
              <a:rPr dirty="0" spc="-290"/>
              <a:t> </a:t>
            </a:r>
            <a:r>
              <a:rPr dirty="0" spc="90"/>
              <a:t>Product</a:t>
            </a:r>
            <a:r>
              <a:rPr dirty="0" spc="-285"/>
              <a:t> </a:t>
            </a:r>
            <a:r>
              <a:rPr dirty="0" spc="-10"/>
              <a:t>(GDP)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5291" y="1141603"/>
            <a:ext cx="8173720" cy="484124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dirty="0" sz="1800" b="1" i="1">
                <a:solidFill>
                  <a:srgbClr val="FFFFFF"/>
                </a:solidFill>
                <a:latin typeface="Trebuchet MS"/>
                <a:cs typeface="Trebuchet MS"/>
              </a:rPr>
              <a:t>Gross</a:t>
            </a:r>
            <a:r>
              <a:rPr dirty="0" sz="1800" spc="-160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 b="1" i="1">
                <a:solidFill>
                  <a:srgbClr val="FFFFFF"/>
                </a:solidFill>
                <a:latin typeface="Trebuchet MS"/>
                <a:cs typeface="Trebuchet MS"/>
              </a:rPr>
              <a:t>Domestic</a:t>
            </a:r>
            <a:r>
              <a:rPr dirty="0" sz="1800" spc="-150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b="1" i="1">
                <a:solidFill>
                  <a:srgbClr val="FFFFFF"/>
                </a:solidFill>
                <a:latin typeface="Trebuchet MS"/>
                <a:cs typeface="Trebuchet MS"/>
              </a:rPr>
              <a:t>Product</a:t>
            </a:r>
            <a:r>
              <a:rPr dirty="0" sz="1800" spc="-120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0" b="1" i="1">
                <a:solidFill>
                  <a:srgbClr val="FFFFFF"/>
                </a:solidFill>
                <a:latin typeface="Trebuchet MS"/>
                <a:cs typeface="Trebuchet MS"/>
              </a:rPr>
              <a:t>(GDP)</a:t>
            </a:r>
            <a:r>
              <a:rPr dirty="0" sz="1800" spc="-90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55" b="1" i="1">
                <a:solidFill>
                  <a:srgbClr val="FFFFFF"/>
                </a:solidFill>
                <a:latin typeface="Trebuchet MS"/>
                <a:cs typeface="Trebuchet MS"/>
              </a:rPr>
              <a:t>is</a:t>
            </a:r>
            <a:r>
              <a:rPr dirty="0" sz="1800" spc="-145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35" b="1" i="1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800" spc="-100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40" b="1" i="1">
                <a:solidFill>
                  <a:srgbClr val="FFFFFF"/>
                </a:solidFill>
                <a:latin typeface="Trebuchet MS"/>
                <a:cs typeface="Trebuchet MS"/>
              </a:rPr>
              <a:t>total</a:t>
            </a:r>
            <a:r>
              <a:rPr dirty="0" sz="1800" spc="-130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5" b="1" i="1">
                <a:solidFill>
                  <a:srgbClr val="FFFFFF"/>
                </a:solidFill>
                <a:latin typeface="Trebuchet MS"/>
                <a:cs typeface="Trebuchet MS"/>
              </a:rPr>
              <a:t>monetary</a:t>
            </a:r>
            <a:r>
              <a:rPr dirty="0" sz="1800" spc="-145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55" b="1" i="1">
                <a:solidFill>
                  <a:srgbClr val="FFFFFF"/>
                </a:solidFill>
                <a:latin typeface="Trebuchet MS"/>
                <a:cs typeface="Trebuchet MS"/>
              </a:rPr>
              <a:t>or</a:t>
            </a:r>
            <a:r>
              <a:rPr dirty="0" sz="1800" spc="-140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 b="1" i="1">
                <a:solidFill>
                  <a:srgbClr val="FFFFFF"/>
                </a:solidFill>
                <a:latin typeface="Trebuchet MS"/>
                <a:cs typeface="Trebuchet MS"/>
              </a:rPr>
              <a:t>market</a:t>
            </a:r>
            <a:r>
              <a:rPr dirty="0" sz="1800" spc="-145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b="1" i="1">
                <a:solidFill>
                  <a:srgbClr val="FFFFFF"/>
                </a:solidFill>
                <a:latin typeface="Trebuchet MS"/>
                <a:cs typeface="Trebuchet MS"/>
              </a:rPr>
              <a:t>value</a:t>
            </a:r>
            <a:r>
              <a:rPr dirty="0" sz="1800" spc="-105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45" b="1" i="1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1800" spc="-145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b="1" i="1">
                <a:solidFill>
                  <a:srgbClr val="FFFFFF"/>
                </a:solidFill>
                <a:latin typeface="Trebuchet MS"/>
                <a:cs typeface="Trebuchet MS"/>
              </a:rPr>
              <a:t>all</a:t>
            </a:r>
            <a:r>
              <a:rPr dirty="0" sz="1800" spc="-135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5" b="1" i="1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800" spc="-25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35" b="1" i="1">
                <a:solidFill>
                  <a:srgbClr val="FFFFFF"/>
                </a:solidFill>
                <a:latin typeface="Trebuchet MS"/>
                <a:cs typeface="Trebuchet MS"/>
              </a:rPr>
              <a:t>finished</a:t>
            </a:r>
            <a:r>
              <a:rPr dirty="0" sz="1800" spc="-120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55" b="1" i="1">
                <a:solidFill>
                  <a:srgbClr val="FFFFFF"/>
                </a:solidFill>
                <a:latin typeface="Trebuchet MS"/>
                <a:cs typeface="Trebuchet MS"/>
              </a:rPr>
              <a:t>goods</a:t>
            </a:r>
            <a:r>
              <a:rPr dirty="0" sz="1800" spc="-135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b="1" i="1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1800" spc="-125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5" b="1" i="1">
                <a:solidFill>
                  <a:srgbClr val="FFFFFF"/>
                </a:solidFill>
                <a:latin typeface="Trebuchet MS"/>
                <a:cs typeface="Trebuchet MS"/>
              </a:rPr>
              <a:t>services</a:t>
            </a:r>
            <a:r>
              <a:rPr dirty="0" sz="1800" spc="-130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b="1" i="1">
                <a:solidFill>
                  <a:srgbClr val="FFFFFF"/>
                </a:solidFill>
                <a:latin typeface="Trebuchet MS"/>
                <a:cs typeface="Trebuchet MS"/>
              </a:rPr>
              <a:t>produced</a:t>
            </a:r>
            <a:r>
              <a:rPr dirty="0" sz="1800" spc="-140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60" b="1" i="1">
                <a:solidFill>
                  <a:srgbClr val="FFFFFF"/>
                </a:solidFill>
                <a:latin typeface="Trebuchet MS"/>
                <a:cs typeface="Trebuchet MS"/>
              </a:rPr>
              <a:t>within</a:t>
            </a:r>
            <a:r>
              <a:rPr dirty="0" sz="1800" spc="-100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50" b="1" i="1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1800" spc="-130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35" b="1" i="1">
                <a:solidFill>
                  <a:srgbClr val="FFFFFF"/>
                </a:solidFill>
                <a:latin typeface="Trebuchet MS"/>
                <a:cs typeface="Trebuchet MS"/>
              </a:rPr>
              <a:t>country's</a:t>
            </a:r>
            <a:r>
              <a:rPr dirty="0" sz="1800" spc="-125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 b="1" i="1">
                <a:solidFill>
                  <a:srgbClr val="FFFFFF"/>
                </a:solidFill>
                <a:latin typeface="Trebuchet MS"/>
                <a:cs typeface="Trebuchet MS"/>
              </a:rPr>
              <a:t>borders</a:t>
            </a:r>
            <a:r>
              <a:rPr dirty="0" sz="1800" spc="-150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65" b="1" i="1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dirty="0" sz="1800" spc="-120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50" b="1" i="1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1800" spc="-130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 b="1" i="1">
                <a:solidFill>
                  <a:srgbClr val="FFFFFF"/>
                </a:solidFill>
                <a:latin typeface="Trebuchet MS"/>
                <a:cs typeface="Trebuchet MS"/>
              </a:rPr>
              <a:t>specific </a:t>
            </a:r>
            <a:r>
              <a:rPr dirty="0" sz="1800" spc="-45" b="1" i="1">
                <a:solidFill>
                  <a:srgbClr val="FFFFFF"/>
                </a:solidFill>
                <a:latin typeface="Trebuchet MS"/>
                <a:cs typeface="Trebuchet MS"/>
              </a:rPr>
              <a:t>time</a:t>
            </a:r>
            <a:r>
              <a:rPr dirty="0" sz="1800" spc="-125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 b="1" i="1">
                <a:solidFill>
                  <a:srgbClr val="FFFFFF"/>
                </a:solidFill>
                <a:latin typeface="Trebuchet MS"/>
                <a:cs typeface="Trebuchet MS"/>
              </a:rPr>
              <a:t>period.</a:t>
            </a:r>
            <a:endParaRPr sz="1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1140"/>
              </a:spcBef>
            </a:pPr>
            <a:endParaRPr sz="18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</a:pPr>
            <a:r>
              <a:rPr dirty="0" u="sng" sz="1800" spc="-10" b="1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rebuchet MS"/>
                <a:cs typeface="Trebuchet MS"/>
              </a:rPr>
              <a:t>Components</a:t>
            </a:r>
            <a:r>
              <a:rPr dirty="0" u="none" sz="1800" spc="-10" b="1">
                <a:solidFill>
                  <a:srgbClr val="FFFFFF"/>
                </a:solidFill>
                <a:latin typeface="Trebuchet MS"/>
                <a:cs typeface="Trebuchet MS"/>
              </a:rPr>
              <a:t>:</a:t>
            </a:r>
            <a:endParaRPr sz="18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204"/>
              </a:spcBef>
            </a:pPr>
            <a:r>
              <a:rPr dirty="0" sz="1800" spc="10" b="1">
                <a:solidFill>
                  <a:srgbClr val="FFFFFF"/>
                </a:solidFill>
                <a:latin typeface="Trebuchet MS"/>
                <a:cs typeface="Trebuchet MS"/>
              </a:rPr>
              <a:t>Consumption:</a:t>
            </a:r>
            <a:r>
              <a:rPr dirty="0" sz="1800" spc="-16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85">
                <a:solidFill>
                  <a:srgbClr val="FFFFFF"/>
                </a:solidFill>
                <a:latin typeface="Trebuchet MS"/>
                <a:cs typeface="Trebuchet MS"/>
              </a:rPr>
              <a:t>Spending</a:t>
            </a:r>
            <a:r>
              <a:rPr dirty="0" sz="18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95">
                <a:solidFill>
                  <a:srgbClr val="FFFFFF"/>
                </a:solidFill>
                <a:latin typeface="Trebuchet MS"/>
                <a:cs typeface="Trebuchet MS"/>
              </a:rPr>
              <a:t>by</a:t>
            </a:r>
            <a:r>
              <a:rPr dirty="0" sz="18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75">
                <a:solidFill>
                  <a:srgbClr val="FFFFFF"/>
                </a:solidFill>
                <a:latin typeface="Trebuchet MS"/>
                <a:cs typeface="Trebuchet MS"/>
              </a:rPr>
              <a:t>households</a:t>
            </a:r>
            <a:r>
              <a:rPr dirty="0" sz="1800" spc="-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75">
                <a:solidFill>
                  <a:srgbClr val="FFFFFF"/>
                </a:solidFill>
                <a:latin typeface="Trebuchet MS"/>
                <a:cs typeface="Trebuchet MS"/>
              </a:rPr>
              <a:t>on</a:t>
            </a:r>
            <a:r>
              <a:rPr dirty="0" sz="18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130">
                <a:solidFill>
                  <a:srgbClr val="FFFFFF"/>
                </a:solidFill>
                <a:latin typeface="Trebuchet MS"/>
                <a:cs typeface="Trebuchet MS"/>
              </a:rPr>
              <a:t>goods</a:t>
            </a:r>
            <a:r>
              <a:rPr dirty="0" sz="18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6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18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services.</a:t>
            </a:r>
            <a:endParaRPr sz="1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465"/>
              </a:spcBef>
            </a:pPr>
            <a:endParaRPr sz="1800">
              <a:latin typeface="Trebuchet MS"/>
              <a:cs typeface="Trebuchet MS"/>
            </a:endParaRPr>
          </a:p>
          <a:p>
            <a:pPr marL="12700" marR="1181735">
              <a:lnSpc>
                <a:spcPct val="100000"/>
              </a:lnSpc>
            </a:pPr>
            <a:r>
              <a:rPr dirty="0" sz="1800" spc="-10" b="1">
                <a:solidFill>
                  <a:srgbClr val="FFFFFF"/>
                </a:solidFill>
                <a:latin typeface="Trebuchet MS"/>
                <a:cs typeface="Trebuchet MS"/>
              </a:rPr>
              <a:t>Investment:</a:t>
            </a:r>
            <a:r>
              <a:rPr dirty="0" sz="1800" spc="-18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85">
                <a:solidFill>
                  <a:srgbClr val="FFFFFF"/>
                </a:solidFill>
                <a:latin typeface="Trebuchet MS"/>
                <a:cs typeface="Trebuchet MS"/>
              </a:rPr>
              <a:t>Spending</a:t>
            </a:r>
            <a:r>
              <a:rPr dirty="0" sz="18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75">
                <a:solidFill>
                  <a:srgbClr val="FFFFFF"/>
                </a:solidFill>
                <a:latin typeface="Trebuchet MS"/>
                <a:cs typeface="Trebuchet MS"/>
              </a:rPr>
              <a:t>on</a:t>
            </a:r>
            <a:r>
              <a:rPr dirty="0" sz="18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capital</a:t>
            </a:r>
            <a:r>
              <a:rPr dirty="0" sz="18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130">
                <a:solidFill>
                  <a:srgbClr val="FFFFFF"/>
                </a:solidFill>
                <a:latin typeface="Trebuchet MS"/>
                <a:cs typeface="Trebuchet MS"/>
              </a:rPr>
              <a:t>goods</a:t>
            </a:r>
            <a:r>
              <a:rPr dirty="0" sz="18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45">
                <a:solidFill>
                  <a:srgbClr val="FFFFFF"/>
                </a:solidFill>
                <a:latin typeface="Trebuchet MS"/>
                <a:cs typeface="Trebuchet MS"/>
              </a:rPr>
              <a:t>that</a:t>
            </a:r>
            <a:r>
              <a:rPr dirty="0" sz="18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5">
                <a:solidFill>
                  <a:srgbClr val="FFFFFF"/>
                </a:solidFill>
                <a:latin typeface="Trebuchet MS"/>
                <a:cs typeface="Trebuchet MS"/>
              </a:rPr>
              <a:t>will</a:t>
            </a:r>
            <a:r>
              <a:rPr dirty="0" sz="18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90">
                <a:solidFill>
                  <a:srgbClr val="FFFFFF"/>
                </a:solidFill>
                <a:latin typeface="Trebuchet MS"/>
                <a:cs typeface="Trebuchet MS"/>
              </a:rPr>
              <a:t>be</a:t>
            </a:r>
            <a:r>
              <a:rPr dirty="0" sz="18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100">
                <a:solidFill>
                  <a:srgbClr val="FFFFFF"/>
                </a:solidFill>
                <a:latin typeface="Trebuchet MS"/>
                <a:cs typeface="Trebuchet MS"/>
              </a:rPr>
              <a:t>used</a:t>
            </a:r>
            <a:r>
              <a:rPr dirty="0" sz="18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for</a:t>
            </a:r>
            <a:r>
              <a:rPr dirty="0" sz="18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future production.</a:t>
            </a:r>
            <a:endParaRPr sz="1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370"/>
              </a:spcBef>
            </a:pPr>
            <a:endParaRPr sz="18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</a:pPr>
            <a:r>
              <a:rPr dirty="0" sz="1800" b="1">
                <a:solidFill>
                  <a:srgbClr val="FFFFFF"/>
                </a:solidFill>
                <a:latin typeface="Trebuchet MS"/>
                <a:cs typeface="Trebuchet MS"/>
              </a:rPr>
              <a:t>Government</a:t>
            </a:r>
            <a:r>
              <a:rPr dirty="0" sz="1800" spc="-6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b="1">
                <a:solidFill>
                  <a:srgbClr val="FFFFFF"/>
                </a:solidFill>
                <a:latin typeface="Trebuchet MS"/>
                <a:cs typeface="Trebuchet MS"/>
              </a:rPr>
              <a:t>Spending:</a:t>
            </a:r>
            <a:r>
              <a:rPr dirty="0" sz="1800" spc="-1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Expenditures</a:t>
            </a:r>
            <a:r>
              <a:rPr dirty="0" sz="1800" spc="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95">
                <a:solidFill>
                  <a:srgbClr val="FFFFFF"/>
                </a:solidFill>
                <a:latin typeface="Trebuchet MS"/>
                <a:cs typeface="Trebuchet MS"/>
              </a:rPr>
              <a:t>by</a:t>
            </a:r>
            <a:r>
              <a:rPr dirty="0" sz="1800" spc="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800" spc="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45">
                <a:solidFill>
                  <a:srgbClr val="FFFFFF"/>
                </a:solidFill>
                <a:latin typeface="Trebuchet MS"/>
                <a:cs typeface="Trebuchet MS"/>
              </a:rPr>
              <a:t>government</a:t>
            </a:r>
            <a:r>
              <a:rPr dirty="0" sz="1800" spc="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0">
                <a:solidFill>
                  <a:srgbClr val="FFFFFF"/>
                </a:solidFill>
                <a:latin typeface="Trebuchet MS"/>
                <a:cs typeface="Trebuchet MS"/>
              </a:rPr>
              <a:t>for</a:t>
            </a:r>
            <a:r>
              <a:rPr dirty="0" sz="1800" spc="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110">
                <a:solidFill>
                  <a:srgbClr val="FFFFFF"/>
                </a:solidFill>
                <a:latin typeface="Trebuchet MS"/>
                <a:cs typeface="Trebuchet MS"/>
              </a:rPr>
              <a:t>goods</a:t>
            </a:r>
            <a:endParaRPr sz="18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</a:pP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18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services</a:t>
            </a:r>
            <a:r>
              <a:rPr dirty="0" sz="1800" spc="-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45">
                <a:solidFill>
                  <a:srgbClr val="FFFFFF"/>
                </a:solidFill>
                <a:latin typeface="Trebuchet MS"/>
                <a:cs typeface="Trebuchet MS"/>
              </a:rPr>
              <a:t>that</a:t>
            </a:r>
            <a:r>
              <a:rPr dirty="0" sz="1800" spc="-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directly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 benefit</a:t>
            </a:r>
            <a:r>
              <a:rPr dirty="0" sz="1800" spc="-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800" spc="-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public.</a:t>
            </a:r>
            <a:endParaRPr sz="1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375"/>
              </a:spcBef>
            </a:pPr>
            <a:endParaRPr sz="1800">
              <a:latin typeface="Trebuchet MS"/>
              <a:cs typeface="Trebuchet MS"/>
            </a:endParaRPr>
          </a:p>
          <a:p>
            <a:pPr marL="12700" marR="1550035">
              <a:lnSpc>
                <a:spcPct val="100000"/>
              </a:lnSpc>
            </a:pPr>
            <a:r>
              <a:rPr dirty="0" sz="1800" spc="55" b="1">
                <a:solidFill>
                  <a:srgbClr val="FFFFFF"/>
                </a:solidFill>
                <a:latin typeface="Trebuchet MS"/>
                <a:cs typeface="Trebuchet MS"/>
              </a:rPr>
              <a:t>Net</a:t>
            </a:r>
            <a:r>
              <a:rPr dirty="0" sz="1800" spc="-9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 b="1">
                <a:solidFill>
                  <a:srgbClr val="FFFFFF"/>
                </a:solidFill>
                <a:latin typeface="Trebuchet MS"/>
                <a:cs typeface="Trebuchet MS"/>
              </a:rPr>
              <a:t>Exports:</a:t>
            </a:r>
            <a:r>
              <a:rPr dirty="0" sz="1800" spc="-10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Exports</a:t>
            </a:r>
            <a:r>
              <a:rPr dirty="0" sz="1800" spc="-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55">
                <a:solidFill>
                  <a:srgbClr val="FFFFFF"/>
                </a:solidFill>
                <a:latin typeface="Trebuchet MS"/>
                <a:cs typeface="Trebuchet MS"/>
              </a:rPr>
              <a:t>minus</a:t>
            </a:r>
            <a:r>
              <a:rPr dirty="0" sz="18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imports,</a:t>
            </a:r>
            <a:r>
              <a:rPr dirty="0" sz="1800" spc="-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representing</a:t>
            </a:r>
            <a:r>
              <a:rPr dirty="0" sz="1800" spc="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the net</a:t>
            </a:r>
            <a:r>
              <a:rPr dirty="0" sz="18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trade balance.</a:t>
            </a:r>
            <a:endParaRPr sz="1800">
              <a:latin typeface="Trebuchet MS"/>
              <a:cs typeface="Trebuchet MS"/>
            </a:endParaRPr>
          </a:p>
        </p:txBody>
      </p:sp>
      <p:pic>
        <p:nvPicPr>
          <p:cNvPr id="5" name="object 5" descr="GDP explained: a comprehensive guide for beginners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685276" y="3415284"/>
            <a:ext cx="2990850" cy="2689098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05355" y="12191"/>
            <a:ext cx="8856726" cy="1265681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2075433" y="191770"/>
            <a:ext cx="8119745" cy="69659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155"/>
              <a:t>Gross</a:t>
            </a:r>
            <a:r>
              <a:rPr dirty="0" spc="-275"/>
              <a:t> </a:t>
            </a:r>
            <a:r>
              <a:rPr dirty="0" spc="140"/>
              <a:t>Domestic</a:t>
            </a:r>
            <a:r>
              <a:rPr dirty="0" spc="-280"/>
              <a:t> </a:t>
            </a:r>
            <a:r>
              <a:rPr dirty="0" spc="90"/>
              <a:t>Product</a:t>
            </a:r>
            <a:r>
              <a:rPr dirty="0" spc="-275"/>
              <a:t> </a:t>
            </a:r>
            <a:r>
              <a:rPr dirty="0" spc="-10"/>
              <a:t>(GDP)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6691" y="1168349"/>
            <a:ext cx="7387590" cy="510667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800" spc="50" b="1">
                <a:solidFill>
                  <a:srgbClr val="FFFFFF"/>
                </a:solidFill>
                <a:latin typeface="Trebuchet MS"/>
                <a:cs typeface="Trebuchet MS"/>
              </a:rPr>
              <a:t>Types</a:t>
            </a:r>
            <a:r>
              <a:rPr dirty="0" sz="1800" spc="-13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b="1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1800" spc="-11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b="1">
                <a:solidFill>
                  <a:srgbClr val="FFFFFF"/>
                </a:solidFill>
                <a:latin typeface="Trebuchet MS"/>
                <a:cs typeface="Trebuchet MS"/>
              </a:rPr>
              <a:t>GDP:</a:t>
            </a:r>
            <a:r>
              <a:rPr dirty="0" sz="1800" spc="-9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50" b="1">
                <a:solidFill>
                  <a:srgbClr val="FFFFFF"/>
                </a:solidFill>
                <a:latin typeface="Trebuchet MS"/>
                <a:cs typeface="Trebuchet MS"/>
              </a:rPr>
              <a:t>Nominal</a:t>
            </a:r>
            <a:r>
              <a:rPr dirty="0" sz="1800" spc="-114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60" b="1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1800" spc="-10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0" b="1">
                <a:solidFill>
                  <a:srgbClr val="FFFFFF"/>
                </a:solidFill>
                <a:latin typeface="Trebuchet MS"/>
                <a:cs typeface="Trebuchet MS"/>
              </a:rPr>
              <a:t>Real</a:t>
            </a:r>
            <a:endParaRPr sz="1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</a:pPr>
            <a:endParaRPr sz="1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635"/>
              </a:spcBef>
            </a:pPr>
            <a:endParaRPr sz="18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</a:pPr>
            <a:r>
              <a:rPr dirty="0" sz="1800" spc="55" b="1">
                <a:solidFill>
                  <a:srgbClr val="FFFFFF"/>
                </a:solidFill>
                <a:latin typeface="Trebuchet MS"/>
                <a:cs typeface="Trebuchet MS"/>
              </a:rPr>
              <a:t>Nominal</a:t>
            </a:r>
            <a:r>
              <a:rPr dirty="0" sz="1800" spc="-13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b="1">
                <a:solidFill>
                  <a:srgbClr val="FFFFFF"/>
                </a:solidFill>
                <a:latin typeface="Trebuchet MS"/>
                <a:cs typeface="Trebuchet MS"/>
              </a:rPr>
              <a:t>GDP:</a:t>
            </a:r>
            <a:r>
              <a:rPr dirty="0" sz="1800" spc="-7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85">
                <a:solidFill>
                  <a:srgbClr val="FFFFFF"/>
                </a:solidFill>
                <a:latin typeface="Trebuchet MS"/>
                <a:cs typeface="Trebuchet MS"/>
              </a:rPr>
              <a:t>Measures</a:t>
            </a:r>
            <a:r>
              <a:rPr dirty="0" sz="18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8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value</a:t>
            </a:r>
            <a:r>
              <a:rPr dirty="0" sz="18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18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0">
                <a:solidFill>
                  <a:srgbClr val="FFFFFF"/>
                </a:solidFill>
                <a:latin typeface="Trebuchet MS"/>
                <a:cs typeface="Trebuchet MS"/>
              </a:rPr>
              <a:t>all</a:t>
            </a:r>
            <a:r>
              <a:rPr dirty="0" sz="18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finished</a:t>
            </a:r>
            <a:r>
              <a:rPr dirty="0" sz="18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130">
                <a:solidFill>
                  <a:srgbClr val="FFFFFF"/>
                </a:solidFill>
                <a:latin typeface="Trebuchet MS"/>
                <a:cs typeface="Trebuchet MS"/>
              </a:rPr>
              <a:t>goods</a:t>
            </a:r>
            <a:r>
              <a:rPr dirty="0" sz="18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6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18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services</a:t>
            </a:r>
            <a:endParaRPr sz="18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080"/>
              </a:spcBef>
            </a:pPr>
            <a:r>
              <a:rPr dirty="0" sz="1800" spc="-25">
                <a:solidFill>
                  <a:srgbClr val="FFFFFF"/>
                </a:solidFill>
                <a:latin typeface="Trebuchet MS"/>
                <a:cs typeface="Trebuchet MS"/>
              </a:rPr>
              <a:t>within</a:t>
            </a:r>
            <a:r>
              <a:rPr dirty="0" sz="18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18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country</a:t>
            </a:r>
            <a:r>
              <a:rPr dirty="0" sz="18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70">
                <a:solidFill>
                  <a:srgbClr val="FFFFFF"/>
                </a:solidFill>
                <a:latin typeface="Trebuchet MS"/>
                <a:cs typeface="Trebuchet MS"/>
              </a:rPr>
              <a:t>using</a:t>
            </a:r>
            <a:r>
              <a:rPr dirty="0" sz="18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current</a:t>
            </a:r>
            <a:r>
              <a:rPr dirty="0" sz="18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prices.</a:t>
            </a:r>
            <a:endParaRPr sz="1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</a:pPr>
            <a:endParaRPr sz="1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944"/>
              </a:spcBef>
            </a:pPr>
            <a:endParaRPr sz="18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</a:pPr>
            <a:r>
              <a:rPr dirty="0" sz="1800" spc="60" b="1">
                <a:solidFill>
                  <a:srgbClr val="FFFFFF"/>
                </a:solidFill>
                <a:latin typeface="Trebuchet MS"/>
                <a:cs typeface="Trebuchet MS"/>
              </a:rPr>
              <a:t>Real</a:t>
            </a:r>
            <a:r>
              <a:rPr dirty="0" sz="1800" spc="-114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b="1">
                <a:solidFill>
                  <a:srgbClr val="FFFFFF"/>
                </a:solidFill>
                <a:latin typeface="Trebuchet MS"/>
                <a:cs typeface="Trebuchet MS"/>
              </a:rPr>
              <a:t>GDP:</a:t>
            </a:r>
            <a:r>
              <a:rPr dirty="0" sz="1800" spc="-7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Adjusts</a:t>
            </a:r>
            <a:r>
              <a:rPr dirty="0" sz="18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nominal</a:t>
            </a:r>
            <a:r>
              <a:rPr dirty="0" sz="18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114">
                <a:solidFill>
                  <a:srgbClr val="FFFFFF"/>
                </a:solidFill>
                <a:latin typeface="Trebuchet MS"/>
                <a:cs typeface="Trebuchet MS"/>
              </a:rPr>
              <a:t>GDP</a:t>
            </a:r>
            <a:r>
              <a:rPr dirty="0" sz="18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for</a:t>
            </a:r>
            <a:r>
              <a:rPr dirty="0" sz="1800" spc="-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30">
                <a:solidFill>
                  <a:srgbClr val="FFFFFF"/>
                </a:solidFill>
                <a:latin typeface="Trebuchet MS"/>
                <a:cs typeface="Trebuchet MS"/>
              </a:rPr>
              <a:t>inflation</a:t>
            </a:r>
            <a:r>
              <a:rPr dirty="0" sz="18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18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reflect</a:t>
            </a:r>
            <a:r>
              <a:rPr dirty="0" sz="18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800" spc="-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true</a:t>
            </a:r>
            <a:r>
              <a:rPr dirty="0" sz="18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value</a:t>
            </a:r>
            <a:r>
              <a:rPr dirty="0" sz="18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5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endParaRPr sz="18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080"/>
              </a:spcBef>
            </a:pPr>
            <a:r>
              <a:rPr dirty="0" sz="1800" spc="120">
                <a:solidFill>
                  <a:srgbClr val="FFFFFF"/>
                </a:solidFill>
                <a:latin typeface="Trebuchet MS"/>
                <a:cs typeface="Trebuchet MS"/>
              </a:rPr>
              <a:t>goods</a:t>
            </a:r>
            <a:r>
              <a:rPr dirty="0" sz="18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6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18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services.</a:t>
            </a:r>
            <a:endParaRPr sz="1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</a:pPr>
            <a:endParaRPr sz="1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445"/>
              </a:spcBef>
            </a:pPr>
            <a:endParaRPr sz="18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</a:pPr>
            <a:r>
              <a:rPr dirty="0" sz="1800" spc="-10" b="1">
                <a:solidFill>
                  <a:srgbClr val="FFFFFF"/>
                </a:solidFill>
                <a:latin typeface="Trebuchet MS"/>
                <a:cs typeface="Trebuchet MS"/>
              </a:rPr>
              <a:t>Importance:</a:t>
            </a:r>
            <a:endParaRPr sz="18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285"/>
              </a:spcBef>
            </a:pP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Indicates</a:t>
            </a:r>
            <a:r>
              <a:rPr dirty="0" sz="18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65">
                <a:solidFill>
                  <a:srgbClr val="FFFFFF"/>
                </a:solidFill>
                <a:latin typeface="Trebuchet MS"/>
                <a:cs typeface="Trebuchet MS"/>
              </a:rPr>
              <a:t>economic</a:t>
            </a:r>
            <a:r>
              <a:rPr dirty="0" sz="18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health</a:t>
            </a:r>
            <a:r>
              <a:rPr dirty="0" sz="18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6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18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50">
                <a:solidFill>
                  <a:srgbClr val="FFFFFF"/>
                </a:solidFill>
                <a:latin typeface="Trebuchet MS"/>
                <a:cs typeface="Trebuchet MS"/>
              </a:rPr>
              <a:t>growth</a:t>
            </a:r>
            <a:r>
              <a:rPr dirty="0" sz="18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rates.</a:t>
            </a:r>
            <a:endParaRPr sz="1800">
              <a:latin typeface="Trebuchet MS"/>
              <a:cs typeface="Trebuchet MS"/>
            </a:endParaRPr>
          </a:p>
          <a:p>
            <a:pPr marL="12700" marR="120650">
              <a:lnSpc>
                <a:spcPts val="3440"/>
              </a:lnSpc>
              <a:spcBef>
                <a:spcPts val="120"/>
              </a:spcBef>
            </a:pPr>
            <a:r>
              <a:rPr dirty="0" sz="1800" spc="85">
                <a:solidFill>
                  <a:srgbClr val="FFFFFF"/>
                </a:solidFill>
                <a:latin typeface="Trebuchet MS"/>
                <a:cs typeface="Trebuchet MS"/>
              </a:rPr>
              <a:t>Helps</a:t>
            </a:r>
            <a:r>
              <a:rPr dirty="0" sz="18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35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dirty="0" sz="18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60">
                <a:solidFill>
                  <a:srgbClr val="FFFFFF"/>
                </a:solidFill>
                <a:latin typeface="Trebuchet MS"/>
                <a:cs typeface="Trebuchet MS"/>
              </a:rPr>
              <a:t>comparing</a:t>
            </a:r>
            <a:r>
              <a:rPr dirty="0" sz="18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8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65">
                <a:solidFill>
                  <a:srgbClr val="FFFFFF"/>
                </a:solidFill>
                <a:latin typeface="Trebuchet MS"/>
                <a:cs typeface="Trebuchet MS"/>
              </a:rPr>
              <a:t>economic</a:t>
            </a:r>
            <a:r>
              <a:rPr dirty="0" sz="18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performance</a:t>
            </a:r>
            <a:r>
              <a:rPr dirty="0" sz="1800" spc="-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18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35">
                <a:solidFill>
                  <a:srgbClr val="FFFFFF"/>
                </a:solidFill>
                <a:latin typeface="Trebuchet MS"/>
                <a:cs typeface="Trebuchet MS"/>
              </a:rPr>
              <a:t>different</a:t>
            </a:r>
            <a:r>
              <a:rPr dirty="0" sz="1800" spc="-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countries. </a:t>
            </a:r>
            <a:r>
              <a:rPr dirty="0" sz="1800" spc="55">
                <a:solidFill>
                  <a:srgbClr val="FFFFFF"/>
                </a:solidFill>
                <a:latin typeface="Trebuchet MS"/>
                <a:cs typeface="Trebuchet MS"/>
              </a:rPr>
              <a:t>Guides</a:t>
            </a:r>
            <a:r>
              <a:rPr dirty="0" sz="1800" spc="-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policymakers</a:t>
            </a:r>
            <a:r>
              <a:rPr dirty="0" sz="1800" spc="-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30">
                <a:solidFill>
                  <a:srgbClr val="FFFFFF"/>
                </a:solidFill>
                <a:latin typeface="Trebuchet MS"/>
                <a:cs typeface="Trebuchet MS"/>
              </a:rPr>
              <a:t>in </a:t>
            </a:r>
            <a:r>
              <a:rPr dirty="0" sz="1800" spc="55">
                <a:solidFill>
                  <a:srgbClr val="FFFFFF"/>
                </a:solidFill>
                <a:latin typeface="Trebuchet MS"/>
                <a:cs typeface="Trebuchet MS"/>
              </a:rPr>
              <a:t>making</a:t>
            </a:r>
            <a:r>
              <a:rPr dirty="0" sz="18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65">
                <a:solidFill>
                  <a:srgbClr val="FFFFFF"/>
                </a:solidFill>
                <a:latin typeface="Trebuchet MS"/>
                <a:cs typeface="Trebuchet MS"/>
              </a:rPr>
              <a:t>economic</a:t>
            </a:r>
            <a:r>
              <a:rPr dirty="0" sz="1800" spc="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decisions.</a:t>
            </a:r>
            <a:endParaRPr sz="1800">
              <a:latin typeface="Trebuchet MS"/>
              <a:cs typeface="Trebuchet MS"/>
            </a:endParaRPr>
          </a:p>
        </p:txBody>
      </p:sp>
      <p:pic>
        <p:nvPicPr>
          <p:cNvPr id="5" name="object 5" descr="GDP explained: a comprehensive guide for beginners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609076" y="3427476"/>
            <a:ext cx="2990850" cy="2687574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651503" y="254508"/>
            <a:ext cx="4964430" cy="1265682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4021963" y="433577"/>
            <a:ext cx="4226560" cy="696595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pc="130"/>
              <a:t>Unemployment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04291" y="1336040"/>
            <a:ext cx="8482965" cy="514413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algn="just" marL="240665" indent="-227965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0665" algn="l"/>
              </a:tabLst>
            </a:pPr>
            <a:r>
              <a:rPr dirty="0" sz="1800" b="1">
                <a:solidFill>
                  <a:srgbClr val="FFFFFF"/>
                </a:solidFill>
                <a:latin typeface="Trebuchet MS"/>
                <a:cs typeface="Trebuchet MS"/>
              </a:rPr>
              <a:t>Types</a:t>
            </a:r>
            <a:r>
              <a:rPr dirty="0" sz="1800" spc="-4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b="1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1800" spc="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 b="1">
                <a:solidFill>
                  <a:srgbClr val="FFFFFF"/>
                </a:solidFill>
                <a:latin typeface="Trebuchet MS"/>
                <a:cs typeface="Trebuchet MS"/>
              </a:rPr>
              <a:t>Unemployment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:</a:t>
            </a:r>
            <a:endParaRPr sz="1800">
              <a:latin typeface="Trebuchet MS"/>
              <a:cs typeface="Trebuchet MS"/>
            </a:endParaRPr>
          </a:p>
          <a:p>
            <a:pPr algn="just" lvl="1" marL="756285" marR="440055" indent="-287020">
              <a:lnSpc>
                <a:spcPct val="150000"/>
              </a:lnSpc>
              <a:spcBef>
                <a:spcPts val="490"/>
              </a:spcBef>
              <a:buFont typeface="Arial"/>
              <a:buChar char="•"/>
              <a:tabLst>
                <a:tab pos="756285" algn="l"/>
              </a:tabLst>
            </a:pPr>
            <a:r>
              <a:rPr dirty="0" sz="1800" b="1">
                <a:solidFill>
                  <a:srgbClr val="FFFFFF"/>
                </a:solidFill>
                <a:latin typeface="Trebuchet MS"/>
                <a:cs typeface="Trebuchet MS"/>
              </a:rPr>
              <a:t>Cyclical</a:t>
            </a:r>
            <a:r>
              <a:rPr dirty="0" sz="1800" spc="-8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b="1">
                <a:solidFill>
                  <a:srgbClr val="FFFFFF"/>
                </a:solidFill>
                <a:latin typeface="Trebuchet MS"/>
                <a:cs typeface="Trebuchet MS"/>
              </a:rPr>
              <a:t>Unemployment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:</a:t>
            </a:r>
            <a:r>
              <a:rPr dirty="0" sz="18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Linked</a:t>
            </a:r>
            <a:r>
              <a:rPr dirty="0" sz="1800" spc="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1800" spc="-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800" spc="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natural</a:t>
            </a:r>
            <a:r>
              <a:rPr dirty="0" sz="18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105">
                <a:solidFill>
                  <a:srgbClr val="FFFFFF"/>
                </a:solidFill>
                <a:latin typeface="Trebuchet MS"/>
                <a:cs typeface="Trebuchet MS"/>
              </a:rPr>
              <a:t>ups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6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90">
                <a:solidFill>
                  <a:srgbClr val="FFFFFF"/>
                </a:solidFill>
                <a:latin typeface="Trebuchet MS"/>
                <a:cs typeface="Trebuchet MS"/>
              </a:rPr>
              <a:t>downs</a:t>
            </a:r>
            <a:r>
              <a:rPr dirty="0" sz="1800" spc="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1800" spc="-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5">
                <a:solidFill>
                  <a:srgbClr val="FFFFFF"/>
                </a:solidFill>
                <a:latin typeface="Trebuchet MS"/>
                <a:cs typeface="Trebuchet MS"/>
              </a:rPr>
              <a:t>the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economy.</a:t>
            </a:r>
            <a:r>
              <a:rPr dirty="0" sz="18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Highlight</a:t>
            </a:r>
            <a:r>
              <a:rPr dirty="0" sz="1800" spc="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90">
                <a:solidFill>
                  <a:srgbClr val="FFFFFF"/>
                </a:solidFill>
                <a:latin typeface="Trebuchet MS"/>
                <a:cs typeface="Trebuchet MS"/>
              </a:rPr>
              <a:t>how</a:t>
            </a:r>
            <a:r>
              <a:rPr dirty="0" sz="1800" spc="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54">
                <a:solidFill>
                  <a:srgbClr val="FFFFFF"/>
                </a:solidFill>
                <a:latin typeface="Trebuchet MS"/>
                <a:cs typeface="Trebuchet MS"/>
              </a:rPr>
              <a:t>it</a:t>
            </a:r>
            <a:r>
              <a:rPr dirty="0" sz="1800" spc="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increases</a:t>
            </a:r>
            <a:r>
              <a:rPr dirty="0" sz="1800" spc="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during</a:t>
            </a:r>
            <a:r>
              <a:rPr dirty="0" sz="1800" spc="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45">
                <a:solidFill>
                  <a:srgbClr val="FFFFFF"/>
                </a:solidFill>
                <a:latin typeface="Trebuchet MS"/>
                <a:cs typeface="Trebuchet MS"/>
              </a:rPr>
              <a:t>recessions</a:t>
            </a:r>
            <a:r>
              <a:rPr dirty="0" sz="1800" spc="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65">
                <a:solidFill>
                  <a:srgbClr val="FFFFFF"/>
                </a:solidFill>
                <a:latin typeface="Trebuchet MS"/>
                <a:cs typeface="Trebuchet MS"/>
              </a:rPr>
              <a:t>and </a:t>
            </a:r>
            <a:r>
              <a:rPr dirty="0" sz="1800" spc="45">
                <a:solidFill>
                  <a:srgbClr val="FFFFFF"/>
                </a:solidFill>
                <a:latin typeface="Trebuchet MS"/>
                <a:cs typeface="Trebuchet MS"/>
              </a:rPr>
              <a:t>decreases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during</a:t>
            </a:r>
            <a:r>
              <a:rPr dirty="0" sz="1800" spc="1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expansions.</a:t>
            </a:r>
            <a:endParaRPr sz="1800">
              <a:latin typeface="Trebuchet MS"/>
              <a:cs typeface="Trebuchet MS"/>
            </a:endParaRPr>
          </a:p>
          <a:p>
            <a:pPr lvl="1">
              <a:lnSpc>
                <a:spcPct val="100000"/>
              </a:lnSpc>
              <a:buClr>
                <a:srgbClr val="FFFFFF"/>
              </a:buClr>
              <a:buFont typeface="Arial"/>
              <a:buChar char="•"/>
            </a:pPr>
            <a:endParaRPr sz="1800">
              <a:latin typeface="Trebuchet MS"/>
              <a:cs typeface="Trebuchet MS"/>
            </a:endParaRPr>
          </a:p>
          <a:p>
            <a:pPr lvl="1">
              <a:lnSpc>
                <a:spcPct val="100000"/>
              </a:lnSpc>
              <a:spcBef>
                <a:spcPts val="65"/>
              </a:spcBef>
              <a:buClr>
                <a:srgbClr val="FFFFFF"/>
              </a:buClr>
              <a:buFont typeface="Arial"/>
              <a:buChar char="•"/>
            </a:pPr>
            <a:endParaRPr sz="1800">
              <a:latin typeface="Trebuchet MS"/>
              <a:cs typeface="Trebuchet MS"/>
            </a:endParaRPr>
          </a:p>
          <a:p>
            <a:pPr lvl="1" marL="756285" marR="5080" indent="-287020">
              <a:lnSpc>
                <a:spcPct val="150100"/>
              </a:lnSpc>
              <a:buFont typeface="Arial"/>
              <a:buChar char="•"/>
              <a:tabLst>
                <a:tab pos="756285" algn="l"/>
              </a:tabLst>
            </a:pPr>
            <a:r>
              <a:rPr dirty="0" sz="1800" spc="-10" b="1">
                <a:solidFill>
                  <a:srgbClr val="FFFFFF"/>
                </a:solidFill>
                <a:latin typeface="Trebuchet MS"/>
                <a:cs typeface="Trebuchet MS"/>
              </a:rPr>
              <a:t>Frictional</a:t>
            </a:r>
            <a:r>
              <a:rPr dirty="0" sz="1800" spc="-7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b="1">
                <a:solidFill>
                  <a:srgbClr val="FFFFFF"/>
                </a:solidFill>
                <a:latin typeface="Trebuchet MS"/>
                <a:cs typeface="Trebuchet MS"/>
              </a:rPr>
              <a:t>Unemployment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:</a:t>
            </a:r>
            <a:r>
              <a:rPr dirty="0" sz="18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75">
                <a:solidFill>
                  <a:srgbClr val="FFFFFF"/>
                </a:solidFill>
                <a:latin typeface="Trebuchet MS"/>
                <a:cs typeface="Trebuchet MS"/>
              </a:rPr>
              <a:t>Occurs</a:t>
            </a:r>
            <a:r>
              <a:rPr dirty="0" sz="1800" spc="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70">
                <a:solidFill>
                  <a:srgbClr val="FFFFFF"/>
                </a:solidFill>
                <a:latin typeface="Trebuchet MS"/>
                <a:cs typeface="Trebuchet MS"/>
              </a:rPr>
              <a:t>when</a:t>
            </a:r>
            <a:r>
              <a:rPr dirty="0" sz="1800" spc="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workers</a:t>
            </a:r>
            <a:r>
              <a:rPr dirty="0" sz="1800" spc="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are</a:t>
            </a:r>
            <a:r>
              <a:rPr dirty="0" sz="1800" spc="-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between</a:t>
            </a:r>
            <a:r>
              <a:rPr dirty="0" sz="1800" spc="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jobs</a:t>
            </a:r>
            <a:r>
              <a:rPr dirty="0" sz="1800" spc="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or</a:t>
            </a:r>
            <a:r>
              <a:rPr dirty="0" sz="1800" spc="-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5">
                <a:solidFill>
                  <a:srgbClr val="FFFFFF"/>
                </a:solidFill>
                <a:latin typeface="Trebuchet MS"/>
                <a:cs typeface="Trebuchet MS"/>
              </a:rPr>
              <a:t>are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entering</a:t>
            </a:r>
            <a:r>
              <a:rPr dirty="0" sz="18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800" spc="-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workforce</a:t>
            </a:r>
            <a:r>
              <a:rPr dirty="0" sz="1800" spc="-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for</a:t>
            </a:r>
            <a:r>
              <a:rPr dirty="0" sz="18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8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60">
                <a:solidFill>
                  <a:srgbClr val="FFFFFF"/>
                </a:solidFill>
                <a:latin typeface="Trebuchet MS"/>
                <a:cs typeface="Trebuchet MS"/>
              </a:rPr>
              <a:t>first</a:t>
            </a:r>
            <a:r>
              <a:rPr dirty="0" sz="1800" spc="-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75">
                <a:solidFill>
                  <a:srgbClr val="FFFFFF"/>
                </a:solidFill>
                <a:latin typeface="Trebuchet MS"/>
                <a:cs typeface="Trebuchet MS"/>
              </a:rPr>
              <a:t>time.</a:t>
            </a:r>
            <a:r>
              <a:rPr dirty="0" sz="18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It's</a:t>
            </a:r>
            <a:r>
              <a:rPr dirty="0" sz="18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18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50">
                <a:solidFill>
                  <a:srgbClr val="FFFFFF"/>
                </a:solidFill>
                <a:latin typeface="Trebuchet MS"/>
                <a:cs typeface="Trebuchet MS"/>
              </a:rPr>
              <a:t>sign</a:t>
            </a:r>
            <a:r>
              <a:rPr dirty="0" sz="18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18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18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50">
                <a:solidFill>
                  <a:srgbClr val="FFFFFF"/>
                </a:solidFill>
                <a:latin typeface="Trebuchet MS"/>
                <a:cs typeface="Trebuchet MS"/>
              </a:rPr>
              <a:t>healthy,</a:t>
            </a:r>
            <a:r>
              <a:rPr dirty="0" sz="18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45">
                <a:solidFill>
                  <a:srgbClr val="FFFFFF"/>
                </a:solidFill>
                <a:latin typeface="Trebuchet MS"/>
                <a:cs typeface="Trebuchet MS"/>
              </a:rPr>
              <a:t>dynamic </a:t>
            </a:r>
            <a:r>
              <a:rPr dirty="0" sz="1800" spc="90">
                <a:solidFill>
                  <a:srgbClr val="FFFFFF"/>
                </a:solidFill>
                <a:latin typeface="Trebuchet MS"/>
                <a:cs typeface="Trebuchet MS"/>
              </a:rPr>
              <a:t>economy</a:t>
            </a:r>
            <a:r>
              <a:rPr dirty="0" sz="18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where</a:t>
            </a:r>
            <a:r>
              <a:rPr dirty="0" sz="1800" spc="-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workers</a:t>
            </a:r>
            <a:r>
              <a:rPr dirty="0" sz="1800" spc="-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55">
                <a:solidFill>
                  <a:srgbClr val="FFFFFF"/>
                </a:solidFill>
                <a:latin typeface="Trebuchet MS"/>
                <a:cs typeface="Trebuchet MS"/>
              </a:rPr>
              <a:t>can</a:t>
            </a:r>
            <a:r>
              <a:rPr dirty="0" sz="18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30">
                <a:solidFill>
                  <a:srgbClr val="FFFFFF"/>
                </a:solidFill>
                <a:latin typeface="Trebuchet MS"/>
                <a:cs typeface="Trebuchet MS"/>
              </a:rPr>
              <a:t>transition</a:t>
            </a:r>
            <a:r>
              <a:rPr dirty="0" sz="1800" spc="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50">
                <a:solidFill>
                  <a:srgbClr val="FFFFFF"/>
                </a:solidFill>
                <a:latin typeface="Trebuchet MS"/>
                <a:cs typeface="Trebuchet MS"/>
              </a:rPr>
              <a:t>between</a:t>
            </a:r>
            <a:r>
              <a:rPr dirty="0" sz="18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roles.</a:t>
            </a:r>
            <a:endParaRPr sz="1800">
              <a:latin typeface="Trebuchet MS"/>
              <a:cs typeface="Trebuchet MS"/>
            </a:endParaRPr>
          </a:p>
          <a:p>
            <a:pPr lvl="1">
              <a:lnSpc>
                <a:spcPct val="100000"/>
              </a:lnSpc>
              <a:buClr>
                <a:srgbClr val="FFFFFF"/>
              </a:buClr>
              <a:buFont typeface="Arial"/>
              <a:buChar char="•"/>
            </a:pPr>
            <a:endParaRPr sz="1800">
              <a:latin typeface="Trebuchet MS"/>
              <a:cs typeface="Trebuchet MS"/>
            </a:endParaRPr>
          </a:p>
          <a:p>
            <a:pPr lvl="1">
              <a:lnSpc>
                <a:spcPct val="100000"/>
              </a:lnSpc>
              <a:spcBef>
                <a:spcPts val="60"/>
              </a:spcBef>
              <a:buClr>
                <a:srgbClr val="FFFFFF"/>
              </a:buClr>
              <a:buFont typeface="Arial"/>
              <a:buChar char="•"/>
            </a:pPr>
            <a:endParaRPr sz="1800">
              <a:latin typeface="Trebuchet MS"/>
              <a:cs typeface="Trebuchet MS"/>
            </a:endParaRPr>
          </a:p>
          <a:p>
            <a:pPr lvl="1" marL="756285" marR="539750" indent="-287020">
              <a:lnSpc>
                <a:spcPct val="150000"/>
              </a:lnSpc>
              <a:buFont typeface="Arial"/>
              <a:buChar char="•"/>
              <a:tabLst>
                <a:tab pos="756285" algn="l"/>
              </a:tabLst>
            </a:pPr>
            <a:r>
              <a:rPr dirty="0" sz="1800" b="1">
                <a:solidFill>
                  <a:srgbClr val="FFFFFF"/>
                </a:solidFill>
                <a:latin typeface="Trebuchet MS"/>
                <a:cs typeface="Trebuchet MS"/>
              </a:rPr>
              <a:t>Structural</a:t>
            </a:r>
            <a:r>
              <a:rPr dirty="0" sz="1800" spc="-9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b="1">
                <a:solidFill>
                  <a:srgbClr val="FFFFFF"/>
                </a:solidFill>
                <a:latin typeface="Trebuchet MS"/>
                <a:cs typeface="Trebuchet MS"/>
              </a:rPr>
              <a:t>Unemployment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:</a:t>
            </a:r>
            <a:r>
              <a:rPr dirty="0" sz="18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50">
                <a:solidFill>
                  <a:srgbClr val="FFFFFF"/>
                </a:solidFill>
                <a:latin typeface="Trebuchet MS"/>
                <a:cs typeface="Trebuchet MS"/>
              </a:rPr>
              <a:t>Results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from</a:t>
            </a:r>
            <a:r>
              <a:rPr dirty="0" sz="1800" spc="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0">
                <a:solidFill>
                  <a:srgbClr val="FFFFFF"/>
                </a:solidFill>
                <a:latin typeface="Trebuchet MS"/>
                <a:cs typeface="Trebuchet MS"/>
              </a:rPr>
              <a:t>industrial</a:t>
            </a:r>
            <a:r>
              <a:rPr dirty="0" sz="1800" spc="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reorganization,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typically</a:t>
            </a:r>
            <a:r>
              <a:rPr dirty="0" sz="1800" spc="-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85">
                <a:solidFill>
                  <a:srgbClr val="FFFFFF"/>
                </a:solidFill>
                <a:latin typeface="Trebuchet MS"/>
                <a:cs typeface="Trebuchet MS"/>
              </a:rPr>
              <a:t>due</a:t>
            </a:r>
            <a:r>
              <a:rPr dirty="0" sz="1800" spc="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1800" spc="-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technological</a:t>
            </a:r>
            <a:r>
              <a:rPr dirty="0" sz="1800" spc="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change, and</a:t>
            </a:r>
            <a:r>
              <a:rPr dirty="0" sz="18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55">
                <a:solidFill>
                  <a:srgbClr val="FFFFFF"/>
                </a:solidFill>
                <a:latin typeface="Trebuchet MS"/>
                <a:cs typeface="Trebuchet MS"/>
              </a:rPr>
              <a:t>mismatches</a:t>
            </a:r>
            <a:r>
              <a:rPr dirty="0" sz="1800" spc="-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50">
                <a:solidFill>
                  <a:srgbClr val="FFFFFF"/>
                </a:solidFill>
                <a:latin typeface="Trebuchet MS"/>
                <a:cs typeface="Trebuchet MS"/>
              </a:rPr>
              <a:t>between</a:t>
            </a:r>
            <a:r>
              <a:rPr dirty="0" sz="1800" spc="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5">
                <a:solidFill>
                  <a:srgbClr val="FFFFFF"/>
                </a:solidFill>
                <a:latin typeface="Trebuchet MS"/>
                <a:cs typeface="Trebuchet MS"/>
              </a:rPr>
              <a:t>the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skills</a:t>
            </a:r>
            <a:r>
              <a:rPr dirty="0" sz="18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18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8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workforce</a:t>
            </a:r>
            <a:r>
              <a:rPr dirty="0" sz="1800" spc="-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6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18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5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8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90">
                <a:solidFill>
                  <a:srgbClr val="FFFFFF"/>
                </a:solidFill>
                <a:latin typeface="Trebuchet MS"/>
                <a:cs typeface="Trebuchet MS"/>
              </a:rPr>
              <a:t>demands</a:t>
            </a:r>
            <a:r>
              <a:rPr dirty="0" sz="18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18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8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0">
                <a:solidFill>
                  <a:srgbClr val="FFFFFF"/>
                </a:solidFill>
                <a:latin typeface="Trebuchet MS"/>
                <a:cs typeface="Trebuchet MS"/>
              </a:rPr>
              <a:t>job</a:t>
            </a:r>
            <a:r>
              <a:rPr dirty="0" sz="18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market.</a:t>
            </a:r>
            <a:endParaRPr sz="18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317491" y="254508"/>
            <a:ext cx="3630929" cy="1265682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4687951" y="433577"/>
            <a:ext cx="2893060" cy="696595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pc="325"/>
              <a:t>DISCUSS</a:t>
            </a:r>
            <a:r>
              <a:rPr dirty="0" spc="-260"/>
              <a:t> </a:t>
            </a:r>
            <a:r>
              <a:rPr dirty="0" spc="-300"/>
              <a:t>!!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88516" y="1904953"/>
            <a:ext cx="7386320" cy="393827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algn="ctr" marL="12700" marR="5080">
              <a:lnSpc>
                <a:spcPct val="150000"/>
              </a:lnSpc>
              <a:spcBef>
                <a:spcPts val="95"/>
              </a:spcBef>
            </a:pPr>
            <a:r>
              <a:rPr dirty="0" sz="3200" spc="-180" i="1">
                <a:solidFill>
                  <a:srgbClr val="FFFFFF"/>
                </a:solidFill>
                <a:latin typeface="Trebuchet MS"/>
                <a:cs typeface="Trebuchet MS"/>
              </a:rPr>
              <a:t>“high</a:t>
            </a:r>
            <a:r>
              <a:rPr dirty="0" sz="3200" spc="-140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-20" i="1">
                <a:solidFill>
                  <a:srgbClr val="FFFFFF"/>
                </a:solidFill>
                <a:latin typeface="Trebuchet MS"/>
                <a:cs typeface="Trebuchet MS"/>
              </a:rPr>
              <a:t>unemployment</a:t>
            </a:r>
            <a:r>
              <a:rPr dirty="0" sz="3200" spc="-125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145" i="1">
                <a:solidFill>
                  <a:srgbClr val="FFFFFF"/>
                </a:solidFill>
                <a:latin typeface="Trebuchet MS"/>
                <a:cs typeface="Trebuchet MS"/>
              </a:rPr>
              <a:t>can</a:t>
            </a:r>
            <a:r>
              <a:rPr dirty="0" sz="3200" spc="-165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i="1">
                <a:solidFill>
                  <a:srgbClr val="FFFFFF"/>
                </a:solidFill>
                <a:latin typeface="Trebuchet MS"/>
                <a:cs typeface="Trebuchet MS"/>
              </a:rPr>
              <a:t>lead</a:t>
            </a:r>
            <a:r>
              <a:rPr dirty="0" sz="3200" spc="-155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-114" i="1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3200" spc="-170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-10" i="1">
                <a:solidFill>
                  <a:srgbClr val="FFFFFF"/>
                </a:solidFill>
                <a:latin typeface="Trebuchet MS"/>
                <a:cs typeface="Trebuchet MS"/>
              </a:rPr>
              <a:t>slowing</a:t>
            </a:r>
            <a:r>
              <a:rPr dirty="0" sz="3200" spc="-10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-85" i="1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3200" spc="-185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55" i="1">
                <a:solidFill>
                  <a:srgbClr val="FFFFFF"/>
                </a:solidFill>
                <a:latin typeface="Trebuchet MS"/>
                <a:cs typeface="Trebuchet MS"/>
              </a:rPr>
              <a:t>economic</a:t>
            </a:r>
            <a:r>
              <a:rPr dirty="0" sz="3200" spc="-200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-50" i="1">
                <a:solidFill>
                  <a:srgbClr val="FFFFFF"/>
                </a:solidFill>
                <a:latin typeface="Trebuchet MS"/>
                <a:cs typeface="Trebuchet MS"/>
              </a:rPr>
              <a:t>growth.”</a:t>
            </a:r>
            <a:endParaRPr sz="32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</a:pPr>
            <a:endParaRPr sz="32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335"/>
              </a:spcBef>
            </a:pPr>
            <a:endParaRPr sz="3200">
              <a:latin typeface="Trebuchet MS"/>
              <a:cs typeface="Trebuchet MS"/>
            </a:endParaRPr>
          </a:p>
          <a:p>
            <a:pPr algn="ctr" marL="172085" marR="164465">
              <a:lnSpc>
                <a:spcPct val="150000"/>
              </a:lnSpc>
            </a:pPr>
            <a:r>
              <a:rPr dirty="0" sz="3200" spc="-155" i="1">
                <a:solidFill>
                  <a:srgbClr val="FFFFFF"/>
                </a:solidFill>
                <a:latin typeface="Trebuchet MS"/>
                <a:cs typeface="Trebuchet MS"/>
              </a:rPr>
              <a:t>“extremely</a:t>
            </a:r>
            <a:r>
              <a:rPr dirty="0" sz="3200" spc="-190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-40" i="1">
                <a:solidFill>
                  <a:srgbClr val="FFFFFF"/>
                </a:solidFill>
                <a:latin typeface="Trebuchet MS"/>
                <a:cs typeface="Trebuchet MS"/>
              </a:rPr>
              <a:t>low</a:t>
            </a:r>
            <a:r>
              <a:rPr dirty="0" sz="3200" spc="-175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-60" i="1">
                <a:solidFill>
                  <a:srgbClr val="FFFFFF"/>
                </a:solidFill>
                <a:latin typeface="Trebuchet MS"/>
                <a:cs typeface="Trebuchet MS"/>
              </a:rPr>
              <a:t>levels</a:t>
            </a:r>
            <a:r>
              <a:rPr dirty="0" sz="3200" spc="-175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-90" i="1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3200" spc="-195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-10" i="1">
                <a:solidFill>
                  <a:srgbClr val="FFFFFF"/>
                </a:solidFill>
                <a:latin typeface="Trebuchet MS"/>
                <a:cs typeface="Trebuchet MS"/>
              </a:rPr>
              <a:t>unemployment</a:t>
            </a:r>
            <a:r>
              <a:rPr dirty="0" sz="3200" spc="-10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145" i="1">
                <a:solidFill>
                  <a:srgbClr val="FFFFFF"/>
                </a:solidFill>
                <a:latin typeface="Trebuchet MS"/>
                <a:cs typeface="Trebuchet MS"/>
              </a:rPr>
              <a:t>can</a:t>
            </a:r>
            <a:r>
              <a:rPr dirty="0" sz="3200" spc="-155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i="1">
                <a:solidFill>
                  <a:srgbClr val="FFFFFF"/>
                </a:solidFill>
                <a:latin typeface="Trebuchet MS"/>
                <a:cs typeface="Trebuchet MS"/>
              </a:rPr>
              <a:t>have</a:t>
            </a:r>
            <a:r>
              <a:rPr dirty="0" sz="3200" spc="-190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215" i="1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3200" spc="-180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-60" i="1">
                <a:solidFill>
                  <a:srgbClr val="FFFFFF"/>
                </a:solidFill>
                <a:latin typeface="Trebuchet MS"/>
                <a:cs typeface="Trebuchet MS"/>
              </a:rPr>
              <a:t>negative</a:t>
            </a:r>
            <a:r>
              <a:rPr dirty="0" sz="3200" spc="-185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i="1">
                <a:solidFill>
                  <a:srgbClr val="FFFFFF"/>
                </a:solidFill>
                <a:latin typeface="Trebuchet MS"/>
                <a:cs typeface="Trebuchet MS"/>
              </a:rPr>
              <a:t>economic</a:t>
            </a:r>
            <a:r>
              <a:rPr dirty="0" sz="3200" spc="-215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-10" i="1">
                <a:solidFill>
                  <a:srgbClr val="FFFFFF"/>
                </a:solidFill>
                <a:latin typeface="Trebuchet MS"/>
                <a:cs typeface="Trebuchet MS"/>
              </a:rPr>
              <a:t>impact”</a:t>
            </a:r>
            <a:endParaRPr sz="32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776727" y="198120"/>
            <a:ext cx="5183885" cy="1265681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551305">
              <a:lnSpc>
                <a:spcPct val="100000"/>
              </a:lnSpc>
              <a:spcBef>
                <a:spcPts val="105"/>
              </a:spcBef>
            </a:pPr>
            <a:r>
              <a:rPr dirty="0" spc="95"/>
              <a:t>National</a:t>
            </a:r>
            <a:r>
              <a:rPr dirty="0" spc="-275"/>
              <a:t> </a:t>
            </a:r>
            <a:r>
              <a:rPr dirty="0" spc="135"/>
              <a:t>Income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5291" y="1647825"/>
            <a:ext cx="8991600" cy="490410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algn="ctr" marR="47625">
              <a:lnSpc>
                <a:spcPct val="100000"/>
              </a:lnSpc>
              <a:spcBef>
                <a:spcPts val="105"/>
              </a:spcBef>
            </a:pPr>
            <a:r>
              <a:rPr dirty="0" sz="2000" spc="160" b="1">
                <a:solidFill>
                  <a:srgbClr val="FFFFFF"/>
                </a:solidFill>
                <a:latin typeface="Trebuchet MS"/>
                <a:cs typeface="Trebuchet MS"/>
              </a:rPr>
              <a:t>Wages</a:t>
            </a:r>
            <a:r>
              <a:rPr dirty="0" sz="2000" spc="-12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85">
                <a:solidFill>
                  <a:srgbClr val="FFFFFF"/>
                </a:solidFill>
                <a:latin typeface="Trebuchet MS"/>
                <a:cs typeface="Trebuchet MS"/>
              </a:rPr>
              <a:t>=</a:t>
            </a:r>
            <a:r>
              <a:rPr dirty="0" sz="20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60">
                <a:solidFill>
                  <a:srgbClr val="FFFFFF"/>
                </a:solidFill>
                <a:latin typeface="Trebuchet MS"/>
                <a:cs typeface="Trebuchet MS"/>
              </a:rPr>
              <a:t>compensation</a:t>
            </a:r>
            <a:r>
              <a:rPr dirty="0" sz="2000" spc="-1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0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70">
                <a:solidFill>
                  <a:srgbClr val="FFFFFF"/>
                </a:solidFill>
                <a:latin typeface="Trebuchet MS"/>
                <a:cs typeface="Trebuchet MS"/>
              </a:rPr>
              <a:t>employees</a:t>
            </a:r>
            <a:endParaRPr sz="2000">
              <a:latin typeface="Trebuchet MS"/>
              <a:cs typeface="Trebuchet MS"/>
            </a:endParaRPr>
          </a:p>
          <a:p>
            <a:pPr algn="ctr" marR="51435">
              <a:lnSpc>
                <a:spcPct val="100000"/>
              </a:lnSpc>
              <a:spcBef>
                <a:spcPts val="1595"/>
              </a:spcBef>
            </a:pPr>
            <a:r>
              <a:rPr dirty="0" sz="2000" b="1">
                <a:solidFill>
                  <a:srgbClr val="FFFFFF"/>
                </a:solidFill>
                <a:latin typeface="Trebuchet MS"/>
                <a:cs typeface="Trebuchet MS"/>
              </a:rPr>
              <a:t>Rent</a:t>
            </a:r>
            <a:r>
              <a:rPr dirty="0" sz="2000" spc="42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85">
                <a:solidFill>
                  <a:srgbClr val="FFFFFF"/>
                </a:solidFill>
                <a:latin typeface="Trebuchet MS"/>
                <a:cs typeface="Trebuchet MS"/>
              </a:rPr>
              <a:t>=</a:t>
            </a:r>
            <a:r>
              <a:rPr dirty="0" sz="2000" spc="-1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60">
                <a:solidFill>
                  <a:srgbClr val="FFFFFF"/>
                </a:solidFill>
                <a:latin typeface="Trebuchet MS"/>
                <a:cs typeface="Trebuchet MS"/>
              </a:rPr>
              <a:t>income</a:t>
            </a:r>
            <a:r>
              <a:rPr dirty="0" sz="20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from</a:t>
            </a:r>
            <a:r>
              <a:rPr dirty="0" sz="20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65">
                <a:solidFill>
                  <a:srgbClr val="FFFFFF"/>
                </a:solidFill>
                <a:latin typeface="Trebuchet MS"/>
                <a:cs typeface="Trebuchet MS"/>
              </a:rPr>
              <a:t>owning</a:t>
            </a:r>
            <a:r>
              <a:rPr dirty="0" sz="20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60">
                <a:solidFill>
                  <a:srgbClr val="FFFFFF"/>
                </a:solidFill>
                <a:latin typeface="Trebuchet MS"/>
                <a:cs typeface="Trebuchet MS"/>
              </a:rPr>
              <a:t>resources</a:t>
            </a:r>
            <a:endParaRPr sz="2000">
              <a:latin typeface="Trebuchet MS"/>
              <a:cs typeface="Trebuchet MS"/>
            </a:endParaRPr>
          </a:p>
          <a:p>
            <a:pPr algn="ctr" marR="48260">
              <a:lnSpc>
                <a:spcPct val="100000"/>
              </a:lnSpc>
              <a:spcBef>
                <a:spcPts val="1605"/>
              </a:spcBef>
            </a:pPr>
            <a:r>
              <a:rPr dirty="0" sz="2000" b="1">
                <a:solidFill>
                  <a:srgbClr val="FFFFFF"/>
                </a:solidFill>
                <a:latin typeface="Trebuchet MS"/>
                <a:cs typeface="Trebuchet MS"/>
              </a:rPr>
              <a:t>Interest</a:t>
            </a:r>
            <a:r>
              <a:rPr dirty="0" sz="2000" spc="-12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85">
                <a:solidFill>
                  <a:srgbClr val="FFFFFF"/>
                </a:solidFill>
                <a:latin typeface="Trebuchet MS"/>
                <a:cs typeface="Trebuchet MS"/>
              </a:rPr>
              <a:t>=</a:t>
            </a:r>
            <a:r>
              <a:rPr dirty="0" sz="2000" spc="-1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65">
                <a:solidFill>
                  <a:srgbClr val="FFFFFF"/>
                </a:solidFill>
                <a:latin typeface="Trebuchet MS"/>
                <a:cs typeface="Trebuchet MS"/>
              </a:rPr>
              <a:t>income</a:t>
            </a:r>
            <a:r>
              <a:rPr dirty="0" sz="20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from</a:t>
            </a:r>
            <a:r>
              <a:rPr dirty="0" sz="20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75">
                <a:solidFill>
                  <a:srgbClr val="FFFFFF"/>
                </a:solidFill>
                <a:latin typeface="Trebuchet MS"/>
                <a:cs typeface="Trebuchet MS"/>
              </a:rPr>
              <a:t>owning</a:t>
            </a:r>
            <a:r>
              <a:rPr dirty="0" sz="20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capital</a:t>
            </a:r>
            <a:endParaRPr sz="2000">
              <a:latin typeface="Trebuchet MS"/>
              <a:cs typeface="Trebuchet MS"/>
            </a:endParaRPr>
          </a:p>
          <a:p>
            <a:pPr algn="ctr" marR="48260">
              <a:lnSpc>
                <a:spcPct val="100000"/>
              </a:lnSpc>
              <a:spcBef>
                <a:spcPts val="1600"/>
              </a:spcBef>
            </a:pPr>
            <a:r>
              <a:rPr dirty="0" sz="2000" b="1">
                <a:solidFill>
                  <a:srgbClr val="FFFFFF"/>
                </a:solidFill>
                <a:latin typeface="Trebuchet MS"/>
                <a:cs typeface="Trebuchet MS"/>
              </a:rPr>
              <a:t>Profits</a:t>
            </a:r>
            <a:r>
              <a:rPr dirty="0" sz="2000" spc="-13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85">
                <a:solidFill>
                  <a:srgbClr val="FFFFFF"/>
                </a:solidFill>
                <a:latin typeface="Trebuchet MS"/>
                <a:cs typeface="Trebuchet MS"/>
              </a:rPr>
              <a:t>=</a:t>
            </a:r>
            <a:r>
              <a:rPr dirty="0" sz="2000" spc="-1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60">
                <a:solidFill>
                  <a:srgbClr val="FFFFFF"/>
                </a:solidFill>
                <a:latin typeface="Trebuchet MS"/>
                <a:cs typeface="Trebuchet MS"/>
              </a:rPr>
              <a:t>income</a:t>
            </a:r>
            <a:r>
              <a:rPr dirty="0" sz="20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from</a:t>
            </a:r>
            <a:r>
              <a:rPr dirty="0" sz="20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entrepreneurship).</a:t>
            </a: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</a:pP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360"/>
              </a:spcBef>
            </a:pPr>
            <a:endParaRPr sz="2000">
              <a:latin typeface="Trebuchet MS"/>
              <a:cs typeface="Trebuchet MS"/>
            </a:endParaRPr>
          </a:p>
          <a:p>
            <a:pPr algn="just" marL="12700" marR="284480">
              <a:lnSpc>
                <a:spcPct val="150000"/>
              </a:lnSpc>
            </a:pPr>
            <a:r>
              <a:rPr dirty="0" sz="2000" spc="70">
                <a:solidFill>
                  <a:srgbClr val="FFFFFF"/>
                </a:solidFill>
                <a:latin typeface="Trebuchet MS"/>
                <a:cs typeface="Trebuchet MS"/>
              </a:rPr>
              <a:t>Analysing</a:t>
            </a:r>
            <a:r>
              <a:rPr dirty="0" sz="20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0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80">
                <a:solidFill>
                  <a:srgbClr val="FFFFFF"/>
                </a:solidFill>
                <a:latin typeface="Trebuchet MS"/>
                <a:cs typeface="Trebuchet MS"/>
              </a:rPr>
              <a:t>components</a:t>
            </a:r>
            <a:r>
              <a:rPr dirty="0" sz="20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0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national</a:t>
            </a:r>
            <a:r>
              <a:rPr dirty="0" sz="20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60">
                <a:solidFill>
                  <a:srgbClr val="FFFFFF"/>
                </a:solidFill>
                <a:latin typeface="Trebuchet MS"/>
                <a:cs typeface="Trebuchet MS"/>
              </a:rPr>
              <a:t>income</a:t>
            </a:r>
            <a:r>
              <a:rPr dirty="0" sz="20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60">
                <a:solidFill>
                  <a:srgbClr val="FFFFFF"/>
                </a:solidFill>
                <a:latin typeface="Trebuchet MS"/>
                <a:cs typeface="Trebuchet MS"/>
              </a:rPr>
              <a:t>can</a:t>
            </a:r>
            <a:r>
              <a:rPr dirty="0" sz="20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provide</a:t>
            </a:r>
            <a:r>
              <a:rPr dirty="0" sz="20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insights</a:t>
            </a:r>
            <a:r>
              <a:rPr dirty="0" sz="20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into</a:t>
            </a:r>
            <a:r>
              <a:rPr dirty="0" sz="20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5">
                <a:solidFill>
                  <a:srgbClr val="FFFFFF"/>
                </a:solidFill>
                <a:latin typeface="Trebuchet MS"/>
                <a:cs typeface="Trebuchet MS"/>
              </a:rPr>
              <a:t>the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health</a:t>
            </a:r>
            <a:r>
              <a:rPr dirty="0" sz="20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7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0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structure</a:t>
            </a:r>
            <a:r>
              <a:rPr dirty="0" sz="20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0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0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economy,</a:t>
            </a:r>
            <a:r>
              <a:rPr dirty="0" sz="20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90">
                <a:solidFill>
                  <a:srgbClr val="FFFFFF"/>
                </a:solidFill>
                <a:latin typeface="Trebuchet MS"/>
                <a:cs typeface="Trebuchet MS"/>
              </a:rPr>
              <a:t>such</a:t>
            </a:r>
            <a:r>
              <a:rPr dirty="0" sz="20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80">
                <a:solidFill>
                  <a:srgbClr val="FFFFFF"/>
                </a:solidFill>
                <a:latin typeface="Trebuchet MS"/>
                <a:cs typeface="Trebuchet MS"/>
              </a:rPr>
              <a:t>as</a:t>
            </a:r>
            <a:r>
              <a:rPr dirty="0" sz="20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which</a:t>
            </a:r>
            <a:r>
              <a:rPr dirty="0" sz="20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60">
                <a:solidFill>
                  <a:srgbClr val="FFFFFF"/>
                </a:solidFill>
                <a:latin typeface="Trebuchet MS"/>
                <a:cs typeface="Trebuchet MS"/>
              </a:rPr>
              <a:t>sectors</a:t>
            </a:r>
            <a:r>
              <a:rPr dirty="0" sz="20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are</a:t>
            </a:r>
            <a:r>
              <a:rPr dirty="0" sz="20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70">
                <a:solidFill>
                  <a:srgbClr val="FFFFFF"/>
                </a:solidFill>
                <a:latin typeface="Trebuchet MS"/>
                <a:cs typeface="Trebuchet MS"/>
              </a:rPr>
              <a:t>growing</a:t>
            </a:r>
            <a:r>
              <a:rPr dirty="0" sz="20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5">
                <a:solidFill>
                  <a:srgbClr val="FFFFFF"/>
                </a:solidFill>
                <a:latin typeface="Trebuchet MS"/>
                <a:cs typeface="Trebuchet MS"/>
              </a:rPr>
              <a:t>or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declining.</a:t>
            </a:r>
            <a:endParaRPr sz="2000">
              <a:latin typeface="Trebuchet MS"/>
              <a:cs typeface="Trebuchet MS"/>
            </a:endParaRPr>
          </a:p>
          <a:p>
            <a:pPr algn="just" marL="12700" marR="5080">
              <a:lnSpc>
                <a:spcPct val="150000"/>
              </a:lnSpc>
              <a:spcBef>
                <a:spcPts val="1000"/>
              </a:spcBef>
            </a:pP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Therefore,</a:t>
            </a:r>
            <a:r>
              <a:rPr dirty="0" sz="20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distribution</a:t>
            </a:r>
            <a:r>
              <a:rPr dirty="0" sz="20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0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national</a:t>
            </a:r>
            <a:r>
              <a:rPr dirty="0" sz="20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60">
                <a:solidFill>
                  <a:srgbClr val="FFFFFF"/>
                </a:solidFill>
                <a:latin typeface="Trebuchet MS"/>
                <a:cs typeface="Trebuchet MS"/>
              </a:rPr>
              <a:t>income</a:t>
            </a:r>
            <a:r>
              <a:rPr dirty="0" sz="20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60">
                <a:solidFill>
                  <a:srgbClr val="FFFFFF"/>
                </a:solidFill>
                <a:latin typeface="Trebuchet MS"/>
                <a:cs typeface="Trebuchet MS"/>
              </a:rPr>
              <a:t>can</a:t>
            </a:r>
            <a:r>
              <a:rPr dirty="0" sz="20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affect</a:t>
            </a:r>
            <a:r>
              <a:rPr dirty="0" sz="20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60">
                <a:solidFill>
                  <a:srgbClr val="FFFFFF"/>
                </a:solidFill>
                <a:latin typeface="Trebuchet MS"/>
                <a:cs typeface="Trebuchet MS"/>
              </a:rPr>
              <a:t>economic</a:t>
            </a:r>
            <a:r>
              <a:rPr dirty="0" sz="20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inequality</a:t>
            </a:r>
            <a:r>
              <a:rPr dirty="0" sz="20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50">
                <a:solidFill>
                  <a:srgbClr val="FFFFFF"/>
                </a:solidFill>
                <a:latin typeface="Trebuchet MS"/>
                <a:cs typeface="Trebuchet MS"/>
              </a:rPr>
              <a:t>and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social</a:t>
            </a:r>
            <a:r>
              <a:rPr dirty="0" sz="2000" spc="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stability</a:t>
            </a:r>
            <a:endParaRPr sz="20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257044" y="278891"/>
            <a:ext cx="6761226" cy="1265681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2627757" y="457962"/>
            <a:ext cx="6022340" cy="696595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Inflation</a:t>
            </a:r>
            <a:r>
              <a:rPr dirty="0" spc="-95"/>
              <a:t> </a:t>
            </a:r>
            <a:r>
              <a:rPr dirty="0" spc="175"/>
              <a:t>and</a:t>
            </a:r>
            <a:r>
              <a:rPr dirty="0" spc="-130"/>
              <a:t> </a:t>
            </a:r>
            <a:r>
              <a:rPr dirty="0" spc="50"/>
              <a:t>Deflation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2891" y="1327865"/>
            <a:ext cx="8138795" cy="4606925"/>
          </a:xfrm>
          <a:prstGeom prst="rect">
            <a:avLst/>
          </a:prstGeom>
        </p:spPr>
        <p:txBody>
          <a:bodyPr wrap="square" lIns="0" tIns="19621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545"/>
              </a:spcBef>
            </a:pPr>
            <a:r>
              <a:rPr dirty="0" sz="2400" spc="-35" b="1">
                <a:solidFill>
                  <a:srgbClr val="FFFFFF"/>
                </a:solidFill>
                <a:latin typeface="Trebuchet MS"/>
                <a:cs typeface="Trebuchet MS"/>
              </a:rPr>
              <a:t>Inflation</a:t>
            </a:r>
            <a:r>
              <a:rPr dirty="0" sz="2400" spc="-35">
                <a:solidFill>
                  <a:srgbClr val="FFFFFF"/>
                </a:solidFill>
                <a:latin typeface="Trebuchet MS"/>
                <a:cs typeface="Trebuchet MS"/>
              </a:rPr>
              <a:t>:</a:t>
            </a:r>
            <a:r>
              <a:rPr dirty="0" sz="24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95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24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45">
                <a:solidFill>
                  <a:srgbClr val="FFFFFF"/>
                </a:solidFill>
                <a:latin typeface="Trebuchet MS"/>
                <a:cs typeface="Trebuchet MS"/>
              </a:rPr>
              <a:t>general</a:t>
            </a:r>
            <a:r>
              <a:rPr dirty="0" sz="24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increase</a:t>
            </a:r>
            <a:r>
              <a:rPr dirty="0" sz="24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40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dirty="0" sz="24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prices</a:t>
            </a:r>
            <a:r>
              <a:rPr dirty="0" sz="24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9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50">
                <a:solidFill>
                  <a:srgbClr val="FFFFFF"/>
                </a:solidFill>
                <a:latin typeface="Trebuchet MS"/>
                <a:cs typeface="Trebuchet MS"/>
              </a:rPr>
              <a:t>fall</a:t>
            </a:r>
            <a:r>
              <a:rPr dirty="0" sz="24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50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dirty="0" sz="24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5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endParaRPr sz="24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445"/>
              </a:spcBef>
            </a:pPr>
            <a:r>
              <a:rPr dirty="0" sz="2400" spc="75">
                <a:solidFill>
                  <a:srgbClr val="FFFFFF"/>
                </a:solidFill>
                <a:latin typeface="Trebuchet MS"/>
                <a:cs typeface="Trebuchet MS"/>
              </a:rPr>
              <a:t>purchasing</a:t>
            </a:r>
            <a:r>
              <a:rPr dirty="0" sz="2400" spc="-1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55">
                <a:solidFill>
                  <a:srgbClr val="FFFFFF"/>
                </a:solidFill>
                <a:latin typeface="Trebuchet MS"/>
                <a:cs typeface="Trebuchet MS"/>
              </a:rPr>
              <a:t>value</a:t>
            </a:r>
            <a:r>
              <a:rPr dirty="0" sz="24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1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money.</a:t>
            </a:r>
            <a:r>
              <a:rPr dirty="0" sz="24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30">
                <a:solidFill>
                  <a:srgbClr val="FFFFFF"/>
                </a:solidFill>
                <a:latin typeface="Trebuchet MS"/>
                <a:cs typeface="Trebuchet MS"/>
              </a:rPr>
              <a:t>Causes</a:t>
            </a:r>
            <a:r>
              <a:rPr dirty="0" sz="2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60">
                <a:solidFill>
                  <a:srgbClr val="FFFFFF"/>
                </a:solidFill>
                <a:latin typeface="Trebuchet MS"/>
                <a:cs typeface="Trebuchet MS"/>
              </a:rPr>
              <a:t>can</a:t>
            </a:r>
            <a:r>
              <a:rPr dirty="0" sz="24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include:</a:t>
            </a:r>
            <a:endParaRPr sz="24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939"/>
              </a:spcBef>
            </a:pPr>
            <a:r>
              <a:rPr dirty="0" u="sng" sz="2400" spc="10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rebuchet MS"/>
                <a:cs typeface="Trebuchet MS"/>
              </a:rPr>
              <a:t>demand-</a:t>
            </a:r>
            <a:r>
              <a:rPr dirty="0" u="sng" sz="240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rebuchet MS"/>
                <a:cs typeface="Trebuchet MS"/>
              </a:rPr>
              <a:t>pull</a:t>
            </a:r>
            <a:r>
              <a:rPr dirty="0" u="sng" sz="2400" spc="-65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rebuchet MS"/>
                <a:cs typeface="Trebuchet MS"/>
              </a:rPr>
              <a:t> inflation</a:t>
            </a:r>
            <a:r>
              <a:rPr dirty="0" u="none" sz="2400" spc="-65">
                <a:solidFill>
                  <a:srgbClr val="FFFFFF"/>
                </a:solidFill>
                <a:latin typeface="Trebuchet MS"/>
                <a:cs typeface="Trebuchet MS"/>
              </a:rPr>
              <a:t>, </a:t>
            </a:r>
            <a:r>
              <a:rPr dirty="0" u="sng" sz="2400" spc="5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rebuchet MS"/>
                <a:cs typeface="Trebuchet MS"/>
              </a:rPr>
              <a:t>cost-</a:t>
            </a:r>
            <a:r>
              <a:rPr dirty="0" u="sng" sz="2400" spc="105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rebuchet MS"/>
                <a:cs typeface="Trebuchet MS"/>
              </a:rPr>
              <a:t>push</a:t>
            </a:r>
            <a:r>
              <a:rPr dirty="0" u="sng" sz="2400" spc="-75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rebuchet MS"/>
                <a:cs typeface="Trebuchet MS"/>
              </a:rPr>
              <a:t> </a:t>
            </a:r>
            <a:r>
              <a:rPr dirty="0" u="sng" sz="2400" spc="-7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rebuchet MS"/>
                <a:cs typeface="Trebuchet MS"/>
              </a:rPr>
              <a:t>inflation</a:t>
            </a:r>
            <a:r>
              <a:rPr dirty="0" u="none" sz="2400" spc="-70">
                <a:solidFill>
                  <a:srgbClr val="FFFFFF"/>
                </a:solidFill>
                <a:latin typeface="Trebuchet MS"/>
                <a:cs typeface="Trebuchet MS"/>
              </a:rPr>
              <a:t>,</a:t>
            </a:r>
            <a:r>
              <a:rPr dirty="0" u="none" sz="24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u="none" sz="2400" spc="9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u="none" sz="24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u="sng" sz="2400" spc="-25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rebuchet MS"/>
                <a:cs typeface="Trebuchet MS"/>
              </a:rPr>
              <a:t>built-in</a:t>
            </a:r>
            <a:endParaRPr sz="24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445"/>
              </a:spcBef>
            </a:pPr>
            <a:r>
              <a:rPr dirty="0" u="sng" sz="2400" spc="-1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rebuchet MS"/>
                <a:cs typeface="Trebuchet MS"/>
              </a:rPr>
              <a:t>inflation</a:t>
            </a:r>
            <a:r>
              <a:rPr dirty="0" u="none" sz="2400" spc="-10">
                <a:solidFill>
                  <a:srgbClr val="FFFFFF"/>
                </a:solidFill>
                <a:latin typeface="Trebuchet MS"/>
                <a:cs typeface="Trebuchet MS"/>
              </a:rPr>
              <a:t>.</a:t>
            </a:r>
            <a:endParaRPr sz="24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2530"/>
              </a:spcBef>
            </a:pPr>
            <a:endParaRPr sz="2400">
              <a:latin typeface="Trebuchet MS"/>
              <a:cs typeface="Trebuchet MS"/>
            </a:endParaRPr>
          </a:p>
          <a:p>
            <a:pPr marL="12700" marR="5080">
              <a:lnSpc>
                <a:spcPct val="150000"/>
              </a:lnSpc>
            </a:pPr>
            <a:r>
              <a:rPr dirty="0" sz="2400" spc="-20" b="1">
                <a:solidFill>
                  <a:srgbClr val="FFFFFF"/>
                </a:solidFill>
                <a:latin typeface="Trebuchet MS"/>
                <a:cs typeface="Trebuchet MS"/>
              </a:rPr>
              <a:t>Deflation</a:t>
            </a:r>
            <a:r>
              <a:rPr dirty="0" sz="2400" spc="-20">
                <a:solidFill>
                  <a:srgbClr val="FFFFFF"/>
                </a:solidFill>
                <a:latin typeface="Trebuchet MS"/>
                <a:cs typeface="Trebuchet MS"/>
              </a:rPr>
              <a:t>:</a:t>
            </a:r>
            <a:r>
              <a:rPr dirty="0" sz="2400" spc="-1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95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24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45">
                <a:solidFill>
                  <a:srgbClr val="FFFFFF"/>
                </a:solidFill>
                <a:latin typeface="Trebuchet MS"/>
                <a:cs typeface="Trebuchet MS"/>
              </a:rPr>
              <a:t>general</a:t>
            </a:r>
            <a:r>
              <a:rPr dirty="0" sz="24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80">
                <a:solidFill>
                  <a:srgbClr val="FFFFFF"/>
                </a:solidFill>
                <a:latin typeface="Trebuchet MS"/>
                <a:cs typeface="Trebuchet MS"/>
              </a:rPr>
              <a:t>decrease</a:t>
            </a:r>
            <a:r>
              <a:rPr dirty="0" sz="2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45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dirty="0" sz="2400" spc="-1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prices,</a:t>
            </a:r>
            <a:r>
              <a:rPr dirty="0" sz="24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often</a:t>
            </a:r>
            <a:r>
              <a:rPr dirty="0" sz="2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40">
                <a:solidFill>
                  <a:srgbClr val="FFFFFF"/>
                </a:solidFill>
                <a:latin typeface="Trebuchet MS"/>
                <a:cs typeface="Trebuchet MS"/>
              </a:rPr>
              <a:t>associated </a:t>
            </a:r>
            <a:r>
              <a:rPr dirty="0" sz="2400" spc="-20">
                <a:solidFill>
                  <a:srgbClr val="FFFFFF"/>
                </a:solidFill>
                <a:latin typeface="Trebuchet MS"/>
                <a:cs typeface="Trebuchet MS"/>
              </a:rPr>
              <a:t>with</a:t>
            </a:r>
            <a:r>
              <a:rPr dirty="0" sz="24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24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reduction</a:t>
            </a:r>
            <a:r>
              <a:rPr dirty="0" sz="24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40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dirty="0" sz="24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4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95">
                <a:solidFill>
                  <a:srgbClr val="FFFFFF"/>
                </a:solidFill>
                <a:latin typeface="Trebuchet MS"/>
                <a:cs typeface="Trebuchet MS"/>
              </a:rPr>
              <a:t>supply</a:t>
            </a:r>
            <a:r>
              <a:rPr dirty="0" sz="24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20">
                <a:solidFill>
                  <a:srgbClr val="FFFFFF"/>
                </a:solidFill>
                <a:latin typeface="Trebuchet MS"/>
                <a:cs typeface="Trebuchet MS"/>
              </a:rPr>
              <a:t>money</a:t>
            </a:r>
            <a:r>
              <a:rPr dirty="0" sz="24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or</a:t>
            </a:r>
            <a:r>
              <a:rPr dirty="0" sz="24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75">
                <a:solidFill>
                  <a:srgbClr val="FFFFFF"/>
                </a:solidFill>
                <a:latin typeface="Trebuchet MS"/>
                <a:cs typeface="Trebuchet MS"/>
              </a:rPr>
              <a:t>credit.</a:t>
            </a:r>
            <a:r>
              <a:rPr dirty="0" sz="2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20">
                <a:solidFill>
                  <a:srgbClr val="FFFFFF"/>
                </a:solidFill>
                <a:latin typeface="Trebuchet MS"/>
                <a:cs typeface="Trebuchet MS"/>
              </a:rPr>
              <a:t>It</a:t>
            </a:r>
            <a:r>
              <a:rPr dirty="0" sz="24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75">
                <a:solidFill>
                  <a:srgbClr val="FFFFFF"/>
                </a:solidFill>
                <a:latin typeface="Trebuchet MS"/>
                <a:cs typeface="Trebuchet MS"/>
              </a:rPr>
              <a:t>can</a:t>
            </a:r>
            <a:r>
              <a:rPr dirty="0" sz="24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85">
                <a:solidFill>
                  <a:srgbClr val="FFFFFF"/>
                </a:solidFill>
                <a:latin typeface="Trebuchet MS"/>
                <a:cs typeface="Trebuchet MS"/>
              </a:rPr>
              <a:t>be </a:t>
            </a:r>
            <a:r>
              <a:rPr dirty="0" sz="2400" spc="110">
                <a:solidFill>
                  <a:srgbClr val="FFFFFF"/>
                </a:solidFill>
                <a:latin typeface="Trebuchet MS"/>
                <a:cs typeface="Trebuchet MS"/>
              </a:rPr>
              <a:t>caused</a:t>
            </a:r>
            <a:r>
              <a:rPr dirty="0" sz="24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20">
                <a:solidFill>
                  <a:srgbClr val="FFFFFF"/>
                </a:solidFill>
                <a:latin typeface="Trebuchet MS"/>
                <a:cs typeface="Trebuchet MS"/>
              </a:rPr>
              <a:t>by</a:t>
            </a:r>
            <a:r>
              <a:rPr dirty="0" sz="24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24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65">
                <a:solidFill>
                  <a:srgbClr val="FFFFFF"/>
                </a:solidFill>
                <a:latin typeface="Trebuchet MS"/>
                <a:cs typeface="Trebuchet MS"/>
              </a:rPr>
              <a:t>decrease</a:t>
            </a:r>
            <a:r>
              <a:rPr dirty="0" sz="24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40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dirty="0" sz="24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14">
                <a:solidFill>
                  <a:srgbClr val="FFFFFF"/>
                </a:solidFill>
                <a:latin typeface="Trebuchet MS"/>
                <a:cs typeface="Trebuchet MS"/>
              </a:rPr>
              <a:t>demand</a:t>
            </a:r>
            <a:r>
              <a:rPr dirty="0" sz="24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or</a:t>
            </a:r>
            <a:r>
              <a:rPr dirty="0" sz="24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60">
                <a:solidFill>
                  <a:srgbClr val="FFFFFF"/>
                </a:solidFill>
                <a:latin typeface="Trebuchet MS"/>
                <a:cs typeface="Trebuchet MS"/>
              </a:rPr>
              <a:t>an</a:t>
            </a:r>
            <a:r>
              <a:rPr dirty="0" sz="24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increase</a:t>
            </a:r>
            <a:r>
              <a:rPr dirty="0" sz="24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35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dirty="0" sz="24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supply.</a:t>
            </a:r>
            <a:endParaRPr sz="2400">
              <a:latin typeface="Trebuchet MS"/>
              <a:cs typeface="Trebuchet MS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8837676" y="3656050"/>
            <a:ext cx="3308985" cy="2961640"/>
            <a:chOff x="8837676" y="3656050"/>
            <a:chExt cx="3308985" cy="2961640"/>
          </a:xfrm>
        </p:grpSpPr>
        <p:sp>
          <p:nvSpPr>
            <p:cNvPr id="6" name="object 6"/>
            <p:cNvSpPr/>
            <p:nvPr/>
          </p:nvSpPr>
          <p:spPr>
            <a:xfrm>
              <a:off x="9088374" y="3906773"/>
              <a:ext cx="2817495" cy="2468880"/>
            </a:xfrm>
            <a:custGeom>
              <a:avLst/>
              <a:gdLst/>
              <a:ahLst/>
              <a:cxnLst/>
              <a:rect l="l" t="t" r="r" b="b"/>
              <a:pathLst>
                <a:path w="2817495" h="2468879">
                  <a:moveTo>
                    <a:pt x="176022" y="2027758"/>
                  </a:moveTo>
                  <a:lnTo>
                    <a:pt x="0" y="2204085"/>
                  </a:lnTo>
                  <a:lnTo>
                    <a:pt x="0" y="2468575"/>
                  </a:lnTo>
                  <a:lnTo>
                    <a:pt x="176022" y="2468575"/>
                  </a:lnTo>
                  <a:lnTo>
                    <a:pt x="176022" y="2027758"/>
                  </a:lnTo>
                  <a:close/>
                </a:path>
                <a:path w="2817495" h="2468879">
                  <a:moveTo>
                    <a:pt x="528193" y="1675130"/>
                  </a:moveTo>
                  <a:lnTo>
                    <a:pt x="352171" y="1851431"/>
                  </a:lnTo>
                  <a:lnTo>
                    <a:pt x="352171" y="2468575"/>
                  </a:lnTo>
                  <a:lnTo>
                    <a:pt x="528193" y="2468588"/>
                  </a:lnTo>
                  <a:lnTo>
                    <a:pt x="528193" y="1675130"/>
                  </a:lnTo>
                  <a:close/>
                </a:path>
                <a:path w="2817495" h="2468879">
                  <a:moveTo>
                    <a:pt x="880364" y="1322451"/>
                  </a:moveTo>
                  <a:lnTo>
                    <a:pt x="704215" y="1498727"/>
                  </a:lnTo>
                  <a:lnTo>
                    <a:pt x="704215" y="2468588"/>
                  </a:lnTo>
                  <a:lnTo>
                    <a:pt x="880364" y="2468588"/>
                  </a:lnTo>
                  <a:lnTo>
                    <a:pt x="880364" y="1322451"/>
                  </a:lnTo>
                  <a:close/>
                </a:path>
                <a:path w="2817495" h="2468879">
                  <a:moveTo>
                    <a:pt x="1232408" y="969772"/>
                  </a:moveTo>
                  <a:lnTo>
                    <a:pt x="1056386" y="1146175"/>
                  </a:lnTo>
                  <a:lnTo>
                    <a:pt x="1056386" y="2468588"/>
                  </a:lnTo>
                  <a:lnTo>
                    <a:pt x="1232408" y="2468588"/>
                  </a:lnTo>
                  <a:lnTo>
                    <a:pt x="1232408" y="969772"/>
                  </a:lnTo>
                  <a:close/>
                </a:path>
                <a:path w="2817495" h="2468879">
                  <a:moveTo>
                    <a:pt x="1584579" y="1146175"/>
                  </a:moveTo>
                  <a:lnTo>
                    <a:pt x="1408557" y="969772"/>
                  </a:lnTo>
                  <a:lnTo>
                    <a:pt x="1408557" y="2467203"/>
                  </a:lnTo>
                  <a:lnTo>
                    <a:pt x="1584579" y="2467203"/>
                  </a:lnTo>
                  <a:lnTo>
                    <a:pt x="1584579" y="1146175"/>
                  </a:lnTo>
                  <a:close/>
                </a:path>
                <a:path w="2817495" h="2468879">
                  <a:moveTo>
                    <a:pt x="1936750" y="1322451"/>
                  </a:moveTo>
                  <a:lnTo>
                    <a:pt x="1848739" y="1410589"/>
                  </a:lnTo>
                  <a:lnTo>
                    <a:pt x="1760728" y="1322451"/>
                  </a:lnTo>
                  <a:lnTo>
                    <a:pt x="1760728" y="2468588"/>
                  </a:lnTo>
                  <a:lnTo>
                    <a:pt x="1936750" y="2468588"/>
                  </a:lnTo>
                  <a:lnTo>
                    <a:pt x="1936750" y="1410589"/>
                  </a:lnTo>
                  <a:lnTo>
                    <a:pt x="1936750" y="1322451"/>
                  </a:lnTo>
                  <a:close/>
                </a:path>
                <a:path w="2817495" h="2468879">
                  <a:moveTo>
                    <a:pt x="2288921" y="969772"/>
                  </a:moveTo>
                  <a:lnTo>
                    <a:pt x="2112772" y="1146175"/>
                  </a:lnTo>
                  <a:lnTo>
                    <a:pt x="2112772" y="2468588"/>
                  </a:lnTo>
                  <a:lnTo>
                    <a:pt x="2288921" y="2468588"/>
                  </a:lnTo>
                  <a:lnTo>
                    <a:pt x="2288921" y="969772"/>
                  </a:lnTo>
                  <a:close/>
                </a:path>
                <a:path w="2817495" h="2468879">
                  <a:moveTo>
                    <a:pt x="2641015" y="881595"/>
                  </a:moveTo>
                  <a:lnTo>
                    <a:pt x="2464943" y="881595"/>
                  </a:lnTo>
                  <a:lnTo>
                    <a:pt x="2464943" y="2468588"/>
                  </a:lnTo>
                  <a:lnTo>
                    <a:pt x="2641015" y="2468588"/>
                  </a:lnTo>
                  <a:lnTo>
                    <a:pt x="2641015" y="881595"/>
                  </a:lnTo>
                  <a:close/>
                </a:path>
                <a:path w="2817495" h="2468879">
                  <a:moveTo>
                    <a:pt x="2817037" y="301739"/>
                  </a:moveTo>
                  <a:lnTo>
                    <a:pt x="2640965" y="301739"/>
                  </a:lnTo>
                  <a:lnTo>
                    <a:pt x="2640965" y="705358"/>
                  </a:lnTo>
                  <a:lnTo>
                    <a:pt x="2817037" y="705358"/>
                  </a:lnTo>
                  <a:lnTo>
                    <a:pt x="2817037" y="301739"/>
                  </a:lnTo>
                  <a:close/>
                </a:path>
                <a:path w="2817495" h="2468879">
                  <a:moveTo>
                    <a:pt x="2817114" y="0"/>
                  </a:moveTo>
                  <a:lnTo>
                    <a:pt x="2112772" y="0"/>
                  </a:lnTo>
                  <a:lnTo>
                    <a:pt x="2112772" y="176276"/>
                  </a:lnTo>
                  <a:lnTo>
                    <a:pt x="2515870" y="176276"/>
                  </a:lnTo>
                  <a:lnTo>
                    <a:pt x="1848739" y="845820"/>
                  </a:lnTo>
                  <a:lnTo>
                    <a:pt x="1568069" y="564769"/>
                  </a:lnTo>
                  <a:lnTo>
                    <a:pt x="1320546" y="316865"/>
                  </a:lnTo>
                  <a:lnTo>
                    <a:pt x="0" y="1637919"/>
                  </a:lnTo>
                  <a:lnTo>
                    <a:pt x="0" y="1888642"/>
                  </a:lnTo>
                  <a:lnTo>
                    <a:pt x="1320546" y="564769"/>
                  </a:lnTo>
                  <a:lnTo>
                    <a:pt x="1848739" y="1093724"/>
                  </a:lnTo>
                  <a:lnTo>
                    <a:pt x="2096770" y="845820"/>
                  </a:lnTo>
                  <a:lnTo>
                    <a:pt x="2640965" y="301625"/>
                  </a:lnTo>
                  <a:lnTo>
                    <a:pt x="2817114" y="301625"/>
                  </a:lnTo>
                  <a:lnTo>
                    <a:pt x="2817114" y="0"/>
                  </a:lnTo>
                  <a:close/>
                </a:path>
              </a:pathLst>
            </a:custGeom>
            <a:solidFill>
              <a:srgbClr val="4470C4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837676" y="3656050"/>
              <a:ext cx="3308604" cy="2961132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9088374" y="3906773"/>
              <a:ext cx="2817495" cy="2468880"/>
            </a:xfrm>
            <a:custGeom>
              <a:avLst/>
              <a:gdLst/>
              <a:ahLst/>
              <a:cxnLst/>
              <a:rect l="l" t="t" r="r" b="b"/>
              <a:pathLst>
                <a:path w="2817495" h="2468879">
                  <a:moveTo>
                    <a:pt x="2464943" y="881633"/>
                  </a:moveTo>
                  <a:lnTo>
                    <a:pt x="2640965" y="881633"/>
                  </a:lnTo>
                  <a:lnTo>
                    <a:pt x="2640965" y="2468587"/>
                  </a:lnTo>
                  <a:lnTo>
                    <a:pt x="2464943" y="2468587"/>
                  </a:lnTo>
                  <a:lnTo>
                    <a:pt x="2464943" y="881633"/>
                  </a:lnTo>
                  <a:close/>
                </a:path>
                <a:path w="2817495" h="2468879">
                  <a:moveTo>
                    <a:pt x="704215" y="1498727"/>
                  </a:moveTo>
                  <a:lnTo>
                    <a:pt x="880364" y="1322451"/>
                  </a:lnTo>
                  <a:lnTo>
                    <a:pt x="880364" y="2468587"/>
                  </a:lnTo>
                  <a:lnTo>
                    <a:pt x="704215" y="2468587"/>
                  </a:lnTo>
                  <a:lnTo>
                    <a:pt x="704215" y="1498727"/>
                  </a:lnTo>
                  <a:close/>
                </a:path>
                <a:path w="2817495" h="2468879">
                  <a:moveTo>
                    <a:pt x="352171" y="1851431"/>
                  </a:moveTo>
                  <a:lnTo>
                    <a:pt x="528193" y="1675129"/>
                  </a:lnTo>
                  <a:lnTo>
                    <a:pt x="528193" y="2468587"/>
                  </a:lnTo>
                  <a:lnTo>
                    <a:pt x="352171" y="2468587"/>
                  </a:lnTo>
                  <a:lnTo>
                    <a:pt x="352171" y="1851431"/>
                  </a:lnTo>
                  <a:close/>
                </a:path>
                <a:path w="2817495" h="2468879">
                  <a:moveTo>
                    <a:pt x="1056385" y="1146175"/>
                  </a:moveTo>
                  <a:lnTo>
                    <a:pt x="1232407" y="969771"/>
                  </a:lnTo>
                  <a:lnTo>
                    <a:pt x="1232407" y="2468587"/>
                  </a:lnTo>
                  <a:lnTo>
                    <a:pt x="1056385" y="2468587"/>
                  </a:lnTo>
                  <a:lnTo>
                    <a:pt x="1056385" y="1146175"/>
                  </a:lnTo>
                  <a:close/>
                </a:path>
                <a:path w="2817495" h="2468879">
                  <a:moveTo>
                    <a:pt x="1408556" y="969771"/>
                  </a:moveTo>
                  <a:lnTo>
                    <a:pt x="1584578" y="1146175"/>
                  </a:lnTo>
                  <a:lnTo>
                    <a:pt x="1584578" y="2467203"/>
                  </a:lnTo>
                  <a:lnTo>
                    <a:pt x="1408556" y="2467203"/>
                  </a:lnTo>
                  <a:lnTo>
                    <a:pt x="1408556" y="969771"/>
                  </a:lnTo>
                  <a:close/>
                </a:path>
                <a:path w="2817495" h="2468879">
                  <a:moveTo>
                    <a:pt x="1848739" y="1410589"/>
                  </a:moveTo>
                  <a:lnTo>
                    <a:pt x="1936750" y="1322451"/>
                  </a:lnTo>
                  <a:lnTo>
                    <a:pt x="1936750" y="2468587"/>
                  </a:lnTo>
                  <a:lnTo>
                    <a:pt x="1760727" y="2468587"/>
                  </a:lnTo>
                  <a:lnTo>
                    <a:pt x="1760727" y="1322451"/>
                  </a:lnTo>
                  <a:lnTo>
                    <a:pt x="1848739" y="1410589"/>
                  </a:lnTo>
                  <a:close/>
                </a:path>
                <a:path w="2817495" h="2468879">
                  <a:moveTo>
                    <a:pt x="2112772" y="1146175"/>
                  </a:moveTo>
                  <a:lnTo>
                    <a:pt x="2288921" y="969771"/>
                  </a:lnTo>
                  <a:lnTo>
                    <a:pt x="2288921" y="2468587"/>
                  </a:lnTo>
                  <a:lnTo>
                    <a:pt x="2112772" y="2468587"/>
                  </a:lnTo>
                  <a:lnTo>
                    <a:pt x="2112772" y="1146175"/>
                  </a:lnTo>
                  <a:close/>
                </a:path>
                <a:path w="2817495" h="2468879">
                  <a:moveTo>
                    <a:pt x="0" y="2204085"/>
                  </a:moveTo>
                  <a:lnTo>
                    <a:pt x="176022" y="2027758"/>
                  </a:lnTo>
                  <a:lnTo>
                    <a:pt x="176022" y="2468587"/>
                  </a:lnTo>
                  <a:lnTo>
                    <a:pt x="0" y="2468587"/>
                  </a:lnTo>
                  <a:lnTo>
                    <a:pt x="0" y="2204085"/>
                  </a:lnTo>
                  <a:close/>
                </a:path>
                <a:path w="2817495" h="2468879">
                  <a:moveTo>
                    <a:pt x="2817114" y="0"/>
                  </a:moveTo>
                  <a:lnTo>
                    <a:pt x="2817114" y="705357"/>
                  </a:lnTo>
                  <a:lnTo>
                    <a:pt x="2640965" y="705357"/>
                  </a:lnTo>
                  <a:lnTo>
                    <a:pt x="2640965" y="301625"/>
                  </a:lnTo>
                  <a:lnTo>
                    <a:pt x="1848739" y="1093724"/>
                  </a:lnTo>
                  <a:lnTo>
                    <a:pt x="1320546" y="564769"/>
                  </a:lnTo>
                  <a:lnTo>
                    <a:pt x="0" y="1888642"/>
                  </a:lnTo>
                  <a:lnTo>
                    <a:pt x="0" y="1637919"/>
                  </a:lnTo>
                  <a:lnTo>
                    <a:pt x="1320546" y="316864"/>
                  </a:lnTo>
                  <a:lnTo>
                    <a:pt x="1848739" y="845819"/>
                  </a:lnTo>
                  <a:lnTo>
                    <a:pt x="2515870" y="176275"/>
                  </a:lnTo>
                  <a:lnTo>
                    <a:pt x="2112772" y="176275"/>
                  </a:lnTo>
                  <a:lnTo>
                    <a:pt x="2112772" y="0"/>
                  </a:lnTo>
                  <a:lnTo>
                    <a:pt x="2817114" y="0"/>
                  </a:lnTo>
                  <a:close/>
                </a:path>
              </a:pathLst>
            </a:custGeom>
            <a:ln w="41112">
              <a:solidFill>
                <a:srgbClr val="4470C4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950720" y="228600"/>
            <a:ext cx="8365998" cy="1265682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2320798" y="407670"/>
            <a:ext cx="7635240" cy="696595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pc="90"/>
              <a:t>Fiscal</a:t>
            </a:r>
            <a:r>
              <a:rPr dirty="0" spc="-260"/>
              <a:t> </a:t>
            </a:r>
            <a:r>
              <a:rPr dirty="0" spc="175"/>
              <a:t>and</a:t>
            </a:r>
            <a:r>
              <a:rPr dirty="0" spc="-250"/>
              <a:t> </a:t>
            </a:r>
            <a:r>
              <a:rPr dirty="0" spc="105"/>
              <a:t>Monetary</a:t>
            </a:r>
            <a:r>
              <a:rPr dirty="0" spc="-290"/>
              <a:t> </a:t>
            </a:r>
            <a:r>
              <a:rPr dirty="0" spc="60"/>
              <a:t>Policies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04291" y="1706626"/>
            <a:ext cx="8922385" cy="442341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240029" indent="-227329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0029" algn="l"/>
              </a:tabLst>
            </a:pPr>
            <a:r>
              <a:rPr dirty="0" sz="2400" spc="70" b="1">
                <a:solidFill>
                  <a:srgbClr val="FFFFFF"/>
                </a:solidFill>
                <a:latin typeface="Trebuchet MS"/>
                <a:cs typeface="Trebuchet MS"/>
              </a:rPr>
              <a:t>Role</a:t>
            </a:r>
            <a:r>
              <a:rPr dirty="0" sz="2400" spc="-11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b="1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12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b="1">
                <a:solidFill>
                  <a:srgbClr val="FFFFFF"/>
                </a:solidFill>
                <a:latin typeface="Trebuchet MS"/>
                <a:cs typeface="Trebuchet MS"/>
              </a:rPr>
              <a:t>Government</a:t>
            </a:r>
            <a:r>
              <a:rPr dirty="0" sz="2400" spc="-5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95" b="1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 spc="-114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b="1">
                <a:solidFill>
                  <a:srgbClr val="FFFFFF"/>
                </a:solidFill>
                <a:latin typeface="Trebuchet MS"/>
                <a:cs typeface="Trebuchet MS"/>
              </a:rPr>
              <a:t>Central</a:t>
            </a:r>
            <a:r>
              <a:rPr dirty="0" sz="2400" spc="-7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 b="1">
                <a:solidFill>
                  <a:srgbClr val="FFFFFF"/>
                </a:solidFill>
                <a:latin typeface="Trebuchet MS"/>
                <a:cs typeface="Trebuchet MS"/>
              </a:rPr>
              <a:t>Bank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:</a:t>
            </a:r>
            <a:endParaRPr sz="2400">
              <a:latin typeface="Trebuchet MS"/>
              <a:cs typeface="Trebuchet MS"/>
            </a:endParaRPr>
          </a:p>
          <a:p>
            <a:pPr lvl="1" marL="756285" marR="5080" indent="-287020">
              <a:lnSpc>
                <a:spcPct val="150000"/>
              </a:lnSpc>
              <a:spcBef>
                <a:spcPts val="505"/>
              </a:spcBef>
              <a:buFont typeface="Arial"/>
              <a:buChar char="•"/>
              <a:tabLst>
                <a:tab pos="756285" algn="l"/>
              </a:tabLst>
            </a:pPr>
            <a:r>
              <a:rPr dirty="0" sz="2400" b="1">
                <a:solidFill>
                  <a:srgbClr val="FFFFFF"/>
                </a:solidFill>
                <a:latin typeface="Trebuchet MS"/>
                <a:cs typeface="Trebuchet MS"/>
              </a:rPr>
              <a:t>Fiscal</a:t>
            </a:r>
            <a:r>
              <a:rPr dirty="0" sz="2400" spc="-20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35" b="1">
                <a:solidFill>
                  <a:srgbClr val="FFFFFF"/>
                </a:solidFill>
                <a:latin typeface="Trebuchet MS"/>
                <a:cs typeface="Trebuchet MS"/>
              </a:rPr>
              <a:t>Policy</a:t>
            </a:r>
            <a:r>
              <a:rPr dirty="0" sz="2400" spc="-35">
                <a:solidFill>
                  <a:srgbClr val="FFFFFF"/>
                </a:solidFill>
                <a:latin typeface="Trebuchet MS"/>
                <a:cs typeface="Trebuchet MS"/>
              </a:rPr>
              <a:t>:</a:t>
            </a:r>
            <a:r>
              <a:rPr dirty="0" sz="2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45">
                <a:solidFill>
                  <a:srgbClr val="FFFFFF"/>
                </a:solidFill>
                <a:latin typeface="Trebuchet MS"/>
                <a:cs typeface="Trebuchet MS"/>
              </a:rPr>
              <a:t>Government</a:t>
            </a:r>
            <a:r>
              <a:rPr dirty="0" sz="24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05">
                <a:solidFill>
                  <a:srgbClr val="FFFFFF"/>
                </a:solidFill>
                <a:latin typeface="Trebuchet MS"/>
                <a:cs typeface="Trebuchet MS"/>
              </a:rPr>
              <a:t>spending</a:t>
            </a:r>
            <a:r>
              <a:rPr dirty="0" sz="24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9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45">
                <a:solidFill>
                  <a:srgbClr val="FFFFFF"/>
                </a:solidFill>
                <a:latin typeface="Trebuchet MS"/>
                <a:cs typeface="Trebuchet MS"/>
              </a:rPr>
              <a:t>taxation</a:t>
            </a:r>
            <a:r>
              <a:rPr dirty="0" sz="24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policies </a:t>
            </a:r>
            <a:r>
              <a:rPr dirty="0" sz="2400" spc="60">
                <a:solidFill>
                  <a:srgbClr val="FFFFFF"/>
                </a:solidFill>
                <a:latin typeface="Trebuchet MS"/>
                <a:cs typeface="Trebuchet MS"/>
              </a:rPr>
              <a:t>aimed</a:t>
            </a:r>
            <a:r>
              <a:rPr dirty="0" sz="24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65">
                <a:solidFill>
                  <a:srgbClr val="FFFFFF"/>
                </a:solidFill>
                <a:latin typeface="Trebuchet MS"/>
                <a:cs typeface="Trebuchet MS"/>
              </a:rPr>
              <a:t>at</a:t>
            </a:r>
            <a:r>
              <a:rPr dirty="0" sz="24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influencing</a:t>
            </a:r>
            <a:r>
              <a:rPr dirty="0" sz="24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90">
                <a:solidFill>
                  <a:srgbClr val="FFFFFF"/>
                </a:solidFill>
                <a:latin typeface="Trebuchet MS"/>
                <a:cs typeface="Trebuchet MS"/>
              </a:rPr>
              <a:t>economic</a:t>
            </a:r>
            <a:r>
              <a:rPr dirty="0" sz="24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conditions,</a:t>
            </a:r>
            <a:r>
              <a:rPr dirty="0" sz="24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including</a:t>
            </a:r>
            <a:r>
              <a:rPr dirty="0" sz="2400" spc="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40">
                <a:solidFill>
                  <a:srgbClr val="FFFFFF"/>
                </a:solidFill>
                <a:latin typeface="Trebuchet MS"/>
                <a:cs typeface="Trebuchet MS"/>
              </a:rPr>
              <a:t>levels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employment,</a:t>
            </a:r>
            <a:r>
              <a:rPr dirty="0" sz="24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75">
                <a:solidFill>
                  <a:srgbClr val="FFFFFF"/>
                </a:solidFill>
                <a:latin typeface="Trebuchet MS"/>
                <a:cs typeface="Trebuchet MS"/>
              </a:rPr>
              <a:t>inflation,</a:t>
            </a:r>
            <a:r>
              <a:rPr dirty="0" sz="24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9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85">
                <a:solidFill>
                  <a:srgbClr val="FFFFFF"/>
                </a:solidFill>
                <a:latin typeface="Trebuchet MS"/>
                <a:cs typeface="Trebuchet MS"/>
              </a:rPr>
              <a:t>economic</a:t>
            </a:r>
            <a:r>
              <a:rPr dirty="0" sz="24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growth.</a:t>
            </a:r>
            <a:endParaRPr sz="2400">
              <a:latin typeface="Trebuchet MS"/>
              <a:cs typeface="Trebuchet MS"/>
            </a:endParaRPr>
          </a:p>
          <a:p>
            <a:pPr lvl="1">
              <a:lnSpc>
                <a:spcPct val="100000"/>
              </a:lnSpc>
              <a:spcBef>
                <a:spcPts val="2530"/>
              </a:spcBef>
              <a:buClr>
                <a:srgbClr val="FFFFFF"/>
              </a:buClr>
              <a:buFont typeface="Arial"/>
              <a:buChar char="•"/>
            </a:pPr>
            <a:endParaRPr sz="2400">
              <a:latin typeface="Trebuchet MS"/>
              <a:cs typeface="Trebuchet MS"/>
            </a:endParaRPr>
          </a:p>
          <a:p>
            <a:pPr lvl="1" marL="756285" marR="252729" indent="-287020">
              <a:lnSpc>
                <a:spcPct val="150000"/>
              </a:lnSpc>
              <a:buFont typeface="Arial"/>
              <a:buChar char="•"/>
              <a:tabLst>
                <a:tab pos="756285" algn="l"/>
              </a:tabLst>
            </a:pPr>
            <a:r>
              <a:rPr dirty="0" sz="2400" spc="55" b="1">
                <a:solidFill>
                  <a:srgbClr val="FFFFFF"/>
                </a:solidFill>
                <a:latin typeface="Trebuchet MS"/>
                <a:cs typeface="Trebuchet MS"/>
              </a:rPr>
              <a:t>Monetary</a:t>
            </a:r>
            <a:r>
              <a:rPr dirty="0" sz="2400" spc="-20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35" b="1">
                <a:solidFill>
                  <a:srgbClr val="FFFFFF"/>
                </a:solidFill>
                <a:latin typeface="Trebuchet MS"/>
                <a:cs typeface="Trebuchet MS"/>
              </a:rPr>
              <a:t>Policy</a:t>
            </a:r>
            <a:r>
              <a:rPr dirty="0" sz="2400" spc="-35">
                <a:solidFill>
                  <a:srgbClr val="FFFFFF"/>
                </a:solidFill>
                <a:latin typeface="Trebuchet MS"/>
                <a:cs typeface="Trebuchet MS"/>
              </a:rPr>
              <a:t>:</a:t>
            </a:r>
            <a:r>
              <a:rPr dirty="0" sz="24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Central</a:t>
            </a:r>
            <a:r>
              <a:rPr dirty="0" sz="2400" spc="-1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70">
                <a:solidFill>
                  <a:srgbClr val="FFFFFF"/>
                </a:solidFill>
                <a:latin typeface="Trebuchet MS"/>
                <a:cs typeface="Trebuchet MS"/>
              </a:rPr>
              <a:t>bank</a:t>
            </a:r>
            <a:r>
              <a:rPr dirty="0" sz="24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5">
                <a:solidFill>
                  <a:srgbClr val="FFFFFF"/>
                </a:solidFill>
                <a:latin typeface="Trebuchet MS"/>
                <a:cs typeface="Trebuchet MS"/>
              </a:rPr>
              <a:t>actions,</a:t>
            </a:r>
            <a:r>
              <a:rPr dirty="0" sz="2400" spc="-1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14">
                <a:solidFill>
                  <a:srgbClr val="FFFFFF"/>
                </a:solidFill>
                <a:latin typeface="Trebuchet MS"/>
                <a:cs typeface="Trebuchet MS"/>
              </a:rPr>
              <a:t>such</a:t>
            </a:r>
            <a:r>
              <a:rPr dirty="0" sz="24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05">
                <a:solidFill>
                  <a:srgbClr val="FFFFFF"/>
                </a:solidFill>
                <a:latin typeface="Trebuchet MS"/>
                <a:cs typeface="Trebuchet MS"/>
              </a:rPr>
              <a:t>as</a:t>
            </a:r>
            <a:r>
              <a:rPr dirty="0" sz="2400" spc="-1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setting </a:t>
            </a:r>
            <a:r>
              <a:rPr dirty="0" sz="2400" spc="-35">
                <a:solidFill>
                  <a:srgbClr val="FFFFFF"/>
                </a:solidFill>
                <a:latin typeface="Trebuchet MS"/>
                <a:cs typeface="Trebuchet MS"/>
              </a:rPr>
              <a:t>interest</a:t>
            </a:r>
            <a:r>
              <a:rPr dirty="0" sz="2400" spc="-1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rates</a:t>
            </a:r>
            <a:r>
              <a:rPr dirty="0" sz="24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9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controlling</a:t>
            </a:r>
            <a:r>
              <a:rPr dirty="0" sz="2400" spc="-1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4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20">
                <a:solidFill>
                  <a:srgbClr val="FFFFFF"/>
                </a:solidFill>
                <a:latin typeface="Trebuchet MS"/>
                <a:cs typeface="Trebuchet MS"/>
              </a:rPr>
              <a:t>money</a:t>
            </a:r>
            <a:r>
              <a:rPr dirty="0" sz="2400" spc="-1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supply,</a:t>
            </a:r>
            <a:r>
              <a:rPr dirty="0" sz="24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65">
                <a:solidFill>
                  <a:srgbClr val="FFFFFF"/>
                </a:solidFill>
                <a:latin typeface="Trebuchet MS"/>
                <a:cs typeface="Trebuchet MS"/>
              </a:rPr>
              <a:t>aimed</a:t>
            </a:r>
            <a:r>
              <a:rPr dirty="0" sz="2400" spc="-1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5">
                <a:solidFill>
                  <a:srgbClr val="FFFFFF"/>
                </a:solidFill>
                <a:latin typeface="Trebuchet MS"/>
                <a:cs typeface="Trebuchet MS"/>
              </a:rPr>
              <a:t>at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controlling</a:t>
            </a:r>
            <a:r>
              <a:rPr dirty="0" sz="2400" spc="-1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40">
                <a:solidFill>
                  <a:srgbClr val="FFFFFF"/>
                </a:solidFill>
                <a:latin typeface="Trebuchet MS"/>
                <a:cs typeface="Trebuchet MS"/>
              </a:rPr>
              <a:t>inflation</a:t>
            </a:r>
            <a:r>
              <a:rPr dirty="0" sz="2400" spc="-1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9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stabilizing</a:t>
            </a:r>
            <a:r>
              <a:rPr dirty="0" sz="2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4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currency.</a:t>
            </a:r>
            <a:endParaRPr sz="24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384803" y="184404"/>
            <a:ext cx="5337809" cy="1265682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2159635">
              <a:lnSpc>
                <a:spcPct val="100000"/>
              </a:lnSpc>
              <a:spcBef>
                <a:spcPts val="105"/>
              </a:spcBef>
            </a:pPr>
            <a:r>
              <a:rPr dirty="0" spc="120"/>
              <a:t>Economic</a:t>
            </a:r>
            <a:r>
              <a:rPr dirty="0" spc="-270"/>
              <a:t> </a:t>
            </a:r>
            <a:r>
              <a:rPr dirty="0" spc="160"/>
              <a:t>Cycles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body" idx="1"/>
          </p:nvPr>
        </p:nvSpPr>
        <p:spPr>
          <a:prstGeom prst="rect"/>
        </p:spPr>
        <p:txBody>
          <a:bodyPr wrap="square" lIns="0" tIns="40640" rIns="0" bIns="0" rtlCol="0" vert="horz">
            <a:spAutoFit/>
          </a:bodyPr>
          <a:lstStyle/>
          <a:p>
            <a:pPr marL="50800">
              <a:lnSpc>
                <a:spcPct val="100000"/>
              </a:lnSpc>
              <a:spcBef>
                <a:spcPts val="320"/>
              </a:spcBef>
            </a:pPr>
            <a:r>
              <a:rPr dirty="0" spc="65"/>
              <a:t>PHASES:</a:t>
            </a:r>
          </a:p>
          <a:p>
            <a:pPr marL="337185" marR="1953260" indent="-287020">
              <a:lnSpc>
                <a:spcPts val="2600"/>
              </a:lnSpc>
              <a:spcBef>
                <a:spcPts val="535"/>
              </a:spcBef>
              <a:buFont typeface="Arial"/>
              <a:buChar char="•"/>
              <a:tabLst>
                <a:tab pos="337185" algn="l"/>
              </a:tabLst>
            </a:pPr>
            <a:r>
              <a:rPr dirty="0"/>
              <a:t>Expansion</a:t>
            </a:r>
            <a:r>
              <a:rPr dirty="0" b="0">
                <a:latin typeface="Trebuchet MS"/>
                <a:cs typeface="Trebuchet MS"/>
              </a:rPr>
              <a:t>:</a:t>
            </a:r>
            <a:r>
              <a:rPr dirty="0" spc="-135" b="0">
                <a:latin typeface="Trebuchet MS"/>
                <a:cs typeface="Trebuchet MS"/>
              </a:rPr>
              <a:t> </a:t>
            </a:r>
            <a:r>
              <a:rPr dirty="0" b="0">
                <a:latin typeface="Trebuchet MS"/>
                <a:cs typeface="Trebuchet MS"/>
              </a:rPr>
              <a:t>Characterized</a:t>
            </a:r>
            <a:r>
              <a:rPr dirty="0" spc="-114" b="0">
                <a:latin typeface="Trebuchet MS"/>
                <a:cs typeface="Trebuchet MS"/>
              </a:rPr>
              <a:t> </a:t>
            </a:r>
            <a:r>
              <a:rPr dirty="0" spc="120" b="0">
                <a:latin typeface="Trebuchet MS"/>
                <a:cs typeface="Trebuchet MS"/>
              </a:rPr>
              <a:t>by</a:t>
            </a:r>
            <a:r>
              <a:rPr dirty="0" spc="-114" b="0">
                <a:latin typeface="Trebuchet MS"/>
                <a:cs typeface="Trebuchet MS"/>
              </a:rPr>
              <a:t> </a:t>
            </a:r>
            <a:r>
              <a:rPr dirty="0" b="0">
                <a:latin typeface="Trebuchet MS"/>
                <a:cs typeface="Trebuchet MS"/>
              </a:rPr>
              <a:t>rising</a:t>
            </a:r>
            <a:r>
              <a:rPr dirty="0" spc="-110" b="0">
                <a:latin typeface="Trebuchet MS"/>
                <a:cs typeface="Trebuchet MS"/>
              </a:rPr>
              <a:t> </a:t>
            </a:r>
            <a:r>
              <a:rPr dirty="0" spc="80" b="0">
                <a:latin typeface="Trebuchet MS"/>
                <a:cs typeface="Trebuchet MS"/>
              </a:rPr>
              <a:t>economic </a:t>
            </a:r>
            <a:r>
              <a:rPr dirty="0" spc="-25" b="0">
                <a:latin typeface="Trebuchet MS"/>
                <a:cs typeface="Trebuchet MS"/>
              </a:rPr>
              <a:t>activity,employment,</a:t>
            </a:r>
            <a:r>
              <a:rPr dirty="0" spc="-100" b="0">
                <a:latin typeface="Trebuchet MS"/>
                <a:cs typeface="Trebuchet MS"/>
              </a:rPr>
              <a:t> </a:t>
            </a:r>
            <a:r>
              <a:rPr dirty="0" spc="90" b="0">
                <a:latin typeface="Trebuchet MS"/>
                <a:cs typeface="Trebuchet MS"/>
              </a:rPr>
              <a:t>and</a:t>
            </a:r>
            <a:r>
              <a:rPr dirty="0" spc="-55" b="0">
                <a:latin typeface="Trebuchet MS"/>
                <a:cs typeface="Trebuchet MS"/>
              </a:rPr>
              <a:t> </a:t>
            </a:r>
            <a:r>
              <a:rPr dirty="0" spc="-10" b="0">
                <a:latin typeface="Trebuchet MS"/>
                <a:cs typeface="Trebuchet MS"/>
              </a:rPr>
              <a:t>output.</a:t>
            </a:r>
          </a:p>
          <a:p>
            <a:pPr>
              <a:lnSpc>
                <a:spcPct val="100000"/>
              </a:lnSpc>
              <a:spcBef>
                <a:spcPts val="540"/>
              </a:spcBef>
              <a:buClr>
                <a:srgbClr val="FFFFFF"/>
              </a:buClr>
              <a:buFont typeface="Arial"/>
              <a:buChar char="•"/>
            </a:pPr>
          </a:p>
          <a:p>
            <a:pPr marL="321945" marR="851535" indent="-287020">
              <a:lnSpc>
                <a:spcPts val="2700"/>
              </a:lnSpc>
              <a:buFont typeface="Arial"/>
              <a:buChar char="•"/>
              <a:tabLst>
                <a:tab pos="321945" algn="l"/>
              </a:tabLst>
            </a:pPr>
            <a:r>
              <a:rPr dirty="0" spc="-45"/>
              <a:t>Peak</a:t>
            </a:r>
            <a:r>
              <a:rPr dirty="0" spc="-45" b="0">
                <a:latin typeface="Trebuchet MS"/>
                <a:cs typeface="Trebuchet MS"/>
              </a:rPr>
              <a:t>:</a:t>
            </a:r>
            <a:r>
              <a:rPr dirty="0" spc="-150" b="0">
                <a:latin typeface="Trebuchet MS"/>
                <a:cs typeface="Trebuchet MS"/>
              </a:rPr>
              <a:t> </a:t>
            </a:r>
            <a:r>
              <a:rPr dirty="0" spc="80" b="0">
                <a:latin typeface="Trebuchet MS"/>
                <a:cs typeface="Trebuchet MS"/>
              </a:rPr>
              <a:t>The</a:t>
            </a:r>
            <a:r>
              <a:rPr dirty="0" spc="-105" b="0">
                <a:latin typeface="Trebuchet MS"/>
                <a:cs typeface="Trebuchet MS"/>
              </a:rPr>
              <a:t> </a:t>
            </a:r>
            <a:r>
              <a:rPr dirty="0" spc="55" b="0">
                <a:latin typeface="Trebuchet MS"/>
                <a:cs typeface="Trebuchet MS"/>
              </a:rPr>
              <a:t>highest</a:t>
            </a:r>
            <a:r>
              <a:rPr dirty="0" spc="-130" b="0">
                <a:latin typeface="Trebuchet MS"/>
                <a:cs typeface="Trebuchet MS"/>
              </a:rPr>
              <a:t> </a:t>
            </a:r>
            <a:r>
              <a:rPr dirty="0" b="0">
                <a:latin typeface="Trebuchet MS"/>
                <a:cs typeface="Trebuchet MS"/>
              </a:rPr>
              <a:t>point</a:t>
            </a:r>
            <a:r>
              <a:rPr dirty="0" spc="-140" b="0">
                <a:latin typeface="Trebuchet MS"/>
                <a:cs typeface="Trebuchet MS"/>
              </a:rPr>
              <a:t> </a:t>
            </a:r>
            <a:r>
              <a:rPr dirty="0" b="0">
                <a:latin typeface="Trebuchet MS"/>
                <a:cs typeface="Trebuchet MS"/>
              </a:rPr>
              <a:t>of</a:t>
            </a:r>
            <a:r>
              <a:rPr dirty="0" spc="-110" b="0">
                <a:latin typeface="Trebuchet MS"/>
                <a:cs typeface="Trebuchet MS"/>
              </a:rPr>
              <a:t> </a:t>
            </a:r>
            <a:r>
              <a:rPr dirty="0" spc="90" b="0">
                <a:latin typeface="Trebuchet MS"/>
                <a:cs typeface="Trebuchet MS"/>
              </a:rPr>
              <a:t>economic</a:t>
            </a:r>
            <a:r>
              <a:rPr dirty="0" spc="-155" b="0">
                <a:latin typeface="Trebuchet MS"/>
                <a:cs typeface="Trebuchet MS"/>
              </a:rPr>
              <a:t> </a:t>
            </a:r>
            <a:r>
              <a:rPr dirty="0" spc="-40" b="0">
                <a:latin typeface="Trebuchet MS"/>
                <a:cs typeface="Trebuchet MS"/>
              </a:rPr>
              <a:t>activity</a:t>
            </a:r>
            <a:r>
              <a:rPr dirty="0" spc="-155" b="0">
                <a:latin typeface="Trebuchet MS"/>
                <a:cs typeface="Trebuchet MS"/>
              </a:rPr>
              <a:t> </a:t>
            </a:r>
            <a:r>
              <a:rPr dirty="0" b="0">
                <a:latin typeface="Trebuchet MS"/>
                <a:cs typeface="Trebuchet MS"/>
              </a:rPr>
              <a:t>before</a:t>
            </a:r>
            <a:r>
              <a:rPr dirty="0" spc="-114" b="0">
                <a:latin typeface="Trebuchet MS"/>
                <a:cs typeface="Trebuchet MS"/>
              </a:rPr>
              <a:t> </a:t>
            </a:r>
            <a:r>
              <a:rPr dirty="0" spc="-50" b="0">
                <a:latin typeface="Trebuchet MS"/>
                <a:cs typeface="Trebuchet MS"/>
              </a:rPr>
              <a:t>a </a:t>
            </a:r>
            <a:r>
              <a:rPr dirty="0" spc="-10" b="0">
                <a:latin typeface="Trebuchet MS"/>
                <a:cs typeface="Trebuchet MS"/>
              </a:rPr>
              <a:t>downturn.</a:t>
            </a:r>
          </a:p>
          <a:p>
            <a:pPr>
              <a:lnSpc>
                <a:spcPct val="100000"/>
              </a:lnSpc>
              <a:spcBef>
                <a:spcPts val="70"/>
              </a:spcBef>
              <a:buClr>
                <a:srgbClr val="FFFFFF"/>
              </a:buClr>
              <a:buFont typeface="Arial"/>
              <a:buChar char="•"/>
            </a:pPr>
          </a:p>
          <a:p>
            <a:pPr marL="362585" indent="-286385">
              <a:lnSpc>
                <a:spcPts val="2790"/>
              </a:lnSpc>
              <a:buFont typeface="Arial"/>
              <a:buChar char="•"/>
              <a:tabLst>
                <a:tab pos="362585" algn="l"/>
              </a:tabLst>
            </a:pPr>
            <a:r>
              <a:rPr dirty="0" spc="-10"/>
              <a:t>Contraction</a:t>
            </a:r>
            <a:r>
              <a:rPr dirty="0" spc="-10" b="0">
                <a:latin typeface="Trebuchet MS"/>
                <a:cs typeface="Trebuchet MS"/>
              </a:rPr>
              <a:t>:</a:t>
            </a:r>
            <a:r>
              <a:rPr dirty="0" spc="-55" b="0">
                <a:latin typeface="Trebuchet MS"/>
                <a:cs typeface="Trebuchet MS"/>
              </a:rPr>
              <a:t> </a:t>
            </a:r>
            <a:r>
              <a:rPr dirty="0" spc="195" b="0">
                <a:latin typeface="Trebuchet MS"/>
                <a:cs typeface="Trebuchet MS"/>
              </a:rPr>
              <a:t>A</a:t>
            </a:r>
            <a:r>
              <a:rPr dirty="0" spc="-60" b="0">
                <a:latin typeface="Trebuchet MS"/>
                <a:cs typeface="Trebuchet MS"/>
              </a:rPr>
              <a:t> </a:t>
            </a:r>
            <a:r>
              <a:rPr dirty="0" b="0">
                <a:latin typeface="Trebuchet MS"/>
                <a:cs typeface="Trebuchet MS"/>
              </a:rPr>
              <a:t>period</a:t>
            </a:r>
            <a:r>
              <a:rPr dirty="0" spc="-35" b="0">
                <a:latin typeface="Trebuchet MS"/>
                <a:cs typeface="Trebuchet MS"/>
              </a:rPr>
              <a:t> </a:t>
            </a:r>
            <a:r>
              <a:rPr dirty="0" b="0">
                <a:latin typeface="Trebuchet MS"/>
                <a:cs typeface="Trebuchet MS"/>
              </a:rPr>
              <a:t>of</a:t>
            </a:r>
            <a:r>
              <a:rPr dirty="0" spc="-35" b="0">
                <a:latin typeface="Trebuchet MS"/>
                <a:cs typeface="Trebuchet MS"/>
              </a:rPr>
              <a:t> </a:t>
            </a:r>
            <a:r>
              <a:rPr dirty="0" b="0">
                <a:latin typeface="Trebuchet MS"/>
                <a:cs typeface="Trebuchet MS"/>
              </a:rPr>
              <a:t>declining</a:t>
            </a:r>
            <a:r>
              <a:rPr dirty="0" spc="-45" b="0">
                <a:latin typeface="Trebuchet MS"/>
                <a:cs typeface="Trebuchet MS"/>
              </a:rPr>
              <a:t> </a:t>
            </a:r>
            <a:r>
              <a:rPr dirty="0" spc="85" b="0">
                <a:latin typeface="Trebuchet MS"/>
                <a:cs typeface="Trebuchet MS"/>
              </a:rPr>
              <a:t>economic</a:t>
            </a:r>
            <a:r>
              <a:rPr dirty="0" spc="-95" b="0">
                <a:latin typeface="Trebuchet MS"/>
                <a:cs typeface="Trebuchet MS"/>
              </a:rPr>
              <a:t> </a:t>
            </a:r>
            <a:r>
              <a:rPr dirty="0" spc="-10" b="0">
                <a:latin typeface="Trebuchet MS"/>
                <a:cs typeface="Trebuchet MS"/>
              </a:rPr>
              <a:t>activity,</a:t>
            </a:r>
          </a:p>
          <a:p>
            <a:pPr marL="363220">
              <a:lnSpc>
                <a:spcPts val="2790"/>
              </a:lnSpc>
            </a:pPr>
            <a:r>
              <a:rPr dirty="0" spc="55" b="0">
                <a:latin typeface="Trebuchet MS"/>
                <a:cs typeface="Trebuchet MS"/>
              </a:rPr>
              <a:t>leading</a:t>
            </a:r>
            <a:r>
              <a:rPr dirty="0" spc="-120" b="0">
                <a:latin typeface="Trebuchet MS"/>
                <a:cs typeface="Trebuchet MS"/>
              </a:rPr>
              <a:t> </a:t>
            </a:r>
            <a:r>
              <a:rPr dirty="0" spc="-20" b="0">
                <a:latin typeface="Trebuchet MS"/>
                <a:cs typeface="Trebuchet MS"/>
              </a:rPr>
              <a:t>to</a:t>
            </a:r>
            <a:r>
              <a:rPr dirty="0" spc="-130" b="0">
                <a:latin typeface="Trebuchet MS"/>
                <a:cs typeface="Trebuchet MS"/>
              </a:rPr>
              <a:t> </a:t>
            </a:r>
            <a:r>
              <a:rPr dirty="0" spc="55" b="0">
                <a:latin typeface="Trebuchet MS"/>
                <a:cs typeface="Trebuchet MS"/>
              </a:rPr>
              <a:t>increased</a:t>
            </a:r>
            <a:r>
              <a:rPr dirty="0" spc="-120" b="0">
                <a:latin typeface="Trebuchet MS"/>
                <a:cs typeface="Trebuchet MS"/>
              </a:rPr>
              <a:t> </a:t>
            </a:r>
            <a:r>
              <a:rPr dirty="0" spc="65" b="0">
                <a:latin typeface="Trebuchet MS"/>
                <a:cs typeface="Trebuchet MS"/>
              </a:rPr>
              <a:t>unemployment</a:t>
            </a:r>
            <a:r>
              <a:rPr dirty="0" spc="-140" b="0">
                <a:latin typeface="Trebuchet MS"/>
                <a:cs typeface="Trebuchet MS"/>
              </a:rPr>
              <a:t> </a:t>
            </a:r>
            <a:r>
              <a:rPr dirty="0" spc="90" b="0">
                <a:latin typeface="Trebuchet MS"/>
                <a:cs typeface="Trebuchet MS"/>
              </a:rPr>
              <a:t>and</a:t>
            </a:r>
            <a:r>
              <a:rPr dirty="0" spc="-120" b="0">
                <a:latin typeface="Trebuchet MS"/>
                <a:cs typeface="Trebuchet MS"/>
              </a:rPr>
              <a:t> </a:t>
            </a:r>
            <a:r>
              <a:rPr dirty="0" b="0">
                <a:latin typeface="Trebuchet MS"/>
                <a:cs typeface="Trebuchet MS"/>
              </a:rPr>
              <a:t>lower</a:t>
            </a:r>
            <a:r>
              <a:rPr dirty="0" spc="-80" b="0">
                <a:latin typeface="Trebuchet MS"/>
                <a:cs typeface="Trebuchet MS"/>
              </a:rPr>
              <a:t> </a:t>
            </a:r>
            <a:r>
              <a:rPr dirty="0" spc="-10" b="0">
                <a:latin typeface="Trebuchet MS"/>
                <a:cs typeface="Trebuchet MS"/>
              </a:rPr>
              <a:t>production.</a:t>
            </a:r>
          </a:p>
          <a:p>
            <a:pPr>
              <a:lnSpc>
                <a:spcPct val="100000"/>
              </a:lnSpc>
              <a:spcBef>
                <a:spcPts val="655"/>
              </a:spcBef>
            </a:pPr>
          </a:p>
          <a:p>
            <a:pPr marL="299085" marR="272415" indent="-287020">
              <a:lnSpc>
                <a:spcPts val="2600"/>
              </a:lnSpc>
              <a:buFont typeface="Arial"/>
              <a:buChar char="•"/>
              <a:tabLst>
                <a:tab pos="299085" algn="l"/>
              </a:tabLst>
            </a:pPr>
            <a:r>
              <a:rPr dirty="0" spc="-25"/>
              <a:t>Trough</a:t>
            </a:r>
            <a:r>
              <a:rPr dirty="0" spc="-25" b="0">
                <a:latin typeface="Trebuchet MS"/>
                <a:cs typeface="Trebuchet MS"/>
              </a:rPr>
              <a:t>:</a:t>
            </a:r>
            <a:r>
              <a:rPr dirty="0" spc="-155" b="0">
                <a:latin typeface="Trebuchet MS"/>
                <a:cs typeface="Trebuchet MS"/>
              </a:rPr>
              <a:t> </a:t>
            </a:r>
            <a:r>
              <a:rPr dirty="0" spc="80" b="0">
                <a:latin typeface="Trebuchet MS"/>
                <a:cs typeface="Trebuchet MS"/>
              </a:rPr>
              <a:t>The</a:t>
            </a:r>
            <a:r>
              <a:rPr dirty="0" spc="-114" b="0">
                <a:latin typeface="Trebuchet MS"/>
                <a:cs typeface="Trebuchet MS"/>
              </a:rPr>
              <a:t> </a:t>
            </a:r>
            <a:r>
              <a:rPr dirty="0" spc="55" b="0">
                <a:latin typeface="Trebuchet MS"/>
                <a:cs typeface="Trebuchet MS"/>
              </a:rPr>
              <a:t>lowest</a:t>
            </a:r>
            <a:r>
              <a:rPr dirty="0" spc="-130" b="0">
                <a:latin typeface="Trebuchet MS"/>
                <a:cs typeface="Trebuchet MS"/>
              </a:rPr>
              <a:t> </a:t>
            </a:r>
            <a:r>
              <a:rPr dirty="0" b="0">
                <a:latin typeface="Trebuchet MS"/>
                <a:cs typeface="Trebuchet MS"/>
              </a:rPr>
              <a:t>point</a:t>
            </a:r>
            <a:r>
              <a:rPr dirty="0" spc="-160" b="0">
                <a:latin typeface="Trebuchet MS"/>
                <a:cs typeface="Trebuchet MS"/>
              </a:rPr>
              <a:t> </a:t>
            </a:r>
            <a:r>
              <a:rPr dirty="0" b="0">
                <a:latin typeface="Trebuchet MS"/>
                <a:cs typeface="Trebuchet MS"/>
              </a:rPr>
              <a:t>of</a:t>
            </a:r>
            <a:r>
              <a:rPr dirty="0" spc="-114" b="0">
                <a:latin typeface="Trebuchet MS"/>
                <a:cs typeface="Trebuchet MS"/>
              </a:rPr>
              <a:t> </a:t>
            </a:r>
            <a:r>
              <a:rPr dirty="0" spc="90" b="0">
                <a:latin typeface="Trebuchet MS"/>
                <a:cs typeface="Trebuchet MS"/>
              </a:rPr>
              <a:t>economic</a:t>
            </a:r>
            <a:r>
              <a:rPr dirty="0" spc="-160" b="0">
                <a:latin typeface="Trebuchet MS"/>
                <a:cs typeface="Trebuchet MS"/>
              </a:rPr>
              <a:t> </a:t>
            </a:r>
            <a:r>
              <a:rPr dirty="0" spc="-100" b="0">
                <a:latin typeface="Trebuchet MS"/>
                <a:cs typeface="Trebuchet MS"/>
              </a:rPr>
              <a:t>activity,</a:t>
            </a:r>
            <a:r>
              <a:rPr dirty="0" spc="-170" b="0">
                <a:latin typeface="Trebuchet MS"/>
                <a:cs typeface="Trebuchet MS"/>
              </a:rPr>
              <a:t> </a:t>
            </a:r>
            <a:r>
              <a:rPr dirty="0" b="0">
                <a:latin typeface="Trebuchet MS"/>
                <a:cs typeface="Trebuchet MS"/>
              </a:rPr>
              <a:t>setting</a:t>
            </a:r>
            <a:r>
              <a:rPr dirty="0" spc="-75" b="0">
                <a:latin typeface="Trebuchet MS"/>
                <a:cs typeface="Trebuchet MS"/>
              </a:rPr>
              <a:t> </a:t>
            </a:r>
            <a:r>
              <a:rPr dirty="0" spc="-25" b="0">
                <a:latin typeface="Trebuchet MS"/>
                <a:cs typeface="Trebuchet MS"/>
              </a:rPr>
              <a:t>the </a:t>
            </a:r>
            <a:r>
              <a:rPr dirty="0" spc="90" b="0">
                <a:latin typeface="Trebuchet MS"/>
                <a:cs typeface="Trebuchet MS"/>
              </a:rPr>
              <a:t>stage</a:t>
            </a:r>
            <a:r>
              <a:rPr dirty="0" spc="-130" b="0">
                <a:latin typeface="Trebuchet MS"/>
                <a:cs typeface="Trebuchet MS"/>
              </a:rPr>
              <a:t> </a:t>
            </a:r>
            <a:r>
              <a:rPr dirty="0" spc="-30" b="0">
                <a:latin typeface="Trebuchet MS"/>
                <a:cs typeface="Trebuchet MS"/>
              </a:rPr>
              <a:t>for</a:t>
            </a:r>
            <a:r>
              <a:rPr dirty="0" spc="-114" b="0">
                <a:latin typeface="Trebuchet MS"/>
                <a:cs typeface="Trebuchet MS"/>
              </a:rPr>
              <a:t> </a:t>
            </a:r>
            <a:r>
              <a:rPr dirty="0" b="0">
                <a:latin typeface="Trebuchet MS"/>
                <a:cs typeface="Trebuchet MS"/>
              </a:rPr>
              <a:t>recovery</a:t>
            </a:r>
            <a:r>
              <a:rPr dirty="0" spc="-105" b="0">
                <a:latin typeface="Trebuchet MS"/>
                <a:cs typeface="Trebuchet MS"/>
              </a:rPr>
              <a:t> </a:t>
            </a:r>
            <a:r>
              <a:rPr dirty="0" spc="90" b="0">
                <a:latin typeface="Trebuchet MS"/>
                <a:cs typeface="Trebuchet MS"/>
              </a:rPr>
              <a:t>and</a:t>
            </a:r>
            <a:r>
              <a:rPr dirty="0" spc="-114" b="0">
                <a:latin typeface="Trebuchet MS"/>
                <a:cs typeface="Trebuchet MS"/>
              </a:rPr>
              <a:t> </a:t>
            </a:r>
            <a:r>
              <a:rPr dirty="0" b="0">
                <a:latin typeface="Trebuchet MS"/>
                <a:cs typeface="Trebuchet MS"/>
              </a:rPr>
              <a:t>the</a:t>
            </a:r>
            <a:r>
              <a:rPr dirty="0" spc="-130" b="0">
                <a:latin typeface="Trebuchet MS"/>
                <a:cs typeface="Trebuchet MS"/>
              </a:rPr>
              <a:t> </a:t>
            </a:r>
            <a:r>
              <a:rPr dirty="0" b="0">
                <a:latin typeface="Trebuchet MS"/>
                <a:cs typeface="Trebuchet MS"/>
              </a:rPr>
              <a:t>next</a:t>
            </a:r>
            <a:r>
              <a:rPr dirty="0" spc="-130" b="0">
                <a:latin typeface="Trebuchet MS"/>
                <a:cs typeface="Trebuchet MS"/>
              </a:rPr>
              <a:t> </a:t>
            </a:r>
            <a:r>
              <a:rPr dirty="0" spc="110" b="0">
                <a:latin typeface="Trebuchet MS"/>
                <a:cs typeface="Trebuchet MS"/>
              </a:rPr>
              <a:t>phase</a:t>
            </a:r>
            <a:r>
              <a:rPr dirty="0" spc="-95" b="0">
                <a:latin typeface="Trebuchet MS"/>
                <a:cs typeface="Trebuchet MS"/>
              </a:rPr>
              <a:t> </a:t>
            </a:r>
            <a:r>
              <a:rPr dirty="0" b="0">
                <a:latin typeface="Trebuchet MS"/>
                <a:cs typeface="Trebuchet MS"/>
              </a:rPr>
              <a:t>of</a:t>
            </a:r>
            <a:r>
              <a:rPr dirty="0" spc="-114" b="0">
                <a:latin typeface="Trebuchet MS"/>
                <a:cs typeface="Trebuchet MS"/>
              </a:rPr>
              <a:t> </a:t>
            </a:r>
            <a:r>
              <a:rPr dirty="0" spc="-10" b="0">
                <a:latin typeface="Trebuchet MS"/>
                <a:cs typeface="Trebuchet MS"/>
              </a:rPr>
              <a:t>expansion.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ctrTitle"/>
          </p:nvPr>
        </p:nvSpPr>
        <p:spPr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pc="114"/>
              <a:t>ACTIVITY</a:t>
            </a:r>
            <a:r>
              <a:rPr dirty="0" spc="-280"/>
              <a:t> </a:t>
            </a:r>
            <a:r>
              <a:rPr dirty="0" spc="145"/>
              <a:t>TIME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2334767" y="4695444"/>
            <a:ext cx="5929630" cy="1266190"/>
            <a:chOff x="2334767" y="4695444"/>
            <a:chExt cx="5929630" cy="126619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334767" y="4695444"/>
              <a:ext cx="2416302" cy="1265682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988307" y="4695444"/>
              <a:ext cx="4275582" cy="1265682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subTitle" idx="4"/>
          </p:nvPr>
        </p:nvSpPr>
        <p:spPr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4400" spc="-215" i="1">
                <a:latin typeface="Trebuchet MS"/>
                <a:cs typeface="Trebuchet MS"/>
              </a:rPr>
              <a:t>Zujaja…</a:t>
            </a:r>
            <a:r>
              <a:rPr dirty="0" sz="4400" spc="-275" i="1">
                <a:latin typeface="Trebuchet MS"/>
                <a:cs typeface="Trebuchet MS"/>
              </a:rPr>
              <a:t> </a:t>
            </a:r>
            <a:r>
              <a:rPr dirty="0" sz="4400" spc="-95" i="1">
                <a:latin typeface="Trebuchet MS"/>
                <a:cs typeface="Trebuchet MS"/>
              </a:rPr>
              <a:t>over</a:t>
            </a:r>
            <a:r>
              <a:rPr dirty="0" sz="4400" spc="-285" i="1">
                <a:latin typeface="Trebuchet MS"/>
                <a:cs typeface="Trebuchet MS"/>
              </a:rPr>
              <a:t> </a:t>
            </a:r>
            <a:r>
              <a:rPr dirty="0" sz="4400" spc="-120" i="1">
                <a:latin typeface="Trebuchet MS"/>
                <a:cs typeface="Trebuchet MS"/>
              </a:rPr>
              <a:t>to</a:t>
            </a:r>
            <a:r>
              <a:rPr dirty="0" sz="4400" spc="-285" i="1">
                <a:latin typeface="Trebuchet MS"/>
                <a:cs typeface="Trebuchet MS"/>
              </a:rPr>
              <a:t> </a:t>
            </a:r>
            <a:r>
              <a:rPr dirty="0" sz="4400" spc="-25" i="1">
                <a:latin typeface="Trebuchet MS"/>
                <a:cs typeface="Trebuchet MS"/>
              </a:rPr>
              <a:t>you!</a:t>
            </a:r>
            <a:endParaRPr sz="4400">
              <a:latin typeface="Trebuchet MS"/>
              <a:cs typeface="Trebuchet MS"/>
            </a:endParaRPr>
          </a:p>
        </p:txBody>
      </p:sp>
      <p:pic>
        <p:nvPicPr>
          <p:cNvPr id="7" name="object 7" descr="Watch with solid fill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114800" y="2247900"/>
            <a:ext cx="2362200" cy="23622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Application>Microsoft Office PowerPoint</Application>
  <PresentationFormat>On-screen Show (4:3)</PresentationFormat>
  <ScaleCrop>false</ScaleCrop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Christopher Rogers</dc:creator>
  <dc:title>Microeconomics &amp; Macroeconomics: Influencing Business Strategy</dc:title>
  <dcterms:created xsi:type="dcterms:W3CDTF">2026-01-21T09:40:00Z</dcterms:created>
  <dcterms:modified xsi:type="dcterms:W3CDTF">2026-01-21T09:40:00Z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2025-02-13T00:00:00Z</vt:filetime>
  </property>
  <property fmtid="{D5CDD505-2E9C-101B-9397-08002B2CF9AE}" pid="3" name="Creator">
    <vt:lpwstr>Microsoft® PowerPoint® for Microsoft 365</vt:lpwstr>
  </property>
  <property fmtid="{D5CDD505-2E9C-101B-9397-08002B2CF9AE}" pid="4" name="LastSaved">
    <vt:filetime>2026-01-21T00:00:00Z</vt:filetime>
  </property>
  <property fmtid="{D5CDD505-2E9C-101B-9397-08002B2CF9AE}" pid="5" name="Producer">
    <vt:lpwstr>Microsoft® PowerPoint® for Microsoft 365</vt:lpwstr>
  </property>
</Properties>
</file>