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8"/>
  </p:notesMasterIdLst>
  <p:sldIdLst>
    <p:sldId id="421" r:id="rId5"/>
    <p:sldId id="422" r:id="rId6"/>
    <p:sldId id="432" r:id="rId7"/>
    <p:sldId id="433" r:id="rId8"/>
    <p:sldId id="434" r:id="rId9"/>
    <p:sldId id="435" r:id="rId10"/>
    <p:sldId id="423" r:id="rId11"/>
    <p:sldId id="426" r:id="rId12"/>
    <p:sldId id="430" r:id="rId13"/>
    <p:sldId id="427" r:id="rId14"/>
    <p:sldId id="429" r:id="rId15"/>
    <p:sldId id="431" r:id="rId16"/>
    <p:sldId id="425" r:id="rId17"/>
  </p:sldIdLst>
  <p:sldSz cx="9144000" cy="6858000" type="screen4x3"/>
  <p:notesSz cx="6669088" cy="9753600"/>
  <p:embeddedFontLst>
    <p:embeddedFont>
      <p:font typeface="Calibri" panose="020F050202020403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D1E90B-541E-4AE4-A868-973D7477EF7C}" v="49" dt="2022-03-18T11:34:25.0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58284" autoAdjust="0"/>
  </p:normalViewPr>
  <p:slideViewPr>
    <p:cSldViewPr snapToGrid="0">
      <p:cViewPr varScale="1">
        <p:scale>
          <a:sx n="50" d="100"/>
          <a:sy n="50" d="100"/>
        </p:scale>
        <p:origin x="2194" y="3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2BF86B3-14A4-4421-BC14-CB8DD150CA53}" type="datetimeFigureOut">
              <a:rPr lang="en-GB" smtClean="0"/>
              <a:t>03/11/2022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many of you, this will be the first time you’ve been asked to produce a piece of academic writing. </a:t>
            </a:r>
          </a:p>
          <a:p>
            <a:r>
              <a:rPr lang="en-GB" dirty="0"/>
              <a:t>I’ve made sure that there are helpful resources available on Moodle, covering everything from basic essay writing skills, how to structure an essay, how to understand the question, how to write analytically and so on, so make sure you check them out. You can find them on the Year Two Online Learning tile, under “Academic Writing Resources”.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Tone and style: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appropriate language and tenses. Clear, concise and balanced. It needs to be written in the third person, so you won’t use “I”, “my”, “we”, like you do in your workbooks.</a:t>
            </a:r>
          </a:p>
          <a:p>
            <a:pPr marL="342900" lvl="0" indent="-342900" rtl="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Focus: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answer the question and demonstrate an understanding of the subject. You’ll need to plan your answer in order to make best use of the word limit, and that will also help you with…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Structure:</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coherent, written in a logical order, and brings together related points and material.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Evidence: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knowledge of the subject area, support opinions and arguments with evidence, and accurate referencing. Academic writing must be supported by evidence such as data, facts, quotations, arguments, statistics, research, and theories.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a:lnSpc>
                <a:spcPts val="2160"/>
              </a:lnSpc>
              <a:spcAft>
                <a:spcPts val="1800"/>
              </a:spcAf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should use evidence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add substance to your own ideas. Unlike your workbooks, your answers aren’t based on your experience and knowledge. You need to support your ideas with evidence. The discussion should be based on what academics say about a topic, not your personal experience or opinion.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allow the reader to see what has informed your thinking and how your ideas fit in with, and differ from, others in your field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your understanding of the general concepts and theories on the topic</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show you have researched widely, and know about specialist/niche areas of interest.</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670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first of all you need to make sure you answer the question. This is the downfall of many a submission, that it doesn’t actually address the task at hand.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need to form an argument based on the question.</a:t>
            </a: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As I’ve already said, the discussion or argument should be based on what academics say, rather than your personal opinion. It should develop a set of related points, using reasoning and evidence.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might be able to find two opposing arguments, and then use a case study that covers the middle ground.</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for example, you might discuss the use of stop &amp; search as a means of tackling knife crime. You might find a Police Federation source which says that stop and search is an effective tool. On the opposing side of the argument, you might find an argument from a civil rights group or an academic study which argues the opposite. You could then discuss these two views, and in the middle you might find academic research which covers the middle ground – perhaps stop and search is an effective tool for combatting some types of offence, but not others. This would be the basis of your discussion.</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 good essay will use reliable sources to make these points. The reading list on Moodle can be your starting point, but please try and find academic journal articles and other resources, rather than simply relying on websites.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What constitutes a reliable source?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Academic journals and books.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Government sources e.g. ONS data.</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Data from a reputable organisation – for example, if you are discussing domestic violence, you could quote data from Refuge, Women’s Aid and so on.</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Some newspapers or news sources, but do not rely on these.</a:t>
            </a:r>
          </a:p>
          <a:p>
            <a:pPr marL="0" lvl="0" indent="0">
              <a:lnSpc>
                <a:spcPts val="2295"/>
              </a:lnSpc>
              <a:spcBef>
                <a:spcPts val="150"/>
              </a:spcBef>
              <a:spcAft>
                <a:spcPts val="150"/>
              </a:spcAft>
              <a:buSzPts val="1000"/>
              <a:buFont typeface="Arial" panose="020B0604020202020204" pitchFamily="34" charset="0"/>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Arial" panose="020B0604020202020204" pitchFamily="34" charset="0"/>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We’ll come back to this shortly.</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756158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early. Don’t leave it to the last minute.</a:t>
            </a:r>
          </a:p>
          <a:p>
            <a:r>
              <a:rPr lang="en-GB" dirty="0"/>
              <a:t>Start thinking about the question, and write down your thoughts. Make sure you note down your ideas, so you don’t forget about them by the time you come to write your essay!</a:t>
            </a:r>
          </a:p>
          <a:p>
            <a:r>
              <a:rPr lang="en-GB" dirty="0"/>
              <a:t>Once you’ve got your thoughts in order, you can start looking for sources of information to build your knowledge on key points.</a:t>
            </a:r>
          </a:p>
          <a:p>
            <a:endParaRPr lang="en-GB" dirty="0"/>
          </a:p>
          <a:p>
            <a:r>
              <a:rPr lang="en-GB" dirty="0"/>
              <a:t>Define the question, and think about what you’re being asked to do. Check the documents on Moodle, in the “Academic Writing Resources” section – these can help you if you’re not sure.</a:t>
            </a:r>
          </a:p>
          <a:p>
            <a:r>
              <a:rPr lang="en-GB" dirty="0"/>
              <a:t>You could start by writing down what you know about a topic, but don’t just tell your reader everything you know about the subject – this is likely to be descriptive, so it won’t really answer the question. </a:t>
            </a:r>
          </a:p>
          <a:p>
            <a:r>
              <a:rPr lang="en-GB" dirty="0"/>
              <a:t>You’ll need to analyse or evaluate the topic, using academic resources. This means exploring the pros and cons, and various aspects of a topic. So for example, if you were considering the use of stop search, it wouldn’t be enough to tell your reader </a:t>
            </a:r>
            <a:r>
              <a:rPr lang="en-GB" u="sng" dirty="0"/>
              <a:t>what</a:t>
            </a:r>
            <a:r>
              <a:rPr lang="en-GB" u="none" dirty="0"/>
              <a:t> stop and search is. You need to explain </a:t>
            </a:r>
            <a:r>
              <a:rPr lang="en-GB" u="sng" dirty="0"/>
              <a:t>why</a:t>
            </a:r>
            <a:r>
              <a:rPr lang="en-GB" u="none" dirty="0"/>
              <a:t> it’s used, and </a:t>
            </a:r>
            <a:r>
              <a:rPr lang="en-GB" u="sng" dirty="0"/>
              <a:t>how effective it is</a:t>
            </a:r>
            <a:r>
              <a:rPr lang="en-GB" u="none" dirty="0"/>
              <a:t>. You’ll also need to consider </a:t>
            </a:r>
            <a:r>
              <a:rPr lang="en-GB" u="sng" dirty="0"/>
              <a:t>alternatives</a:t>
            </a:r>
            <a:r>
              <a:rPr lang="en-GB" u="none" dirty="0"/>
              <a:t>. So what other options are available? Are there alternative interpretations for the data? </a:t>
            </a:r>
          </a:p>
          <a:p>
            <a:r>
              <a:rPr lang="en-GB" u="none" dirty="0"/>
              <a:t>This will help you to build your argument.</a:t>
            </a:r>
          </a:p>
          <a:p>
            <a:endParaRPr lang="en-GB" dirty="0"/>
          </a:p>
          <a:p>
            <a:r>
              <a:rPr lang="en-GB" dirty="0"/>
              <a:t>A good essay follows a coherent, logical structure, so you need to plan your answer. You might find it helpful to make a mind map, so you can identify key areas of the topic, and help you to highlight specific areas for research, because that’s what will be key to building your argument.</a:t>
            </a:r>
          </a:p>
          <a:p>
            <a:endParaRPr lang="en-GB" dirty="0"/>
          </a:p>
          <a:p>
            <a:r>
              <a:rPr lang="en-GB" dirty="0"/>
              <a:t>The next step is to research your topic. </a:t>
            </a:r>
          </a:p>
          <a:p>
            <a:r>
              <a:rPr lang="en-GB" dirty="0"/>
              <a:t>FOCUS. If you’re using a book, you don’t need the whole book. Go to the index at the back, and find the specific areas that are relevant to your research and that you want to discuss, and then read those sections of the book.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35583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can you find credible sources? Well, the university library is where I would start. As you’ll see on Moodle, there is a reading list for this module to help you with your assignment. All of the items on the reading list are available in the university library, and about 95% of them are available online.</a:t>
            </a:r>
          </a:p>
          <a:p>
            <a:r>
              <a:rPr lang="en-GB" dirty="0"/>
              <a:t>There is so much research material available online, of varying quality. If you access it via the university library you can be sure that it’s a credible source.</a:t>
            </a:r>
          </a:p>
          <a:p>
            <a:endParaRPr lang="en-GB" dirty="0"/>
          </a:p>
          <a:p>
            <a:r>
              <a:rPr lang="en-GB" dirty="0"/>
              <a:t>If you’ve already looked at the reading list, you’ll notice that the majority of it made up of journal articles. That’s because they’re the most bang up to date source. As you’ll know, in policing, laws and policies change all the time. Books can take a long time to be published – by the time they’re on the shelves, the arguments or research may not be current. Academic journals are published regularly, sometimes 4 times a year, so the research presented there will be the most up-to-date thing you can use.</a:t>
            </a:r>
          </a:p>
          <a:p>
            <a:endParaRPr lang="en-GB" dirty="0"/>
          </a:p>
          <a:p>
            <a:r>
              <a:rPr lang="en-GB" dirty="0"/>
              <a:t>So you can find various sources on the library website. You can search for a specific title, or you can search for a topic and see what relevant material comes up in the search results.</a:t>
            </a:r>
          </a:p>
          <a:p>
            <a:r>
              <a:rPr lang="en-GB" dirty="0"/>
              <a:t>If you’re asked to log in to view something, just use the same details you use to log into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97573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I’m considering strategies to improve officers’ job satisfaction while on shift, and one of the topics I want to consider is the provision of food. I’ve read a few pieces of research about police officers’ favourite biscuits, and I’m going to talk about this using the PEE model.</a:t>
            </a:r>
          </a:p>
          <a:p>
            <a:endParaRPr lang="en-GB" dirty="0"/>
          </a:p>
          <a:p>
            <a:r>
              <a:rPr lang="en-GB" dirty="0"/>
              <a:t>My </a:t>
            </a:r>
            <a:r>
              <a:rPr lang="en-GB" u="sng" dirty="0"/>
              <a:t>point</a:t>
            </a:r>
            <a:r>
              <a:rPr lang="en-GB" dirty="0"/>
              <a:t> is that a wider variety of biscuits would improve satisfaction levels.</a:t>
            </a:r>
          </a:p>
          <a:p>
            <a:r>
              <a:rPr lang="en-GB" dirty="0"/>
              <a:t>Here, my </a:t>
            </a:r>
            <a:r>
              <a:rPr lang="en-GB" u="sng" dirty="0"/>
              <a:t>evidence</a:t>
            </a:r>
            <a:r>
              <a:rPr lang="en-GB" u="none" dirty="0"/>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Now, I need to </a:t>
            </a:r>
            <a:r>
              <a:rPr lang="en-GB" u="sng" dirty="0"/>
              <a:t>explain</a:t>
            </a:r>
            <a:r>
              <a:rPr lang="en-GB" u="none" dirty="0"/>
              <a:t> how the evidence supports your point.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dirty="0"/>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 good level of analysis is something that will really elevate your work, and one way to add this is to consider the limitations of the evidence.</a:t>
            </a:r>
          </a:p>
          <a:p>
            <a:r>
              <a:rPr lang="en-GB" dirty="0"/>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in the “Academic Writing Resources” section on Moodle.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r>
              <a:rPr lang="en-GB" i="0" dirty="0"/>
              <a:t>In addition, the university provides Study Skills Support – there’s a link to that on Moodle too.</a:t>
            </a:r>
          </a:p>
          <a:p>
            <a:endParaRPr lang="en-GB" i="0" dirty="0"/>
          </a:p>
          <a:p>
            <a:r>
              <a:rPr lang="en-GB" i="0" dirty="0"/>
              <a:t>One thing to bear in mind – it’s important to use the right format for the type of source. So, a newspaper article (even if it’s online), isn’t necessarily cited in the same way as a webpage. If you’re unsure what you’re doing, </a:t>
            </a:r>
            <a:r>
              <a:rPr lang="en-GB" i="1" dirty="0"/>
              <a:t>ask</a:t>
            </a:r>
            <a:r>
              <a:rPr lang="en-GB" i="0" dirty="0"/>
              <a:t>. You can speak to me, or your best bet would be to ask an academic librarian as they’ll definitely be able to set you right.</a:t>
            </a:r>
          </a:p>
          <a:p>
            <a:endParaRPr lang="en-GB" i="0" dirty="0"/>
          </a:p>
          <a:p>
            <a:r>
              <a:rPr lang="en-GB" i="0" dirty="0"/>
              <a:t>I would also strongly advise you to reference as you go, as otherwise you’re likely to forget where a particular piece of information </a:t>
            </a:r>
            <a:r>
              <a:rPr lang="en-GB" i="0"/>
              <a:t>came from.</a:t>
            </a:r>
            <a:endParaRPr lang="en-GB" i="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information will also be in the assignment brief, but just as a quick overview…</a:t>
            </a:r>
          </a:p>
          <a:p>
            <a:endParaRPr lang="en-GB" dirty="0"/>
          </a:p>
          <a:p>
            <a:r>
              <a:rPr lang="en-GB" dirty="0"/>
              <a:t>Unlike your workbooks, where you’ve submitted your answers in the workbook, you will need to submit your academic assignment in a new Word document. Otherwise, the similarity score will be really high, and we don’t want that.</a:t>
            </a:r>
          </a:p>
          <a:p>
            <a:r>
              <a:rPr lang="en-GB" dirty="0"/>
              <a:t>I would suggest that you note the title of the question, as that will help you to keep on track, but don’t repeat the question in your introduction as that’s a waste of the word count.</a:t>
            </a:r>
          </a:p>
          <a:p>
            <a:endParaRPr lang="en-GB" dirty="0"/>
          </a:p>
          <a:p>
            <a:r>
              <a:rPr lang="en-GB" dirty="0"/>
              <a:t>As long as the font is tidy and not wingdings or something, I will leave that to you, but I would advise you, for the sake of the markers’ eyes, to use at least size 12 font and 1.5 or double line spacing.</a:t>
            </a:r>
          </a:p>
          <a:p>
            <a:endParaRPr lang="en-GB" dirty="0"/>
          </a:p>
          <a:p>
            <a:r>
              <a:rPr lang="en-GB" dirty="0"/>
              <a:t>You need to use Harvard referencing for the citations and bibliography. The usual word count flexibility applies.</a:t>
            </a:r>
          </a:p>
          <a:p>
            <a:endParaRPr lang="en-GB" dirty="0"/>
          </a:p>
          <a:p>
            <a:r>
              <a:rPr lang="en-GB" dirty="0"/>
              <a:t>And make sure you proofread your work! Academic writing should be clear and informative, so good punctuation, spelling and grammar are really important here.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17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7"/>
            <a:ext cx="8229600" cy="3347207"/>
          </a:xfrm>
        </p:spPr>
        <p:txBody>
          <a:bodyPr>
            <a:normAutofit lnSpcReduction="10000"/>
          </a:bodyPr>
          <a:lstStyle/>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clear, concise, focused, structured and backed up by evidence. </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…will aid the reader’s understanding.</a:t>
            </a:r>
            <a:endParaRPr lang="en-GB" sz="2000" dirty="0">
              <a:effectLst/>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objective, not reflective.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…should employ the third person.</a:t>
            </a:r>
          </a:p>
          <a:p>
            <a:pPr marL="0" indent="0">
              <a:spcAft>
                <a:spcPts val="1800"/>
              </a:spcAft>
              <a:buNone/>
            </a:pPr>
            <a:r>
              <a:rPr lang="en-GB" sz="2000" dirty="0">
                <a:solidFill>
                  <a:srgbClr val="4A4A4A"/>
                </a:solidFill>
                <a:latin typeface="Arial" panose="020B0604020202020204" pitchFamily="34" charset="0"/>
              </a:rPr>
              <a:t>…is properly referenced.</a:t>
            </a:r>
            <a:endParaRPr lang="en-GB" sz="3600" dirty="0"/>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3472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1000"/>
            <a:lum/>
          </a:blip>
          <a:srcRect/>
          <a:stretch>
            <a:fillRect t="-2000" b="-2000"/>
          </a:stretch>
        </a:blipFill>
        <a:effectLst/>
      </p:bgPr>
    </p:bg>
    <p:spTree>
      <p:nvGrpSpPr>
        <p:cNvPr id="1" name=""/>
        <p:cNvGrpSpPr/>
        <p:nvPr/>
      </p:nvGrpSpPr>
      <p:grpSpPr>
        <a:xfrm>
          <a:off x="0" y="0"/>
          <a:ext cx="0" cy="0"/>
          <a:chOff x="0" y="0"/>
          <a:chExt cx="0" cy="0"/>
        </a:xfrm>
      </p:grpSpPr>
      <p:sp>
        <p:nvSpPr>
          <p:cNvPr id="9" name="Flowchart: Or 8">
            <a:extLst>
              <a:ext uri="{FF2B5EF4-FFF2-40B4-BE49-F238E27FC236}">
                <a16:creationId xmlns:a16="http://schemas.microsoft.com/office/drawing/2014/main" id="{D2352726-1593-45CA-B696-FED4382226B0}"/>
              </a:ext>
            </a:extLst>
          </p:cNvPr>
          <p:cNvSpPr/>
          <p:nvPr/>
        </p:nvSpPr>
        <p:spPr>
          <a:xfrm>
            <a:off x="1241571" y="1"/>
            <a:ext cx="6761526" cy="6761526"/>
          </a:xfrm>
          <a:prstGeom prst="flowChartOr">
            <a:avLst/>
          </a:prstGeom>
          <a:no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9249020-CF64-4038-8B65-F648268ADA67}"/>
              </a:ext>
            </a:extLst>
          </p:cNvPr>
          <p:cNvSpPr txBox="1"/>
          <p:nvPr/>
        </p:nvSpPr>
        <p:spPr>
          <a:xfrm>
            <a:off x="5066951" y="1572488"/>
            <a:ext cx="2088857" cy="707886"/>
          </a:xfrm>
          <a:prstGeom prst="rect">
            <a:avLst/>
          </a:prstGeom>
          <a:noFill/>
        </p:spPr>
        <p:txBody>
          <a:bodyPr wrap="square" rtlCol="0">
            <a:spAutoFit/>
          </a:bodyPr>
          <a:lstStyle/>
          <a:p>
            <a:r>
              <a:rPr lang="en-GB" sz="4000" b="1" dirty="0"/>
              <a:t>Focus</a:t>
            </a:r>
            <a:endParaRPr lang="en-GB" sz="2400" b="1" dirty="0"/>
          </a:p>
        </p:txBody>
      </p:sp>
      <p:sp>
        <p:nvSpPr>
          <p:cNvPr id="12" name="TextBox 11">
            <a:extLst>
              <a:ext uri="{FF2B5EF4-FFF2-40B4-BE49-F238E27FC236}">
                <a16:creationId xmlns:a16="http://schemas.microsoft.com/office/drawing/2014/main" id="{9510C0F6-6E7E-4B7F-8DEF-7860F210DC1D}"/>
              </a:ext>
            </a:extLst>
          </p:cNvPr>
          <p:cNvSpPr txBox="1"/>
          <p:nvPr/>
        </p:nvSpPr>
        <p:spPr>
          <a:xfrm>
            <a:off x="4891830" y="4073148"/>
            <a:ext cx="2592196" cy="707886"/>
          </a:xfrm>
          <a:prstGeom prst="rect">
            <a:avLst/>
          </a:prstGeom>
          <a:noFill/>
        </p:spPr>
        <p:txBody>
          <a:bodyPr wrap="square" rtlCol="0">
            <a:spAutoFit/>
          </a:bodyPr>
          <a:lstStyle/>
          <a:p>
            <a:r>
              <a:rPr lang="en-GB" sz="4000" b="1" dirty="0"/>
              <a:t>Structure</a:t>
            </a:r>
            <a:endParaRPr lang="en-GB" b="1" dirty="0"/>
          </a:p>
        </p:txBody>
      </p:sp>
      <p:sp>
        <p:nvSpPr>
          <p:cNvPr id="13" name="TextBox 12">
            <a:extLst>
              <a:ext uri="{FF2B5EF4-FFF2-40B4-BE49-F238E27FC236}">
                <a16:creationId xmlns:a16="http://schemas.microsoft.com/office/drawing/2014/main" id="{94387B0C-9F7B-4D2C-91F3-BB8608CED2F6}"/>
              </a:ext>
            </a:extLst>
          </p:cNvPr>
          <p:cNvSpPr txBox="1"/>
          <p:nvPr/>
        </p:nvSpPr>
        <p:spPr>
          <a:xfrm>
            <a:off x="2038525" y="4049932"/>
            <a:ext cx="2334235" cy="707886"/>
          </a:xfrm>
          <a:prstGeom prst="rect">
            <a:avLst/>
          </a:prstGeom>
          <a:noFill/>
        </p:spPr>
        <p:txBody>
          <a:bodyPr wrap="square" rtlCol="0">
            <a:spAutoFit/>
          </a:bodyPr>
          <a:lstStyle/>
          <a:p>
            <a:r>
              <a:rPr lang="en-GB" sz="4000" b="1" dirty="0"/>
              <a:t>Evidence</a:t>
            </a:r>
          </a:p>
        </p:txBody>
      </p:sp>
      <p:sp>
        <p:nvSpPr>
          <p:cNvPr id="14" name="TextBox 13">
            <a:extLst>
              <a:ext uri="{FF2B5EF4-FFF2-40B4-BE49-F238E27FC236}">
                <a16:creationId xmlns:a16="http://schemas.microsoft.com/office/drawing/2014/main" id="{DE2CCC17-6987-4621-9B52-1AC676EEFB5E}"/>
              </a:ext>
            </a:extLst>
          </p:cNvPr>
          <p:cNvSpPr txBox="1"/>
          <p:nvPr/>
        </p:nvSpPr>
        <p:spPr>
          <a:xfrm>
            <a:off x="2383520" y="1055471"/>
            <a:ext cx="1644243" cy="1938992"/>
          </a:xfrm>
          <a:prstGeom prst="rect">
            <a:avLst/>
          </a:prstGeom>
          <a:noFill/>
        </p:spPr>
        <p:txBody>
          <a:bodyPr wrap="square" rtlCol="0">
            <a:spAutoFit/>
          </a:bodyPr>
          <a:lstStyle/>
          <a:p>
            <a:pPr algn="ctr"/>
            <a:r>
              <a:rPr lang="en-GB" sz="4000" b="1" dirty="0"/>
              <a:t>Tone and style</a:t>
            </a:r>
          </a:p>
        </p:txBody>
      </p:sp>
    </p:spTree>
    <p:extLst>
      <p:ext uri="{BB962C8B-B14F-4D97-AF65-F5344CB8AC3E}">
        <p14:creationId xmlns:p14="http://schemas.microsoft.com/office/powerpoint/2010/main" val="109505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2000" r="-12000"/>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29E0B19-CC38-48B1-8B66-7196EB8BE2B3}"/>
              </a:ext>
            </a:extLst>
          </p:cNvPr>
          <p:cNvSpPr txBox="1"/>
          <p:nvPr/>
        </p:nvSpPr>
        <p:spPr>
          <a:xfrm>
            <a:off x="4127384" y="1874728"/>
            <a:ext cx="4676862"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Answer the question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Develop a set of related points, with reasoning and evidence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Credible sources</a:t>
            </a:r>
          </a:p>
        </p:txBody>
      </p:sp>
      <p:sp>
        <p:nvSpPr>
          <p:cNvPr id="9" name="Title 8">
            <a:extLst>
              <a:ext uri="{FF2B5EF4-FFF2-40B4-BE49-F238E27FC236}">
                <a16:creationId xmlns:a16="http://schemas.microsoft.com/office/drawing/2014/main" id="{7A4FE4F2-0C3C-429E-ABC4-D56DACD505B8}"/>
              </a:ext>
            </a:extLst>
          </p:cNvPr>
          <p:cNvSpPr>
            <a:spLocks noGrp="1"/>
          </p:cNvSpPr>
          <p:nvPr>
            <p:ph type="title"/>
          </p:nvPr>
        </p:nvSpPr>
        <p:spPr>
          <a:xfrm>
            <a:off x="1929468" y="274638"/>
            <a:ext cx="6757332" cy="1143000"/>
          </a:xfrm>
        </p:spPr>
        <p:txBody>
          <a:bodyPr>
            <a:normAutofit fontScale="90000"/>
          </a:bodyPr>
          <a:lstStyle/>
          <a:p>
            <a:r>
              <a:rPr lang="en-GB" dirty="0"/>
              <a:t>What makes a good essay?</a:t>
            </a:r>
          </a:p>
        </p:txBody>
      </p:sp>
    </p:spTree>
    <p:extLst>
      <p:ext uri="{BB962C8B-B14F-4D97-AF65-F5344CB8AC3E}">
        <p14:creationId xmlns:p14="http://schemas.microsoft.com/office/powerpoint/2010/main" val="105821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6000" b="-3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FBABF-404F-4CA0-9037-FE0116A205E3}"/>
              </a:ext>
            </a:extLst>
          </p:cNvPr>
          <p:cNvSpPr>
            <a:spLocks noGrp="1"/>
          </p:cNvSpPr>
          <p:nvPr>
            <p:ph type="title"/>
          </p:nvPr>
        </p:nvSpPr>
        <p:spPr>
          <a:xfrm>
            <a:off x="457200" y="81691"/>
            <a:ext cx="8229600" cy="1143000"/>
          </a:xfrm>
        </p:spPr>
        <p:txBody>
          <a:bodyPr/>
          <a:lstStyle/>
          <a:p>
            <a:r>
              <a:rPr lang="en-GB" dirty="0"/>
              <a:t>Starting your essay</a:t>
            </a:r>
          </a:p>
        </p:txBody>
      </p:sp>
      <p:sp>
        <p:nvSpPr>
          <p:cNvPr id="3" name="TextBox 2">
            <a:extLst>
              <a:ext uri="{FF2B5EF4-FFF2-40B4-BE49-F238E27FC236}">
                <a16:creationId xmlns:a16="http://schemas.microsoft.com/office/drawing/2014/main" id="{05ADA9B9-CFE4-4662-950C-C8222FB7D18A}"/>
              </a:ext>
            </a:extLst>
          </p:cNvPr>
          <p:cNvSpPr txBox="1"/>
          <p:nvPr/>
        </p:nvSpPr>
        <p:spPr>
          <a:xfrm>
            <a:off x="1585518" y="1224691"/>
            <a:ext cx="6627303"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Start 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Define the question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Plan your essay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a:t>
            </a:r>
          </a:p>
        </p:txBody>
      </p:sp>
      <p:pic>
        <p:nvPicPr>
          <p:cNvPr id="4" name="Picture 3">
            <a:extLst>
              <a:ext uri="{FF2B5EF4-FFF2-40B4-BE49-F238E27FC236}">
                <a16:creationId xmlns:a16="http://schemas.microsoft.com/office/drawing/2014/main" id="{C2A634BD-5B36-44C1-8887-DCD99BC3E113}"/>
              </a:ext>
            </a:extLst>
          </p:cNvPr>
          <p:cNvPicPr>
            <a:picLocks noChangeAspect="1"/>
          </p:cNvPicPr>
          <p:nvPr/>
        </p:nvPicPr>
        <p:blipFill>
          <a:blip r:embed="rId4"/>
          <a:stretch>
            <a:fillRect/>
          </a:stretch>
        </p:blipFill>
        <p:spPr>
          <a:xfrm>
            <a:off x="2055303" y="3490786"/>
            <a:ext cx="5920052" cy="3098801"/>
          </a:xfrm>
          <a:prstGeom prst="rect">
            <a:avLst/>
          </a:prstGeom>
        </p:spPr>
      </p:pic>
    </p:spTree>
    <p:extLst>
      <p:ext uri="{BB962C8B-B14F-4D97-AF65-F5344CB8AC3E}">
        <p14:creationId xmlns:p14="http://schemas.microsoft.com/office/powerpoint/2010/main" val="480946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4000" r="-2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7327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255864" y="2193721"/>
            <a:ext cx="8229600" cy="826316"/>
          </a:xfrm>
        </p:spPr>
        <p:txBody>
          <a:bodyPr>
            <a:normAutofit/>
          </a:bodyPr>
          <a:lstStyle/>
          <a:p>
            <a:r>
              <a:rPr lang="en-GB" sz="3600" dirty="0"/>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897622" y="3020037"/>
            <a:ext cx="734875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742950" lvl="1" indent="-285750">
              <a:buFont typeface="Arial" panose="020B0604020202020204" pitchFamily="34" charset="0"/>
              <a:buChar char="•"/>
            </a:pPr>
            <a:r>
              <a:rPr lang="en-GB" dirty="0"/>
              <a:t>Proposal statement and summary – what you’ll do and what the key points are</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a:t>
            </a:r>
          </a:p>
          <a:p>
            <a:pPr marL="742950" lvl="1" indent="-285750">
              <a:buFont typeface="Arial" panose="020B0604020202020204" pitchFamily="34" charset="0"/>
              <a:buChar char="•"/>
            </a:pPr>
            <a:r>
              <a:rPr lang="en-GB" dirty="0"/>
              <a:t>Paragraphs</a:t>
            </a:r>
          </a:p>
          <a:p>
            <a:pPr marL="742950" lvl="1" indent="-285750">
              <a:buFont typeface="Arial" panose="020B0604020202020204" pitchFamily="34" charset="0"/>
              <a:buChar char="•"/>
            </a:pPr>
            <a:r>
              <a:rPr lang="en-GB" dirty="0"/>
              <a:t>Knowledge and understanding</a:t>
            </a:r>
          </a:p>
          <a:p>
            <a:pPr marL="742950" lvl="1" indent="-285750">
              <a:buFont typeface="Arial" panose="020B0604020202020204" pitchFamily="34" charset="0"/>
              <a:buChar char="•"/>
            </a:pPr>
            <a:r>
              <a:rPr lang="en-GB" dirty="0"/>
              <a:t>Examples</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742950" lvl="1" indent="-285750">
              <a:buFont typeface="Arial" panose="020B0604020202020204" pitchFamily="34" charset="0"/>
              <a:buChar char="•"/>
            </a:pPr>
            <a:r>
              <a:rPr lang="en-GB" dirty="0"/>
              <a:t>Summarise key points and tie arguments together</a:t>
            </a:r>
          </a:p>
        </p:txBody>
      </p:sp>
    </p:spTree>
    <p:extLst>
      <p:ext uri="{BB962C8B-B14F-4D97-AF65-F5344CB8AC3E}">
        <p14:creationId xmlns:p14="http://schemas.microsoft.com/office/powerpoint/2010/main" val="2010252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1192634" y="2363410"/>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1146196"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1030590"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3298483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656617" y="1753206"/>
            <a:ext cx="7830766" cy="656590"/>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Point</a:t>
            </a:r>
            <a:r>
              <a:rPr lang="en-GB" sz="2000" dirty="0">
                <a:solidFill>
                  <a:prstClr val="black"/>
                </a:solidFill>
                <a:effectLst/>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656617" y="2745365"/>
            <a:ext cx="7830766" cy="1785104"/>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Evidence</a:t>
            </a:r>
            <a:r>
              <a:rPr lang="en-GB" sz="2000" dirty="0">
                <a:solidFill>
                  <a:prstClr val="black"/>
                </a:solidFill>
                <a:effectLst/>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a:t>
            </a:r>
            <a:r>
              <a:rPr lang="en-GB" sz="2000" dirty="0">
                <a:solidFill>
                  <a:prstClr val="black"/>
                </a:solidFill>
                <a:latin typeface="Myriad Pro"/>
                <a:ea typeface="DengXian" panose="02010600030101010101" pitchFamily="2" charset="-122"/>
                <a:cs typeface="Arial" panose="020B0604020202020204" pitchFamily="34" charset="0"/>
              </a:rPr>
              <a:t>garibaldis) most highly. This corroborates previous findings, that showed that biscuit preferences were “very variable” (Dixon, 2003).</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656617" y="4866038"/>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Explain</a:t>
            </a:r>
            <a:r>
              <a:rPr lang="en-GB" sz="2000" dirty="0">
                <a:solidFill>
                  <a:prstClr val="black"/>
                </a:solidFill>
                <a:effectLst/>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Tree>
    <p:extLst>
      <p:ext uri="{BB962C8B-B14F-4D97-AF65-F5344CB8AC3E}">
        <p14:creationId xmlns:p14="http://schemas.microsoft.com/office/powerpoint/2010/main" val="2974997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748896" y="2197570"/>
            <a:ext cx="7830766" cy="2067233"/>
          </a:xfrm>
          <a:prstGeom prst="rect">
            <a:avLst/>
          </a:prstGeom>
          <a:noFill/>
        </p:spPr>
        <p:txBody>
          <a:bodyPr wrap="square">
            <a:spAutoFit/>
          </a:bodyPr>
          <a:lstStyle/>
          <a:p>
            <a:pPr>
              <a:lnSpc>
                <a:spcPts val="2160"/>
              </a:lnSpc>
              <a:spcAft>
                <a:spcPts val="1800"/>
              </a:spcAft>
            </a:pPr>
            <a:r>
              <a:rPr lang="en-GB" sz="2000" dirty="0">
                <a:solidFill>
                  <a:prstClr val="black"/>
                </a:solidFill>
                <a:effectLst/>
                <a:latin typeface="Myriad Pro"/>
                <a:ea typeface="DengXian" panose="02010600030101010101" pitchFamily="2" charset="-122"/>
                <a:cs typeface="Arial" panose="020B0604020202020204" pitchFamily="34" charset="0"/>
              </a:rPr>
              <a:t>Hastings et al. (2021) found that “while 23% of police officers responded in favour of chocolate-covered biscuits, they were not as popular as expected”. In fact, 37% of officers preferred custard creams, and “just under 20% of responding officers ranked fruit biscuits as their preferred biscuit choice”.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Quotations</a:t>
            </a:r>
          </a:p>
        </p:txBody>
      </p:sp>
    </p:spTree>
    <p:extLst>
      <p:ext uri="{BB962C8B-B14F-4D97-AF65-F5344CB8AC3E}">
        <p14:creationId xmlns:p14="http://schemas.microsoft.com/office/powerpoint/2010/main" val="320846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656617" y="1717141"/>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Explain</a:t>
            </a:r>
            <a:r>
              <a:rPr lang="en-GB" sz="2000" dirty="0">
                <a:solidFill>
                  <a:prstClr val="black"/>
                </a:solidFill>
                <a:effectLst/>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sz="18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656617" y="3212983"/>
            <a:ext cx="7891765" cy="1938992"/>
          </a:xfrm>
          <a:prstGeom prst="rect">
            <a:avLst/>
          </a:prstGeom>
          <a:noFill/>
        </p:spPr>
        <p:txBody>
          <a:bodyPr wrap="square" rtlCol="0">
            <a:spAutoFit/>
          </a:bodyPr>
          <a:lstStyle/>
          <a:p>
            <a:r>
              <a:rPr lang="en-GB" sz="2000" b="1" dirty="0"/>
              <a:t>Limitations</a:t>
            </a:r>
            <a:r>
              <a:rPr lang="en-GB" sz="2000" dirty="0"/>
              <a:t> – However, Hastings et al.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dirty="0"/>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dirty="0"/>
              <a:t>Analysis is key</a:t>
            </a:r>
          </a:p>
        </p:txBody>
      </p:sp>
    </p:spTree>
    <p:extLst>
      <p:ext uri="{BB962C8B-B14F-4D97-AF65-F5344CB8AC3E}">
        <p14:creationId xmlns:p14="http://schemas.microsoft.com/office/powerpoint/2010/main" val="2703045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2"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1208659"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Indicates where evi</a:t>
            </a:r>
            <a:r>
              <a:rPr lang="en-GB" sz="2800" dirty="0">
                <a:solidFill>
                  <a:prstClr val="black"/>
                </a:solidFill>
                <a:latin typeface="Myriad Pro"/>
                <a:ea typeface="DengXian" panose="02010600030101010101" pitchFamily="2" charset="-122"/>
                <a:cs typeface="Arial" panose="020B0604020202020204" pitchFamily="34" charset="0"/>
              </a:rPr>
              <a:t>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E</a:t>
            </a:r>
            <a:r>
              <a:rPr lang="en-GB" sz="2800" dirty="0">
                <a:solidFill>
                  <a:prstClr val="black"/>
                </a:solidFill>
                <a:latin typeface="Myriad Pro"/>
                <a:ea typeface="DengXian" panose="02010600030101010101" pitchFamily="2" charset="-122"/>
                <a:cs typeface="Arial" panose="020B0604020202020204" pitchFamily="34" charset="0"/>
              </a:rPr>
              <a:t>nables reader to do their own research</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2827091" y="3682767"/>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a:t>
            </a:r>
            <a:r>
              <a:rPr lang="en-GB" sz="2000" b="1" dirty="0" err="1"/>
              <a:t>edn</a:t>
            </a:r>
            <a:r>
              <a:rPr lang="en-GB" sz="2000" b="1" dirty="0"/>
              <a:t>.) </a:t>
            </a:r>
            <a:r>
              <a:rPr lang="en-GB" sz="2000" b="1" dirty="0" err="1"/>
              <a:t>ebook</a:t>
            </a:r>
            <a:r>
              <a:rPr lang="en-GB" sz="2000" b="1" dirty="0"/>
              <a:t> via library</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457200" y="3393346"/>
            <a:ext cx="2162175" cy="2143125"/>
          </a:xfrm>
          <a:prstGeom prst="rect">
            <a:avLst/>
          </a:prstGeom>
        </p:spPr>
      </p:pic>
    </p:spTree>
    <p:extLst>
      <p:ext uri="{BB962C8B-B14F-4D97-AF65-F5344CB8AC3E}">
        <p14:creationId xmlns:p14="http://schemas.microsoft.com/office/powerpoint/2010/main" val="1690897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8"/>
            <a:ext cx="8229600" cy="3808602"/>
          </a:xfrm>
        </p:spPr>
        <p:txBody>
          <a:bodyPr>
            <a:normAutofit fontScale="77500" lnSpcReduction="20000"/>
          </a:bodyPr>
          <a:lstStyle/>
          <a:p>
            <a:pPr>
              <a:spcAft>
                <a:spcPts val="1800"/>
              </a:spcAft>
            </a:pPr>
            <a:r>
              <a:rPr lang="en-GB" sz="3600" dirty="0"/>
              <a:t>Word document</a:t>
            </a:r>
          </a:p>
          <a:p>
            <a:pPr>
              <a:spcAft>
                <a:spcPts val="1800"/>
              </a:spcAft>
            </a:pPr>
            <a:r>
              <a:rPr lang="en-GB" sz="3600" dirty="0"/>
              <a:t>Font size 12+ </a:t>
            </a:r>
          </a:p>
          <a:p>
            <a:pPr>
              <a:spcAft>
                <a:spcPts val="1800"/>
              </a:spcAft>
            </a:pPr>
            <a:r>
              <a:rPr lang="en-GB" sz="3600" dirty="0"/>
              <a:t>At least 1.5 line spacing</a:t>
            </a:r>
          </a:p>
          <a:p>
            <a:pPr>
              <a:spcAft>
                <a:spcPts val="1800"/>
              </a:spcAft>
            </a:pPr>
            <a:r>
              <a:rPr lang="en-GB" sz="3600" dirty="0"/>
              <a:t>Harvard referencing</a:t>
            </a:r>
          </a:p>
          <a:p>
            <a:pPr>
              <a:spcAft>
                <a:spcPts val="1800"/>
              </a:spcAft>
            </a:pPr>
            <a:r>
              <a:rPr lang="en-GB" sz="3600" dirty="0"/>
              <a:t>Word count +/- 10%</a:t>
            </a:r>
          </a:p>
          <a:p>
            <a:pPr>
              <a:spcAft>
                <a:spcPts val="1800"/>
              </a:spcAft>
            </a:pPr>
            <a:r>
              <a:rPr lang="en-GB" sz="3600" dirty="0"/>
              <a:t>Proofread your work!</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normAutofit/>
          </a:bodyPr>
          <a:lstStyle/>
          <a:p>
            <a:r>
              <a:rPr lang="en-GB" sz="4000" dirty="0"/>
              <a:t>Submitting your assignment</a:t>
            </a:r>
          </a:p>
        </p:txBody>
      </p:sp>
    </p:spTree>
    <p:extLst>
      <p:ext uri="{BB962C8B-B14F-4D97-AF65-F5344CB8AC3E}">
        <p14:creationId xmlns:p14="http://schemas.microsoft.com/office/powerpoint/2010/main" val="4091087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457199" y="742406"/>
            <a:ext cx="8229600" cy="1143000"/>
          </a:xfrm>
          <a:prstGeom prst="rect">
            <a:avLst/>
          </a:prstGeom>
          <a:solidFill>
            <a:schemeClr val="tx2">
              <a:lumMod val="40000"/>
              <a:lumOff val="60000"/>
            </a:schemeClr>
          </a:solidFill>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4000" b="1" i="0" u="none" strike="noStrike" kern="1200" cap="none" spc="0" normalizeH="0" baseline="0" noProof="0" dirty="0">
                <a:ln>
                  <a:noFill/>
                </a:ln>
                <a:solidFill>
                  <a:prstClr val="black"/>
                </a:solidFill>
                <a:effectLst/>
                <a:uLnTx/>
                <a:uFillTx/>
                <a:latin typeface="Myriad Pro"/>
                <a:ea typeface="+mj-ea"/>
                <a:cs typeface="+mj-cs"/>
              </a:rPr>
            </a:br>
            <a:r>
              <a:rPr kumimoji="0" lang="en-GB" sz="4000" b="1" i="0" u="none" strike="noStrike" kern="1200" cap="none" spc="0" normalizeH="0" baseline="0" noProof="0" dirty="0">
                <a:ln>
                  <a:noFill/>
                </a:ln>
                <a:solidFill>
                  <a:srgbClr val="002060"/>
                </a:solidFill>
                <a:effectLst/>
                <a:uLnTx/>
                <a:uFillTx/>
                <a:latin typeface="Myriad Pro"/>
                <a:ea typeface="+mj-ea"/>
                <a:cs typeface="+mj-cs"/>
              </a:rPr>
              <a:t>Academic support and guidance</a:t>
            </a:r>
            <a:br>
              <a:rPr kumimoji="0" lang="en-GB" sz="4400" b="0" i="0" u="none" strike="noStrike" kern="1200" cap="none" spc="0" normalizeH="0" baseline="0" noProof="0" dirty="0">
                <a:ln>
                  <a:noFill/>
                </a:ln>
                <a:solidFill>
                  <a:prstClr val="black"/>
                </a:solidFill>
                <a:effectLst/>
                <a:uLnTx/>
                <a:uFillTx/>
                <a:latin typeface="Myriad Pro"/>
                <a:ea typeface="+mj-ea"/>
                <a:cs typeface="+mj-cs"/>
              </a:rPr>
            </a:b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4" name="Picture 3">
            <a:extLst>
              <a:ext uri="{FF2B5EF4-FFF2-40B4-BE49-F238E27FC236}">
                <a16:creationId xmlns:a16="http://schemas.microsoft.com/office/drawing/2014/main" id="{A6BA144F-F8F6-4339-88CF-C39FB2BE2CA4}"/>
              </a:ext>
            </a:extLst>
          </p:cNvPr>
          <p:cNvPicPr>
            <a:picLocks noChangeAspect="1"/>
          </p:cNvPicPr>
          <p:nvPr/>
        </p:nvPicPr>
        <p:blipFill rotWithShape="1">
          <a:blip r:embed="rId3"/>
          <a:srcRect t="2412"/>
          <a:stretch/>
        </p:blipFill>
        <p:spPr>
          <a:xfrm>
            <a:off x="639572" y="2449164"/>
            <a:ext cx="1818402" cy="2523431"/>
          </a:xfrm>
          <a:prstGeom prst="rect">
            <a:avLst/>
          </a:prstGeom>
        </p:spPr>
      </p:pic>
      <p:sp>
        <p:nvSpPr>
          <p:cNvPr id="5" name="TextBox 4">
            <a:extLst>
              <a:ext uri="{FF2B5EF4-FFF2-40B4-BE49-F238E27FC236}">
                <a16:creationId xmlns:a16="http://schemas.microsoft.com/office/drawing/2014/main" id="{DBB5F564-D255-4637-8627-8EEB37FB957A}"/>
              </a:ext>
            </a:extLst>
          </p:cNvPr>
          <p:cNvSpPr txBox="1"/>
          <p:nvPr/>
        </p:nvSpPr>
        <p:spPr>
          <a:xfrm>
            <a:off x="3120703" y="2695216"/>
            <a:ext cx="5383725"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Study Skills support</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r>
              <a:rPr lang="en-GB" dirty="0"/>
              <a:t>Library resources and </a:t>
            </a:r>
            <a:r>
              <a:rPr lang="en-GB" dirty="0" err="1"/>
              <a:t>InfoSkills</a:t>
            </a:r>
            <a:r>
              <a:rPr lang="en-GB" dirty="0"/>
              <a:t> sessions</a:t>
            </a:r>
          </a:p>
          <a:p>
            <a:pPr marL="285750" indent="-285750">
              <a:buFont typeface="Arial" panose="020B0604020202020204" pitchFamily="34" charset="0"/>
              <a:buChar char="•"/>
            </a:pPr>
            <a:endParaRPr lang="en-GB" dirty="0"/>
          </a:p>
          <a:p>
            <a:r>
              <a:rPr lang="en-GB" dirty="0"/>
              <a:t>Check the Moodle for links and more information</a:t>
            </a:r>
          </a:p>
        </p:txBody>
      </p:sp>
    </p:spTree>
    <p:extLst>
      <p:ext uri="{BB962C8B-B14F-4D97-AF65-F5344CB8AC3E}">
        <p14:creationId xmlns:p14="http://schemas.microsoft.com/office/powerpoint/2010/main" val="159555925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2e89cfda-a374-4413-9f0d-8b601eddeb7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ecf5648-3750-43f5-867d-bfaa16e6e17e"/>
    <ds:schemaRef ds:uri="http://www.w3.org/XML/1998/namespace"/>
  </ds:schemaRefs>
</ds:datastoreItem>
</file>

<file path=customXml/itemProps2.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3529</Words>
  <Application>Microsoft Office PowerPoint</Application>
  <PresentationFormat>On-screen Show (4:3)</PresentationFormat>
  <Paragraphs>190</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Times New Roman</vt:lpstr>
      <vt:lpstr>Calibri</vt:lpstr>
      <vt:lpstr>Arial</vt:lpstr>
      <vt:lpstr>Symbol</vt:lpstr>
      <vt:lpstr>Myriad Pro</vt:lpstr>
      <vt:lpstr>Theme1.thmx first page pp</vt:lpstr>
      <vt:lpstr>Academic Writing</vt:lpstr>
      <vt:lpstr>PowerPoint Presentation</vt:lpstr>
      <vt:lpstr>What makes a good essay?</vt:lpstr>
      <vt:lpstr>Starting your essay</vt:lpstr>
      <vt:lpstr>PowerPoint Presentation</vt:lpstr>
      <vt:lpstr>Essay structure</vt:lpstr>
      <vt:lpstr>Remember to P.E.E.!</vt:lpstr>
      <vt:lpstr>An example…</vt:lpstr>
      <vt:lpstr>Quotations</vt:lpstr>
      <vt:lpstr>Analysis is key</vt:lpstr>
      <vt:lpstr>Referencing</vt:lpstr>
      <vt:lpstr>Submitting your assignment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dc:title>
  <dc:creator>Sarah Jones (IMH)</dc:creator>
  <cp:lastModifiedBy>Kelly Andrews</cp:lastModifiedBy>
  <cp:revision>45</cp:revision>
  <dcterms:created xsi:type="dcterms:W3CDTF">2020-08-06T09:51:05Z</dcterms:created>
  <dcterms:modified xsi:type="dcterms:W3CDTF">2022-11-03T09:51:12Z</dcterms:modified>
</cp:coreProperties>
</file>