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5.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63" r:id="rId4"/>
    <p:sldId id="262" r:id="rId5"/>
    <p:sldId id="259" r:id="rId6"/>
    <p:sldId id="260" r:id="rId7"/>
    <p:sldId id="261" r:id="rId8"/>
    <p:sldId id="264" r:id="rId9"/>
    <p:sldId id="267" r:id="rId10"/>
    <p:sldId id="268" r:id="rId11"/>
    <p:sldId id="269" r:id="rId12"/>
    <p:sldId id="270" r:id="rId13"/>
    <p:sldId id="271" r:id="rId14"/>
    <p:sldId id="273" r:id="rId15"/>
    <p:sldId id="265" r:id="rId16"/>
    <p:sldId id="266"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225" autoAdjust="0"/>
    <p:restoredTop sz="86466" autoAdjust="0"/>
  </p:normalViewPr>
  <p:slideViewPr>
    <p:cSldViewPr>
      <p:cViewPr varScale="1">
        <p:scale>
          <a:sx n="74" d="100"/>
          <a:sy n="74" d="100"/>
        </p:scale>
        <p:origin x="2194" y="173"/>
      </p:cViewPr>
      <p:guideLst/>
    </p:cSldViewPr>
  </p:slideViewPr>
  <p:outlineViewPr>
    <p:cViewPr>
      <p:scale>
        <a:sx n="33" d="100"/>
        <a:sy n="33" d="100"/>
      </p:scale>
      <p:origin x="0" y="-31814"/>
    </p:cViewPr>
  </p:outlin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dirty="0"/>
              <a:t>Number of Lettings and Types of Lettings In Accordance to the Relevant Financial Year</a:t>
            </a:r>
          </a:p>
        </c:rich>
      </c:tx>
      <c:layout>
        <c:manualLayout>
          <c:xMode val="edge"/>
          <c:yMode val="edge"/>
          <c:x val="0.14440266841644794"/>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W/List</c:v>
                </c:pt>
              </c:strCache>
            </c:strRef>
          </c:tx>
          <c:spPr>
            <a:solidFill>
              <a:schemeClr val="accent2"/>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Sheet1!$B$2:$B$6</c:f>
              <c:numCache>
                <c:formatCode>General</c:formatCode>
                <c:ptCount val="5"/>
                <c:pt idx="0">
                  <c:v>11948</c:v>
                </c:pt>
                <c:pt idx="1">
                  <c:v>14421</c:v>
                </c:pt>
                <c:pt idx="2">
                  <c:v>13516</c:v>
                </c:pt>
                <c:pt idx="3">
                  <c:v>13717</c:v>
                </c:pt>
                <c:pt idx="4">
                  <c:v>14333</c:v>
                </c:pt>
              </c:numCache>
            </c:numRef>
          </c:val>
          <c:extLst>
            <c:ext xmlns:c16="http://schemas.microsoft.com/office/drawing/2014/chart" uri="{C3380CC4-5D6E-409C-BE32-E72D297353CC}">
              <c16:uniqueId val="{00000000-5FD8-4928-B979-4871230245A5}"/>
            </c:ext>
          </c:extLst>
        </c:ser>
        <c:ser>
          <c:idx val="1"/>
          <c:order val="1"/>
          <c:tx>
            <c:strRef>
              <c:f>Sheet1!$C$1</c:f>
              <c:strCache>
                <c:ptCount val="1"/>
                <c:pt idx="0">
                  <c:v>H/lessness</c:v>
                </c:pt>
              </c:strCache>
            </c:strRef>
          </c:tx>
          <c:spPr>
            <a:solidFill>
              <a:schemeClr val="accent4"/>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Sheet1!$C$2:$C$6</c:f>
              <c:numCache>
                <c:formatCode>General</c:formatCode>
                <c:ptCount val="5"/>
                <c:pt idx="0">
                  <c:v>3663</c:v>
                </c:pt>
                <c:pt idx="1">
                  <c:v>3131</c:v>
                </c:pt>
                <c:pt idx="2">
                  <c:v>3051</c:v>
                </c:pt>
                <c:pt idx="3">
                  <c:v>3160</c:v>
                </c:pt>
                <c:pt idx="4">
                  <c:v>3362</c:v>
                </c:pt>
              </c:numCache>
            </c:numRef>
          </c:val>
          <c:extLst>
            <c:ext xmlns:c16="http://schemas.microsoft.com/office/drawing/2014/chart" uri="{C3380CC4-5D6E-409C-BE32-E72D297353CC}">
              <c16:uniqueId val="{00000001-5FD8-4928-B979-4871230245A5}"/>
            </c:ext>
          </c:extLst>
        </c:ser>
        <c:ser>
          <c:idx val="2"/>
          <c:order val="2"/>
          <c:tx>
            <c:strRef>
              <c:f>Sheet1!$D$1</c:f>
              <c:strCache>
                <c:ptCount val="1"/>
                <c:pt idx="0">
                  <c:v>Transfers</c:v>
                </c:pt>
              </c:strCache>
            </c:strRef>
          </c:tx>
          <c:spPr>
            <a:solidFill>
              <a:schemeClr val="accent6"/>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Sheet1!$D$2:$D$6</c:f>
              <c:numCache>
                <c:formatCode>General</c:formatCode>
                <c:ptCount val="5"/>
                <c:pt idx="0">
                  <c:v>3665</c:v>
                </c:pt>
                <c:pt idx="1">
                  <c:v>4659</c:v>
                </c:pt>
                <c:pt idx="2">
                  <c:v>3602</c:v>
                </c:pt>
                <c:pt idx="3">
                  <c:v>3857</c:v>
                </c:pt>
                <c:pt idx="4">
                  <c:v>3276</c:v>
                </c:pt>
              </c:numCache>
            </c:numRef>
          </c:val>
          <c:extLst>
            <c:ext xmlns:c16="http://schemas.microsoft.com/office/drawing/2014/chart" uri="{C3380CC4-5D6E-409C-BE32-E72D297353CC}">
              <c16:uniqueId val="{00000002-5FD8-4928-B979-4871230245A5}"/>
            </c:ext>
          </c:extLst>
        </c:ser>
        <c:ser>
          <c:idx val="3"/>
          <c:order val="3"/>
          <c:tx>
            <c:strRef>
              <c:f>Sheet1!$E$1</c:f>
              <c:strCache>
                <c:ptCount val="1"/>
                <c:pt idx="0">
                  <c:v>Exchanges</c:v>
                </c:pt>
              </c:strCache>
            </c:strRef>
          </c:tx>
          <c:spPr>
            <a:solidFill>
              <a:schemeClr val="accent2">
                <a:lumMod val="60000"/>
              </a:schemeClr>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Sheet1!$E$2:$E$6</c:f>
              <c:numCache>
                <c:formatCode>General</c:formatCode>
                <c:ptCount val="5"/>
                <c:pt idx="0">
                  <c:v>2216</c:v>
                </c:pt>
                <c:pt idx="1">
                  <c:v>2260</c:v>
                </c:pt>
                <c:pt idx="2">
                  <c:v>1892</c:v>
                </c:pt>
                <c:pt idx="3">
                  <c:v>1512</c:v>
                </c:pt>
                <c:pt idx="4">
                  <c:v>1865</c:v>
                </c:pt>
              </c:numCache>
            </c:numRef>
          </c:val>
          <c:extLst>
            <c:ext xmlns:c16="http://schemas.microsoft.com/office/drawing/2014/chart" uri="{C3380CC4-5D6E-409C-BE32-E72D297353CC}">
              <c16:uniqueId val="{00000003-5FD8-4928-B979-4871230245A5}"/>
            </c:ext>
          </c:extLst>
        </c:ser>
        <c:ser>
          <c:idx val="4"/>
          <c:order val="4"/>
          <c:tx>
            <c:strRef>
              <c:f>Sheet1!$F$1</c:f>
              <c:strCache>
                <c:ptCount val="1"/>
                <c:pt idx="0">
                  <c:v>Totals</c:v>
                </c:pt>
              </c:strCache>
            </c:strRef>
          </c:tx>
          <c:spPr>
            <a:solidFill>
              <a:schemeClr val="accent4">
                <a:lumMod val="60000"/>
              </a:schemeClr>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Sheet1!$F$2:$F$6</c:f>
              <c:numCache>
                <c:formatCode>General</c:formatCode>
                <c:ptCount val="5"/>
                <c:pt idx="0">
                  <c:v>21492</c:v>
                </c:pt>
                <c:pt idx="1">
                  <c:v>24471</c:v>
                </c:pt>
                <c:pt idx="2">
                  <c:v>22061</c:v>
                </c:pt>
                <c:pt idx="3">
                  <c:v>22246</c:v>
                </c:pt>
                <c:pt idx="4">
                  <c:v>22836</c:v>
                </c:pt>
              </c:numCache>
            </c:numRef>
          </c:val>
          <c:extLst>
            <c:ext xmlns:c16="http://schemas.microsoft.com/office/drawing/2014/chart" uri="{C3380CC4-5D6E-409C-BE32-E72D297353CC}">
              <c16:uniqueId val="{00000004-5FD8-4928-B979-4871230245A5}"/>
            </c:ext>
          </c:extLst>
        </c:ser>
        <c:dLbls>
          <c:showLegendKey val="0"/>
          <c:showVal val="0"/>
          <c:showCatName val="0"/>
          <c:showSerName val="0"/>
          <c:showPercent val="0"/>
          <c:showBubbleSize val="0"/>
        </c:dLbls>
        <c:gapWidth val="219"/>
        <c:overlap val="-27"/>
        <c:axId val="620636488"/>
        <c:axId val="620635832"/>
      </c:barChart>
      <c:catAx>
        <c:axId val="620636488"/>
        <c:scaling>
          <c:orientation val="minMax"/>
        </c:scaling>
        <c:delete val="0"/>
        <c:axPos val="b"/>
        <c:title>
          <c:tx>
            <c:rich>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GB" sz="1400" b="1"/>
                  <a:t>Year Applicable to Social Landlord Data</a:t>
                </a:r>
              </a:p>
            </c:rich>
          </c:tx>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635832"/>
        <c:crosses val="autoZero"/>
        <c:auto val="1"/>
        <c:lblAlgn val="ctr"/>
        <c:lblOffset val="100"/>
        <c:noMultiLvlLbl val="0"/>
      </c:catAx>
      <c:valAx>
        <c:axId val="6206358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GB" sz="1400" b="1" dirty="0"/>
                  <a:t>Housing</a:t>
                </a:r>
                <a:r>
                  <a:rPr lang="en-GB" sz="1400" b="1" baseline="0" dirty="0"/>
                  <a:t> Units</a:t>
                </a:r>
                <a:r>
                  <a:rPr lang="en-GB" sz="1400" b="1" dirty="0"/>
                  <a:t> </a:t>
                </a:r>
              </a:p>
            </c:rich>
          </c:tx>
          <c:overlay val="0"/>
          <c:spPr>
            <a:noFill/>
            <a:ln>
              <a:noFill/>
            </a:ln>
            <a:effectLst/>
          </c:spPr>
          <c:txPr>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6364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ysClr val="window" lastClr="FFFFFF"/>
    </a:solidFill>
    <a:ln>
      <a:solidFill>
        <a:sysClr val="window" lastClr="FFFFFF"/>
      </a:solid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Century Gothic" panose="020B0502020202020204" pitchFamily="34" charset="0"/>
                <a:ea typeface="+mn-ea"/>
                <a:cs typeface="+mn-cs"/>
              </a:defRPr>
            </a:pPr>
            <a:r>
              <a:rPr lang="en-GB" b="1">
                <a:latin typeface="Century Gothic" panose="020B0502020202020204" pitchFamily="34" charset="0"/>
              </a:rPr>
              <a:t>Total Social Landlord Housing Stock and Recorded Vacancies as at 31st March 2017</a:t>
            </a:r>
          </a:p>
        </c:rich>
      </c:tx>
      <c:layout>
        <c:manualLayout>
          <c:xMode val="edge"/>
          <c:yMode val="edge"/>
          <c:x val="0.17047222222222222"/>
          <c:y val="0"/>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Century Gothic" panose="020B0502020202020204" pitchFamily="34" charset="0"/>
              <a:ea typeface="+mn-ea"/>
              <a:cs typeface="+mn-cs"/>
            </a:defRPr>
          </a:pPr>
          <a:endParaRPr lang="en-US"/>
        </a:p>
      </c:txPr>
    </c:title>
    <c:autoTitleDeleted val="0"/>
    <c:plotArea>
      <c:layout/>
      <c:barChart>
        <c:barDir val="col"/>
        <c:grouping val="stacked"/>
        <c:varyColors val="0"/>
        <c:ser>
          <c:idx val="0"/>
          <c:order val="0"/>
          <c:tx>
            <c:strRef>
              <c:f>Sheet1!$B$1</c:f>
              <c:strCache>
                <c:ptCount val="1"/>
                <c:pt idx="0">
                  <c:v>Total stock</c:v>
                </c:pt>
              </c:strCache>
            </c:strRef>
          </c:tx>
          <c:spPr>
            <a:solidFill>
              <a:schemeClr val="accent1"/>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Sheet1!$B$2:$B$6</c:f>
              <c:numCache>
                <c:formatCode>#,##0</c:formatCode>
                <c:ptCount val="5"/>
                <c:pt idx="0">
                  <c:v>225759</c:v>
                </c:pt>
                <c:pt idx="1">
                  <c:v>226269</c:v>
                </c:pt>
                <c:pt idx="2">
                  <c:v>226973</c:v>
                </c:pt>
                <c:pt idx="3">
                  <c:v>227441</c:v>
                </c:pt>
                <c:pt idx="4">
                  <c:v>228684</c:v>
                </c:pt>
              </c:numCache>
            </c:numRef>
          </c:val>
          <c:extLst>
            <c:ext xmlns:c16="http://schemas.microsoft.com/office/drawing/2014/chart" uri="{C3380CC4-5D6E-409C-BE32-E72D297353CC}">
              <c16:uniqueId val="{00000000-18FB-4C05-8B71-D5B1C7A40076}"/>
            </c:ext>
          </c:extLst>
        </c:ser>
        <c:ser>
          <c:idx val="1"/>
          <c:order val="1"/>
          <c:tx>
            <c:strRef>
              <c:f>Sheet1!$C$1</c:f>
              <c:strCache>
                <c:ptCount val="1"/>
                <c:pt idx="0">
                  <c:v>Vacant</c:v>
                </c:pt>
              </c:strCache>
            </c:strRef>
          </c:tx>
          <c:spPr>
            <a:solidFill>
              <a:schemeClr val="accent2"/>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Sheet1!$C$2:$C$6</c:f>
              <c:numCache>
                <c:formatCode>General</c:formatCode>
                <c:ptCount val="5"/>
                <c:pt idx="0">
                  <c:v>4293</c:v>
                </c:pt>
                <c:pt idx="1">
                  <c:v>4312</c:v>
                </c:pt>
                <c:pt idx="2">
                  <c:v>4499</c:v>
                </c:pt>
                <c:pt idx="3">
                  <c:v>4340</c:v>
                </c:pt>
                <c:pt idx="4">
                  <c:v>4057</c:v>
                </c:pt>
              </c:numCache>
            </c:numRef>
          </c:val>
          <c:extLst>
            <c:ext xmlns:c16="http://schemas.microsoft.com/office/drawing/2014/chart" uri="{C3380CC4-5D6E-409C-BE32-E72D297353CC}">
              <c16:uniqueId val="{00000001-18FB-4C05-8B71-D5B1C7A40076}"/>
            </c:ext>
          </c:extLst>
        </c:ser>
        <c:ser>
          <c:idx val="2"/>
          <c:order val="2"/>
          <c:tx>
            <c:strRef>
              <c:f>Sheet1!$D$1</c:f>
              <c:strCache>
                <c:ptCount val="1"/>
                <c:pt idx="0">
                  <c:v>% Vacant</c:v>
                </c:pt>
              </c:strCache>
            </c:strRef>
          </c:tx>
          <c:spPr>
            <a:solidFill>
              <a:schemeClr val="accent3"/>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Sheet1!$D$2:$D$6</c:f>
              <c:numCache>
                <c:formatCode>General</c:formatCode>
                <c:ptCount val="5"/>
                <c:pt idx="0">
                  <c:v>1.9</c:v>
                </c:pt>
                <c:pt idx="1">
                  <c:v>1.9</c:v>
                </c:pt>
                <c:pt idx="2">
                  <c:v>2</c:v>
                </c:pt>
                <c:pt idx="3">
                  <c:v>1.9</c:v>
                </c:pt>
                <c:pt idx="4">
                  <c:v>1.8</c:v>
                </c:pt>
              </c:numCache>
            </c:numRef>
          </c:val>
          <c:extLst>
            <c:ext xmlns:c16="http://schemas.microsoft.com/office/drawing/2014/chart" uri="{C3380CC4-5D6E-409C-BE32-E72D297353CC}">
              <c16:uniqueId val="{00000002-18FB-4C05-8B71-D5B1C7A40076}"/>
            </c:ext>
          </c:extLst>
        </c:ser>
        <c:ser>
          <c:idx val="3"/>
          <c:order val="3"/>
          <c:tx>
            <c:strRef>
              <c:f>Sheet1!$E$1</c:f>
              <c:strCache>
                <c:ptCount val="1"/>
                <c:pt idx="0">
                  <c:v>V &gt;6mths</c:v>
                </c:pt>
              </c:strCache>
            </c:strRef>
          </c:tx>
          <c:spPr>
            <a:solidFill>
              <a:schemeClr val="accent4"/>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Sheet1!$E$2:$E$6</c:f>
              <c:numCache>
                <c:formatCode>General</c:formatCode>
                <c:ptCount val="5"/>
                <c:pt idx="0">
                  <c:v>1422</c:v>
                </c:pt>
                <c:pt idx="1">
                  <c:v>1280</c:v>
                </c:pt>
                <c:pt idx="2">
                  <c:v>1391</c:v>
                </c:pt>
                <c:pt idx="3">
                  <c:v>1214</c:v>
                </c:pt>
                <c:pt idx="4">
                  <c:v>1312</c:v>
                </c:pt>
              </c:numCache>
            </c:numRef>
          </c:val>
          <c:extLst>
            <c:ext xmlns:c16="http://schemas.microsoft.com/office/drawing/2014/chart" uri="{C3380CC4-5D6E-409C-BE32-E72D297353CC}">
              <c16:uniqueId val="{00000003-18FB-4C05-8B71-D5B1C7A40076}"/>
            </c:ext>
          </c:extLst>
        </c:ser>
        <c:ser>
          <c:idx val="4"/>
          <c:order val="4"/>
          <c:tx>
            <c:strRef>
              <c:f>Sheet1!$F$1</c:f>
              <c:strCache>
                <c:ptCount val="1"/>
                <c:pt idx="0">
                  <c:v>%&gt;6mths</c:v>
                </c:pt>
              </c:strCache>
            </c:strRef>
          </c:tx>
          <c:spPr>
            <a:solidFill>
              <a:schemeClr val="accent5"/>
            </a:solidFill>
            <a:ln>
              <a:noFill/>
            </a:ln>
            <a:effectLst/>
          </c:spPr>
          <c:invertIfNegative val="0"/>
          <c:cat>
            <c:strRef>
              <c:f>Sheet1!$A$2:$A$6</c:f>
              <c:strCache>
                <c:ptCount val="5"/>
                <c:pt idx="0">
                  <c:v>2012-2013</c:v>
                </c:pt>
                <c:pt idx="1">
                  <c:v>2013-2014</c:v>
                </c:pt>
                <c:pt idx="2">
                  <c:v>2014-2015</c:v>
                </c:pt>
                <c:pt idx="3">
                  <c:v>2015-2016</c:v>
                </c:pt>
                <c:pt idx="4">
                  <c:v>2016-2017</c:v>
                </c:pt>
              </c:strCache>
            </c:strRef>
          </c:cat>
          <c:val>
            <c:numRef>
              <c:f>Sheet1!$F$2:$F$6</c:f>
              <c:numCache>
                <c:formatCode>General</c:formatCode>
                <c:ptCount val="5"/>
                <c:pt idx="0">
                  <c:v>0.6</c:v>
                </c:pt>
                <c:pt idx="1">
                  <c:v>0.5</c:v>
                </c:pt>
                <c:pt idx="2">
                  <c:v>0.6</c:v>
                </c:pt>
                <c:pt idx="3">
                  <c:v>0.6</c:v>
                </c:pt>
                <c:pt idx="4">
                  <c:v>0.6</c:v>
                </c:pt>
              </c:numCache>
            </c:numRef>
          </c:val>
          <c:extLst>
            <c:ext xmlns:c16="http://schemas.microsoft.com/office/drawing/2014/chart" uri="{C3380CC4-5D6E-409C-BE32-E72D297353CC}">
              <c16:uniqueId val="{00000004-18FB-4C05-8B71-D5B1C7A40076}"/>
            </c:ext>
          </c:extLst>
        </c:ser>
        <c:dLbls>
          <c:showLegendKey val="0"/>
          <c:showVal val="0"/>
          <c:showCatName val="0"/>
          <c:showSerName val="0"/>
          <c:showPercent val="0"/>
          <c:showBubbleSize val="0"/>
        </c:dLbls>
        <c:gapWidth val="150"/>
        <c:overlap val="100"/>
        <c:axId val="436992776"/>
        <c:axId val="452761576"/>
      </c:barChart>
      <c:catAx>
        <c:axId val="436992776"/>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Century Gothic" panose="020B0502020202020204" pitchFamily="34" charset="0"/>
                    <a:ea typeface="+mn-ea"/>
                    <a:cs typeface="+mn-cs"/>
                  </a:defRPr>
                </a:pPr>
                <a:r>
                  <a:rPr lang="en-GB" b="1">
                    <a:latin typeface="Century Gothic" panose="020B0502020202020204" pitchFamily="34" charset="0"/>
                  </a:rPr>
                  <a:t>Year Applicable to Social Landlord Data</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Century Gothic" panose="020B050202020202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2761576"/>
        <c:crosses val="autoZero"/>
        <c:auto val="1"/>
        <c:lblAlgn val="ctr"/>
        <c:lblOffset val="100"/>
        <c:noMultiLvlLbl val="0"/>
      </c:catAx>
      <c:valAx>
        <c:axId val="45276157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Century Gothic" panose="020B0502020202020204" pitchFamily="34" charset="0"/>
                    <a:ea typeface="+mn-ea"/>
                    <a:cs typeface="+mn-cs"/>
                  </a:defRPr>
                </a:pPr>
                <a:r>
                  <a:rPr lang="en-GB" b="1" dirty="0">
                    <a:latin typeface="Century Gothic" panose="020B0502020202020204" pitchFamily="34" charset="0"/>
                  </a:rPr>
                  <a:t>Housing Units</a:t>
                </a:r>
              </a:p>
            </c:rich>
          </c:tx>
          <c:layout>
            <c:manualLayout>
              <c:xMode val="edge"/>
              <c:yMode val="edge"/>
              <c:x val="8.4452762329240098E-3"/>
              <c:y val="0.25929694680389043"/>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Century Gothic" panose="020B0502020202020204" pitchFamily="34" charset="0"/>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369927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33C5BD-4009-4BEA-9FDE-2A25A6031D89}" type="datetimeFigureOut">
              <a:rPr lang="en-GB" smtClean="0"/>
              <a:t>21/01/2019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D8FB32-8F9A-4D4A-8DFD-06C642F89DDB}" type="slidenum">
              <a:rPr lang="en-GB" smtClean="0"/>
              <a:t>‹#›</a:t>
            </a:fld>
            <a:endParaRPr lang="en-GB"/>
          </a:p>
        </p:txBody>
      </p:sp>
    </p:spTree>
    <p:extLst>
      <p:ext uri="{BB962C8B-B14F-4D97-AF65-F5344CB8AC3E}">
        <p14:creationId xmlns:p14="http://schemas.microsoft.com/office/powerpoint/2010/main" val="317438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Kohlman</a:t>
            </a:r>
            <a:r>
              <a:rPr lang="en-GB" dirty="0"/>
              <a:t> et al (2013) intersectionality is concerned with the interdependence between oppression and privilege, highlighting the intersectionality of experience which forms, shapes and maintains family (</a:t>
            </a:r>
            <a:r>
              <a:rPr lang="en-GB" dirty="0" err="1"/>
              <a:t>Kohlman</a:t>
            </a:r>
            <a:r>
              <a:rPr lang="en-GB" dirty="0"/>
              <a:t> et al, 2019). Alternatively, Goswami et al (2019)  suggests the complexity in defining intersectionality, but implies that it is concerned with the multi faceted characteristics associated with sameness, race, gender, class, ability etc which obscures the power dynamics at play which underpin the social engagement, whilst simultaneously allowing the marginalised groups to be recognised and have their realities expressed and corrected. Finally, Shields et al (2008), emphasises intersectionality as the contested nature of combined social identities which spar with each other and also work harmoniously together.    </a:t>
            </a:r>
          </a:p>
        </p:txBody>
      </p:sp>
      <p:sp>
        <p:nvSpPr>
          <p:cNvPr id="4" name="Slide Number Placeholder 3"/>
          <p:cNvSpPr>
            <a:spLocks noGrp="1"/>
          </p:cNvSpPr>
          <p:nvPr>
            <p:ph type="sldNum" sz="quarter" idx="5"/>
          </p:nvPr>
        </p:nvSpPr>
        <p:spPr/>
        <p:txBody>
          <a:bodyPr/>
          <a:lstStyle/>
          <a:p>
            <a:fld id="{7ED8FB32-8F9A-4D4A-8DFD-06C642F89DDB}" type="slidenum">
              <a:rPr lang="en-GB" smtClean="0"/>
              <a:t>2</a:t>
            </a:fld>
            <a:endParaRPr lang="en-GB"/>
          </a:p>
        </p:txBody>
      </p:sp>
    </p:spTree>
    <p:extLst>
      <p:ext uri="{BB962C8B-B14F-4D97-AF65-F5344CB8AC3E}">
        <p14:creationId xmlns:p14="http://schemas.microsoft.com/office/powerpoint/2010/main" val="901436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Conservative Manifesto (2017) advocates that it will ensure that its policies will be focused upon benefitting, the hard working ordinary population of Britain who are concerned about their ability to maintain their homes and afford their mortgages. On a global front the Conservatives propose to combat extremism, terrorism and the perpetration of violence against people on account of their faith, gender or sexuality. Furthermore, they emphasis their commitment to make UK a place of sanctuary for refugees and asylum seekers, supporting councils as they strive to accommodate and support these groups, in their attempt to flee hostile situations. The Conservatives stipulate that they will tackle the subjugation and mutilation of women and support the ongoing global efforts to combat sexual violence, whilst preventing the exploitation of vulnerable women, children and men who are subjected to dangerous, hazardous working conditions.  Additionally, they propose to review the Prison Service, with emphasis upon rehabilitation and supporting the complex issues of drugs, alcohol and mental health to turn their lives around which includes the opportunity to upskill prisoners to gain further education to access employment after their release from prison. Furthermore the Conservative Party stipulates that it will increase the social housing provision to enable tenants to purchase their properties 10-15 years after occupation by means of schemes such as Rent to Own and Shared Ownership in an attempt to support the most vulnerable in our society (The Conservative Manifesto, 2017).   </a:t>
            </a:r>
          </a:p>
        </p:txBody>
      </p:sp>
      <p:sp>
        <p:nvSpPr>
          <p:cNvPr id="4" name="Slide Number Placeholder 3"/>
          <p:cNvSpPr>
            <a:spLocks noGrp="1"/>
          </p:cNvSpPr>
          <p:nvPr>
            <p:ph type="sldNum" sz="quarter" idx="5"/>
          </p:nvPr>
        </p:nvSpPr>
        <p:spPr/>
        <p:txBody>
          <a:bodyPr/>
          <a:lstStyle/>
          <a:p>
            <a:fld id="{7ED8FB32-8F9A-4D4A-8DFD-06C642F89DDB}" type="slidenum">
              <a:rPr lang="en-GB" smtClean="0"/>
              <a:t>3</a:t>
            </a:fld>
            <a:endParaRPr lang="en-GB"/>
          </a:p>
        </p:txBody>
      </p:sp>
    </p:spTree>
    <p:extLst>
      <p:ext uri="{BB962C8B-B14F-4D97-AF65-F5344CB8AC3E}">
        <p14:creationId xmlns:p14="http://schemas.microsoft.com/office/powerpoint/2010/main" val="3816816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Labour Manifesto (2019) recognises the housing crisis which we are experiencing an proposes to build more affordable houses for rental and private sales. Similarly, they propose to lift the ban on long term tenancies imposed by the Conservative Government to enable council tenants to have security in their own homes. Furthermore they propose to suspend the Right to Buy policy to protect affordable homes for local people. They recognise the increase in homelessness and intend on tackling the problem by introducing a national plan to end rough sleeping by creating 4,000 more homes specifically for people with rough sleeping history , whilst simultaneously addressing the underlying issues surrounding the cases. With regards to Foreign Policy, Labour proposes to put conflict resolution and human rights at the forefront of policy, working with the United Nations to alleviate the refugee crisis, introducing a strategy to combat the conflict and strife experienced by civilians, creating the post of Minister of Peace and Disarmament to spearhead this campaign. It recognises the failure of the Conservative Party to address this problem and states that it will introduce a cross-departmental strategy Labour </a:t>
            </a:r>
            <a:r>
              <a:rPr lang="en-GB" dirty="0" err="1"/>
              <a:t>vehemenently</a:t>
            </a:r>
            <a:r>
              <a:rPr lang="en-GB" dirty="0"/>
              <a:t> stressing its commitment to creating global ambassadors for women’s rights, LGBT rights and religious freedom to fight discrimination and promote equality, by means of a development agenda which will enable redistribution of wealth, social justice and poverty reduction.  </a:t>
            </a:r>
          </a:p>
        </p:txBody>
      </p:sp>
      <p:sp>
        <p:nvSpPr>
          <p:cNvPr id="4" name="Slide Number Placeholder 3"/>
          <p:cNvSpPr>
            <a:spLocks noGrp="1"/>
          </p:cNvSpPr>
          <p:nvPr>
            <p:ph type="sldNum" sz="quarter" idx="5"/>
          </p:nvPr>
        </p:nvSpPr>
        <p:spPr/>
        <p:txBody>
          <a:bodyPr/>
          <a:lstStyle/>
          <a:p>
            <a:fld id="{7ED8FB32-8F9A-4D4A-8DFD-06C642F89DDB}" type="slidenum">
              <a:rPr lang="en-GB" smtClean="0"/>
              <a:t>4</a:t>
            </a:fld>
            <a:endParaRPr lang="en-GB"/>
          </a:p>
        </p:txBody>
      </p:sp>
    </p:spTree>
    <p:extLst>
      <p:ext uri="{BB962C8B-B14F-4D97-AF65-F5344CB8AC3E}">
        <p14:creationId xmlns:p14="http://schemas.microsoft.com/office/powerpoint/2010/main" val="527601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Welsh Government (2018), data collated from 2012 through to 2017 indicates a gradual increase in the number of social housing lettings with 21,492 let in 2012/13, rising to 24,471 in 2013/14. However, figures have steadily decreased and plateaued over the period 2015-2017. The latest recorded data indicates that in 2016/17, 228,684 homes were registered for social housing. This figure includes 3362 housing units used for priority cases of homelessness, a figure which has reflected a similar trend across each year (Welsh Government, 2018).</a:t>
            </a:r>
          </a:p>
        </p:txBody>
      </p:sp>
      <p:sp>
        <p:nvSpPr>
          <p:cNvPr id="4" name="Slide Number Placeholder 3"/>
          <p:cNvSpPr>
            <a:spLocks noGrp="1"/>
          </p:cNvSpPr>
          <p:nvPr>
            <p:ph type="sldNum" sz="quarter" idx="5"/>
          </p:nvPr>
        </p:nvSpPr>
        <p:spPr/>
        <p:txBody>
          <a:bodyPr/>
          <a:lstStyle/>
          <a:p>
            <a:fld id="{7ED8FB32-8F9A-4D4A-8DFD-06C642F89DDB}" type="slidenum">
              <a:rPr lang="en-GB" smtClean="0"/>
              <a:t>5</a:t>
            </a:fld>
            <a:endParaRPr lang="en-GB"/>
          </a:p>
        </p:txBody>
      </p:sp>
    </p:spTree>
    <p:extLst>
      <p:ext uri="{BB962C8B-B14F-4D97-AF65-F5344CB8AC3E}">
        <p14:creationId xmlns:p14="http://schemas.microsoft.com/office/powerpoint/2010/main" val="3395030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data incorporated into this graph is that collected from Local Authorities and Registered Social Landlords and relates to the number of social housing units both owned and rented in Wales. The data reflects the number of properties occupied on a year on year basis, whilst simultaneously indicating the number of social housing properties vacant and specifically for a period of 6 months or more. With data documented as at 31/03/17, it is apparent that demand for social housing has been steadily rising. Likewise, it is notable that during the period 2012-2015, the number of vacant social housing properties has also witnessed an increase in numbers, with 4293 reported vacant in 2012 rising to 4499 in 2015, of which 0.6 % of the stock reported vacant each year was vacant in excess of 6 months. The prevailing two years however witnessed a reduction in the number of vacant properties, with 4340 reported vacant in 2015/16 and 4057 reported vacant in 2016/17. The reasons given for the vacant occupation has been attributed to the need for improvements, private sale or subject to demolition (Welsh Government 2018).     </a:t>
            </a:r>
          </a:p>
        </p:txBody>
      </p:sp>
      <p:sp>
        <p:nvSpPr>
          <p:cNvPr id="4" name="Slide Number Placeholder 3"/>
          <p:cNvSpPr>
            <a:spLocks noGrp="1"/>
          </p:cNvSpPr>
          <p:nvPr>
            <p:ph type="sldNum" sz="quarter" idx="5"/>
          </p:nvPr>
        </p:nvSpPr>
        <p:spPr/>
        <p:txBody>
          <a:bodyPr/>
          <a:lstStyle/>
          <a:p>
            <a:fld id="{7ED8FB32-8F9A-4D4A-8DFD-06C642F89DDB}" type="slidenum">
              <a:rPr lang="en-GB" smtClean="0"/>
              <a:t>6</a:t>
            </a:fld>
            <a:endParaRPr lang="en-GB"/>
          </a:p>
        </p:txBody>
      </p:sp>
    </p:spTree>
    <p:extLst>
      <p:ext uri="{BB962C8B-B14F-4D97-AF65-F5344CB8AC3E}">
        <p14:creationId xmlns:p14="http://schemas.microsoft.com/office/powerpoint/2010/main" val="3715004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prison context reflects 84,7462 population of which 66,000 leave the setting with no fixed abode each year. Of these, 13% are women and this proportion also highlights the number of offenders who enter the system reportedly homeless before entering custody.  It is estimated that 6 out of 10 female prisoners have nowhere to go on release from prison and it is indicated that women in prison experience higher levels of disadvantage which will account for their poor mental health and dependency on drugs and alcohol. It is reported that 12% of the prison population in 2017 were foreign nationals (Homeless link, 2017).</a:t>
            </a:r>
          </a:p>
        </p:txBody>
      </p:sp>
      <p:sp>
        <p:nvSpPr>
          <p:cNvPr id="4" name="Slide Number Placeholder 3"/>
          <p:cNvSpPr>
            <a:spLocks noGrp="1"/>
          </p:cNvSpPr>
          <p:nvPr>
            <p:ph type="sldNum" sz="quarter" idx="5"/>
          </p:nvPr>
        </p:nvSpPr>
        <p:spPr/>
        <p:txBody>
          <a:bodyPr/>
          <a:lstStyle/>
          <a:p>
            <a:fld id="{7ED8FB32-8F9A-4D4A-8DFD-06C642F89DDB}" type="slidenum">
              <a:rPr lang="en-GB" smtClean="0"/>
              <a:t>7</a:t>
            </a:fld>
            <a:endParaRPr lang="en-GB"/>
          </a:p>
        </p:txBody>
      </p:sp>
    </p:spTree>
    <p:extLst>
      <p:ext uri="{BB962C8B-B14F-4D97-AF65-F5344CB8AC3E}">
        <p14:creationId xmlns:p14="http://schemas.microsoft.com/office/powerpoint/2010/main" val="3451789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evidence suggests that majority of women in custody lose their homes. They are reported to be imprisoned further away from their residing communities and consequently lose their sense of connection which impinges upon the criteria for housing from the local authority. Consequently, this difficulty accessing homes increase the chances of reoffending and the lack of opportunities relating to employment, training and access to support from services. Furthermore, the Black, African, Ethnic Minority (BAME)  women are greatest represented in prison and encounter greater difficulties accessing housing. It is reported that the untimely delivery of support regarding housing further impacts upon the ex offenders chances of gaining housing and financial supports, which is further challenged by the multi agencies lack of collaborative involvement in the post prison experiences (Prison Reform Trust, 2018).   </a:t>
            </a:r>
          </a:p>
        </p:txBody>
      </p:sp>
      <p:sp>
        <p:nvSpPr>
          <p:cNvPr id="4" name="Slide Number Placeholder 3"/>
          <p:cNvSpPr>
            <a:spLocks noGrp="1"/>
          </p:cNvSpPr>
          <p:nvPr>
            <p:ph type="sldNum" sz="quarter" idx="5"/>
          </p:nvPr>
        </p:nvSpPr>
        <p:spPr/>
        <p:txBody>
          <a:bodyPr/>
          <a:lstStyle/>
          <a:p>
            <a:fld id="{7ED8FB32-8F9A-4D4A-8DFD-06C642F89DDB}" type="slidenum">
              <a:rPr lang="en-GB" smtClean="0"/>
              <a:t>8</a:t>
            </a:fld>
            <a:endParaRPr lang="en-GB"/>
          </a:p>
        </p:txBody>
      </p:sp>
    </p:spTree>
    <p:extLst>
      <p:ext uri="{BB962C8B-B14F-4D97-AF65-F5344CB8AC3E}">
        <p14:creationId xmlns:p14="http://schemas.microsoft.com/office/powerpoint/2010/main" val="733003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reviewing the subject of gender, the diversity surrounding the topic requires exploration, Women comprise of a combination of characteristics such as race, age, class, ethnicity and religious background. Set against this background our life chances are based upon our class, background and educational attainments. Consequently, poor educational outcomes impact upon our ability to access employment, restricting financial security, resulting in mental health issues and relationship difficulties. This can result in resorting to crime to meet their needs. The experiences of women prisoners vary according to their characteristics. In 2017 the prosecution rate was twice as high for Black women than White females, with the greatest offence committed theft. Furthermore, the number of female offenders with 15+ offences has trebled in recent years. Additionally, trends reflect the increasing dependence on out of work benefits before and after sentencing. Interestingly, the offences committed largely related to childcare responsibilities and financial commitments. This would reflect the tremendous pressures and responsibilities placed upon women by society (Chambers, 2015)</a:t>
            </a:r>
          </a:p>
          <a:p>
            <a:endParaRPr lang="en-GB" dirty="0"/>
          </a:p>
        </p:txBody>
      </p:sp>
      <p:sp>
        <p:nvSpPr>
          <p:cNvPr id="4" name="Slide Number Placeholder 3"/>
          <p:cNvSpPr>
            <a:spLocks noGrp="1"/>
          </p:cNvSpPr>
          <p:nvPr>
            <p:ph type="sldNum" sz="quarter" idx="5"/>
          </p:nvPr>
        </p:nvSpPr>
        <p:spPr/>
        <p:txBody>
          <a:bodyPr/>
          <a:lstStyle/>
          <a:p>
            <a:fld id="{7ED8FB32-8F9A-4D4A-8DFD-06C642F89DDB}" type="slidenum">
              <a:rPr lang="en-GB" smtClean="0"/>
              <a:t>9</a:t>
            </a:fld>
            <a:endParaRPr lang="en-GB"/>
          </a:p>
        </p:txBody>
      </p:sp>
    </p:spTree>
    <p:extLst>
      <p:ext uri="{BB962C8B-B14F-4D97-AF65-F5344CB8AC3E}">
        <p14:creationId xmlns:p14="http://schemas.microsoft.com/office/powerpoint/2010/main" val="1145560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complexities of gender are further highlighted by those women seeking asylum who are not entitled to mainstream benefits and due to their restrictions on work are unable to feed and clothe themselves or their children which further compromises their position. There are reports that throughout the asylum system, women are subjected to abuse and violence and are known to be reduced to homelessness and destitution. The lack of support for the cases reported of domestic abuse show the Governments lack of concern for the welfare of this vulnerable group. It is also reported that numerous cases of abuse occur within the private sphere of the home by partners, and other family members. Where cases of asylum status is pending, the individuals concerned are restricted access to housing and welfare provision. In majority of cases if they are considered with ‘no recourse to funds’ they are considered as not eligible for housing. Similarly, access to Universal Credit is challenged due to their  </a:t>
            </a:r>
          </a:p>
        </p:txBody>
      </p:sp>
      <p:sp>
        <p:nvSpPr>
          <p:cNvPr id="4" name="Slide Number Placeholder 3"/>
          <p:cNvSpPr>
            <a:spLocks noGrp="1"/>
          </p:cNvSpPr>
          <p:nvPr>
            <p:ph type="sldNum" sz="quarter" idx="5"/>
          </p:nvPr>
        </p:nvSpPr>
        <p:spPr/>
        <p:txBody>
          <a:bodyPr/>
          <a:lstStyle/>
          <a:p>
            <a:fld id="{7ED8FB32-8F9A-4D4A-8DFD-06C642F89DDB}" type="slidenum">
              <a:rPr lang="en-GB" smtClean="0"/>
              <a:t>10</a:t>
            </a:fld>
            <a:endParaRPr lang="en-GB"/>
          </a:p>
        </p:txBody>
      </p:sp>
    </p:spTree>
    <p:extLst>
      <p:ext uri="{BB962C8B-B14F-4D97-AF65-F5344CB8AC3E}">
        <p14:creationId xmlns:p14="http://schemas.microsoft.com/office/powerpoint/2010/main" val="758924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context of Home Office policy, reference to women is only in relation to pregnant women. Consequently, there is concern that women who have been subjected to are being failed by the Conservative Government who through their frontline services are not recognising or responding to these sensitive cases. Additionally, asylum seeking women are subjected to further difficulties due to the minimal choices of accommodation available to them other than shared facilities with unrelated residents, whilst existing on minimal finances often dependent on their spouses who subject them to physical and emotional abuse. The welfare reform of Universal Credit has further compromised these unwitting women by delaying payments which are crucial to their existence, who are subject to limited options in regards to accommodation. There are also reports that accommodation set aside for vulnerable cases are given restricted access. Furthermore, there is concern that housing made available to trans women and LGBT women, subject them to safety issues    </a:t>
            </a:r>
          </a:p>
        </p:txBody>
      </p:sp>
      <p:sp>
        <p:nvSpPr>
          <p:cNvPr id="4" name="Slide Number Placeholder 3"/>
          <p:cNvSpPr>
            <a:spLocks noGrp="1"/>
          </p:cNvSpPr>
          <p:nvPr>
            <p:ph type="sldNum" sz="quarter" idx="5"/>
          </p:nvPr>
        </p:nvSpPr>
        <p:spPr/>
        <p:txBody>
          <a:bodyPr/>
          <a:lstStyle/>
          <a:p>
            <a:fld id="{7ED8FB32-8F9A-4D4A-8DFD-06C642F89DDB}" type="slidenum">
              <a:rPr lang="en-GB" smtClean="0"/>
              <a:t>11</a:t>
            </a:fld>
            <a:endParaRPr lang="en-GB"/>
          </a:p>
        </p:txBody>
      </p:sp>
    </p:spTree>
    <p:extLst>
      <p:ext uri="{BB962C8B-B14F-4D97-AF65-F5344CB8AC3E}">
        <p14:creationId xmlns:p14="http://schemas.microsoft.com/office/powerpoint/2010/main" val="3653029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reviewing the manifestoes of both the Conservative and Labour Parties, it is evident that both parties explicitly stress their understanding of the meaning of homes, where aspirations can evolve whilst simultaneously stating their commitment to increasing and improving the stock of social housing. The Housing (Wales) Act 2014 specifically addresses vulnerable groups who should be given priority when allocating social housing, to include women exposed to domestic abuse and pregnant women. However concern is highlight by the Prison Reform Trust, that in attempt to reduce the number of cases of homelessness, local authorities have a duty to provide social housing. It remains however the list of priority order suggests that prisoners are regarded as lower down the list of priority (The Prison Trust Reform, 2018). Furthermore,  the Immigration Framework similarly advocates the need to support refugee families to access welfare services. However, proponents of asylum seekers and refugees, Refugee Council, categorically state that these vulnerable groups are subjected to further hardship due to the incompetence of public sector departments and misinterpretation of policies (Refugee Council, 2018).  </a:t>
            </a:r>
          </a:p>
        </p:txBody>
      </p:sp>
      <p:sp>
        <p:nvSpPr>
          <p:cNvPr id="4" name="Slide Number Placeholder 3"/>
          <p:cNvSpPr>
            <a:spLocks noGrp="1"/>
          </p:cNvSpPr>
          <p:nvPr>
            <p:ph type="sldNum" sz="quarter" idx="5"/>
          </p:nvPr>
        </p:nvSpPr>
        <p:spPr/>
        <p:txBody>
          <a:bodyPr/>
          <a:lstStyle/>
          <a:p>
            <a:fld id="{7ED8FB32-8F9A-4D4A-8DFD-06C642F89DDB}" type="slidenum">
              <a:rPr lang="en-GB" smtClean="0"/>
              <a:t>12</a:t>
            </a:fld>
            <a:endParaRPr lang="en-GB"/>
          </a:p>
        </p:txBody>
      </p:sp>
    </p:spTree>
    <p:extLst>
      <p:ext uri="{BB962C8B-B14F-4D97-AF65-F5344CB8AC3E}">
        <p14:creationId xmlns:p14="http://schemas.microsoft.com/office/powerpoint/2010/main" val="20889099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Equally, both parties categorically state in their manifestoes, their intention to challenge discrimination to ensure the delivery of equality, which is further advocated by the Equality Act 2010, which also recognises the complexity surrounding dual characteristics linked to social groupings. Yet despite these proclamations there is growing evidence as indicated by the Prison Reform Trust, that women ex-offenders are compromised by failings in the rehabilitation  process to secure homes upon their release from prison. Additionally, the Prison &amp; Probation Service highlight the difficulties ex-offenders encounter on release from prison in relation to the shortage of housing available, the impact of imprisonment away from their community weakening family ties and the restricted access to employment due to their lack of educational attainments and their previous convictions, all contribute towards their poor mental health already affected by their separation from children and wider family and their reliance on drugs and alcohol (HM Prison &amp; Probation Service, 2018).  </a:t>
            </a:r>
          </a:p>
        </p:txBody>
      </p:sp>
      <p:sp>
        <p:nvSpPr>
          <p:cNvPr id="4" name="Slide Number Placeholder 3"/>
          <p:cNvSpPr>
            <a:spLocks noGrp="1"/>
          </p:cNvSpPr>
          <p:nvPr>
            <p:ph type="sldNum" sz="quarter" idx="5"/>
          </p:nvPr>
        </p:nvSpPr>
        <p:spPr/>
        <p:txBody>
          <a:bodyPr/>
          <a:lstStyle/>
          <a:p>
            <a:fld id="{7ED8FB32-8F9A-4D4A-8DFD-06C642F89DDB}" type="slidenum">
              <a:rPr lang="en-GB" smtClean="0"/>
              <a:t>13</a:t>
            </a:fld>
            <a:endParaRPr lang="en-GB"/>
          </a:p>
        </p:txBody>
      </p:sp>
    </p:spTree>
    <p:extLst>
      <p:ext uri="{BB962C8B-B14F-4D97-AF65-F5344CB8AC3E}">
        <p14:creationId xmlns:p14="http://schemas.microsoft.com/office/powerpoint/2010/main" val="6555625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conclusion, therefore it becomes apparent that the various social participants interact and engage with each other against a background of social constraints dependent upon characteristics pertinent to the individual. According to Kimberley Crenshaw’ intersectionality’ relates to social mobility which varies in accordance to one’s identity and one’s affiliation to the social grouping with the same identity. However, it is this social connection which often overlooks the intersecting identities which result in social inequalities. Furthermore, the development of social structures will portray their own social meanings, displaying contradictory and confirming dominant structures  and it is these oppressive social structures which the concept of Intersectionality challenges to permit equality to evolve (</a:t>
            </a:r>
            <a:r>
              <a:rPr lang="en-GB" dirty="0" err="1"/>
              <a:t>O;Connor</a:t>
            </a:r>
            <a:r>
              <a:rPr lang="en-GB" dirty="0"/>
              <a:t>, 2010). In this context the common defining identity are women in relation to the provision of social housing. According to Collins </a:t>
            </a:r>
            <a:r>
              <a:rPr lang="en-GB" i="1" dirty="0"/>
              <a:t>et al (2016)</a:t>
            </a:r>
            <a:r>
              <a:rPr lang="en-GB" dirty="0"/>
              <a:t> this denotes the concept of ‘identity politics’, which is considered as political correctness gone wrong, resulting in the formation of segregated groups, rather than inclusive groups. The provision of social housing according to the Housing (Wales) Act 2014, caters for women with emphasis upon those most vulnerable, the women subject to domestic abuse and with children, pregnant women and the elderly. Furthermore, this legislation also applies to the homeless, so long as they are able to prove that they have access to funds to meet the rental charges. However, the complexity encountered occurs in relation to women who have no right to enter or remain in the UK, namely refugees and asylum seekers, who are managed in accordance with the terms of the Immigration Act 1971. Both political parties have assured the electorate of their willingness to safeguard these vulnerable groups, recognising the UK as a source of sanctuary and promising asylum seekers with the housing support and welfare support to protect them.  However in reality, the provision of housing is limited and where individuals are subject to ‘no recourse to funds’, they are then regarded as not eligible for housing and likewise where their application for asylum status is pending then housing and welfare benefits are inaccessible, forcing them into destitution and homelessness. Many women have been subjected to domestic abuse and violence, however the authorities fail to recognise the sensitive nature surrounding these cases when handling their applications. Often these cases are provided with shared housing which pose further difficulties, </a:t>
            </a:r>
            <a:r>
              <a:rPr lang="en-GB" dirty="0" err="1"/>
              <a:t>exaceberating</a:t>
            </a:r>
            <a:r>
              <a:rPr lang="en-GB" dirty="0"/>
              <a:t> their existing insecurities and compromising them further </a:t>
            </a:r>
            <a:r>
              <a:rPr lang="en-GB" dirty="0" err="1"/>
              <a:t>i.e</a:t>
            </a:r>
            <a:r>
              <a:rPr lang="en-GB" dirty="0"/>
              <a:t> LGBT individuals sharing accommodation creates further complications. In this scenario, the intersectionality of race, ethnicity, gender, culture, sexuality and religion interact with each other requiring an alternative approach to dealing with their unique characteristics. Equally, the women prisoners represent an alternative marginalised group who often enter prison relinquishing their homes and upon release often fail to receive housing support, a factor which is attributed to the chances of them reoffending. Black , Asian, Ethnic Minorities facing imprisonment are reported to be overrepresented in prison and consequently have limited access to housing due to the numbers involved.  Again this suggests an alternative intersectionality between race, ethnicity, culture, gender and lack of educational attainments. According to Collins </a:t>
            </a:r>
            <a:r>
              <a:rPr lang="en-GB" i="1" dirty="0"/>
              <a:t>et al (2016) </a:t>
            </a:r>
            <a:r>
              <a:rPr lang="en-GB" i="0" dirty="0"/>
              <a:t>this highlights the complexities of intersectionality, whereby the existence of common characteristics,  are further divided into other intra-groups which have connections with other social groups which cause further marginalisation. According to the social theorist Stuart Hall society is shaped by a hierarchy based upon class, wealth, status and race, however according to Hall race is merely a linguistical way of exposing differences, which should enable us to enhance each others strengths and weaknesses. However, the use of race to indicate differences enables facts to be compiled which are then used to maintain a hierarchy of domination (Lentin, 2011). Therefore, despite the assurances of support for the welfare system from both political parties, is it merely a means of shaking up the electorate to cause distraction, whilst simultaneously maintaining the same ‘status quo’ as suggested by Giddens et al, (2017). As statistics have proven, there remains a proportion of social housing which is left unoccupied largely due to the need for improvement. However, in emergency scenarios could these premises be used to house the more vulnerable cases to meet social responsibilities. More controversially, has politics become just another exchange of dialogue with promises and declarations made to win the support of the electorate, exploiting the emotions and feelings of the general public to gain their confidence in their parties proposals, whilst smearing and slandering the opposition’s campaign. This tactic was adopted in the US during the Trump campaign for Presidency. This tactical offence in the Presidential elections explored the phenomenon of ‘post truths’ a product of post modernism, whereby the political parties relinquish the traditional concepts of moral absolution in favour of objective reality, misconstruing data and facts to gain advantage in public opinion (Wilber, 2017). This advancement into an era of post-modernism and post truth has resulted from conflict, freedom of information and the evolving sense of zeitgeist, the feeling and spirit of the nation in relation to global affairs, which acts as a vehicle driving along the momentum of politics, based upon the most populist perceptions of the party most likely to deliver their proposals (</a:t>
            </a:r>
            <a:r>
              <a:rPr lang="en-GB" i="0" dirty="0" err="1"/>
              <a:t>Mudde</a:t>
            </a:r>
            <a:r>
              <a:rPr lang="en-GB" i="0" dirty="0"/>
              <a:t>, 2014).       </a:t>
            </a:r>
            <a:endParaRPr lang="en-GB" dirty="0"/>
          </a:p>
        </p:txBody>
      </p:sp>
      <p:sp>
        <p:nvSpPr>
          <p:cNvPr id="4" name="Slide Number Placeholder 3"/>
          <p:cNvSpPr>
            <a:spLocks noGrp="1"/>
          </p:cNvSpPr>
          <p:nvPr>
            <p:ph type="sldNum" sz="quarter" idx="5"/>
          </p:nvPr>
        </p:nvSpPr>
        <p:spPr/>
        <p:txBody>
          <a:bodyPr/>
          <a:lstStyle/>
          <a:p>
            <a:fld id="{7ED8FB32-8F9A-4D4A-8DFD-06C642F89DDB}" type="slidenum">
              <a:rPr lang="en-GB" smtClean="0"/>
              <a:t>14</a:t>
            </a:fld>
            <a:endParaRPr lang="en-GB"/>
          </a:p>
        </p:txBody>
      </p:sp>
    </p:spTree>
    <p:extLst>
      <p:ext uri="{BB962C8B-B14F-4D97-AF65-F5344CB8AC3E}">
        <p14:creationId xmlns:p14="http://schemas.microsoft.com/office/powerpoint/2010/main" val="924890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D8FB32-8F9A-4D4A-8DFD-06C642F89DDB}" type="slidenum">
              <a:rPr lang="en-GB" smtClean="0"/>
              <a:t>15</a:t>
            </a:fld>
            <a:endParaRPr lang="en-GB"/>
          </a:p>
        </p:txBody>
      </p:sp>
    </p:spTree>
    <p:extLst>
      <p:ext uri="{BB962C8B-B14F-4D97-AF65-F5344CB8AC3E}">
        <p14:creationId xmlns:p14="http://schemas.microsoft.com/office/powerpoint/2010/main" val="3129969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D8FB32-8F9A-4D4A-8DFD-06C642F89DDB}" type="slidenum">
              <a:rPr lang="en-GB" smtClean="0"/>
              <a:t>16</a:t>
            </a:fld>
            <a:endParaRPr lang="en-GB"/>
          </a:p>
        </p:txBody>
      </p:sp>
    </p:spTree>
    <p:extLst>
      <p:ext uri="{BB962C8B-B14F-4D97-AF65-F5344CB8AC3E}">
        <p14:creationId xmlns:p14="http://schemas.microsoft.com/office/powerpoint/2010/main" val="2499301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endParaRPr lang="en-US" altLang="en-US"/>
          </a:p>
        </p:txBody>
      </p:sp>
      <p:sp>
        <p:nvSpPr>
          <p:cNvPr id="5" name="Footer Placeholder 4"/>
          <p:cNvSpPr>
            <a:spLocks noGrp="1"/>
          </p:cNvSpPr>
          <p:nvPr>
            <p:ph type="ftr" sz="quarter" idx="11"/>
          </p:nvPr>
        </p:nvSpPr>
        <p:spPr>
          <a:xfrm>
            <a:off x="914400" y="4323846"/>
            <a:ext cx="4880610" cy="365125"/>
          </a:xfrm>
        </p:spPr>
        <p:txBody>
          <a:bodyPr/>
          <a:lstStyle/>
          <a:p>
            <a:endParaRPr lang="en-US" altLang="en-US"/>
          </a:p>
        </p:txBody>
      </p:sp>
      <p:sp>
        <p:nvSpPr>
          <p:cNvPr id="6" name="Slide Number Placeholder 5"/>
          <p:cNvSpPr>
            <a:spLocks noGrp="1"/>
          </p:cNvSpPr>
          <p:nvPr>
            <p:ph type="sldNum" sz="quarter" idx="12"/>
          </p:nvPr>
        </p:nvSpPr>
        <p:spPr>
          <a:xfrm>
            <a:off x="6057900" y="1430867"/>
            <a:ext cx="2171700" cy="365125"/>
          </a:xfrm>
        </p:spPr>
        <p:txBody>
          <a:bodyPr/>
          <a:lstStyle/>
          <a:p>
            <a:fld id="{C8B9DA4F-5764-4AC2-AA4D-06B94FF4AB84}" type="slidenum">
              <a:rPr lang="en-US" altLang="en-US" smtClean="0"/>
              <a:pPr/>
              <a:t>‹#›</a:t>
            </a:fld>
            <a:endParaRPr lang="en-US" altLang="en-US"/>
          </a:p>
        </p:txBody>
      </p:sp>
    </p:spTree>
    <p:extLst>
      <p:ext uri="{BB962C8B-B14F-4D97-AF65-F5344CB8AC3E}">
        <p14:creationId xmlns:p14="http://schemas.microsoft.com/office/powerpoint/2010/main" val="439890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3E230196-2F84-40D3-AE00-01E0CA17507F}" type="slidenum">
              <a:rPr lang="en-US" altLang="en-US" smtClean="0"/>
              <a:pPr/>
              <a:t>‹#›</a:t>
            </a:fld>
            <a:endParaRPr lang="en-US" altLang="en-US"/>
          </a:p>
        </p:txBody>
      </p:sp>
    </p:spTree>
    <p:extLst>
      <p:ext uri="{BB962C8B-B14F-4D97-AF65-F5344CB8AC3E}">
        <p14:creationId xmlns:p14="http://schemas.microsoft.com/office/powerpoint/2010/main" val="1671928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US" altLang="en-US"/>
          </a:p>
        </p:txBody>
      </p:sp>
      <p:sp>
        <p:nvSpPr>
          <p:cNvPr id="5" name="Footer Placeholder 4"/>
          <p:cNvSpPr>
            <a:spLocks noGrp="1"/>
          </p:cNvSpPr>
          <p:nvPr>
            <p:ph type="ftr" sz="quarter" idx="11"/>
          </p:nvPr>
        </p:nvSpPr>
        <p:spPr>
          <a:xfrm>
            <a:off x="594360" y="381001"/>
            <a:ext cx="4830656" cy="365125"/>
          </a:xfrm>
        </p:spPr>
        <p:txBody>
          <a:bodyPr/>
          <a:lstStyle/>
          <a:p>
            <a:endParaRPr lang="en-US" altLang="en-US"/>
          </a:p>
        </p:txBody>
      </p:sp>
      <p:sp>
        <p:nvSpPr>
          <p:cNvPr id="6" name="Slide Number Placeholder 5"/>
          <p:cNvSpPr>
            <a:spLocks noGrp="1"/>
          </p:cNvSpPr>
          <p:nvPr>
            <p:ph type="sldNum" sz="quarter" idx="12"/>
          </p:nvPr>
        </p:nvSpPr>
        <p:spPr>
          <a:xfrm>
            <a:off x="7882466" y="381001"/>
            <a:ext cx="667173" cy="365125"/>
          </a:xfrm>
        </p:spPr>
        <p:txBody>
          <a:bodyPr/>
          <a:lstStyle/>
          <a:p>
            <a:fld id="{055BDE22-7494-4A62-A3A6-3AD1A02A1F30}" type="slidenum">
              <a:rPr lang="en-US" altLang="en-US" smtClean="0"/>
              <a:pPr/>
              <a:t>‹#›</a:t>
            </a:fld>
            <a:endParaRPr lang="en-US" altLang="en-US"/>
          </a:p>
        </p:txBody>
      </p:sp>
    </p:spTree>
    <p:extLst>
      <p:ext uri="{BB962C8B-B14F-4D97-AF65-F5344CB8AC3E}">
        <p14:creationId xmlns:p14="http://schemas.microsoft.com/office/powerpoint/2010/main" val="2683990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C8C795DA-9A52-4BB1-B65D-F1CA449FC81E}" type="slidenum">
              <a:rPr lang="en-US" altLang="en-US" smtClean="0"/>
              <a:pPr/>
              <a:t>‹#›</a:t>
            </a:fld>
            <a:endParaRPr lang="en-US" altLang="en-US"/>
          </a:p>
        </p:txBody>
      </p:sp>
    </p:spTree>
    <p:extLst>
      <p:ext uri="{BB962C8B-B14F-4D97-AF65-F5344CB8AC3E}">
        <p14:creationId xmlns:p14="http://schemas.microsoft.com/office/powerpoint/2010/main" val="2631422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8281E970-9C0F-40E6-B8D9-D58E05E381C6}" type="slidenum">
              <a:rPr lang="en-US" altLang="en-US" smtClean="0"/>
              <a:pPr/>
              <a:t>‹#›</a:t>
            </a:fld>
            <a:endParaRPr lang="en-US" altLang="en-US"/>
          </a:p>
        </p:txBody>
      </p:sp>
    </p:spTree>
    <p:extLst>
      <p:ext uri="{BB962C8B-B14F-4D97-AF65-F5344CB8AC3E}">
        <p14:creationId xmlns:p14="http://schemas.microsoft.com/office/powerpoint/2010/main" val="1724320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90091406-E9A3-4AA0-8C01-345A87723460}" type="slidenum">
              <a:rPr lang="en-US" altLang="en-US" smtClean="0"/>
              <a:pPr/>
              <a:t>‹#›</a:t>
            </a:fld>
            <a:endParaRPr lang="en-US" altLang="en-US"/>
          </a:p>
        </p:txBody>
      </p:sp>
    </p:spTree>
    <p:extLst>
      <p:ext uri="{BB962C8B-B14F-4D97-AF65-F5344CB8AC3E}">
        <p14:creationId xmlns:p14="http://schemas.microsoft.com/office/powerpoint/2010/main" val="3145652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4" name="Slide Number Placeholder 3"/>
          <p:cNvSpPr>
            <a:spLocks noGrp="1"/>
          </p:cNvSpPr>
          <p:nvPr>
            <p:ph type="sldNum" sz="quarter" idx="12"/>
          </p:nvPr>
        </p:nvSpPr>
        <p:spPr/>
        <p:txBody>
          <a:bodyPr/>
          <a:lstStyle/>
          <a:p>
            <a:fld id="{38628785-45E7-4377-938E-62DE1CFE22D9}" type="slidenum">
              <a:rPr lang="en-US" altLang="en-US" smtClean="0"/>
              <a:pPr/>
              <a:t>‹#›</a:t>
            </a:fld>
            <a:endParaRPr lang="en-US" altLang="en-US"/>
          </a:p>
        </p:txBody>
      </p:sp>
    </p:spTree>
    <p:extLst>
      <p:ext uri="{BB962C8B-B14F-4D97-AF65-F5344CB8AC3E}">
        <p14:creationId xmlns:p14="http://schemas.microsoft.com/office/powerpoint/2010/main" val="2708958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9B9BA59B-2B25-4B6F-9CC6-A6D0470CC6D8}" type="slidenum">
              <a:rPr lang="en-US" altLang="en-US" smtClean="0"/>
              <a:pPr/>
              <a:t>‹#›</a:t>
            </a:fld>
            <a:endParaRPr lang="en-US" altLang="en-US"/>
          </a:p>
        </p:txBody>
      </p:sp>
    </p:spTree>
    <p:extLst>
      <p:ext uri="{BB962C8B-B14F-4D97-AF65-F5344CB8AC3E}">
        <p14:creationId xmlns:p14="http://schemas.microsoft.com/office/powerpoint/2010/main" val="1747740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EFD1F8BA-7EFE-40C0-8FF7-7CC3804C4085}" type="slidenum">
              <a:rPr lang="en-US" altLang="en-US" smtClean="0"/>
              <a:pPr/>
              <a:t>‹#›</a:t>
            </a:fld>
            <a:endParaRPr lang="en-US" altLang="en-US"/>
          </a:p>
        </p:txBody>
      </p:sp>
    </p:spTree>
    <p:extLst>
      <p:ext uri="{BB962C8B-B14F-4D97-AF65-F5344CB8AC3E}">
        <p14:creationId xmlns:p14="http://schemas.microsoft.com/office/powerpoint/2010/main" val="1512832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1859718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US" altLang="en-US"/>
          </a:p>
        </p:txBody>
      </p:sp>
      <p:sp>
        <p:nvSpPr>
          <p:cNvPr id="6" name="Footer Placeholder 5"/>
          <p:cNvSpPr>
            <a:spLocks noGrp="1"/>
          </p:cNvSpPr>
          <p:nvPr>
            <p:ph type="ftr" sz="quarter" idx="11"/>
          </p:nvPr>
        </p:nvSpPr>
        <p:spPr>
          <a:xfrm>
            <a:off x="594360" y="381001"/>
            <a:ext cx="4830656" cy="365125"/>
          </a:xfrm>
        </p:spPr>
        <p:txBody>
          <a:bodyPr/>
          <a:lstStyle/>
          <a:p>
            <a:endParaRPr lang="en-US" altLang="en-US"/>
          </a:p>
        </p:txBody>
      </p:sp>
      <p:sp>
        <p:nvSpPr>
          <p:cNvPr id="7" name="Slide Number Placeholder 6"/>
          <p:cNvSpPr>
            <a:spLocks noGrp="1"/>
          </p:cNvSpPr>
          <p:nvPr>
            <p:ph type="sldNum" sz="quarter" idx="12"/>
          </p:nvPr>
        </p:nvSpPr>
        <p:spPr>
          <a:xfrm>
            <a:off x="7882466" y="381001"/>
            <a:ext cx="667174" cy="365125"/>
          </a:xfrm>
        </p:spPr>
        <p:txBody>
          <a:body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1281640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US" altLang="en-US"/>
          </a:p>
        </p:txBody>
      </p:sp>
      <p:sp>
        <p:nvSpPr>
          <p:cNvPr id="6" name="Footer Placeholder 5"/>
          <p:cNvSpPr>
            <a:spLocks noGrp="1"/>
          </p:cNvSpPr>
          <p:nvPr>
            <p:ph type="ftr" sz="quarter" idx="11"/>
          </p:nvPr>
        </p:nvSpPr>
        <p:spPr>
          <a:xfrm>
            <a:off x="594360" y="379438"/>
            <a:ext cx="4830656" cy="365125"/>
          </a:xfrm>
        </p:spPr>
        <p:txBody>
          <a:bodyPr/>
          <a:lstStyle/>
          <a:p>
            <a:endParaRPr lang="en-US" altLang="en-US"/>
          </a:p>
        </p:txBody>
      </p:sp>
      <p:sp>
        <p:nvSpPr>
          <p:cNvPr id="7" name="Slide Number Placeholder 6"/>
          <p:cNvSpPr>
            <a:spLocks noGrp="1"/>
          </p:cNvSpPr>
          <p:nvPr>
            <p:ph type="sldNum" sz="quarter" idx="12"/>
          </p:nvPr>
        </p:nvSpPr>
        <p:spPr>
          <a:xfrm>
            <a:off x="7882466" y="381001"/>
            <a:ext cx="667174" cy="365125"/>
          </a:xfrm>
        </p:spPr>
        <p:txBody>
          <a:bodyPr/>
          <a:lstStyle/>
          <a:p>
            <a:fld id="{64D4647A-607E-4AD2-BDBF-5D3D0CE59BFE}" type="slidenum">
              <a:rPr lang="en-US" altLang="en-US" smtClean="0"/>
              <a:pPr/>
              <a:t>‹#›</a:t>
            </a:fld>
            <a:endParaRPr lang="en-US" alt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81417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endParaRPr lang="en-US" altLang="en-US"/>
          </a:p>
        </p:txBody>
      </p:sp>
      <p:sp>
        <p:nvSpPr>
          <p:cNvPr id="6" name="Footer Placeholder 5"/>
          <p:cNvSpPr>
            <a:spLocks noGrp="1"/>
          </p:cNvSpPr>
          <p:nvPr>
            <p:ph type="ftr" sz="quarter" idx="11"/>
          </p:nvPr>
        </p:nvSpPr>
        <p:spPr>
          <a:xfrm>
            <a:off x="594360" y="378884"/>
            <a:ext cx="4830656" cy="365125"/>
          </a:xfrm>
        </p:spPr>
        <p:txBody>
          <a:bodyPr/>
          <a:lstStyle/>
          <a:p>
            <a:endParaRPr lang="en-US" altLang="en-US"/>
          </a:p>
        </p:txBody>
      </p:sp>
      <p:sp>
        <p:nvSpPr>
          <p:cNvPr id="7" name="Slide Number Placeholder 6"/>
          <p:cNvSpPr>
            <a:spLocks noGrp="1"/>
          </p:cNvSpPr>
          <p:nvPr>
            <p:ph type="sldNum" sz="quarter" idx="12"/>
          </p:nvPr>
        </p:nvSpPr>
        <p:spPr>
          <a:xfrm>
            <a:off x="7882466" y="381001"/>
            <a:ext cx="667174" cy="365125"/>
          </a:xfrm>
        </p:spPr>
        <p:txBody>
          <a:body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282101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3178134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25006050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2736AB22-400D-447B-B32D-AAF9CF602287}" type="slidenum">
              <a:rPr lang="en-US" altLang="en-US" smtClean="0"/>
              <a:pPr/>
              <a:t>‹#›</a:t>
            </a:fld>
            <a:endParaRPr lang="en-US" altLang="en-US"/>
          </a:p>
        </p:txBody>
      </p:sp>
    </p:spTree>
    <p:extLst>
      <p:ext uri="{BB962C8B-B14F-4D97-AF65-F5344CB8AC3E}">
        <p14:creationId xmlns:p14="http://schemas.microsoft.com/office/powerpoint/2010/main" val="2914752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US" altLang="en-US"/>
          </a:p>
        </p:txBody>
      </p:sp>
      <p:sp>
        <p:nvSpPr>
          <p:cNvPr id="5" name="Footer Placeholder 4"/>
          <p:cNvSpPr>
            <a:spLocks noGrp="1"/>
          </p:cNvSpPr>
          <p:nvPr>
            <p:ph type="ftr" sz="quarter" idx="11"/>
          </p:nvPr>
        </p:nvSpPr>
        <p:spPr>
          <a:xfrm>
            <a:off x="594360" y="381001"/>
            <a:ext cx="4830656" cy="365125"/>
          </a:xfrm>
        </p:spPr>
        <p:txBody>
          <a:bodyPr/>
          <a:lstStyle/>
          <a:p>
            <a:endParaRPr lang="en-US" altLang="en-US"/>
          </a:p>
        </p:txBody>
      </p:sp>
      <p:sp>
        <p:nvSpPr>
          <p:cNvPr id="6" name="Slide Number Placeholder 5"/>
          <p:cNvSpPr>
            <a:spLocks noGrp="1"/>
          </p:cNvSpPr>
          <p:nvPr>
            <p:ph type="sldNum" sz="quarter" idx="12"/>
          </p:nvPr>
        </p:nvSpPr>
        <p:spPr>
          <a:xfrm>
            <a:off x="7882466" y="381001"/>
            <a:ext cx="667174" cy="365125"/>
          </a:xfrm>
        </p:spPr>
        <p:txBody>
          <a:bodyPr/>
          <a:lstStyle/>
          <a:p>
            <a:fld id="{8AC75CF4-1E93-4360-9143-87818250A507}" type="slidenum">
              <a:rPr lang="en-US" altLang="en-US" smtClean="0"/>
              <a:pPr/>
              <a:t>‹#›</a:t>
            </a:fld>
            <a:endParaRPr lang="en-US" altLang="en-US"/>
          </a:p>
        </p:txBody>
      </p:sp>
    </p:spTree>
    <p:extLst>
      <p:ext uri="{BB962C8B-B14F-4D97-AF65-F5344CB8AC3E}">
        <p14:creationId xmlns:p14="http://schemas.microsoft.com/office/powerpoint/2010/main" val="576433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10444124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tex.stackexchange.com/questions/236287/how-to-draw-many-crossroad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hyperlink" Target="http://game-icons.net/delapouite/originals/female.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s://openclipart.org/detail/226376/refugees" TargetMode="External"/><Relationship Id="rId5" Type="http://schemas.openxmlformats.org/officeDocument/2006/relationships/image" Target="../media/image8.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hyperlink" Target="https://openclipart.org/detail/226376/refugee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nservatives.com/manifesto"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hyperlink" Target="https://labour.org.uk/issue/secure-homes/" TargetMode="External"/><Relationship Id="rId4" Type="http://schemas.openxmlformats.org/officeDocument/2006/relationships/hyperlink" Target="https://labour.org.uk/manifesto/a-more-equal-society/"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researchgate.net/publication/225716758_Gender_An_Intersectionality_Perspective" TargetMode="External"/><Relationship Id="rId3" Type="http://schemas.openxmlformats.org/officeDocument/2006/relationships/hyperlink" Target="https://www.cambridge.org/core/journals/government-and-opposition/volume/DBDFB4F4A4E5B6862581C2B62EC41186" TargetMode="External"/><Relationship Id="rId7" Type="http://schemas.openxmlformats.org/officeDocument/2006/relationships/hyperlink" Target="https://www.refugeecouncil.org.uk/assets/0004/3743/Safe_from_violence_in_the_UK._ASAP-RC_report.pdf"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www.prisonreformtrust.org.uk/portals/0/documents/home%20truths%20june%202018.pdf" TargetMode="External"/><Relationship Id="rId5" Type="http://schemas.openxmlformats.org/officeDocument/2006/relationships/hyperlink" Target="https://www.cambridge.org/core/journals/government-and-opposition/article/populist-zeitgeist" TargetMode="External"/><Relationship Id="rId4" Type="http://schemas.openxmlformats.org/officeDocument/2006/relationships/hyperlink" Target="https://www.cambridge.org/core/journals/government-and-opposition/issue/DBAB23C0960AD4CDC088401CE04FE91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764704"/>
            <a:ext cx="7315200" cy="4176463"/>
          </a:xfrm>
        </p:spPr>
        <p:txBody>
          <a:bodyPr>
            <a:normAutofit fontScale="90000"/>
          </a:bodyPr>
          <a:lstStyle/>
          <a:p>
            <a:br>
              <a:rPr lang="en-US" dirty="0"/>
            </a:br>
            <a:br>
              <a:rPr lang="en-US" dirty="0"/>
            </a:br>
            <a:br>
              <a:rPr lang="en-US" dirty="0"/>
            </a:br>
            <a:r>
              <a:rPr lang="en-US" dirty="0"/>
              <a:t>Cultural and Political Landscape</a:t>
            </a:r>
            <a:br>
              <a:rPr lang="en-US" dirty="0"/>
            </a:br>
            <a:br>
              <a:rPr lang="en-US" dirty="0"/>
            </a:br>
            <a:r>
              <a:rPr lang="en-US" sz="2700" dirty="0">
                <a:latin typeface="Times New Roman" panose="02020603050405020304" pitchFamily="18" charset="0"/>
                <a:cs typeface="Times New Roman" panose="02020603050405020304" pitchFamily="18" charset="0"/>
              </a:rPr>
              <a:t>Applying an intersectional PERSPECTIVE</a:t>
            </a:r>
            <a:endParaRPr lang="en-US" sz="2700" dirty="0"/>
          </a:p>
        </p:txBody>
      </p:sp>
      <p:sp>
        <p:nvSpPr>
          <p:cNvPr id="3" name="TextBox 2">
            <a:extLst>
              <a:ext uri="{FF2B5EF4-FFF2-40B4-BE49-F238E27FC236}">
                <a16:creationId xmlns:a16="http://schemas.microsoft.com/office/drawing/2014/main" id="{F5D4C2A3-DF30-41D1-80F2-7C532EB00EF9}"/>
              </a:ext>
            </a:extLst>
          </p:cNvPr>
          <p:cNvSpPr txBox="1"/>
          <p:nvPr/>
        </p:nvSpPr>
        <p:spPr>
          <a:xfrm>
            <a:off x="1043608" y="5301208"/>
            <a:ext cx="2520280" cy="646331"/>
          </a:xfrm>
          <a:prstGeom prst="rect">
            <a:avLst/>
          </a:prstGeom>
          <a:noFill/>
        </p:spPr>
        <p:txBody>
          <a:bodyPr wrap="square" rtlCol="0">
            <a:spAutoFit/>
          </a:bodyPr>
          <a:lstStyle/>
          <a:p>
            <a:r>
              <a:rPr lang="en-GB" dirty="0"/>
              <a:t>Student Number: 1804033 </a:t>
            </a:r>
          </a:p>
        </p:txBody>
      </p:sp>
      <p:sp>
        <p:nvSpPr>
          <p:cNvPr id="4" name="TextBox 3">
            <a:extLst>
              <a:ext uri="{FF2B5EF4-FFF2-40B4-BE49-F238E27FC236}">
                <a16:creationId xmlns:a16="http://schemas.microsoft.com/office/drawing/2014/main" id="{DCA8DCE7-6313-4BE4-AD20-FAE4ED5FB0F0}"/>
              </a:ext>
            </a:extLst>
          </p:cNvPr>
          <p:cNvSpPr txBox="1"/>
          <p:nvPr/>
        </p:nvSpPr>
        <p:spPr>
          <a:xfrm>
            <a:off x="5004048" y="5445224"/>
            <a:ext cx="2736304" cy="369332"/>
          </a:xfrm>
          <a:prstGeom prst="rect">
            <a:avLst/>
          </a:prstGeom>
          <a:noFill/>
        </p:spPr>
        <p:txBody>
          <a:bodyPr wrap="square" rtlCol="0">
            <a:spAutoFit/>
          </a:bodyPr>
          <a:lstStyle/>
          <a:p>
            <a:r>
              <a:rPr lang="en-GB" dirty="0"/>
              <a:t>Assignment ECSS6002</a:t>
            </a:r>
          </a:p>
        </p:txBody>
      </p:sp>
    </p:spTree>
    <p:extLst>
      <p:ext uri="{BB962C8B-B14F-4D97-AF65-F5344CB8AC3E}">
        <p14:creationId xmlns:p14="http://schemas.microsoft.com/office/powerpoint/2010/main" val="1168276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764373"/>
            <a:ext cx="6912768" cy="1293028"/>
          </a:xfrm>
        </p:spPr>
        <p:txBody>
          <a:bodyPr>
            <a:noAutofit/>
          </a:bodyPr>
          <a:lstStyle/>
          <a:p>
            <a:pPr algn="ctr"/>
            <a:r>
              <a:rPr lang="en-US" sz="3600" dirty="0">
                <a:latin typeface="Times New Roman" panose="02020603050405020304" pitchFamily="18" charset="0"/>
                <a:cs typeface="Times New Roman" panose="02020603050405020304" pitchFamily="18" charset="0"/>
              </a:rPr>
              <a:t>What is an intersectional perspective?</a:t>
            </a:r>
          </a:p>
        </p:txBody>
      </p:sp>
      <p:sp>
        <p:nvSpPr>
          <p:cNvPr id="3" name="Content Placeholder 2"/>
          <p:cNvSpPr>
            <a:spLocks noGrp="1"/>
          </p:cNvSpPr>
          <p:nvPr>
            <p:ph idx="1"/>
          </p:nvPr>
        </p:nvSpPr>
        <p:spPr>
          <a:xfrm>
            <a:off x="594360" y="2057401"/>
            <a:ext cx="7955280" cy="4206239"/>
          </a:xfrm>
        </p:spPr>
        <p:txBody>
          <a:bodyPr>
            <a:normAutofit/>
          </a:bodyPr>
          <a:lstStyle/>
          <a:p>
            <a:pPr marL="0" indent="0" algn="just">
              <a:buNone/>
            </a:pPr>
            <a:r>
              <a:rPr lang="en-US" sz="2000" dirty="0">
                <a:latin typeface="Times New Roman" panose="02020603050405020304" pitchFamily="18" charset="0"/>
                <a:cs typeface="Times New Roman" panose="02020603050405020304" pitchFamily="18" charset="0"/>
              </a:rPr>
              <a:t>According to </a:t>
            </a:r>
            <a:r>
              <a:rPr lang="en-US" sz="2000" dirty="0" err="1">
                <a:latin typeface="Times New Roman" panose="02020603050405020304" pitchFamily="18" charset="0"/>
                <a:cs typeface="Times New Roman" panose="02020603050405020304" pitchFamily="18" charset="0"/>
              </a:rPr>
              <a:t>Kohlman</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( 2013)</a:t>
            </a:r>
          </a:p>
          <a:p>
            <a:pPr marL="0" indent="0" algn="just">
              <a:buNone/>
            </a:pPr>
            <a:r>
              <a:rPr lang="en-US" sz="1800" i="1" dirty="0">
                <a:latin typeface="Times New Roman" panose="02020603050405020304" pitchFamily="18" charset="0"/>
                <a:cs typeface="Times New Roman" panose="02020603050405020304" pitchFamily="18" charset="0"/>
              </a:rPr>
              <a:t>   ‘ </a:t>
            </a:r>
            <a:r>
              <a:rPr lang="en-US" sz="1800" dirty="0">
                <a:latin typeface="Times New Roman" panose="02020603050405020304" pitchFamily="18" charset="0"/>
                <a:cs typeface="Times New Roman" panose="02020603050405020304" pitchFamily="18" charset="0"/>
              </a:rPr>
              <a:t>the intersecting forces between race, class and gender </a:t>
            </a:r>
            <a:r>
              <a:rPr lang="en-US" sz="1800" i="1" dirty="0">
                <a:latin typeface="Times New Roman" panose="02020603050405020304" pitchFamily="18" charset="0"/>
                <a:cs typeface="Times New Roman" panose="02020603050405020304" pitchFamily="18" charset="0"/>
              </a:rPr>
              <a:t>‘</a:t>
            </a:r>
          </a:p>
          <a:p>
            <a:pPr marL="0" indent="0" algn="just">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In contrast, Goswami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(2016) refers to ‘intersectionality’ as,</a:t>
            </a:r>
          </a:p>
          <a:p>
            <a:pPr marL="0" indent="0">
              <a:buNone/>
            </a:pPr>
            <a:r>
              <a:rPr lang="en-US" sz="2000"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 the awareness on the experiences of people and the way in which those</a:t>
            </a:r>
          </a:p>
          <a:p>
            <a:pPr marL="0" indent="0">
              <a:buNone/>
            </a:pPr>
            <a:r>
              <a:rPr lang="en-US" sz="1800" dirty="0">
                <a:latin typeface="Times New Roman" panose="02020603050405020304" pitchFamily="18" charset="0"/>
                <a:cs typeface="Times New Roman" panose="02020603050405020304" pitchFamily="18" charset="0"/>
              </a:rPr>
              <a:t>    </a:t>
            </a:r>
            <a:r>
              <a:rPr lang="en-US" sz="1800" dirty="0">
                <a:solidFill>
                  <a:prstClr val="white"/>
                </a:solidFill>
                <a:latin typeface="Times New Roman" panose="02020603050405020304" pitchFamily="18" charset="0"/>
                <a:cs typeface="Times New Roman" panose="02020603050405020304" pitchFamily="18" charset="0"/>
              </a:rPr>
              <a:t>experiences are shaped and marked by social dynamics and forces’</a:t>
            </a:r>
          </a:p>
          <a:p>
            <a:pPr marL="0" indent="0">
              <a:buNone/>
            </a:pPr>
            <a:endParaRPr lang="en-US" sz="1800" dirty="0">
              <a:solidFill>
                <a:prstClr val="white"/>
              </a:solidFill>
              <a:latin typeface="Times New Roman" panose="02020603050405020304" pitchFamily="18" charset="0"/>
              <a:cs typeface="Times New Roman" panose="02020603050405020304" pitchFamily="18" charset="0"/>
            </a:endParaRPr>
          </a:p>
          <a:p>
            <a:pPr marL="0" indent="0">
              <a:buNone/>
            </a:pPr>
            <a:r>
              <a:rPr lang="en-US" sz="2000" dirty="0">
                <a:solidFill>
                  <a:prstClr val="white"/>
                </a:solidFill>
                <a:latin typeface="Times New Roman" panose="02020603050405020304" pitchFamily="18" charset="0"/>
                <a:cs typeface="Times New Roman" panose="02020603050405020304" pitchFamily="18" charset="0"/>
              </a:rPr>
              <a:t>Alternatively, Shields (2008) suggests that intersectionality refers to</a:t>
            </a:r>
          </a:p>
          <a:p>
            <a:pPr marL="0" indent="0">
              <a:buNone/>
            </a:pPr>
            <a:r>
              <a:rPr lang="en-US" sz="1800" dirty="0">
                <a:solidFill>
                  <a:prstClr val="white"/>
                </a:solidFill>
                <a:latin typeface="Times New Roman" panose="02020603050405020304" pitchFamily="18" charset="0"/>
                <a:cs typeface="Times New Roman" panose="02020603050405020304" pitchFamily="18" charset="0"/>
              </a:rPr>
              <a:t>  ‘ the social identities which simultaneously conflict and compliment one </a:t>
            </a:r>
          </a:p>
          <a:p>
            <a:pPr marL="0" indent="0">
              <a:buNone/>
            </a:pPr>
            <a:r>
              <a:rPr lang="en-US" sz="1800" dirty="0">
                <a:solidFill>
                  <a:prstClr val="white"/>
                </a:solidFill>
                <a:latin typeface="Times New Roman" panose="02020603050405020304" pitchFamily="18" charset="0"/>
                <a:cs typeface="Times New Roman" panose="02020603050405020304" pitchFamily="18" charset="0"/>
              </a:rPr>
              <a:t>    another in social relations’</a:t>
            </a:r>
            <a:endParaRPr lang="en-US" sz="18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E0C1A75-3B12-4A7B-B9EA-61FB96C5E0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8304" y="5518193"/>
            <a:ext cx="1241336" cy="745448"/>
          </a:xfrm>
          <a:prstGeom prst="rect">
            <a:avLst/>
          </a:prstGeom>
        </p:spPr>
      </p:pic>
    </p:spTree>
    <p:extLst>
      <p:ext uri="{BB962C8B-B14F-4D97-AF65-F5344CB8AC3E}">
        <p14:creationId xmlns:p14="http://schemas.microsoft.com/office/powerpoint/2010/main" val="349260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62000"/>
            <a:ext cx="8010088" cy="1295400"/>
          </a:xfrm>
        </p:spPr>
        <p:txBody>
          <a:bodyPr>
            <a:normAutofit/>
          </a:bodyPr>
          <a:lstStyle/>
          <a:p>
            <a:pPr algn="ctr"/>
            <a:r>
              <a:rPr lang="en-US" sz="3600" dirty="0">
                <a:latin typeface="Times New Roman" panose="02020603050405020304" pitchFamily="18" charset="0"/>
                <a:cs typeface="Times New Roman" panose="02020603050405020304" pitchFamily="18" charset="0"/>
              </a:rPr>
              <a:t>Conservative Manifesto. </a:t>
            </a:r>
          </a:p>
        </p:txBody>
      </p:sp>
      <p:pic>
        <p:nvPicPr>
          <p:cNvPr id="12" name="Content Placeholder 11" descr="A close up of a logo&#10;&#10;Description automatically generated">
            <a:extLst>
              <a:ext uri="{FF2B5EF4-FFF2-40B4-BE49-F238E27FC236}">
                <a16:creationId xmlns:a16="http://schemas.microsoft.com/office/drawing/2014/main" id="{0789884E-7E53-4F2A-B498-5E729CD2ABE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93725" y="1455167"/>
            <a:ext cx="377875" cy="461665"/>
          </a:xfrm>
        </p:spPr>
      </p:pic>
      <p:sp>
        <p:nvSpPr>
          <p:cNvPr id="15" name="Text Placeholder 14">
            <a:extLst>
              <a:ext uri="{FF2B5EF4-FFF2-40B4-BE49-F238E27FC236}">
                <a16:creationId xmlns:a16="http://schemas.microsoft.com/office/drawing/2014/main" id="{1E56ACBE-71BB-4265-8037-DA353E539519}"/>
              </a:ext>
            </a:extLst>
          </p:cNvPr>
          <p:cNvSpPr>
            <a:spLocks noGrp="1"/>
          </p:cNvSpPr>
          <p:nvPr>
            <p:ph type="body" idx="1"/>
          </p:nvPr>
        </p:nvSpPr>
        <p:spPr>
          <a:xfrm>
            <a:off x="694462" y="1916832"/>
            <a:ext cx="7693961" cy="4680519"/>
          </a:xfrm>
        </p:spPr>
        <p:txBody>
          <a:bodyPr>
            <a:normAutofit fontScale="77500" lnSpcReduction="20000"/>
          </a:bodyPr>
          <a:lstStyle/>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People have the security to plan for the future</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Government work which is focused upon the interests of the ordinary, working families</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Ensure that Britain remains a sanctuary for refugees and asylum seekers</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Establish schemes which will help individuals, churches and charities to provide housing and other support for refugees</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 Build enough homes to meet demand, that will slow the rise in housing costs </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 Reduce and control immigration</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 Review the Prison Service to ensure rehabilitation and provide support to  prisoners dependent on drugs and alcohol and help their mental health problems   </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 Introduce a domestic violence and abuse Commissioner to challenge the prevalence of domestic abuse</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Enable tenants to continue to receive lifetime tenancies   </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 Building high quality, sustainable homes and integrated communities</a:t>
            </a:r>
          </a:p>
          <a:p>
            <a:pPr marL="285750" indent="-285750">
              <a:buFont typeface="Arial" panose="020B0604020202020204" pitchFamily="34" charset="0"/>
              <a:buChar char="•"/>
            </a:pPr>
            <a:endParaRPr lang="en-GB" sz="1900" dirty="0">
              <a:solidFill>
                <a:schemeClr val="accent6">
                  <a:lumMod val="7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Eliminate rough sleeping by 2027, introduction of initiative Housing First</a:t>
            </a:r>
          </a:p>
          <a:p>
            <a:pPr marL="285750" indent="-285750">
              <a:buFont typeface="Arial" panose="020B0604020202020204" pitchFamily="34" charset="0"/>
              <a:buChar char="•"/>
            </a:pPr>
            <a:r>
              <a:rPr lang="en-GB" sz="1900" dirty="0">
                <a:solidFill>
                  <a:schemeClr val="accent6">
                    <a:lumMod val="75000"/>
                  </a:schemeClr>
                </a:solidFill>
                <a:latin typeface="Arial" panose="020B0604020202020204" pitchFamily="34" charset="0"/>
                <a:cs typeface="Arial" panose="020B0604020202020204" pitchFamily="34" charset="0"/>
              </a:rPr>
              <a:t>Review funding for refuges and ensure lifetime tenancies </a:t>
            </a:r>
          </a:p>
          <a:p>
            <a:r>
              <a:rPr lang="en-GB" sz="1800" dirty="0">
                <a:solidFill>
                  <a:schemeClr val="accent6">
                    <a:lumMod val="75000"/>
                  </a:schemeClr>
                </a:solidFill>
                <a:latin typeface="Arial" panose="020B0604020202020204" pitchFamily="34" charset="0"/>
                <a:cs typeface="Arial" panose="020B0604020202020204" pitchFamily="34" charset="0"/>
              </a:rPr>
              <a:t>                                                           (The Conservative Party, 2017)          </a:t>
            </a:r>
          </a:p>
        </p:txBody>
      </p:sp>
      <p:sp>
        <p:nvSpPr>
          <p:cNvPr id="3" name="TextBox 2">
            <a:extLst>
              <a:ext uri="{FF2B5EF4-FFF2-40B4-BE49-F238E27FC236}">
                <a16:creationId xmlns:a16="http://schemas.microsoft.com/office/drawing/2014/main" id="{310677D9-EF71-4028-BE51-8708F75FBB73}"/>
              </a:ext>
            </a:extLst>
          </p:cNvPr>
          <p:cNvSpPr txBox="1"/>
          <p:nvPr/>
        </p:nvSpPr>
        <p:spPr>
          <a:xfrm>
            <a:off x="971600" y="1556792"/>
            <a:ext cx="2880320" cy="461665"/>
          </a:xfrm>
          <a:prstGeom prst="rect">
            <a:avLst/>
          </a:prstGeom>
          <a:noFill/>
        </p:spPr>
        <p:txBody>
          <a:bodyPr wrap="square" rtlCol="0">
            <a:spAutoFit/>
          </a:bodyPr>
          <a:lstStyle/>
          <a:p>
            <a:r>
              <a:rPr lang="en-GB" sz="2400" dirty="0">
                <a:solidFill>
                  <a:schemeClr val="accent6">
                    <a:lumMod val="75000"/>
                  </a:schemeClr>
                </a:solidFill>
              </a:rPr>
              <a:t>Conservatives</a:t>
            </a:r>
          </a:p>
        </p:txBody>
      </p:sp>
    </p:spTree>
    <p:extLst>
      <p:ext uri="{BB962C8B-B14F-4D97-AF65-F5344CB8AC3E}">
        <p14:creationId xmlns:p14="http://schemas.microsoft.com/office/powerpoint/2010/main" val="3312140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899593" y="620688"/>
            <a:ext cx="7200800" cy="648072"/>
          </a:xfrm>
          <a:ln>
            <a:noFill/>
          </a:ln>
        </p:spPr>
        <p:txBody>
          <a:bodyPr>
            <a:normAutofit/>
          </a:bodyPr>
          <a:lstStyle/>
          <a:p>
            <a:pPr algn="ctr"/>
            <a:r>
              <a:rPr lang="en-US" sz="3600" u="sng" dirty="0">
                <a:latin typeface="Times New Roman" panose="02020603050405020304" pitchFamily="18" charset="0"/>
                <a:cs typeface="Times New Roman" panose="02020603050405020304" pitchFamily="18" charset="0"/>
              </a:rPr>
              <a:t>Our Proposals.</a:t>
            </a:r>
          </a:p>
        </p:txBody>
      </p:sp>
      <p:pic>
        <p:nvPicPr>
          <p:cNvPr id="9" name="Picture 8" descr="A close up of a logo&#10;&#10;Description automatically generated">
            <a:extLst>
              <a:ext uri="{FF2B5EF4-FFF2-40B4-BE49-F238E27FC236}">
                <a16:creationId xmlns:a16="http://schemas.microsoft.com/office/drawing/2014/main" id="{AADB5B3A-4BFE-417E-B779-F089859F31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359" y="1484785"/>
            <a:ext cx="953305" cy="792087"/>
          </a:xfrm>
          <a:prstGeom prst="rect">
            <a:avLst/>
          </a:prstGeom>
        </p:spPr>
      </p:pic>
      <p:pic>
        <p:nvPicPr>
          <p:cNvPr id="15" name="Picture 14">
            <a:extLst>
              <a:ext uri="{FF2B5EF4-FFF2-40B4-BE49-F238E27FC236}">
                <a16:creationId xmlns:a16="http://schemas.microsoft.com/office/drawing/2014/main" id="{CA3CDFCD-1EE5-4050-B9DA-7BEC963DAD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543" y="980728"/>
            <a:ext cx="648073" cy="586808"/>
          </a:xfrm>
          <a:prstGeom prst="rect">
            <a:avLst/>
          </a:prstGeom>
        </p:spPr>
      </p:pic>
      <p:sp>
        <p:nvSpPr>
          <p:cNvPr id="17" name="TextBox 16">
            <a:extLst>
              <a:ext uri="{FF2B5EF4-FFF2-40B4-BE49-F238E27FC236}">
                <a16:creationId xmlns:a16="http://schemas.microsoft.com/office/drawing/2014/main" id="{E7AD6F4C-8FED-432C-BD2F-FAF66803FEE6}"/>
              </a:ext>
            </a:extLst>
          </p:cNvPr>
          <p:cNvSpPr txBox="1"/>
          <p:nvPr/>
        </p:nvSpPr>
        <p:spPr>
          <a:xfrm>
            <a:off x="594358" y="1546340"/>
            <a:ext cx="7866074" cy="507831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 Bedrock for our dreams and aspirations</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We will tackle discrimination and ensure social security delivers dignity and empowerment and end indefinite detentions</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We will not discriminate between people of different races and creeds</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We will uphold International law by taking in our fair share of refugees</a:t>
            </a:r>
          </a:p>
          <a:p>
            <a:r>
              <a:rPr lang="en-GB" dirty="0">
                <a:latin typeface="Source Sans Pro" panose="020B0503030403020204" pitchFamily="34" charset="0"/>
                <a:ea typeface="Source Sans Pro" panose="020B0503030403020204" pitchFamily="34" charset="0"/>
              </a:rPr>
              <a:t>       We will review arrangements for the housing  and dispersal of refugees</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Homes for many, not private investments for few</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We will introduce a Violence Against Women Commissioner to tackle domestic and sexual violence</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Appoint global ambassadors for women’s rights , LGBT rights and religious freedom</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Publish a strategy for protecting civilians in conflict</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We will consider the reinstatement of the legal aid entitlements</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We will deliver early protection to victims of abuse, with allegations reported to make children safe</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Ensure properties are ‘fit for human habitation</a:t>
            </a:r>
          </a:p>
          <a:p>
            <a:pPr marL="285750" indent="-285750">
              <a:buFont typeface="Arial" panose="020B0604020202020204" pitchFamily="34" charset="0"/>
              <a:buChar char="•"/>
            </a:pPr>
            <a:r>
              <a:rPr lang="en-GB" dirty="0">
                <a:latin typeface="Source Sans Pro" panose="020B0503030403020204" pitchFamily="34" charset="0"/>
                <a:ea typeface="Source Sans Pro" panose="020B0503030403020204" pitchFamily="34" charset="0"/>
              </a:rPr>
              <a:t>New national plan to end rough sleeping in Wales</a:t>
            </a:r>
          </a:p>
          <a:p>
            <a:r>
              <a:rPr lang="en-GB" dirty="0">
                <a:latin typeface="Source Sans Pro" panose="020B0503030403020204" pitchFamily="34" charset="0"/>
                <a:ea typeface="Source Sans Pro" panose="020B0503030403020204" pitchFamily="34" charset="0"/>
              </a:rPr>
              <a:t>                                                                                                                (The Labour Party,  2019)</a:t>
            </a:r>
          </a:p>
        </p:txBody>
      </p:sp>
      <p:sp>
        <p:nvSpPr>
          <p:cNvPr id="2" name="TextBox 1">
            <a:extLst>
              <a:ext uri="{FF2B5EF4-FFF2-40B4-BE49-F238E27FC236}">
                <a16:creationId xmlns:a16="http://schemas.microsoft.com/office/drawing/2014/main" id="{4511968A-2702-467C-BA5C-1EA9863C1119}"/>
              </a:ext>
            </a:extLst>
          </p:cNvPr>
          <p:cNvSpPr txBox="1"/>
          <p:nvPr/>
        </p:nvSpPr>
        <p:spPr>
          <a:xfrm>
            <a:off x="1043607" y="1084675"/>
            <a:ext cx="1368152" cy="461665"/>
          </a:xfrm>
          <a:prstGeom prst="rect">
            <a:avLst/>
          </a:prstGeom>
          <a:noFill/>
        </p:spPr>
        <p:txBody>
          <a:bodyPr wrap="square" rtlCol="0">
            <a:spAutoFit/>
          </a:bodyPr>
          <a:lstStyle/>
          <a:p>
            <a:pPr lvl="0"/>
            <a:r>
              <a:rPr lang="en-GB" sz="2400" dirty="0">
                <a:solidFill>
                  <a:prstClr val="white"/>
                </a:solidFill>
                <a:latin typeface="Source Sans Pro" panose="020B0503030403020204" pitchFamily="34" charset="0"/>
                <a:ea typeface="Source Sans Pro" panose="020B0503030403020204" pitchFamily="34" charset="0"/>
              </a:rPr>
              <a:t>Labour</a:t>
            </a:r>
          </a:p>
        </p:txBody>
      </p:sp>
    </p:spTree>
    <p:extLst>
      <p:ext uri="{BB962C8B-B14F-4D97-AF65-F5344CB8AC3E}">
        <p14:creationId xmlns:p14="http://schemas.microsoft.com/office/powerpoint/2010/main" val="1974126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530210FB-9683-4AB8-B4FD-F9A4E5C8AA8A}"/>
              </a:ext>
            </a:extLst>
          </p:cNvPr>
          <p:cNvGraphicFramePr>
            <a:graphicFrameLocks noGrp="1"/>
          </p:cNvGraphicFramePr>
          <p:nvPr>
            <p:ph idx="1"/>
            <p:extLst>
              <p:ext uri="{D42A27DB-BD31-4B8C-83A1-F6EECF244321}">
                <p14:modId xmlns:p14="http://schemas.microsoft.com/office/powerpoint/2010/main" val="2605514493"/>
              </p:ext>
            </p:extLst>
          </p:nvPr>
        </p:nvGraphicFramePr>
        <p:xfrm>
          <a:off x="593725" y="1484785"/>
          <a:ext cx="7956550" cy="4386972"/>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a:extLst>
              <a:ext uri="{FF2B5EF4-FFF2-40B4-BE49-F238E27FC236}">
                <a16:creationId xmlns:a16="http://schemas.microsoft.com/office/drawing/2014/main" id="{1D8B09BA-918A-49F3-B27E-1EB64192D6C7}"/>
              </a:ext>
            </a:extLst>
          </p:cNvPr>
          <p:cNvSpPr txBox="1"/>
          <p:nvPr/>
        </p:nvSpPr>
        <p:spPr>
          <a:xfrm>
            <a:off x="593725" y="986243"/>
            <a:ext cx="7956550" cy="276999"/>
          </a:xfrm>
          <a:prstGeom prst="rect">
            <a:avLst/>
          </a:prstGeom>
          <a:solidFill>
            <a:schemeClr val="tx1"/>
          </a:solidFill>
        </p:spPr>
        <p:txBody>
          <a:bodyPr wrap="square" rtlCol="0">
            <a:spAutoFit/>
          </a:bodyPr>
          <a:lstStyle/>
          <a:p>
            <a:r>
              <a:rPr lang="en-GB" sz="1200" b="1" dirty="0">
                <a:solidFill>
                  <a:schemeClr val="bg1"/>
                </a:solidFill>
                <a:latin typeface="Arial" panose="020B0604020202020204" pitchFamily="34" charset="0"/>
                <a:cs typeface="Arial" panose="020B0604020202020204" pitchFamily="34" charset="0"/>
              </a:rPr>
              <a:t>Figure 1. Overview of the Provision of Social Housing Lettings Across Wales Between 2012 and 2017</a:t>
            </a:r>
          </a:p>
        </p:txBody>
      </p:sp>
      <p:sp>
        <p:nvSpPr>
          <p:cNvPr id="6" name="TextBox 5">
            <a:extLst>
              <a:ext uri="{FF2B5EF4-FFF2-40B4-BE49-F238E27FC236}">
                <a16:creationId xmlns:a16="http://schemas.microsoft.com/office/drawing/2014/main" id="{3BAEBE60-5E99-4EF2-B777-21F2896A426C}"/>
              </a:ext>
            </a:extLst>
          </p:cNvPr>
          <p:cNvSpPr txBox="1"/>
          <p:nvPr/>
        </p:nvSpPr>
        <p:spPr>
          <a:xfrm>
            <a:off x="593725" y="5871757"/>
            <a:ext cx="7956550" cy="461665"/>
          </a:xfrm>
          <a:prstGeom prst="rect">
            <a:avLst/>
          </a:prstGeom>
          <a:solidFill>
            <a:schemeClr val="tx1"/>
          </a:solidFill>
        </p:spPr>
        <p:txBody>
          <a:bodyPr wrap="square" rtlCol="0">
            <a:spAutoFit/>
          </a:bodyPr>
          <a:lstStyle/>
          <a:p>
            <a:endParaRPr lang="en-GB" sz="1200" b="1" dirty="0">
              <a:solidFill>
                <a:srgbClr val="333333"/>
              </a:solidFill>
              <a:latin typeface="Arial" panose="020B0604020202020204" pitchFamily="34" charset="0"/>
            </a:endParaRPr>
          </a:p>
          <a:p>
            <a:pPr algn="r"/>
            <a:r>
              <a:rPr lang="en-GB" sz="1200" dirty="0">
                <a:solidFill>
                  <a:srgbClr val="333333"/>
                </a:solidFill>
                <a:latin typeface="Arial" panose="020B0604020202020204" pitchFamily="34" charset="0"/>
              </a:rPr>
              <a:t>Source: Social housing lettings data collection, Welsh Government, 2018</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8139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9315642-C3B0-474B-AB76-823BB400DBBA}"/>
              </a:ext>
            </a:extLst>
          </p:cNvPr>
          <p:cNvSpPr txBox="1"/>
          <p:nvPr/>
        </p:nvSpPr>
        <p:spPr>
          <a:xfrm>
            <a:off x="683568" y="925059"/>
            <a:ext cx="7560840" cy="307777"/>
          </a:xfrm>
          <a:prstGeom prst="rect">
            <a:avLst/>
          </a:prstGeom>
          <a:solidFill>
            <a:schemeClr val="tx1"/>
          </a:solidFill>
        </p:spPr>
        <p:txBody>
          <a:bodyPr wrap="square" rtlCol="0">
            <a:spAutoFit/>
          </a:bodyPr>
          <a:lstStyle/>
          <a:p>
            <a:r>
              <a:rPr lang="en-GB" sz="1200" b="1" dirty="0">
                <a:solidFill>
                  <a:schemeClr val="bg1"/>
                </a:solidFill>
                <a:latin typeface="Arial" panose="020B0604020202020204" pitchFamily="34" charset="0"/>
                <a:cs typeface="Arial" panose="020B0604020202020204" pitchFamily="34" charset="0"/>
              </a:rPr>
              <a:t>Figure 2. Social Landlords Housing Stocks and Vacancies, as at 31</a:t>
            </a:r>
            <a:r>
              <a:rPr lang="en-GB" sz="1200" b="1" baseline="30000" dirty="0">
                <a:solidFill>
                  <a:schemeClr val="bg1"/>
                </a:solidFill>
                <a:latin typeface="Arial" panose="020B0604020202020204" pitchFamily="34" charset="0"/>
                <a:cs typeface="Arial" panose="020B0604020202020204" pitchFamily="34" charset="0"/>
              </a:rPr>
              <a:t>st</a:t>
            </a:r>
            <a:r>
              <a:rPr lang="en-GB" sz="1200" b="1" dirty="0">
                <a:solidFill>
                  <a:schemeClr val="bg1"/>
                </a:solidFill>
                <a:latin typeface="Arial" panose="020B0604020202020204" pitchFamily="34" charset="0"/>
                <a:cs typeface="Arial" panose="020B0604020202020204" pitchFamily="34" charset="0"/>
              </a:rPr>
              <a:t> March 2017</a:t>
            </a:r>
            <a:r>
              <a:rPr lang="en-GB" sz="1400" dirty="0">
                <a:solidFill>
                  <a:schemeClr val="bg1"/>
                </a:solidFill>
                <a:latin typeface="Arial" panose="020B0604020202020204" pitchFamily="34" charset="0"/>
                <a:cs typeface="Arial" panose="020B0604020202020204" pitchFamily="34" charset="0"/>
              </a:rPr>
              <a:t>.</a:t>
            </a:r>
          </a:p>
        </p:txBody>
      </p:sp>
      <p:sp>
        <p:nvSpPr>
          <p:cNvPr id="17" name="TextBox 16">
            <a:extLst>
              <a:ext uri="{FF2B5EF4-FFF2-40B4-BE49-F238E27FC236}">
                <a16:creationId xmlns:a16="http://schemas.microsoft.com/office/drawing/2014/main" id="{BC6BE396-90F9-44F8-83AD-E7803688DB06}"/>
              </a:ext>
            </a:extLst>
          </p:cNvPr>
          <p:cNvSpPr txBox="1"/>
          <p:nvPr/>
        </p:nvSpPr>
        <p:spPr>
          <a:xfrm>
            <a:off x="683568" y="1361754"/>
            <a:ext cx="7560840" cy="4464496"/>
          </a:xfrm>
          <a:prstGeom prst="rect">
            <a:avLst/>
          </a:prstGeom>
          <a:solidFill>
            <a:schemeClr val="tx1"/>
          </a:solidFill>
        </p:spPr>
        <p:txBody>
          <a:bodyPr wrap="square" rtlCol="0">
            <a:spAutoFit/>
          </a:bodyPr>
          <a:lstStyle/>
          <a:p>
            <a:endParaRPr lang="en-GB" dirty="0"/>
          </a:p>
        </p:txBody>
      </p:sp>
      <p:graphicFrame>
        <p:nvGraphicFramePr>
          <p:cNvPr id="18" name="Chart 17">
            <a:extLst>
              <a:ext uri="{FF2B5EF4-FFF2-40B4-BE49-F238E27FC236}">
                <a16:creationId xmlns:a16="http://schemas.microsoft.com/office/drawing/2014/main" id="{8CD4B359-14C9-4C2A-990F-8F495661C973}"/>
              </a:ext>
            </a:extLst>
          </p:cNvPr>
          <p:cNvGraphicFramePr>
            <a:graphicFrameLocks/>
          </p:cNvGraphicFramePr>
          <p:nvPr>
            <p:extLst>
              <p:ext uri="{D42A27DB-BD31-4B8C-83A1-F6EECF244321}">
                <p14:modId xmlns:p14="http://schemas.microsoft.com/office/powerpoint/2010/main" val="1902756239"/>
              </p:ext>
            </p:extLst>
          </p:nvPr>
        </p:nvGraphicFramePr>
        <p:xfrm>
          <a:off x="899592" y="1556792"/>
          <a:ext cx="7344816" cy="3960440"/>
        </p:xfrm>
        <a:graphic>
          <a:graphicData uri="http://schemas.openxmlformats.org/drawingml/2006/chart">
            <c:chart xmlns:c="http://schemas.openxmlformats.org/drawingml/2006/chart" xmlns:r="http://schemas.openxmlformats.org/officeDocument/2006/relationships" r:id="rId3"/>
          </a:graphicData>
        </a:graphic>
      </p:graphicFrame>
      <p:sp>
        <p:nvSpPr>
          <p:cNvPr id="19" name="TextBox 18">
            <a:extLst>
              <a:ext uri="{FF2B5EF4-FFF2-40B4-BE49-F238E27FC236}">
                <a16:creationId xmlns:a16="http://schemas.microsoft.com/office/drawing/2014/main" id="{B05C68F2-EF8F-4B27-BC7F-2B51C1C48A1E}"/>
              </a:ext>
            </a:extLst>
          </p:cNvPr>
          <p:cNvSpPr txBox="1"/>
          <p:nvPr/>
        </p:nvSpPr>
        <p:spPr>
          <a:xfrm>
            <a:off x="683568" y="5713511"/>
            <a:ext cx="45719" cy="369332"/>
          </a:xfrm>
          <a:prstGeom prst="rect">
            <a:avLst/>
          </a:prstGeom>
          <a:noFill/>
        </p:spPr>
        <p:txBody>
          <a:bodyPr wrap="square" rtlCol="0">
            <a:spAutoFit/>
          </a:bodyPr>
          <a:lstStyle/>
          <a:p>
            <a:endParaRPr lang="en-GB" dirty="0"/>
          </a:p>
        </p:txBody>
      </p:sp>
      <p:sp>
        <p:nvSpPr>
          <p:cNvPr id="21" name="TextBox 20">
            <a:extLst>
              <a:ext uri="{FF2B5EF4-FFF2-40B4-BE49-F238E27FC236}">
                <a16:creationId xmlns:a16="http://schemas.microsoft.com/office/drawing/2014/main" id="{5BE1B979-A9E1-4444-ACFA-5C6ABC29B8FE}"/>
              </a:ext>
            </a:extLst>
          </p:cNvPr>
          <p:cNvSpPr txBox="1"/>
          <p:nvPr/>
        </p:nvSpPr>
        <p:spPr>
          <a:xfrm>
            <a:off x="683568" y="5775067"/>
            <a:ext cx="7560840" cy="246221"/>
          </a:xfrm>
          <a:prstGeom prst="rect">
            <a:avLst/>
          </a:prstGeom>
          <a:solidFill>
            <a:schemeClr val="tx1"/>
          </a:solidFill>
        </p:spPr>
        <p:txBody>
          <a:bodyPr wrap="square" rtlCol="0">
            <a:spAutoFit/>
          </a:bodyPr>
          <a:lstStyle/>
          <a:p>
            <a:pPr algn="r"/>
            <a:r>
              <a:rPr lang="en-GB" sz="1000" dirty="0">
                <a:solidFill>
                  <a:schemeClr val="bg1"/>
                </a:solidFill>
                <a:latin typeface="Arial" panose="020B0604020202020204" pitchFamily="34" charset="0"/>
                <a:cs typeface="Arial" panose="020B0604020202020204" pitchFamily="34" charset="0"/>
              </a:rPr>
              <a:t>Source: Annual Social Landlord Stock and Vacancies Returns. Housing Revenue Account Subsidy(HRSA)</a:t>
            </a:r>
          </a:p>
        </p:txBody>
      </p:sp>
    </p:spTree>
    <p:extLst>
      <p:ext uri="{BB962C8B-B14F-4D97-AF65-F5344CB8AC3E}">
        <p14:creationId xmlns:p14="http://schemas.microsoft.com/office/powerpoint/2010/main" val="392771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360" y="764373"/>
            <a:ext cx="7955280" cy="720411"/>
          </a:xfrm>
        </p:spPr>
        <p:txBody>
          <a:bodyPr>
            <a:normAutofit/>
          </a:bodyPr>
          <a:lstStyle/>
          <a:p>
            <a:pPr algn="ctr"/>
            <a:r>
              <a:rPr lang="en-US" sz="3600" u="sng" dirty="0">
                <a:latin typeface="Times New Roman" panose="02020603050405020304" pitchFamily="18" charset="0"/>
                <a:cs typeface="Times New Roman" panose="02020603050405020304" pitchFamily="18" charset="0"/>
              </a:rPr>
              <a:t>Refuge or re-offend ? </a:t>
            </a:r>
          </a:p>
        </p:txBody>
      </p:sp>
      <p:sp>
        <p:nvSpPr>
          <p:cNvPr id="3" name="Content Placeholder 2"/>
          <p:cNvSpPr>
            <a:spLocks noGrp="1"/>
          </p:cNvSpPr>
          <p:nvPr>
            <p:ph sz="half" idx="1"/>
          </p:nvPr>
        </p:nvSpPr>
        <p:spPr>
          <a:xfrm>
            <a:off x="594360" y="1556792"/>
            <a:ext cx="7794064" cy="4706848"/>
          </a:xfrm>
        </p:spPr>
        <p:txBody>
          <a:bodyPr>
            <a:normAutofit/>
          </a:bodyPr>
          <a:lstStyle/>
          <a:p>
            <a:r>
              <a:rPr lang="en-GB" sz="1800" dirty="0"/>
              <a:t>The total prison population in the UK is 84,7462, of which approximately 66,000 leave each year.  15% of men and 13% of women in prisons listed ‘no fixed abode’ as their accommodation status when leaving prison                        </a:t>
            </a:r>
          </a:p>
          <a:p>
            <a:r>
              <a:rPr lang="en-GB" sz="1800" dirty="0"/>
              <a:t>15% of newly sentenced people in prison reported being homeless before entering custody, with a third of people seen rough sleeping in London reported serving time in prison</a:t>
            </a:r>
          </a:p>
          <a:p>
            <a:r>
              <a:rPr lang="en-GB" sz="1800" dirty="0"/>
              <a:t> Approximately 6 in 10 female prisoners have nowhere to go to on release from prison. According to recent studies, women in prison have higher levels of disadvantage, particularly mental ill health, substance misuse, trauma and other vulnerabilities</a:t>
            </a:r>
          </a:p>
          <a:p>
            <a:r>
              <a:rPr lang="en-GB" sz="1800" dirty="0"/>
              <a:t>Approximately 12% of the prison population in 2017 were foreign nationals</a:t>
            </a:r>
          </a:p>
          <a:p>
            <a:r>
              <a:rPr lang="en-GB" sz="1800" dirty="0"/>
              <a:t> Re-offending rates for those that leave custody or on court orders is around 37.4% in the UK                             </a:t>
            </a:r>
          </a:p>
          <a:p>
            <a:r>
              <a:rPr lang="en-US" sz="1800" dirty="0"/>
              <a:t>                                                                            (Homeless link, 2017)</a:t>
            </a:r>
          </a:p>
        </p:txBody>
      </p:sp>
    </p:spTree>
    <p:extLst>
      <p:ext uri="{BB962C8B-B14F-4D97-AF65-F5344CB8AC3E}">
        <p14:creationId xmlns:p14="http://schemas.microsoft.com/office/powerpoint/2010/main" val="1920291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4968" y="980729"/>
            <a:ext cx="7866072" cy="576064"/>
          </a:xfrm>
        </p:spPr>
        <p:txBody>
          <a:bodyPr>
            <a:normAutofit fontScale="90000"/>
          </a:bodyPr>
          <a:lstStyle/>
          <a:p>
            <a:pPr algn="ctr"/>
            <a:r>
              <a:rPr lang="en-US" u="sng" dirty="0">
                <a:latin typeface="Times New Roman" panose="02020603050405020304" pitchFamily="18" charset="0"/>
                <a:cs typeface="Times New Roman" panose="02020603050405020304" pitchFamily="18" charset="0"/>
              </a:rPr>
              <a:t>Refuge or re-offend ?</a:t>
            </a:r>
            <a:br>
              <a:rPr lang="en-US" dirty="0"/>
            </a:br>
            <a:endParaRPr lang="en-US" dirty="0"/>
          </a:p>
        </p:txBody>
      </p:sp>
      <p:sp>
        <p:nvSpPr>
          <p:cNvPr id="3" name="TextBox 2">
            <a:extLst>
              <a:ext uri="{FF2B5EF4-FFF2-40B4-BE49-F238E27FC236}">
                <a16:creationId xmlns:a16="http://schemas.microsoft.com/office/drawing/2014/main" id="{02933EB3-2AFE-44F9-9903-16538F5D15E8}"/>
              </a:ext>
            </a:extLst>
          </p:cNvPr>
          <p:cNvSpPr txBox="1"/>
          <p:nvPr/>
        </p:nvSpPr>
        <p:spPr>
          <a:xfrm>
            <a:off x="467544" y="1340768"/>
            <a:ext cx="8208912" cy="5109091"/>
          </a:xfrm>
          <a:prstGeom prst="rect">
            <a:avLst/>
          </a:prstGeom>
          <a:noFill/>
        </p:spPr>
        <p:txBody>
          <a:bodyPr wrap="square" rtlCol="0">
            <a:spAutoFit/>
          </a:bodyPr>
          <a:lstStyle/>
          <a:p>
            <a:pPr marL="285750" indent="-285750">
              <a:buFont typeface="Arial" panose="020B0604020202020204" pitchFamily="34" charset="0"/>
              <a:buChar char="•"/>
            </a:pPr>
            <a:r>
              <a:rPr lang="en-GB" sz="1600" dirty="0"/>
              <a:t>Many women lose their homes while in custody and 60% of women prisoners may not have homes to go to on release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600" dirty="0"/>
              <a:t>Because women are often imprisoned further from their homes than men, they can have more difficulty in retaining a ‘local connection’, which is a common precondition for local authority housing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600" dirty="0"/>
              <a:t>A lack of appropriate and safe accommodation increases the risk of (re)offending - without stable housing it is harder to engage in employment and training, or to access support services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Black, Asian and Minority Ethnic women are overrepresented in prison and face additional barriers to housing. Women in prison need more timely advice about their housing options and support to sustain tenancies or apply for housing and social security benefits.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Lack of a collaborative practice witnessed between the multi agencies to support these vulnerable groups</a:t>
            </a:r>
          </a:p>
          <a:p>
            <a:pPr marL="285750" indent="-285750">
              <a:buFont typeface="Arial" panose="020B0604020202020204" pitchFamily="34" charset="0"/>
              <a:buChar char="•"/>
            </a:pPr>
            <a:r>
              <a:rPr lang="en-GB" sz="1600" dirty="0"/>
              <a:t>                                                                                           (Prison Reform Trust, 2018)</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616667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535C3-ACDF-4447-922F-4651E533609C}"/>
              </a:ext>
            </a:extLst>
          </p:cNvPr>
          <p:cNvSpPr>
            <a:spLocks noGrp="1"/>
          </p:cNvSpPr>
          <p:nvPr>
            <p:ph type="title"/>
          </p:nvPr>
        </p:nvSpPr>
        <p:spPr>
          <a:xfrm>
            <a:off x="683568" y="712126"/>
            <a:ext cx="7242036" cy="628641"/>
          </a:xfrm>
        </p:spPr>
        <p:txBody>
          <a:bodyPr>
            <a:normAutofit fontScale="90000"/>
          </a:bodyPr>
          <a:lstStyle/>
          <a:p>
            <a:pPr algn="ctr"/>
            <a:r>
              <a:rPr lang="en-GB" u="sng" dirty="0">
                <a:latin typeface="Times New Roman" panose="02020603050405020304" pitchFamily="18" charset="0"/>
                <a:cs typeface="Times New Roman" panose="02020603050405020304" pitchFamily="18" charset="0"/>
              </a:rPr>
              <a:t> Complexities of gender.</a:t>
            </a:r>
          </a:p>
        </p:txBody>
      </p:sp>
      <p:sp>
        <p:nvSpPr>
          <p:cNvPr id="4" name="TextBox 3">
            <a:extLst>
              <a:ext uri="{FF2B5EF4-FFF2-40B4-BE49-F238E27FC236}">
                <a16:creationId xmlns:a16="http://schemas.microsoft.com/office/drawing/2014/main" id="{4F46EFF1-E35C-4B02-BDDA-1E5121C978F8}"/>
              </a:ext>
            </a:extLst>
          </p:cNvPr>
          <p:cNvSpPr txBox="1"/>
          <p:nvPr/>
        </p:nvSpPr>
        <p:spPr>
          <a:xfrm>
            <a:off x="323528" y="1412776"/>
            <a:ext cx="8496944" cy="5047536"/>
          </a:xfrm>
          <a:prstGeom prst="rect">
            <a:avLst/>
          </a:prstGeom>
          <a:noFill/>
        </p:spPr>
        <p:txBody>
          <a:bodyPr wrap="square" rtlCol="0">
            <a:spAutoFit/>
          </a:bodyPr>
          <a:lstStyle/>
          <a:p>
            <a:pPr marL="285750" indent="-285750">
              <a:buFont typeface="Arial" panose="020B0604020202020204" pitchFamily="34" charset="0"/>
              <a:buChar char="•"/>
            </a:pPr>
            <a:r>
              <a:rPr lang="en-GB" sz="1600" dirty="0"/>
              <a:t>In 2017, the prosecution rate was twice as high for Black female defendants than White female defendants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 In 2017, theft offences were the most common indictable offence committed by women, (57% White/40% Black/ 43% Asian and 49% Mixed females)</a:t>
            </a:r>
          </a:p>
          <a:p>
            <a:endParaRPr lang="en-GB" sz="1600" dirty="0"/>
          </a:p>
          <a:p>
            <a:pPr marL="285750" indent="-285750">
              <a:buFont typeface="Arial" panose="020B0604020202020204" pitchFamily="34" charset="0"/>
              <a:buChar char="•"/>
            </a:pPr>
            <a:r>
              <a:rPr lang="en-GB" sz="1600" dirty="0"/>
              <a:t>Since 2007, the number of female offenders with 15+ cautions or convictions has trebled</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58% of working age female offenders were claiming out-of-work benefit one month before sentence, increasing to 64% one month after release from prison</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In 2017, there were specific offences for which females were disproportionately prosecuted for, these include: cruelty to or neglect of children, benefit fraud, TV licence evasion, and truancy (parent failing to secure attendance of a child).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Females have accounted for over half of prosecutions of benefit fraud for the last decade.                                                                 </a:t>
            </a:r>
          </a:p>
          <a:p>
            <a:r>
              <a:rPr lang="en-GB" sz="1600" dirty="0"/>
              <a:t>                                                                                              (Ministry for Justice, 2017).</a:t>
            </a:r>
          </a:p>
          <a:p>
            <a:r>
              <a:rPr lang="en-GB" dirty="0"/>
              <a:t> </a:t>
            </a:r>
          </a:p>
        </p:txBody>
      </p:sp>
      <p:pic>
        <p:nvPicPr>
          <p:cNvPr id="6" name="Picture 5" descr="A picture containing clipart&#10;&#10;Description automatically generated">
            <a:extLst>
              <a:ext uri="{FF2B5EF4-FFF2-40B4-BE49-F238E27FC236}">
                <a16:creationId xmlns:a16="http://schemas.microsoft.com/office/drawing/2014/main" id="{D9098D94-90D8-4B4F-B190-018F6F8DE18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40353" y="522391"/>
            <a:ext cx="864096" cy="458337"/>
          </a:xfrm>
          <a:prstGeom prst="rect">
            <a:avLst/>
          </a:prstGeom>
        </p:spPr>
      </p:pic>
    </p:spTree>
    <p:extLst>
      <p:ext uri="{BB962C8B-B14F-4D97-AF65-F5344CB8AC3E}">
        <p14:creationId xmlns:p14="http://schemas.microsoft.com/office/powerpoint/2010/main" val="3704212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pic>
        <p:nvPicPr>
          <p:cNvPr id="15" name="Picture 14">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9144000" cy="2482850"/>
          </a:xfrm>
          <a:prstGeom prst="rect">
            <a:avLst/>
          </a:prstGeom>
        </p:spPr>
      </p:pic>
      <p:sp>
        <p:nvSpPr>
          <p:cNvPr id="17" name="Rectangle 16">
            <a:extLst>
              <a:ext uri="{FF2B5EF4-FFF2-40B4-BE49-F238E27FC236}">
                <a16:creationId xmlns:a16="http://schemas.microsoft.com/office/drawing/2014/main" id="{A5CE956E-F4AA-46A6-8D1F-B12F5AF1A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BB1AD-E16B-4038-848D-E0AE4E4E9B83}"/>
              </a:ext>
            </a:extLst>
          </p:cNvPr>
          <p:cNvSpPr>
            <a:spLocks noGrp="1"/>
          </p:cNvSpPr>
          <p:nvPr>
            <p:ph type="title"/>
          </p:nvPr>
        </p:nvSpPr>
        <p:spPr>
          <a:xfrm>
            <a:off x="514350" y="4698999"/>
            <a:ext cx="8115300" cy="821268"/>
          </a:xfrm>
        </p:spPr>
        <p:txBody>
          <a:bodyPr vert="horz" lIns="91440" tIns="45720" rIns="91440" bIns="45720" rtlCol="0" anchor="b">
            <a:normAutofit/>
          </a:bodyPr>
          <a:lstStyle/>
          <a:p>
            <a:pPr algn="l"/>
            <a:r>
              <a:rPr lang="en-US" sz="3800" u="sng" dirty="0">
                <a:solidFill>
                  <a:schemeClr val="bg1"/>
                </a:solidFill>
              </a:rPr>
              <a:t>Refugees and asylum seekers</a:t>
            </a:r>
          </a:p>
        </p:txBody>
      </p:sp>
      <p:pic>
        <p:nvPicPr>
          <p:cNvPr id="19" name="Picture 18">
            <a:extLst>
              <a:ext uri="{FF2B5EF4-FFF2-40B4-BE49-F238E27FC236}">
                <a16:creationId xmlns:a16="http://schemas.microsoft.com/office/drawing/2014/main" id="{C8D333BF-078F-4A66-9CB8-1CC2271CDD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sp useBgFill="1">
        <p:nvSpPr>
          <p:cNvPr id="21" name="Rounded Rectangle 6">
            <a:extLst>
              <a:ext uri="{FF2B5EF4-FFF2-40B4-BE49-F238E27FC236}">
                <a16:creationId xmlns:a16="http://schemas.microsoft.com/office/drawing/2014/main" id="{19ED8E82-0B36-42E7-BF1F-DECC51AE4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295" y="712832"/>
            <a:ext cx="8115217" cy="347816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BB89FC00-1B24-4C23-AE76-24F605DFA77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11295" y="3501008"/>
            <a:ext cx="8237169" cy="689984"/>
          </a:xfrm>
          <a:prstGeom prst="rect">
            <a:avLst/>
          </a:prstGeom>
        </p:spPr>
      </p:pic>
      <p:sp>
        <p:nvSpPr>
          <p:cNvPr id="4" name="TextBox 3">
            <a:extLst>
              <a:ext uri="{FF2B5EF4-FFF2-40B4-BE49-F238E27FC236}">
                <a16:creationId xmlns:a16="http://schemas.microsoft.com/office/drawing/2014/main" id="{9BCD516A-D671-4BC5-874F-A86B0109EB2D}"/>
              </a:ext>
            </a:extLst>
          </p:cNvPr>
          <p:cNvSpPr txBox="1"/>
          <p:nvPr/>
        </p:nvSpPr>
        <p:spPr>
          <a:xfrm>
            <a:off x="511295" y="1700808"/>
            <a:ext cx="3916689" cy="4032448"/>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3F1AA268-70F8-4CB9-897C-A9A18CB40FEF}"/>
              </a:ext>
            </a:extLst>
          </p:cNvPr>
          <p:cNvSpPr txBox="1"/>
          <p:nvPr/>
        </p:nvSpPr>
        <p:spPr>
          <a:xfrm>
            <a:off x="320431" y="2248815"/>
            <a:ext cx="8496944" cy="369332"/>
          </a:xfrm>
          <a:prstGeom prst="rect">
            <a:avLst/>
          </a:prstGeom>
          <a:noFill/>
        </p:spPr>
        <p:txBody>
          <a:bodyPr wrap="square" rtlCol="0">
            <a:spAutoFit/>
          </a:bodyPr>
          <a:lstStyle/>
          <a:p>
            <a:r>
              <a:rPr lang="en-GB" dirty="0"/>
              <a:t>(</a:t>
            </a:r>
          </a:p>
        </p:txBody>
      </p:sp>
      <p:sp>
        <p:nvSpPr>
          <p:cNvPr id="9" name="TextBox 8">
            <a:extLst>
              <a:ext uri="{FF2B5EF4-FFF2-40B4-BE49-F238E27FC236}">
                <a16:creationId xmlns:a16="http://schemas.microsoft.com/office/drawing/2014/main" id="{931E35F1-CCA5-4B18-99AB-C3A268C02B55}"/>
              </a:ext>
            </a:extLst>
          </p:cNvPr>
          <p:cNvSpPr txBox="1"/>
          <p:nvPr/>
        </p:nvSpPr>
        <p:spPr>
          <a:xfrm>
            <a:off x="683568" y="908720"/>
            <a:ext cx="7632848" cy="2893100"/>
          </a:xfrm>
          <a:prstGeom prst="rect">
            <a:avLst/>
          </a:prstGeom>
          <a:noFill/>
        </p:spPr>
        <p:txBody>
          <a:bodyPr wrap="square" rtlCol="0">
            <a:spAutoFit/>
          </a:bodyPr>
          <a:lstStyle/>
          <a:p>
            <a:pPr marL="285750" indent="-285750">
              <a:buFont typeface="Arial" panose="020B0604020202020204" pitchFamily="34" charset="0"/>
              <a:buChar char="•"/>
            </a:pPr>
            <a:r>
              <a:rPr lang="en-GB" sz="1400" dirty="0"/>
              <a:t>People seeking asylum in UK are not entitled to mainstream benefits and often not allowed to work, relying on welfare system to feed and clothe themselves and their children.</a:t>
            </a:r>
          </a:p>
          <a:p>
            <a:pPr marL="285750" indent="-285750">
              <a:buFont typeface="Arial" panose="020B0604020202020204" pitchFamily="34" charset="0"/>
              <a:buChar char="•"/>
            </a:pPr>
            <a:r>
              <a:rPr lang="en-GB" sz="1400" dirty="0"/>
              <a:t>Women are at risk of abuse and violence at any stage of the asylum support system</a:t>
            </a:r>
          </a:p>
          <a:p>
            <a:pPr marL="285750" indent="-285750">
              <a:buFont typeface="Arial" panose="020B0604020202020204" pitchFamily="34" charset="0"/>
              <a:buChar char="•"/>
            </a:pPr>
            <a:r>
              <a:rPr lang="en-GB" sz="1400" dirty="0"/>
              <a:t>Women recognised as refugees are vulnerable to abuse and at high risk of homelessness and destitution</a:t>
            </a:r>
          </a:p>
          <a:p>
            <a:pPr marL="285750" indent="-285750">
              <a:buFont typeface="Arial" panose="020B0604020202020204" pitchFamily="34" charset="0"/>
              <a:buChar char="•"/>
            </a:pPr>
            <a:r>
              <a:rPr lang="en-GB" sz="1400" dirty="0"/>
              <a:t>Accommodation providers lack awareness of Government’s policy surrounding domestic abuse</a:t>
            </a:r>
          </a:p>
          <a:p>
            <a:pPr marL="285750" indent="-285750">
              <a:buFont typeface="Arial" panose="020B0604020202020204" pitchFamily="34" charset="0"/>
              <a:buChar char="•"/>
            </a:pPr>
            <a:r>
              <a:rPr lang="en-GB" sz="1400" dirty="0"/>
              <a:t>Private’ forms of abuse, often committed against women and children by partners or other family members, within their own homes</a:t>
            </a:r>
          </a:p>
          <a:p>
            <a:pPr marL="285750" indent="-285750">
              <a:buFont typeface="Arial" panose="020B0604020202020204" pitchFamily="34" charset="0"/>
              <a:buChar char="•"/>
            </a:pPr>
            <a:r>
              <a:rPr lang="en-GB" sz="1400" dirty="0"/>
              <a:t>Cases where asylum status is pending subject to Home Office approval are prevented from accessing welfare and housing provisions </a:t>
            </a:r>
          </a:p>
        </p:txBody>
      </p:sp>
    </p:spTree>
    <p:extLst>
      <p:ext uri="{BB962C8B-B14F-4D97-AF65-F5344CB8AC3E}">
        <p14:creationId xmlns:p14="http://schemas.microsoft.com/office/powerpoint/2010/main" val="944724268"/>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3414C1-86C3-4C4D-98C3-CDBC56B6540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9213" y="5445224"/>
            <a:ext cx="7905573" cy="1152128"/>
          </a:xfrm>
          <a:prstGeom prst="rect">
            <a:avLst/>
          </a:prstGeom>
        </p:spPr>
      </p:pic>
      <p:pic>
        <p:nvPicPr>
          <p:cNvPr id="6" name="Picture 5">
            <a:extLst>
              <a:ext uri="{FF2B5EF4-FFF2-40B4-BE49-F238E27FC236}">
                <a16:creationId xmlns:a16="http://schemas.microsoft.com/office/drawing/2014/main" id="{574E76EB-1A64-4CD8-A8F7-56D01E3C49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9213" y="2460567"/>
            <a:ext cx="7905573" cy="1936865"/>
          </a:xfrm>
          <a:prstGeom prst="rect">
            <a:avLst/>
          </a:prstGeom>
        </p:spPr>
      </p:pic>
      <p:pic>
        <p:nvPicPr>
          <p:cNvPr id="10" name="Picture 9">
            <a:extLst>
              <a:ext uri="{FF2B5EF4-FFF2-40B4-BE49-F238E27FC236}">
                <a16:creationId xmlns:a16="http://schemas.microsoft.com/office/drawing/2014/main" id="{C788731B-0A06-4B7F-B7CE-2575E346386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1613" y="2612967"/>
            <a:ext cx="7905573" cy="1936865"/>
          </a:xfrm>
          <a:prstGeom prst="rect">
            <a:avLst/>
          </a:prstGeom>
        </p:spPr>
      </p:pic>
      <p:pic>
        <p:nvPicPr>
          <p:cNvPr id="8" name="Picture 7">
            <a:extLst>
              <a:ext uri="{FF2B5EF4-FFF2-40B4-BE49-F238E27FC236}">
                <a16:creationId xmlns:a16="http://schemas.microsoft.com/office/drawing/2014/main" id="{B71B88CC-4FC9-4471-A714-AB4230D8F98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5536" y="1717575"/>
            <a:ext cx="8352927" cy="4879777"/>
          </a:xfrm>
          <a:prstGeom prst="rect">
            <a:avLst/>
          </a:prstGeom>
        </p:spPr>
      </p:pic>
      <p:sp>
        <p:nvSpPr>
          <p:cNvPr id="13" name="TextBox 12">
            <a:extLst>
              <a:ext uri="{FF2B5EF4-FFF2-40B4-BE49-F238E27FC236}">
                <a16:creationId xmlns:a16="http://schemas.microsoft.com/office/drawing/2014/main" id="{87692688-2415-44B2-9572-0F5FCEEA9B7D}"/>
              </a:ext>
            </a:extLst>
          </p:cNvPr>
          <p:cNvSpPr txBox="1"/>
          <p:nvPr/>
        </p:nvSpPr>
        <p:spPr>
          <a:xfrm>
            <a:off x="771613" y="908720"/>
            <a:ext cx="7976851" cy="584775"/>
          </a:xfrm>
          <a:prstGeom prst="rect">
            <a:avLst/>
          </a:prstGeom>
          <a:noFill/>
        </p:spPr>
        <p:txBody>
          <a:bodyPr wrap="square" rtlCol="0">
            <a:spAutoFit/>
          </a:bodyPr>
          <a:lstStyle/>
          <a:p>
            <a:pPr algn="ctr"/>
            <a:r>
              <a:rPr lang="en-GB" sz="3200" u="sng" dirty="0"/>
              <a:t>Refugees and Asylum Seekers</a:t>
            </a:r>
            <a:r>
              <a:rPr lang="en-GB" u="sng" dirty="0"/>
              <a:t>.</a:t>
            </a:r>
          </a:p>
        </p:txBody>
      </p:sp>
      <p:sp>
        <p:nvSpPr>
          <p:cNvPr id="2" name="TextBox 1">
            <a:extLst>
              <a:ext uri="{FF2B5EF4-FFF2-40B4-BE49-F238E27FC236}">
                <a16:creationId xmlns:a16="http://schemas.microsoft.com/office/drawing/2014/main" id="{DB0CECD7-BC0E-4C37-9AB3-F7ECC4D0C396}"/>
              </a:ext>
            </a:extLst>
          </p:cNvPr>
          <p:cNvSpPr txBox="1"/>
          <p:nvPr/>
        </p:nvSpPr>
        <p:spPr>
          <a:xfrm>
            <a:off x="539552" y="1340768"/>
            <a:ext cx="8280920" cy="5355312"/>
          </a:xfrm>
          <a:prstGeom prst="rect">
            <a:avLst/>
          </a:prstGeom>
          <a:noFill/>
        </p:spPr>
        <p:txBody>
          <a:bodyPr wrap="square" rtlCol="0">
            <a:spAutoFit/>
          </a:bodyPr>
          <a:lstStyle/>
          <a:p>
            <a:pPr marL="285750" indent="-285750">
              <a:buFont typeface="Arial" panose="020B0604020202020204" pitchFamily="34" charset="0"/>
              <a:buChar char="•"/>
            </a:pPr>
            <a:r>
              <a:rPr lang="en-GB" dirty="0"/>
              <a:t>Home Office asylum support policies refer to women largely in context to pregnancy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Little reference is made to gender based violence, within policies and therefore little guidance on how to deal with sensitive cases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Asylum support has varying impacts upon women resulting from sharing accommodation with unrelated adults, living on a low income, financial dependency on spouses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Lack of funding in accommodation in private sector compromises asylum seekers who are destitute, with Universal Credit delayed payments experienced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Reports that vulnerable premises should not be offered to households especially involving single women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Safety in shared housing is a major concern for trans women and others identified as LGBT                         (Refugee Council, 2018) </a:t>
            </a:r>
          </a:p>
        </p:txBody>
      </p:sp>
    </p:spTree>
    <p:extLst>
      <p:ext uri="{BB962C8B-B14F-4D97-AF65-F5344CB8AC3E}">
        <p14:creationId xmlns:p14="http://schemas.microsoft.com/office/powerpoint/2010/main" val="2094610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B9542-8521-4217-B1C2-0E1B464391D7}"/>
              </a:ext>
            </a:extLst>
          </p:cNvPr>
          <p:cNvSpPr>
            <a:spLocks noGrp="1"/>
          </p:cNvSpPr>
          <p:nvPr>
            <p:ph type="title"/>
          </p:nvPr>
        </p:nvSpPr>
        <p:spPr>
          <a:xfrm>
            <a:off x="179512" y="764373"/>
            <a:ext cx="8712968" cy="864427"/>
          </a:xfrm>
        </p:spPr>
        <p:txBody>
          <a:bodyPr>
            <a:normAutofit/>
          </a:bodyPr>
          <a:lstStyle/>
          <a:p>
            <a:pPr algn="ctr"/>
            <a:r>
              <a:rPr lang="en-GB" sz="3200" u="sng" dirty="0">
                <a:latin typeface="Times New Roman" panose="02020603050405020304" pitchFamily="18" charset="0"/>
                <a:cs typeface="Times New Roman" panose="02020603050405020304" pitchFamily="18" charset="0"/>
              </a:rPr>
              <a:t>Exploring The intersectionality</a:t>
            </a:r>
          </a:p>
        </p:txBody>
      </p:sp>
      <p:sp>
        <p:nvSpPr>
          <p:cNvPr id="3" name="TextBox 2">
            <a:extLst>
              <a:ext uri="{FF2B5EF4-FFF2-40B4-BE49-F238E27FC236}">
                <a16:creationId xmlns:a16="http://schemas.microsoft.com/office/drawing/2014/main" id="{9A6A2F6A-04AE-4F56-90DF-7EBED21DB0F0}"/>
              </a:ext>
            </a:extLst>
          </p:cNvPr>
          <p:cNvSpPr txBox="1"/>
          <p:nvPr/>
        </p:nvSpPr>
        <p:spPr>
          <a:xfrm>
            <a:off x="395536" y="1412776"/>
            <a:ext cx="8424936" cy="5909310"/>
          </a:xfrm>
          <a:prstGeom prst="rect">
            <a:avLst/>
          </a:prstGeom>
          <a:noFill/>
        </p:spPr>
        <p:txBody>
          <a:bodyPr wrap="square" rtlCol="0">
            <a:spAutoFit/>
          </a:bodyPr>
          <a:lstStyle/>
          <a:p>
            <a:pPr marL="285750" indent="-285750">
              <a:buFont typeface="Arial" panose="020B0604020202020204" pitchFamily="34" charset="0"/>
              <a:buChar char="•"/>
            </a:pPr>
            <a:r>
              <a:rPr lang="en-GB" dirty="0"/>
              <a:t> Both political parties emphasis their commitment to provide housing for safety, security and the nurture of dreams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rgbClr val="00B050"/>
                </a:solidFill>
              </a:rPr>
              <a:t>Housing (Wales)Act 2014 makes provision for vulnerable groups which include pregnant women and women subjected to domestic abuse (Housing (Wales) Act, 2014)             </a:t>
            </a:r>
          </a:p>
          <a:p>
            <a:pPr marL="285750" indent="-285750">
              <a:buFont typeface="Arial" panose="020B0604020202020204" pitchFamily="34" charset="0"/>
              <a:buChar char="•"/>
            </a:pPr>
            <a:endParaRPr lang="en-GB" dirty="0">
              <a:solidFill>
                <a:srgbClr val="00B050"/>
              </a:solidFill>
            </a:endParaRPr>
          </a:p>
          <a:p>
            <a:pPr marL="285750" indent="-285750">
              <a:buFont typeface="Arial" panose="020B0604020202020204" pitchFamily="34" charset="0"/>
              <a:buChar char="•"/>
            </a:pPr>
            <a:r>
              <a:rPr lang="en-GB" dirty="0">
                <a:solidFill>
                  <a:srgbClr val="FF0000"/>
                </a:solidFill>
              </a:rPr>
              <a:t>Refugees, asylum seekers and women prisoners have circumstances relating to the perpetration of abuse                              (Jones, 2018)</a:t>
            </a:r>
          </a:p>
          <a:p>
            <a:pPr marL="285750" indent="-285750">
              <a:buFont typeface="Arial" panose="020B0604020202020204" pitchFamily="34" charset="0"/>
              <a:buChar char="•"/>
            </a:pPr>
            <a:endParaRPr lang="en-GB" dirty="0">
              <a:solidFill>
                <a:srgbClr val="FF0000"/>
              </a:solidFill>
            </a:endParaRPr>
          </a:p>
          <a:p>
            <a:pPr marL="285750" indent="-285750">
              <a:buFont typeface="Arial" panose="020B0604020202020204" pitchFamily="34" charset="0"/>
              <a:buChar char="•"/>
            </a:pPr>
            <a:r>
              <a:rPr lang="en-GB" dirty="0"/>
              <a:t>Both parties advocate their support for refugees and their responsibility to provide homes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rgbClr val="00B050"/>
                </a:solidFill>
              </a:rPr>
              <a:t>House of Commons documentation stipulates its commitment to support refugee families through social work and welfare services</a:t>
            </a:r>
          </a:p>
          <a:p>
            <a:pPr marL="285750" indent="-285750">
              <a:buFont typeface="Arial" panose="020B0604020202020204" pitchFamily="34" charset="0"/>
              <a:buChar char="•"/>
            </a:pPr>
            <a:endParaRPr lang="en-GB" dirty="0">
              <a:solidFill>
                <a:srgbClr val="00B050"/>
              </a:solidFill>
            </a:endParaRPr>
          </a:p>
          <a:p>
            <a:pPr marL="285750" indent="-285750">
              <a:buFont typeface="Arial" panose="020B0604020202020204" pitchFamily="34" charset="0"/>
              <a:buChar char="•"/>
            </a:pPr>
            <a:r>
              <a:rPr lang="en-GB" dirty="0">
                <a:solidFill>
                  <a:srgbClr val="FF0000"/>
                </a:solidFill>
              </a:rPr>
              <a:t>Asylum seekers and refugees are reduced to destitution and homelessness due to the inefficient practices demonstrated by public sector services                                                 (Refugee Council, 2018)</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27593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122BD-C299-4013-A397-0F145828B613}"/>
              </a:ext>
            </a:extLst>
          </p:cNvPr>
          <p:cNvSpPr>
            <a:spLocks noGrp="1"/>
          </p:cNvSpPr>
          <p:nvPr>
            <p:ph type="title"/>
          </p:nvPr>
        </p:nvSpPr>
        <p:spPr>
          <a:xfrm>
            <a:off x="611560" y="764373"/>
            <a:ext cx="7938080" cy="144347"/>
          </a:xfrm>
        </p:spPr>
        <p:txBody>
          <a:bodyPr>
            <a:normAutofit fontScale="90000"/>
          </a:bodyPr>
          <a:lstStyle/>
          <a:p>
            <a:pPr algn="ctr"/>
            <a:r>
              <a:rPr lang="en-GB" sz="3200" u="sng" dirty="0">
                <a:latin typeface="Times New Roman" panose="02020603050405020304" pitchFamily="18" charset="0"/>
                <a:cs typeface="Times New Roman" panose="02020603050405020304" pitchFamily="18" charset="0"/>
              </a:rPr>
              <a:t>Intersectionality continued</a:t>
            </a:r>
          </a:p>
        </p:txBody>
      </p:sp>
      <p:sp>
        <p:nvSpPr>
          <p:cNvPr id="3" name="TextBox 2">
            <a:extLst>
              <a:ext uri="{FF2B5EF4-FFF2-40B4-BE49-F238E27FC236}">
                <a16:creationId xmlns:a16="http://schemas.microsoft.com/office/drawing/2014/main" id="{7FCAD38D-1019-4F00-B853-08622F3A10A2}"/>
              </a:ext>
            </a:extLst>
          </p:cNvPr>
          <p:cNvSpPr txBox="1"/>
          <p:nvPr/>
        </p:nvSpPr>
        <p:spPr>
          <a:xfrm>
            <a:off x="179512" y="1124744"/>
            <a:ext cx="8784976" cy="6309420"/>
          </a:xfrm>
          <a:prstGeom prst="rect">
            <a:avLst/>
          </a:prstGeom>
          <a:noFill/>
        </p:spPr>
        <p:txBody>
          <a:bodyPr wrap="square" rtlCol="0">
            <a:spAutoFit/>
          </a:bodyPr>
          <a:lstStyle/>
          <a:p>
            <a:pPr marL="285750" lvl="0" indent="-285750">
              <a:buFont typeface="Arial" panose="020B0604020202020204" pitchFamily="34" charset="0"/>
              <a:buChar char="•"/>
            </a:pPr>
            <a:r>
              <a:rPr lang="en-GB" sz="1600" dirty="0">
                <a:solidFill>
                  <a:prstClr val="white"/>
                </a:solidFill>
              </a:rPr>
              <a:t>Both political parties stipulate their commitment to ensure equality prevails across all genders, irrespective of their diversity              </a:t>
            </a:r>
          </a:p>
          <a:p>
            <a:pPr marL="285750" lvl="0" indent="-285750">
              <a:buFont typeface="Arial" panose="020B0604020202020204" pitchFamily="34" charset="0"/>
              <a:buChar char="•"/>
            </a:pPr>
            <a:endParaRPr lang="en-GB" sz="1600" dirty="0">
              <a:solidFill>
                <a:prstClr val="white"/>
              </a:solidFill>
            </a:endParaRPr>
          </a:p>
          <a:p>
            <a:pPr marL="285750" lvl="0" indent="-285750">
              <a:buFont typeface="Arial" panose="020B0604020202020204" pitchFamily="34" charset="0"/>
              <a:buChar char="•"/>
            </a:pPr>
            <a:r>
              <a:rPr lang="en-GB" sz="1600" dirty="0">
                <a:solidFill>
                  <a:srgbClr val="00B050"/>
                </a:solidFill>
              </a:rPr>
              <a:t>Equality Act 2010 clearly challenges any form of discrimination especially where dual characteristics exist                                                          (Ministry of Justice, 2018)</a:t>
            </a:r>
          </a:p>
          <a:p>
            <a:pPr marL="285750" lvl="0" indent="-285750">
              <a:buFont typeface="Arial" panose="020B0604020202020204" pitchFamily="34" charset="0"/>
              <a:buChar char="•"/>
            </a:pPr>
            <a:endParaRPr lang="en-GB" sz="1600" dirty="0">
              <a:solidFill>
                <a:srgbClr val="00B050"/>
              </a:solidFill>
            </a:endParaRPr>
          </a:p>
          <a:p>
            <a:pPr marL="285750" lvl="0" indent="-285750">
              <a:buFont typeface="Arial" panose="020B0604020202020204" pitchFamily="34" charset="0"/>
              <a:buChar char="•"/>
            </a:pPr>
            <a:r>
              <a:rPr lang="en-GB" sz="1600" dirty="0">
                <a:solidFill>
                  <a:srgbClr val="FF0000"/>
                </a:solidFill>
              </a:rPr>
              <a:t>Gender diversity is subject to double standards within the housing and welfare provisions                                                                                      (Prison Reform Trust, 2018)</a:t>
            </a:r>
          </a:p>
          <a:p>
            <a:pPr marL="285750" lvl="0" indent="-285750">
              <a:buFont typeface="Arial" panose="020B0604020202020204" pitchFamily="34" charset="0"/>
              <a:buChar char="•"/>
            </a:pPr>
            <a:endParaRPr lang="en-GB" sz="1600" dirty="0">
              <a:solidFill>
                <a:srgbClr val="FF0000"/>
              </a:solidFill>
            </a:endParaRPr>
          </a:p>
          <a:p>
            <a:pPr marL="285750" lvl="0" indent="-285750">
              <a:buFont typeface="Arial" panose="020B0604020202020204" pitchFamily="34" charset="0"/>
              <a:buChar char="•"/>
            </a:pPr>
            <a:r>
              <a:rPr lang="en-GB" sz="1600" dirty="0"/>
              <a:t>Both parties explicitly promote the rehabilitation of prisoners and recognise their need for support for their complex circumstances</a:t>
            </a:r>
          </a:p>
          <a:p>
            <a:pPr marL="285750" lvl="0" indent="-285750">
              <a:buFont typeface="Arial" panose="020B0604020202020204" pitchFamily="34" charset="0"/>
              <a:buChar char="•"/>
            </a:pPr>
            <a:endParaRPr lang="en-GB" sz="1600" dirty="0"/>
          </a:p>
          <a:p>
            <a:pPr marL="285750" lvl="0" indent="-285750">
              <a:buFont typeface="Arial" panose="020B0604020202020204" pitchFamily="34" charset="0"/>
              <a:buChar char="•"/>
            </a:pPr>
            <a:r>
              <a:rPr lang="en-GB" sz="1600" dirty="0">
                <a:solidFill>
                  <a:srgbClr val="00B050"/>
                </a:solidFill>
              </a:rPr>
              <a:t>Ministry of Justice specifically express their recognition for support to rehabilitate offenders, provide safe environments for offenders subjected to abuse, the need to provide education and challenge discrimination            (Ministry of Justice, 2018)</a:t>
            </a:r>
          </a:p>
          <a:p>
            <a:pPr marL="285750" lvl="0" indent="-285750">
              <a:buFont typeface="Arial" panose="020B0604020202020204" pitchFamily="34" charset="0"/>
              <a:buChar char="•"/>
            </a:pPr>
            <a:endParaRPr lang="en-GB" sz="1600" dirty="0">
              <a:solidFill>
                <a:srgbClr val="FF0000"/>
              </a:solidFill>
            </a:endParaRPr>
          </a:p>
          <a:p>
            <a:pPr marL="285750" lvl="0" indent="-285750">
              <a:buFont typeface="Arial" panose="020B0604020202020204" pitchFamily="34" charset="0"/>
              <a:buChar char="•"/>
            </a:pPr>
            <a:r>
              <a:rPr lang="en-GB" sz="1600" dirty="0">
                <a:solidFill>
                  <a:srgbClr val="FF0000"/>
                </a:solidFill>
              </a:rPr>
              <a:t>Predictors of chances for re-offending include lack of accommodation, victim of domestic violence, poor family ties, unemployment combined with dependency on drugs/alcohol. </a:t>
            </a:r>
          </a:p>
          <a:p>
            <a:pPr marL="285750" lvl="0" indent="-285750">
              <a:buFont typeface="Arial" panose="020B0604020202020204" pitchFamily="34" charset="0"/>
              <a:buChar char="•"/>
            </a:pPr>
            <a:endParaRPr lang="en-GB" sz="1600" dirty="0">
              <a:solidFill>
                <a:srgbClr val="FF0000"/>
              </a:solidFill>
            </a:endParaRPr>
          </a:p>
          <a:p>
            <a:pPr marL="285750" lvl="0" indent="-285750">
              <a:buFont typeface="Arial" panose="020B0604020202020204" pitchFamily="34" charset="0"/>
              <a:buChar char="•"/>
            </a:pPr>
            <a:r>
              <a:rPr lang="en-GB" sz="1600" dirty="0">
                <a:solidFill>
                  <a:srgbClr val="FF0000"/>
                </a:solidFill>
              </a:rPr>
              <a:t>No women’s prisons in Wales, distance from home further compounds vulnerabilities due to experiences of domestic abuse, separation from children and substance abuse                                                                        (HM Prison &amp; Probation Service, 2018)                      </a:t>
            </a:r>
          </a:p>
          <a:p>
            <a:pPr marL="285750" lvl="0" indent="-285750">
              <a:buFont typeface="Arial" panose="020B0604020202020204" pitchFamily="34" charset="0"/>
              <a:buChar char="•"/>
            </a:pPr>
            <a:endParaRPr lang="en-GB" dirty="0">
              <a:solidFill>
                <a:srgbClr val="FF0000"/>
              </a:solidFill>
            </a:endParaRPr>
          </a:p>
          <a:p>
            <a:pPr marL="285750" lvl="0" indent="-285750">
              <a:buFont typeface="Arial" panose="020B0604020202020204" pitchFamily="34" charset="0"/>
              <a:buChar char="•"/>
            </a:pPr>
            <a:r>
              <a:rPr lang="en-GB" dirty="0">
                <a:solidFill>
                  <a:srgbClr val="FF0000"/>
                </a:solidFill>
              </a:rPr>
              <a:t> </a:t>
            </a:r>
            <a:endParaRPr lang="en-GB" dirty="0">
              <a:solidFill>
                <a:srgbClr val="00B050"/>
              </a:solidFill>
            </a:endParaRPr>
          </a:p>
        </p:txBody>
      </p:sp>
    </p:spTree>
    <p:extLst>
      <p:ext uri="{BB962C8B-B14F-4D97-AF65-F5344CB8AC3E}">
        <p14:creationId xmlns:p14="http://schemas.microsoft.com/office/powerpoint/2010/main" val="495712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6FDEF-C5D1-4F55-A76C-A6D2E0F08A31}"/>
              </a:ext>
            </a:extLst>
          </p:cNvPr>
          <p:cNvSpPr>
            <a:spLocks noGrp="1"/>
          </p:cNvSpPr>
          <p:nvPr>
            <p:ph type="title"/>
          </p:nvPr>
        </p:nvSpPr>
        <p:spPr>
          <a:xfrm>
            <a:off x="755576" y="764373"/>
            <a:ext cx="7794064" cy="1293028"/>
          </a:xfrm>
        </p:spPr>
        <p:txBody>
          <a:bodyPr/>
          <a:lstStyle/>
          <a:p>
            <a:pPr algn="ctr"/>
            <a:r>
              <a:rPr lang="en-GB" u="sng" dirty="0"/>
              <a:t>Intersectionality revisited</a:t>
            </a:r>
          </a:p>
        </p:txBody>
      </p:sp>
      <p:pic>
        <p:nvPicPr>
          <p:cNvPr id="4" name="Picture 3" descr="A screenshot of a cell phone&#10;&#10;Description automatically generated">
            <a:extLst>
              <a:ext uri="{FF2B5EF4-FFF2-40B4-BE49-F238E27FC236}">
                <a16:creationId xmlns:a16="http://schemas.microsoft.com/office/drawing/2014/main" id="{2485E942-A2A2-4179-8F7A-AA9E6657F1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 y="1844824"/>
            <a:ext cx="7620000" cy="4294038"/>
          </a:xfrm>
          <a:prstGeom prst="rect">
            <a:avLst/>
          </a:prstGeom>
        </p:spPr>
      </p:pic>
    </p:spTree>
    <p:extLst>
      <p:ext uri="{BB962C8B-B14F-4D97-AF65-F5344CB8AC3E}">
        <p14:creationId xmlns:p14="http://schemas.microsoft.com/office/powerpoint/2010/main" val="176112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F1C8E5-F2F5-4231-9CF5-A69BE0E04036}"/>
              </a:ext>
            </a:extLst>
          </p:cNvPr>
          <p:cNvSpPr txBox="1"/>
          <p:nvPr/>
        </p:nvSpPr>
        <p:spPr>
          <a:xfrm>
            <a:off x="395536" y="116632"/>
            <a:ext cx="8280920" cy="8444363"/>
          </a:xfrm>
          <a:prstGeom prst="rect">
            <a:avLst/>
          </a:prstGeom>
          <a:noFill/>
        </p:spPr>
        <p:txBody>
          <a:bodyPr wrap="square" rtlCol="0">
            <a:spAutoFit/>
          </a:bodyPr>
          <a:lstStyle/>
          <a:p>
            <a:pPr algn="ctr">
              <a:lnSpc>
                <a:spcPct val="150000"/>
              </a:lnSpc>
            </a:pPr>
            <a:r>
              <a:rPr lang="en-GB" sz="1600" u="sng" dirty="0">
                <a:latin typeface="Times New Roman" panose="02020603050405020304" pitchFamily="18" charset="0"/>
                <a:cs typeface="Times New Roman" panose="02020603050405020304" pitchFamily="18" charset="0"/>
              </a:rPr>
              <a:t>References.</a:t>
            </a:r>
          </a:p>
          <a:p>
            <a:pPr>
              <a:lnSpc>
                <a:spcPct val="150000"/>
              </a:lnSpc>
            </a:pPr>
            <a:r>
              <a:rPr lang="en-GB" sz="1600" dirty="0">
                <a:latin typeface="Times New Roman" panose="02020603050405020304" pitchFamily="18" charset="0"/>
                <a:cs typeface="Times New Roman" panose="02020603050405020304" pitchFamily="18" charset="0"/>
              </a:rPr>
              <a:t>Chambers, D (2015), </a:t>
            </a:r>
            <a:r>
              <a:rPr lang="en-GB" sz="1600" i="1" dirty="0">
                <a:latin typeface="Times New Roman" panose="02020603050405020304" pitchFamily="18" charset="0"/>
                <a:cs typeface="Times New Roman" panose="02020603050405020304" pitchFamily="18" charset="0"/>
              </a:rPr>
              <a:t>A Sociology of Family Life, </a:t>
            </a:r>
            <a:r>
              <a:rPr lang="en-GB" sz="1600" dirty="0">
                <a:latin typeface="Times New Roman" panose="02020603050405020304" pitchFamily="18" charset="0"/>
                <a:cs typeface="Times New Roman" panose="02020603050405020304" pitchFamily="18" charset="0"/>
              </a:rPr>
              <a:t>Cambridge, Polity Press.</a:t>
            </a:r>
          </a:p>
          <a:p>
            <a:pPr>
              <a:lnSpc>
                <a:spcPct val="150000"/>
              </a:lnSpc>
            </a:pPr>
            <a:r>
              <a:rPr lang="en-GB" sz="1600" dirty="0">
                <a:latin typeface="Times New Roman" panose="02020603050405020304" pitchFamily="18" charset="0"/>
                <a:cs typeface="Times New Roman" panose="02020603050405020304" pitchFamily="18" charset="0"/>
              </a:rPr>
              <a:t>The Conservative Party (2017), </a:t>
            </a:r>
            <a:r>
              <a:rPr lang="en-GB" sz="1600" i="1" dirty="0">
                <a:latin typeface="Times New Roman" panose="02020603050405020304" pitchFamily="18" charset="0"/>
                <a:cs typeface="Times New Roman" panose="02020603050405020304" pitchFamily="18" charset="0"/>
              </a:rPr>
              <a:t> Forward Together: The Conservative Manifesto, </a:t>
            </a:r>
            <a:r>
              <a:rPr lang="en-GB" sz="1600" dirty="0">
                <a:latin typeface="Times New Roman" panose="02020603050405020304" pitchFamily="18" charset="0"/>
                <a:cs typeface="Times New Roman" panose="02020603050405020304" pitchFamily="18" charset="0"/>
              </a:rPr>
              <a:t>[Online] Available at: </a:t>
            </a:r>
            <a:r>
              <a:rPr lang="en-GB" sz="1600" dirty="0">
                <a:latin typeface="Times New Roman" panose="02020603050405020304" pitchFamily="18" charset="0"/>
                <a:cs typeface="Times New Roman" panose="02020603050405020304" pitchFamily="18" charset="0"/>
                <a:hlinkClick r:id="rId3"/>
              </a:rPr>
              <a:t>https://www.conservatives.com/manifesto</a:t>
            </a:r>
            <a:r>
              <a:rPr lang="en-GB" sz="1600" dirty="0">
                <a:latin typeface="Times New Roman" panose="02020603050405020304" pitchFamily="18" charset="0"/>
                <a:cs typeface="Times New Roman" panose="02020603050405020304" pitchFamily="18" charset="0"/>
              </a:rPr>
              <a:t> (Accessed 12th January 2019).</a:t>
            </a:r>
          </a:p>
          <a:p>
            <a:pPr lvl="0" defTabSz="914400">
              <a:lnSpc>
                <a:spcPct val="90000"/>
              </a:lnSpc>
              <a:spcBef>
                <a:spcPts val="1000"/>
              </a:spcBef>
            </a:pPr>
            <a:r>
              <a:rPr lang="en-GB" sz="1600" dirty="0">
                <a:latin typeface="Times New Roman" panose="02020603050405020304" pitchFamily="18" charset="0"/>
                <a:cs typeface="Times New Roman" panose="02020603050405020304" pitchFamily="18" charset="0"/>
              </a:rPr>
              <a:t>Giddens, A &amp; Sutton, (2017), </a:t>
            </a:r>
            <a:r>
              <a:rPr lang="en-GB" sz="1600" i="1" dirty="0">
                <a:latin typeface="Times New Roman" panose="02020603050405020304" pitchFamily="18" charset="0"/>
                <a:cs typeface="Times New Roman" panose="02020603050405020304" pitchFamily="18" charset="0"/>
              </a:rPr>
              <a:t>Sociology, 8</a:t>
            </a:r>
            <a:r>
              <a:rPr lang="en-GB" sz="1600" i="1" baseline="30000" dirty="0">
                <a:latin typeface="Times New Roman" panose="02020603050405020304" pitchFamily="18" charset="0"/>
                <a:cs typeface="Times New Roman" panose="02020603050405020304" pitchFamily="18" charset="0"/>
              </a:rPr>
              <a:t>th</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edn</a:t>
            </a:r>
            <a:r>
              <a:rPr lang="en-GB" sz="1600" i="1"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Cambridge, Polity Press</a:t>
            </a:r>
            <a:r>
              <a:rPr lang="en-GB" sz="1600" i="1" dirty="0">
                <a:latin typeface="Times New Roman" panose="02020603050405020304" pitchFamily="18" charset="0"/>
                <a:cs typeface="Times New Roman" panose="02020603050405020304" pitchFamily="18" charset="0"/>
              </a:rPr>
              <a:t>.</a:t>
            </a:r>
            <a:r>
              <a:rPr lang="en-GB" sz="1600" dirty="0">
                <a:solidFill>
                  <a:prstClr val="black"/>
                </a:solidFill>
                <a:latin typeface="Times New Roman" panose="02020603050405020304" pitchFamily="18" charset="0"/>
                <a:cs typeface="Times New Roman" panose="02020603050405020304" pitchFamily="18" charset="0"/>
              </a:rPr>
              <a:t>,</a:t>
            </a:r>
            <a:r>
              <a:rPr lang="en-GB" sz="1400" dirty="0">
                <a:solidFill>
                  <a:prstClr val="black"/>
                </a:solidFill>
                <a:latin typeface="Times New Roman" panose="02020603050405020304" pitchFamily="18" charset="0"/>
                <a:cs typeface="Times New Roman" panose="02020603050405020304" pitchFamily="18" charset="0"/>
              </a:rPr>
              <a:t>( Polity Press.</a:t>
            </a:r>
          </a:p>
          <a:p>
            <a:pPr>
              <a:lnSpc>
                <a:spcPct val="150000"/>
              </a:lnSpc>
            </a:pPr>
            <a:r>
              <a:rPr lang="en-GB" sz="1600" dirty="0">
                <a:latin typeface="Times New Roman" panose="02020603050405020304" pitchFamily="18" charset="0"/>
                <a:cs typeface="Times New Roman" panose="02020603050405020304" pitchFamily="18" charset="0"/>
              </a:rPr>
              <a:t>Goswami, N , O’ Donovan, M &amp; </a:t>
            </a:r>
            <a:r>
              <a:rPr lang="en-GB" sz="1600" dirty="0" err="1">
                <a:latin typeface="Times New Roman" panose="02020603050405020304" pitchFamily="18" charset="0"/>
                <a:cs typeface="Times New Roman" panose="02020603050405020304" pitchFamily="18" charset="0"/>
              </a:rPr>
              <a:t>Yount</a:t>
            </a:r>
            <a:r>
              <a:rPr lang="en-GB" sz="1600" dirty="0">
                <a:latin typeface="Times New Roman" panose="02020603050405020304" pitchFamily="18" charset="0"/>
                <a:cs typeface="Times New Roman" panose="02020603050405020304" pitchFamily="18" charset="0"/>
              </a:rPr>
              <a:t>, L (2016), </a:t>
            </a:r>
            <a:r>
              <a:rPr lang="en-GB" sz="1600" i="1" dirty="0">
                <a:latin typeface="Times New Roman" panose="02020603050405020304" pitchFamily="18" charset="0"/>
                <a:cs typeface="Times New Roman" panose="02020603050405020304" pitchFamily="18" charset="0"/>
              </a:rPr>
              <a:t>Why Race and Gender Still Matter: An </a:t>
            </a:r>
            <a:r>
              <a:rPr lang="en-GB" sz="1600" i="1" dirty="0" err="1">
                <a:latin typeface="Times New Roman" panose="02020603050405020304" pitchFamily="18" charset="0"/>
                <a:cs typeface="Times New Roman" panose="02020603050405020304" pitchFamily="18" charset="0"/>
              </a:rPr>
              <a:t>Intetrsectional</a:t>
            </a:r>
            <a:r>
              <a:rPr lang="en-GB" sz="1600" i="1" dirty="0">
                <a:latin typeface="Times New Roman" panose="02020603050405020304" pitchFamily="18" charset="0"/>
                <a:cs typeface="Times New Roman" panose="02020603050405020304" pitchFamily="18" charset="0"/>
              </a:rPr>
              <a:t> Approach, Oxon, </a:t>
            </a:r>
            <a:r>
              <a:rPr lang="en-GB" sz="1600" dirty="0">
                <a:latin typeface="Times New Roman" panose="02020603050405020304" pitchFamily="18" charset="0"/>
                <a:cs typeface="Times New Roman" panose="02020603050405020304" pitchFamily="18" charset="0"/>
              </a:rPr>
              <a:t>Routledge.</a:t>
            </a:r>
          </a:p>
          <a:p>
            <a:pPr>
              <a:lnSpc>
                <a:spcPct val="150000"/>
              </a:lnSpc>
            </a:pPr>
            <a:r>
              <a:rPr lang="en-GB" sz="1600" dirty="0" err="1">
                <a:latin typeface="Times New Roman" panose="02020603050405020304" pitchFamily="18" charset="0"/>
                <a:cs typeface="Times New Roman" panose="02020603050405020304" pitchFamily="18" charset="0"/>
              </a:rPr>
              <a:t>Homelesslink</a:t>
            </a:r>
            <a:r>
              <a:rPr lang="en-GB" sz="1600" dirty="0">
                <a:latin typeface="Times New Roman" panose="02020603050405020304" pitchFamily="18" charset="0"/>
                <a:cs typeface="Times New Roman" panose="02020603050405020304" pitchFamily="18" charset="0"/>
              </a:rPr>
              <a:t> (2017), </a:t>
            </a:r>
            <a:r>
              <a:rPr lang="en-GB" sz="1600" i="1" dirty="0">
                <a:latin typeface="Times New Roman" panose="02020603050405020304" pitchFamily="18" charset="0"/>
                <a:cs typeface="Times New Roman" panose="02020603050405020304" pitchFamily="18" charset="0"/>
              </a:rPr>
              <a:t>Working with prison leavers, Resource for homelessness services, </a:t>
            </a:r>
            <a:r>
              <a:rPr lang="en-GB" sz="1600" dirty="0">
                <a:latin typeface="Times New Roman" panose="02020603050405020304" pitchFamily="18" charset="0"/>
                <a:cs typeface="Times New Roman" panose="02020603050405020304" pitchFamily="18" charset="0"/>
              </a:rPr>
              <a:t>[Online] Available at</a:t>
            </a:r>
            <a:r>
              <a:rPr lang="en-GB" sz="1600" u="sng" dirty="0">
                <a:solidFill>
                  <a:srgbClr val="FF0000"/>
                </a:solidFill>
                <a:latin typeface="Times New Roman" panose="02020603050405020304" pitchFamily="18" charset="0"/>
                <a:cs typeface="Times New Roman" panose="02020603050405020304" pitchFamily="18" charset="0"/>
              </a:rPr>
              <a:t>: https://www.homeless.org.uk/sites/default/files/site-attachments/Working%20with%20prison%20leavers%20March%202018.pdf  </a:t>
            </a:r>
            <a:r>
              <a:rPr lang="en-GB" sz="1600" dirty="0">
                <a:latin typeface="Times New Roman" panose="02020603050405020304" pitchFamily="18" charset="0"/>
                <a:cs typeface="Times New Roman" panose="02020603050405020304" pitchFamily="18" charset="0"/>
              </a:rPr>
              <a:t>(Accessed 13</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January 2019).</a:t>
            </a:r>
          </a:p>
          <a:p>
            <a:pPr>
              <a:lnSpc>
                <a:spcPct val="150000"/>
              </a:lnSpc>
            </a:pPr>
            <a:r>
              <a:rPr lang="en-GB" sz="1600" dirty="0" err="1">
                <a:latin typeface="Times New Roman" panose="02020603050405020304" pitchFamily="18" charset="0"/>
                <a:cs typeface="Times New Roman" panose="02020603050405020304" pitchFamily="18" charset="0"/>
              </a:rPr>
              <a:t>Kohlman</a:t>
            </a:r>
            <a:r>
              <a:rPr lang="en-GB" sz="1600" dirty="0">
                <a:latin typeface="Times New Roman" panose="02020603050405020304" pitchFamily="18" charset="0"/>
                <a:cs typeface="Times New Roman" panose="02020603050405020304" pitchFamily="18" charset="0"/>
              </a:rPr>
              <a:t>, M, Krieg, D &amp; Dickerson, B (2013), </a:t>
            </a:r>
            <a:r>
              <a:rPr lang="en-GB" sz="1600" i="1" dirty="0">
                <a:latin typeface="Times New Roman" panose="02020603050405020304" pitchFamily="18" charset="0"/>
                <a:cs typeface="Times New Roman" panose="02020603050405020304" pitchFamily="18" charset="0"/>
              </a:rPr>
              <a:t>Notions of Family :Intersectional Perspectives, </a:t>
            </a:r>
            <a:r>
              <a:rPr lang="en-GB" sz="1600" dirty="0">
                <a:latin typeface="Times New Roman" panose="02020603050405020304" pitchFamily="18" charset="0"/>
                <a:cs typeface="Times New Roman" panose="02020603050405020304" pitchFamily="18" charset="0"/>
              </a:rPr>
              <a:t>Emerald Group Publishing Limited, Bingley.</a:t>
            </a:r>
          </a:p>
          <a:p>
            <a:pPr>
              <a:lnSpc>
                <a:spcPct val="150000"/>
              </a:lnSpc>
            </a:pPr>
            <a:r>
              <a:rPr lang="en-GB" sz="1600" dirty="0">
                <a:latin typeface="Times New Roman" panose="02020603050405020304" pitchFamily="18" charset="0"/>
                <a:cs typeface="Times New Roman" panose="02020603050405020304" pitchFamily="18" charset="0"/>
              </a:rPr>
              <a:t>The Labour Party (2017), </a:t>
            </a:r>
            <a:r>
              <a:rPr lang="en-GB" sz="1600" i="1" dirty="0">
                <a:latin typeface="Times New Roman" panose="02020603050405020304" pitchFamily="18" charset="0"/>
                <a:cs typeface="Times New Roman" panose="02020603050405020304" pitchFamily="18" charset="0"/>
              </a:rPr>
              <a:t>Manifesto, A More Equal Society, </a:t>
            </a:r>
            <a:r>
              <a:rPr lang="en-GB" sz="1600" dirty="0">
                <a:latin typeface="Times New Roman" panose="02020603050405020304" pitchFamily="18" charset="0"/>
                <a:cs typeface="Times New Roman" panose="02020603050405020304" pitchFamily="18" charset="0"/>
              </a:rPr>
              <a:t>[Online] Available at: </a:t>
            </a:r>
            <a:r>
              <a:rPr lang="en-GB" sz="1600" dirty="0">
                <a:latin typeface="Times New Roman" panose="02020603050405020304" pitchFamily="18" charset="0"/>
                <a:cs typeface="Times New Roman" panose="02020603050405020304" pitchFamily="18" charset="0"/>
                <a:hlinkClick r:id="rId4"/>
              </a:rPr>
              <a:t>https://labour.org.uk/manifesto/a-more-equal-society/</a:t>
            </a:r>
            <a:r>
              <a:rPr lang="en-GB" sz="1600" dirty="0">
                <a:latin typeface="Times New Roman" panose="02020603050405020304" pitchFamily="18" charset="0"/>
                <a:cs typeface="Times New Roman" panose="02020603050405020304" pitchFamily="18" charset="0"/>
              </a:rPr>
              <a:t> (Accessed 14</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January 2019).</a:t>
            </a:r>
          </a:p>
          <a:p>
            <a:pPr>
              <a:lnSpc>
                <a:spcPct val="150000"/>
              </a:lnSpc>
            </a:pPr>
            <a:r>
              <a:rPr lang="en-GB" sz="1600" dirty="0">
                <a:latin typeface="Times New Roman" panose="02020603050405020304" pitchFamily="18" charset="0"/>
                <a:cs typeface="Times New Roman" panose="02020603050405020304" pitchFamily="18" charset="0"/>
              </a:rPr>
              <a:t>The Labour Party (2019), </a:t>
            </a:r>
            <a:r>
              <a:rPr lang="en-GB" sz="1600" i="1" dirty="0">
                <a:latin typeface="Times New Roman" panose="02020603050405020304" pitchFamily="18" charset="0"/>
                <a:cs typeface="Times New Roman" panose="02020603050405020304" pitchFamily="18" charset="0"/>
              </a:rPr>
              <a:t>Where We Stand, Secure Homes For All, </a:t>
            </a:r>
            <a:r>
              <a:rPr lang="en-GB" sz="1600" dirty="0">
                <a:latin typeface="Times New Roman" panose="02020603050405020304" pitchFamily="18" charset="0"/>
                <a:cs typeface="Times New Roman" panose="02020603050405020304" pitchFamily="18" charset="0"/>
              </a:rPr>
              <a:t>[Online] Available at: </a:t>
            </a:r>
            <a:r>
              <a:rPr lang="en-GB" sz="1600" dirty="0">
                <a:latin typeface="Times New Roman" panose="02020603050405020304" pitchFamily="18" charset="0"/>
                <a:cs typeface="Times New Roman" panose="02020603050405020304" pitchFamily="18" charset="0"/>
                <a:hlinkClick r:id="rId5"/>
              </a:rPr>
              <a:t>https://labour.org.uk/issue/secure-homes/</a:t>
            </a:r>
            <a:r>
              <a:rPr lang="en-GB" sz="1600" dirty="0">
                <a:latin typeface="Times New Roman" panose="02020603050405020304" pitchFamily="18" charset="0"/>
                <a:cs typeface="Times New Roman" panose="02020603050405020304" pitchFamily="18" charset="0"/>
              </a:rPr>
              <a:t> (Accessed 12</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January 2019).</a:t>
            </a:r>
          </a:p>
          <a:p>
            <a:pPr>
              <a:lnSpc>
                <a:spcPct val="150000"/>
              </a:lnSpc>
            </a:pPr>
            <a:r>
              <a:rPr lang="en-GB" sz="1600" dirty="0">
                <a:latin typeface="Times New Roman" panose="02020603050405020304" pitchFamily="18" charset="0"/>
                <a:cs typeface="Times New Roman" panose="02020603050405020304" pitchFamily="18" charset="0"/>
              </a:rPr>
              <a:t>Lentin, A (2011), </a:t>
            </a:r>
            <a:r>
              <a:rPr lang="en-GB" sz="1600" i="1" dirty="0">
                <a:latin typeface="Times New Roman" panose="02020603050405020304" pitchFamily="18" charset="0"/>
                <a:cs typeface="Times New Roman" panose="02020603050405020304" pitchFamily="18" charset="0"/>
              </a:rPr>
              <a:t>Racism and Ethnic Discrimination, </a:t>
            </a:r>
            <a:r>
              <a:rPr lang="en-GB" sz="1600" dirty="0">
                <a:latin typeface="Times New Roman" panose="02020603050405020304" pitchFamily="18" charset="0"/>
                <a:cs typeface="Times New Roman" panose="02020603050405020304" pitchFamily="18" charset="0"/>
              </a:rPr>
              <a:t>New York, The Rosen Publishing Group Inc</a:t>
            </a:r>
            <a:r>
              <a:rPr lang="en-GB" sz="1600" i="1"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a:lnSpc>
                <a:spcPct val="150000"/>
              </a:lnSpc>
            </a:pPr>
            <a:endParaRPr lang="en-GB" sz="1600" dirty="0">
              <a:latin typeface="Times New Roman" panose="02020603050405020304" pitchFamily="18" charset="0"/>
              <a:cs typeface="Times New Roman" panose="02020603050405020304" pitchFamily="18" charset="0"/>
            </a:endParaRPr>
          </a:p>
          <a:p>
            <a:pPr>
              <a:lnSpc>
                <a:spcPct val="150000"/>
              </a:lnSpc>
            </a:pPr>
            <a:endParaRPr lang="en-GB"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a:p>
            <a:endParaRPr lang="en-GB" sz="1600" i="1" dirty="0">
              <a:latin typeface="Times New Roman" panose="02020603050405020304" pitchFamily="18" charset="0"/>
              <a:cs typeface="Times New Roman" panose="02020603050405020304" pitchFamily="18" charset="0"/>
            </a:endParaRPr>
          </a:p>
          <a:p>
            <a:endParaRPr lang="en-GB" sz="16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791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C9EE1-D1C5-4841-9813-79CBBB7ECCA6}"/>
              </a:ext>
            </a:extLst>
          </p:cNvPr>
          <p:cNvSpPr txBox="1"/>
          <p:nvPr/>
        </p:nvSpPr>
        <p:spPr>
          <a:xfrm>
            <a:off x="2915816" y="0"/>
            <a:ext cx="2592288" cy="338554"/>
          </a:xfrm>
          <a:prstGeom prst="rect">
            <a:avLst/>
          </a:prstGeom>
          <a:noFill/>
        </p:spPr>
        <p:txBody>
          <a:bodyPr wrap="square" rtlCol="0">
            <a:spAutoFit/>
          </a:bodyPr>
          <a:lstStyle/>
          <a:p>
            <a:pPr algn="ctr"/>
            <a:r>
              <a:rPr lang="en-GB" sz="1600" u="sng" dirty="0">
                <a:latin typeface="Times New Roman" panose="02020603050405020304" pitchFamily="18" charset="0"/>
                <a:cs typeface="Times New Roman" panose="02020603050405020304" pitchFamily="18" charset="0"/>
              </a:rPr>
              <a:t>References.</a:t>
            </a:r>
          </a:p>
        </p:txBody>
      </p:sp>
      <p:sp>
        <p:nvSpPr>
          <p:cNvPr id="6" name="TextBox 5">
            <a:extLst>
              <a:ext uri="{FF2B5EF4-FFF2-40B4-BE49-F238E27FC236}">
                <a16:creationId xmlns:a16="http://schemas.microsoft.com/office/drawing/2014/main" id="{01FC8DEC-F4D1-4F1E-80D0-D78674E5649C}"/>
              </a:ext>
            </a:extLst>
          </p:cNvPr>
          <p:cNvSpPr txBox="1"/>
          <p:nvPr/>
        </p:nvSpPr>
        <p:spPr>
          <a:xfrm>
            <a:off x="34768" y="304615"/>
            <a:ext cx="9432032" cy="6572953"/>
          </a:xfrm>
          <a:prstGeom prst="rect">
            <a:avLst/>
          </a:prstGeom>
          <a:noFill/>
        </p:spPr>
        <p:txBody>
          <a:bodyPr wrap="square" rtlCol="0">
            <a:spAutoFit/>
          </a:bodyPr>
          <a:lstStyle/>
          <a:p>
            <a:pPr lvl="0"/>
            <a:r>
              <a:rPr lang="en-GB" sz="1600" dirty="0">
                <a:solidFill>
                  <a:prstClr val="white"/>
                </a:solidFill>
                <a:latin typeface="Times New Roman" panose="02020603050405020304" pitchFamily="18" charset="0"/>
                <a:cs typeface="Times New Roman" panose="02020603050405020304" pitchFamily="18" charset="0"/>
              </a:rPr>
              <a:t>Mc </a:t>
            </a:r>
            <a:r>
              <a:rPr lang="en-GB" sz="1600" dirty="0" err="1">
                <a:solidFill>
                  <a:prstClr val="white"/>
                </a:solidFill>
                <a:latin typeface="Times New Roman" panose="02020603050405020304" pitchFamily="18" charset="0"/>
                <a:cs typeface="Times New Roman" panose="02020603050405020304" pitchFamily="18" charset="0"/>
              </a:rPr>
              <a:t>Guiness</a:t>
            </a:r>
            <a:r>
              <a:rPr lang="en-GB" sz="1600" dirty="0">
                <a:solidFill>
                  <a:prstClr val="white"/>
                </a:solidFill>
                <a:latin typeface="Times New Roman" panose="02020603050405020304" pitchFamily="18" charset="0"/>
                <a:cs typeface="Times New Roman" panose="02020603050405020304" pitchFamily="18" charset="0"/>
              </a:rPr>
              <a:t>, T &amp; </a:t>
            </a:r>
            <a:r>
              <a:rPr lang="en-GB" sz="1600" dirty="0" err="1">
                <a:solidFill>
                  <a:prstClr val="white"/>
                </a:solidFill>
                <a:latin typeface="Times New Roman" panose="02020603050405020304" pitchFamily="18" charset="0"/>
                <a:cs typeface="Times New Roman" panose="02020603050405020304" pitchFamily="18" charset="0"/>
              </a:rPr>
              <a:t>Gower,M</a:t>
            </a:r>
            <a:r>
              <a:rPr lang="en-GB" sz="1600" dirty="0">
                <a:solidFill>
                  <a:prstClr val="white"/>
                </a:solidFill>
                <a:latin typeface="Times New Roman" panose="02020603050405020304" pitchFamily="18" charset="0"/>
                <a:cs typeface="Times New Roman" panose="02020603050405020304" pitchFamily="18" charset="0"/>
              </a:rPr>
              <a:t> (2018), </a:t>
            </a:r>
            <a:r>
              <a:rPr lang="en-GB" sz="1600" i="1" dirty="0">
                <a:solidFill>
                  <a:prstClr val="white"/>
                </a:solidFill>
                <a:latin typeface="Times New Roman" panose="02020603050405020304" pitchFamily="18" charset="0"/>
                <a:cs typeface="Times New Roman" panose="02020603050405020304" pitchFamily="18" charset="0"/>
              </a:rPr>
              <a:t>Immigration detention in the UK : an overview, </a:t>
            </a:r>
            <a:r>
              <a:rPr lang="en-GB" sz="1600" dirty="0">
                <a:solidFill>
                  <a:prstClr val="white"/>
                </a:solidFill>
                <a:latin typeface="Times New Roman" panose="02020603050405020304" pitchFamily="18" charset="0"/>
                <a:cs typeface="Times New Roman" panose="02020603050405020304" pitchFamily="18" charset="0"/>
              </a:rPr>
              <a:t>[Online] Available at :</a:t>
            </a:r>
            <a:r>
              <a:rPr lang="en-GB" sz="1600" u="sng" dirty="0">
                <a:solidFill>
                  <a:srgbClr val="FF0000"/>
                </a:solidFill>
                <a:latin typeface="Times New Roman" panose="02020603050405020304" pitchFamily="18" charset="0"/>
                <a:cs typeface="Times New Roman" panose="02020603050405020304" pitchFamily="18" charset="0"/>
              </a:rPr>
              <a:t>http://researchbriefings.files.parliament.uk/documents/CBP-7294/CBP-7294.pdf </a:t>
            </a:r>
            <a:r>
              <a:rPr lang="en-GB" sz="1600" dirty="0">
                <a:solidFill>
                  <a:prstClr val="white"/>
                </a:solidFill>
                <a:latin typeface="Times New Roman" panose="02020603050405020304" pitchFamily="18" charset="0"/>
                <a:cs typeface="Times New Roman" panose="02020603050405020304" pitchFamily="18" charset="0"/>
              </a:rPr>
              <a:t>  </a:t>
            </a:r>
          </a:p>
          <a:p>
            <a:pPr lvl="0"/>
            <a:r>
              <a:rPr lang="en-GB" sz="1600" dirty="0">
                <a:solidFill>
                  <a:prstClr val="white"/>
                </a:solidFill>
                <a:latin typeface="Times New Roman" panose="02020603050405020304" pitchFamily="18" charset="0"/>
                <a:cs typeface="Times New Roman" panose="02020603050405020304" pitchFamily="18" charset="0"/>
              </a:rPr>
              <a:t>(Accessed14</a:t>
            </a:r>
            <a:r>
              <a:rPr lang="en-GB" sz="1600" baseline="30000" dirty="0">
                <a:solidFill>
                  <a:prstClr val="white"/>
                </a:solidFill>
                <a:latin typeface="Times New Roman" panose="02020603050405020304" pitchFamily="18" charset="0"/>
                <a:cs typeface="Times New Roman" panose="02020603050405020304" pitchFamily="18" charset="0"/>
              </a:rPr>
              <a:t>th</a:t>
            </a:r>
            <a:r>
              <a:rPr lang="en-GB" sz="1600" dirty="0">
                <a:solidFill>
                  <a:prstClr val="white"/>
                </a:solidFill>
                <a:latin typeface="Times New Roman" panose="02020603050405020304" pitchFamily="18" charset="0"/>
                <a:cs typeface="Times New Roman" panose="02020603050405020304" pitchFamily="18" charset="0"/>
              </a:rPr>
              <a:t> January2019)</a:t>
            </a:r>
          </a:p>
          <a:p>
            <a:pPr lvl="0"/>
            <a:endParaRPr lang="en-GB" sz="1600" dirty="0">
              <a:solidFill>
                <a:prstClr val="white"/>
              </a:solidFill>
              <a:latin typeface="Times New Roman" panose="02020603050405020304" pitchFamily="18" charset="0"/>
              <a:cs typeface="Times New Roman" panose="02020603050405020304" pitchFamily="18" charset="0"/>
            </a:endParaRPr>
          </a:p>
          <a:p>
            <a:pPr lvl="0"/>
            <a:r>
              <a:rPr lang="en-GB" sz="1600" dirty="0">
                <a:solidFill>
                  <a:prstClr val="white"/>
                </a:solidFill>
                <a:latin typeface="Times New Roman" panose="02020603050405020304" pitchFamily="18" charset="0"/>
                <a:cs typeface="Times New Roman" panose="02020603050405020304" pitchFamily="18" charset="0"/>
              </a:rPr>
              <a:t>Ministry for Justice (2018), </a:t>
            </a:r>
            <a:r>
              <a:rPr lang="en-GB" sz="1600" i="1" dirty="0">
                <a:solidFill>
                  <a:prstClr val="white"/>
                </a:solidFill>
                <a:latin typeface="Times New Roman" panose="02020603050405020304" pitchFamily="18" charset="0"/>
                <a:cs typeface="Times New Roman" panose="02020603050405020304" pitchFamily="18" charset="0"/>
              </a:rPr>
              <a:t>Statistics on Women and the Criminal Justice System </a:t>
            </a:r>
            <a:r>
              <a:rPr lang="en-GB" sz="1600" dirty="0">
                <a:solidFill>
                  <a:prstClr val="white"/>
                </a:solidFill>
                <a:latin typeface="Times New Roman" panose="02020603050405020304" pitchFamily="18" charset="0"/>
                <a:cs typeface="Times New Roman" panose="02020603050405020304" pitchFamily="18" charset="0"/>
              </a:rPr>
              <a:t>2017 [Online] Available </a:t>
            </a:r>
          </a:p>
          <a:p>
            <a:pPr lvl="0"/>
            <a:r>
              <a:rPr lang="en-GB" sz="1600" dirty="0" err="1">
                <a:solidFill>
                  <a:prstClr val="white"/>
                </a:solidFill>
                <a:latin typeface="Times New Roman" panose="02020603050405020304" pitchFamily="18" charset="0"/>
                <a:cs typeface="Times New Roman" panose="02020603050405020304" pitchFamily="18" charset="0"/>
              </a:rPr>
              <a:t>at:</a:t>
            </a:r>
            <a:r>
              <a:rPr lang="en-GB" sz="1600" dirty="0" err="1">
                <a:solidFill>
                  <a:srgbClr val="FF0000"/>
                </a:solidFill>
                <a:latin typeface="Times New Roman" panose="02020603050405020304" pitchFamily="18" charset="0"/>
                <a:cs typeface="Times New Roman" panose="02020603050405020304" pitchFamily="18" charset="0"/>
              </a:rPr>
              <a:t>https</a:t>
            </a:r>
            <a:r>
              <a:rPr lang="en-GB" sz="1600" dirty="0">
                <a:solidFill>
                  <a:srgbClr val="FF0000"/>
                </a:solidFill>
                <a:latin typeface="Times New Roman" panose="02020603050405020304" pitchFamily="18" charset="0"/>
                <a:cs typeface="Times New Roman" panose="02020603050405020304" pitchFamily="18" charset="0"/>
              </a:rPr>
              <a:t>://assets.publishing.service.gov.uk/government/uploads/system/uploads/</a:t>
            </a:r>
            <a:r>
              <a:rPr lang="en-GB" sz="1600" dirty="0" err="1">
                <a:solidFill>
                  <a:srgbClr val="FF0000"/>
                </a:solidFill>
                <a:latin typeface="Times New Roman" panose="02020603050405020304" pitchFamily="18" charset="0"/>
                <a:cs typeface="Times New Roman" panose="02020603050405020304" pitchFamily="18" charset="0"/>
              </a:rPr>
              <a:t>attachment_data</a:t>
            </a:r>
            <a:r>
              <a:rPr lang="en-GB" sz="1600" dirty="0">
                <a:solidFill>
                  <a:srgbClr val="FF0000"/>
                </a:solidFill>
                <a:latin typeface="Times New Roman" panose="02020603050405020304" pitchFamily="18" charset="0"/>
                <a:cs typeface="Times New Roman" panose="02020603050405020304" pitchFamily="18" charset="0"/>
              </a:rPr>
              <a:t>/file/759770/women-criminal-justice-system-2017..pdf </a:t>
            </a:r>
            <a:r>
              <a:rPr lang="en-GB" sz="1600" dirty="0">
                <a:solidFill>
                  <a:prstClr val="white"/>
                </a:solidFill>
                <a:latin typeface="Times New Roman" panose="02020603050405020304" pitchFamily="18" charset="0"/>
                <a:cs typeface="Times New Roman" panose="02020603050405020304" pitchFamily="18" charset="0"/>
              </a:rPr>
              <a:t>(Accessed 20</a:t>
            </a:r>
            <a:r>
              <a:rPr lang="en-GB" sz="1600" baseline="30000" dirty="0">
                <a:solidFill>
                  <a:prstClr val="white"/>
                </a:solidFill>
                <a:latin typeface="Times New Roman" panose="02020603050405020304" pitchFamily="18" charset="0"/>
                <a:cs typeface="Times New Roman" panose="02020603050405020304" pitchFamily="18" charset="0"/>
              </a:rPr>
              <a:t>th</a:t>
            </a:r>
            <a:r>
              <a:rPr lang="en-GB" sz="1600" dirty="0">
                <a:solidFill>
                  <a:prstClr val="white"/>
                </a:solidFill>
                <a:latin typeface="Times New Roman" panose="02020603050405020304" pitchFamily="18" charset="0"/>
                <a:cs typeface="Times New Roman" panose="02020603050405020304" pitchFamily="18" charset="0"/>
              </a:rPr>
              <a:t> January 2019)</a:t>
            </a:r>
          </a:p>
          <a:p>
            <a:pPr lvl="0"/>
            <a:r>
              <a:rPr lang="en-GB" sz="1600" dirty="0">
                <a:solidFill>
                  <a:prstClr val="white"/>
                </a:solidFill>
                <a:latin typeface="Times New Roman" panose="02020603050405020304" pitchFamily="18" charset="0"/>
                <a:cs typeface="Times New Roman" panose="02020603050405020304" pitchFamily="18" charset="0"/>
              </a:rPr>
              <a:t> </a:t>
            </a:r>
          </a:p>
          <a:p>
            <a:pPr lvl="0"/>
            <a:r>
              <a:rPr lang="en-GB" sz="1600" dirty="0">
                <a:solidFill>
                  <a:prstClr val="white"/>
                </a:solidFill>
                <a:latin typeface="Times New Roman" panose="02020603050405020304" pitchFamily="18" charset="0"/>
                <a:cs typeface="Times New Roman" panose="02020603050405020304" pitchFamily="18" charset="0"/>
              </a:rPr>
              <a:t>O’Connor, K (2010), </a:t>
            </a:r>
            <a:r>
              <a:rPr lang="en-GB" sz="1600" i="1" dirty="0">
                <a:solidFill>
                  <a:prstClr val="white"/>
                </a:solidFill>
                <a:latin typeface="Times New Roman" panose="02020603050405020304" pitchFamily="18" charset="0"/>
                <a:cs typeface="Times New Roman" panose="02020603050405020304" pitchFamily="18" charset="0"/>
              </a:rPr>
              <a:t>Gender and </a:t>
            </a:r>
            <a:r>
              <a:rPr lang="en-GB" sz="1600" i="1" dirty="0" err="1">
                <a:solidFill>
                  <a:prstClr val="white"/>
                </a:solidFill>
                <a:latin typeface="Times New Roman" panose="02020603050405020304" pitchFamily="18" charset="0"/>
                <a:cs typeface="Times New Roman" panose="02020603050405020304" pitchFamily="18" charset="0"/>
              </a:rPr>
              <a:t>Women;’s</a:t>
            </a:r>
            <a:r>
              <a:rPr lang="en-GB" sz="1600" i="1" dirty="0">
                <a:solidFill>
                  <a:prstClr val="white"/>
                </a:solidFill>
                <a:latin typeface="Times New Roman" panose="02020603050405020304" pitchFamily="18" charset="0"/>
                <a:cs typeface="Times New Roman" panose="02020603050405020304" pitchFamily="18" charset="0"/>
              </a:rPr>
              <a:t> Leadership; A Reference Handbook Volume 1, </a:t>
            </a:r>
            <a:r>
              <a:rPr lang="en-GB" sz="1600" dirty="0">
                <a:solidFill>
                  <a:prstClr val="white"/>
                </a:solidFill>
                <a:latin typeface="Times New Roman" panose="02020603050405020304" pitchFamily="18" charset="0"/>
                <a:cs typeface="Times New Roman" panose="02020603050405020304" pitchFamily="18" charset="0"/>
              </a:rPr>
              <a:t>London, Sage Publications Ltd</a:t>
            </a:r>
          </a:p>
          <a:p>
            <a:pPr lvl="0"/>
            <a:r>
              <a:rPr lang="en-GB" sz="1600" dirty="0" err="1">
                <a:solidFill>
                  <a:prstClr val="white"/>
                </a:solidFill>
                <a:latin typeface="Times New Roman" panose="02020603050405020304" pitchFamily="18" charset="0"/>
                <a:cs typeface="Times New Roman" panose="02020603050405020304" pitchFamily="18" charset="0"/>
              </a:rPr>
              <a:t>Mudde</a:t>
            </a:r>
            <a:r>
              <a:rPr lang="en-GB" sz="1600" dirty="0">
                <a:solidFill>
                  <a:prstClr val="white"/>
                </a:solidFill>
                <a:latin typeface="Times New Roman" panose="02020603050405020304" pitchFamily="18" charset="0"/>
                <a:cs typeface="Times New Roman" panose="02020603050405020304" pitchFamily="18" charset="0"/>
              </a:rPr>
              <a:t>, Cas (2014), </a:t>
            </a:r>
            <a:r>
              <a:rPr lang="en-GB" sz="1600" i="1" dirty="0">
                <a:solidFill>
                  <a:prstClr val="white"/>
                </a:solidFill>
                <a:latin typeface="Times New Roman" panose="02020603050405020304" pitchFamily="18" charset="0"/>
                <a:cs typeface="Times New Roman" panose="02020603050405020304" pitchFamily="18" charset="0"/>
              </a:rPr>
              <a:t>The Populist Zeitgeist</a:t>
            </a:r>
            <a:r>
              <a:rPr lang="en-GB" sz="1600" b="1" u="sng" dirty="0">
                <a:solidFill>
                  <a:srgbClr val="0071CC"/>
                </a:solidFill>
                <a:latin typeface="noto sans"/>
                <a:hlinkClick r:id="rId3" tooltip="Volume 39 ">
                  <a:extLst>
                    <a:ext uri="{A12FA001-AC4F-418D-AE19-62706E023703}">
                      <ahyp:hlinkClr xmlns:ahyp="http://schemas.microsoft.com/office/drawing/2018/hyperlinkcolor" val="tx"/>
                    </a:ext>
                  </a:extLst>
                </a:hlinkClick>
              </a:rPr>
              <a:t> Volume 39</a:t>
            </a:r>
            <a:r>
              <a:rPr lang="en-GB" sz="1600" b="1" dirty="0">
                <a:solidFill>
                  <a:srgbClr val="333333"/>
                </a:solidFill>
                <a:latin typeface="noto sans"/>
              </a:rPr>
              <a:t>, </a:t>
            </a:r>
            <a:r>
              <a:rPr lang="en-GB" sz="1600" b="1" dirty="0">
                <a:solidFill>
                  <a:srgbClr val="0071CC"/>
                </a:solidFill>
                <a:latin typeface="noto sans"/>
                <a:hlinkClick r:id="rId4" tooltip="Issue 4 ">
                  <a:extLst>
                    <a:ext uri="{A12FA001-AC4F-418D-AE19-62706E023703}">
                      <ahyp:hlinkClr xmlns:ahyp="http://schemas.microsoft.com/office/drawing/2018/hyperlinkcolor" val="tx"/>
                    </a:ext>
                  </a:extLst>
                </a:hlinkClick>
              </a:rPr>
              <a:t>Issue 4 [</a:t>
            </a:r>
            <a:r>
              <a:rPr lang="en-GB" sz="1600" b="1" dirty="0">
                <a:solidFill>
                  <a:schemeClr val="tx1">
                    <a:lumMod val="95000"/>
                  </a:schemeClr>
                </a:solidFill>
                <a:latin typeface="noto sans"/>
                <a:hlinkClick r:id="rId4" tooltip="Issue 4 ">
                  <a:extLst>
                    <a:ext uri="{A12FA001-AC4F-418D-AE19-62706E023703}">
                      <ahyp:hlinkClr xmlns:ahyp="http://schemas.microsoft.com/office/drawing/2018/hyperlinkcolor" val="tx"/>
                    </a:ext>
                  </a:extLst>
                </a:hlinkClick>
              </a:rPr>
              <a:t>Online] Available at: </a:t>
            </a:r>
            <a:r>
              <a:rPr lang="en-GB" sz="1600" b="1" dirty="0">
                <a:latin typeface="noto sans"/>
                <a:hlinkClick r:id="rId5"/>
              </a:rPr>
              <a:t>https://www.cambridge.org/core/journals/government-and-opposition/article/populist-zeitgeist</a:t>
            </a:r>
            <a:r>
              <a:rPr lang="en-GB" sz="1600" b="1" dirty="0">
                <a:latin typeface="noto sans"/>
              </a:rPr>
              <a:t> (Accessed 20th January 2019) </a:t>
            </a:r>
          </a:p>
          <a:p>
            <a:pPr lvl="0"/>
            <a:r>
              <a:rPr lang="en-GB" sz="1600" dirty="0">
                <a:solidFill>
                  <a:prstClr val="white"/>
                </a:solidFill>
                <a:latin typeface="Times New Roman" panose="02020603050405020304" pitchFamily="18" charset="0"/>
                <a:cs typeface="Times New Roman" panose="02020603050405020304" pitchFamily="18" charset="0"/>
              </a:rPr>
              <a:t>Prison Reform Trust (2018), </a:t>
            </a:r>
            <a:r>
              <a:rPr lang="en-GB" sz="1600" i="1" dirty="0">
                <a:solidFill>
                  <a:prstClr val="white"/>
                </a:solidFill>
                <a:latin typeface="Times New Roman" panose="02020603050405020304" pitchFamily="18" charset="0"/>
                <a:cs typeface="Times New Roman" panose="02020603050405020304" pitchFamily="18" charset="0"/>
              </a:rPr>
              <a:t>Home truths: housing for women in the criminal justice system, </a:t>
            </a:r>
            <a:r>
              <a:rPr lang="en-GB" sz="1600" dirty="0">
                <a:solidFill>
                  <a:prstClr val="white"/>
                </a:solidFill>
                <a:latin typeface="Times New Roman" panose="02020603050405020304" pitchFamily="18" charset="0"/>
                <a:cs typeface="Times New Roman" panose="02020603050405020304" pitchFamily="18" charset="0"/>
              </a:rPr>
              <a:t>[Online] Available at: </a:t>
            </a:r>
            <a:r>
              <a:rPr lang="en-GB" sz="1600" dirty="0">
                <a:solidFill>
                  <a:prstClr val="white"/>
                </a:solidFill>
                <a:latin typeface="Times New Roman" panose="02020603050405020304" pitchFamily="18" charset="0"/>
                <a:cs typeface="Times New Roman" panose="02020603050405020304" pitchFamily="18" charset="0"/>
                <a:hlinkClick r:id="rId6"/>
              </a:rPr>
              <a:t>http://www.prisonreformtrust.org.uk/portals/0/documents/home%20truths%20june%202018.pdf</a:t>
            </a:r>
            <a:r>
              <a:rPr lang="en-GB" sz="1600" dirty="0">
                <a:solidFill>
                  <a:prstClr val="white"/>
                </a:solidFill>
                <a:latin typeface="Times New Roman" panose="02020603050405020304" pitchFamily="18" charset="0"/>
                <a:cs typeface="Times New Roman" panose="02020603050405020304" pitchFamily="18" charset="0"/>
              </a:rPr>
              <a:t> (Accessed 13</a:t>
            </a:r>
            <a:r>
              <a:rPr lang="en-GB" sz="1600" baseline="30000" dirty="0">
                <a:solidFill>
                  <a:prstClr val="white"/>
                </a:solidFill>
                <a:latin typeface="Times New Roman" panose="02020603050405020304" pitchFamily="18" charset="0"/>
                <a:cs typeface="Times New Roman" panose="02020603050405020304" pitchFamily="18" charset="0"/>
              </a:rPr>
              <a:t>th</a:t>
            </a:r>
            <a:r>
              <a:rPr lang="en-GB" sz="1600" dirty="0">
                <a:solidFill>
                  <a:prstClr val="white"/>
                </a:solidFill>
                <a:latin typeface="Times New Roman" panose="02020603050405020304" pitchFamily="18" charset="0"/>
                <a:cs typeface="Times New Roman" panose="02020603050405020304" pitchFamily="18" charset="0"/>
              </a:rPr>
              <a:t> January 2019).</a:t>
            </a:r>
          </a:p>
          <a:p>
            <a:pPr lvl="0"/>
            <a:r>
              <a:rPr lang="en-GB" sz="1600" dirty="0">
                <a:solidFill>
                  <a:prstClr val="white"/>
                </a:solidFill>
                <a:latin typeface="Times New Roman" panose="02020603050405020304" pitchFamily="18" charset="0"/>
                <a:cs typeface="Times New Roman" panose="02020603050405020304" pitchFamily="18" charset="0"/>
              </a:rPr>
              <a:t>Refugee Council (2018), </a:t>
            </a:r>
            <a:r>
              <a:rPr lang="en-GB" sz="1600" i="1" dirty="0">
                <a:solidFill>
                  <a:prstClr val="white"/>
                </a:solidFill>
                <a:latin typeface="Times New Roman" panose="02020603050405020304" pitchFamily="18" charset="0"/>
                <a:cs typeface="Times New Roman" panose="02020603050405020304" pitchFamily="18" charset="0"/>
              </a:rPr>
              <a:t>Women seeking asylum: Safe from violence in the UK?, </a:t>
            </a:r>
            <a:r>
              <a:rPr lang="en-GB" sz="1600" dirty="0">
                <a:solidFill>
                  <a:prstClr val="white"/>
                </a:solidFill>
                <a:latin typeface="Times New Roman" panose="02020603050405020304" pitchFamily="18" charset="0"/>
                <a:cs typeface="Times New Roman" panose="02020603050405020304" pitchFamily="18" charset="0"/>
              </a:rPr>
              <a:t>[Online] available at: </a:t>
            </a:r>
            <a:r>
              <a:rPr lang="en-GB" sz="1600" dirty="0">
                <a:solidFill>
                  <a:prstClr val="white"/>
                </a:solidFill>
                <a:latin typeface="Times New Roman" panose="02020603050405020304" pitchFamily="18" charset="0"/>
                <a:cs typeface="Times New Roman" panose="02020603050405020304" pitchFamily="18" charset="0"/>
                <a:hlinkClick r:id="rId7"/>
              </a:rPr>
              <a:t>https://www.refugeecouncil.org.uk/assets/0004/3743/Safe_from_violence_in_the_UK._ASAP-RC_report.pdf</a:t>
            </a:r>
            <a:r>
              <a:rPr lang="en-GB" sz="1600" dirty="0">
                <a:solidFill>
                  <a:prstClr val="white"/>
                </a:solidFill>
                <a:latin typeface="Times New Roman" panose="02020603050405020304" pitchFamily="18" charset="0"/>
                <a:cs typeface="Times New Roman" panose="02020603050405020304" pitchFamily="18" charset="0"/>
              </a:rPr>
              <a:t> (Accessed 13th January 2019).</a:t>
            </a:r>
          </a:p>
          <a:p>
            <a:pPr lvl="0"/>
            <a:r>
              <a:rPr lang="en-GB" sz="1600" dirty="0">
                <a:solidFill>
                  <a:prstClr val="white"/>
                </a:solidFill>
                <a:latin typeface="Times New Roman" panose="02020603050405020304" pitchFamily="18" charset="0"/>
                <a:cs typeface="Times New Roman" panose="02020603050405020304" pitchFamily="18" charset="0"/>
              </a:rPr>
              <a:t>Shields, S (2008), </a:t>
            </a:r>
            <a:r>
              <a:rPr lang="en-GB" sz="1600" i="1" dirty="0">
                <a:solidFill>
                  <a:prstClr val="white"/>
                </a:solidFill>
                <a:latin typeface="Times New Roman" panose="02020603050405020304" pitchFamily="18" charset="0"/>
                <a:cs typeface="Times New Roman" panose="02020603050405020304" pitchFamily="18" charset="0"/>
              </a:rPr>
              <a:t>Gender: An Intersectional Perspective, </a:t>
            </a:r>
            <a:r>
              <a:rPr lang="en-GB" sz="1600" dirty="0">
                <a:solidFill>
                  <a:prstClr val="white"/>
                </a:solidFill>
                <a:latin typeface="Times New Roman" panose="02020603050405020304" pitchFamily="18" charset="0"/>
                <a:cs typeface="Times New Roman" panose="02020603050405020304" pitchFamily="18" charset="0"/>
              </a:rPr>
              <a:t>[Online] Available at: </a:t>
            </a:r>
            <a:r>
              <a:rPr lang="en-GB" sz="1600" dirty="0">
                <a:solidFill>
                  <a:srgbClr val="FF0000"/>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https://www.researchgate.net/publication/225716758_Gender_An_Intersectionality_Perspective</a:t>
            </a:r>
            <a:r>
              <a:rPr lang="en-GB" sz="1600" dirty="0">
                <a:solidFill>
                  <a:srgbClr val="FF0000"/>
                </a:solidFill>
                <a:latin typeface="Times New Roman" panose="02020603050405020304" pitchFamily="18" charset="0"/>
                <a:cs typeface="Times New Roman" panose="02020603050405020304" pitchFamily="18" charset="0"/>
              </a:rPr>
              <a:t> </a:t>
            </a:r>
            <a:r>
              <a:rPr lang="en-GB" sz="1600" dirty="0">
                <a:solidFill>
                  <a:prstClr val="white"/>
                </a:solidFill>
                <a:latin typeface="Times New Roman" panose="02020603050405020304" pitchFamily="18" charset="0"/>
                <a:cs typeface="Times New Roman" panose="02020603050405020304" pitchFamily="18" charset="0"/>
              </a:rPr>
              <a:t>(Accessed 13th January 2019).</a:t>
            </a:r>
          </a:p>
          <a:p>
            <a:pPr lvl="0"/>
            <a:r>
              <a:rPr lang="en-GB" sz="1600" dirty="0">
                <a:solidFill>
                  <a:prstClr val="white"/>
                </a:solidFill>
                <a:latin typeface="Times New Roman" panose="02020603050405020304" pitchFamily="18" charset="0"/>
                <a:cs typeface="Times New Roman" panose="02020603050405020304" pitchFamily="18" charset="0"/>
              </a:rPr>
              <a:t>Welsh Government (2018), </a:t>
            </a:r>
            <a:r>
              <a:rPr lang="en-GB" sz="1600" i="1" dirty="0">
                <a:solidFill>
                  <a:prstClr val="white"/>
                </a:solidFill>
                <a:latin typeface="Times New Roman" panose="02020603050405020304" pitchFamily="18" charset="0"/>
                <a:cs typeface="Times New Roman" panose="02020603050405020304" pitchFamily="18" charset="0"/>
              </a:rPr>
              <a:t>Social housing vacancies, lettings and arrears, </a:t>
            </a:r>
            <a:r>
              <a:rPr lang="en-GB" sz="1600" dirty="0">
                <a:solidFill>
                  <a:prstClr val="white"/>
                </a:solidFill>
                <a:latin typeface="Times New Roman" panose="02020603050405020304" pitchFamily="18" charset="0"/>
                <a:cs typeface="Times New Roman" panose="02020603050405020304" pitchFamily="18" charset="0"/>
              </a:rPr>
              <a:t>[Online] Available at: </a:t>
            </a:r>
          </a:p>
          <a:p>
            <a:pPr lvl="0"/>
            <a:r>
              <a:rPr lang="en-GB" sz="1600" dirty="0">
                <a:solidFill>
                  <a:srgbClr val="FF0000"/>
                </a:solidFill>
                <a:latin typeface="Times New Roman" panose="02020603050405020304" pitchFamily="18" charset="0"/>
                <a:cs typeface="Times New Roman" panose="02020603050405020304" pitchFamily="18" charset="0"/>
              </a:rPr>
              <a:t>https://gov.wales/statistics-and-research/social-housing-vacancies-lettings-arrear </a:t>
            </a:r>
            <a:r>
              <a:rPr lang="en-GB" sz="1600" dirty="0">
                <a:solidFill>
                  <a:prstClr val="white"/>
                </a:solidFill>
                <a:latin typeface="Times New Roman" panose="02020603050405020304" pitchFamily="18" charset="0"/>
                <a:cs typeface="Times New Roman" panose="02020603050405020304" pitchFamily="18" charset="0"/>
              </a:rPr>
              <a:t>(Accessed 13th January 2019). </a:t>
            </a:r>
          </a:p>
          <a:p>
            <a:pPr lvl="0"/>
            <a:r>
              <a:rPr lang="en-GB" sz="1600" dirty="0">
                <a:solidFill>
                  <a:prstClr val="white"/>
                </a:solidFill>
                <a:latin typeface="Times New Roman" panose="02020603050405020304" pitchFamily="18" charset="0"/>
                <a:cs typeface="Times New Roman" panose="02020603050405020304" pitchFamily="18" charset="0"/>
              </a:rPr>
              <a:t>Wilber, K (2017), </a:t>
            </a:r>
            <a:r>
              <a:rPr lang="en-GB" sz="1600" i="1" dirty="0">
                <a:solidFill>
                  <a:prstClr val="white"/>
                </a:solidFill>
                <a:latin typeface="Times New Roman" panose="02020603050405020304" pitchFamily="18" charset="0"/>
                <a:cs typeface="Times New Roman" panose="02020603050405020304" pitchFamily="18" charset="0"/>
              </a:rPr>
              <a:t>Trump and a Post Truth World</a:t>
            </a:r>
            <a:r>
              <a:rPr lang="en-GB" sz="1600" dirty="0">
                <a:solidFill>
                  <a:prstClr val="white"/>
                </a:solidFill>
                <a:latin typeface="Times New Roman" panose="02020603050405020304" pitchFamily="18" charset="0"/>
                <a:cs typeface="Times New Roman" panose="02020603050405020304" pitchFamily="18" charset="0"/>
              </a:rPr>
              <a:t>, Boulder Shambhala Publications Inc,</a:t>
            </a:r>
          </a:p>
          <a:p>
            <a:pPr lvl="0">
              <a:lnSpc>
                <a:spcPct val="150000"/>
              </a:lnSpc>
            </a:pPr>
            <a:endParaRPr lang="en-GB" sz="1600"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914991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1543</TotalTime>
  <Words>5312</Words>
  <Application>Microsoft Office PowerPoint</Application>
  <PresentationFormat>On-screen Show (4:3)</PresentationFormat>
  <Paragraphs>195</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noto sans</vt:lpstr>
      <vt:lpstr>Source Sans Pro</vt:lpstr>
      <vt:lpstr>Times New Roman</vt:lpstr>
      <vt:lpstr>Vapor Trail</vt:lpstr>
      <vt:lpstr>   Cultural and Political Landscape  Applying an intersectional PERSPECTIVE</vt:lpstr>
      <vt:lpstr>What is an intersectional perspective?</vt:lpstr>
      <vt:lpstr>Conservative Manifesto. </vt:lpstr>
      <vt:lpstr>PowerPoint Presentation</vt:lpstr>
      <vt:lpstr>PowerPoint Presentation</vt:lpstr>
      <vt:lpstr>PowerPoint Presentation</vt:lpstr>
      <vt:lpstr>Refuge or re-offend ? </vt:lpstr>
      <vt:lpstr>Refuge or re-offend ? </vt:lpstr>
      <vt:lpstr> Complexities of gender.</vt:lpstr>
      <vt:lpstr>Refugees and asylum seekers</vt:lpstr>
      <vt:lpstr>PowerPoint Presentation</vt:lpstr>
      <vt:lpstr>Exploring The intersectionality</vt:lpstr>
      <vt:lpstr>Intersectionality continued</vt:lpstr>
      <vt:lpstr>Intersectionality revisited</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Cultural and Political Landscape  Applying an intersectional PERSPECTIVE</dc:title>
  <dc:creator>sophiegracet23@gmail.com</dc:creator>
  <cp:lastModifiedBy>sophiegracet23@gmail.com</cp:lastModifiedBy>
  <cp:revision>115</cp:revision>
  <dcterms:created xsi:type="dcterms:W3CDTF">2019-01-17T19:38:29Z</dcterms:created>
  <dcterms:modified xsi:type="dcterms:W3CDTF">2019-01-21T18:01:11Z</dcterms:modified>
</cp:coreProperties>
</file>