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90" r:id="rId9"/>
    <p:sldId id="291" r:id="rId10"/>
    <p:sldId id="292" r:id="rId11"/>
    <p:sldId id="293" r:id="rId12"/>
    <p:sldId id="294" r:id="rId13"/>
    <p:sldId id="295" r:id="rId14"/>
    <p:sldId id="263" r:id="rId15"/>
    <p:sldId id="264" r:id="rId16"/>
    <p:sldId id="265" r:id="rId17"/>
    <p:sldId id="266" r:id="rId18"/>
    <p:sldId id="267" r:id="rId19"/>
    <p:sldId id="269" r:id="rId20"/>
    <p:sldId id="268" r:id="rId21"/>
    <p:sldId id="279" r:id="rId22"/>
    <p:sldId id="275" r:id="rId23"/>
    <p:sldId id="276" r:id="rId24"/>
    <p:sldId id="278" r:id="rId25"/>
    <p:sldId id="280" r:id="rId26"/>
    <p:sldId id="270" r:id="rId27"/>
    <p:sldId id="271" r:id="rId28"/>
    <p:sldId id="272" r:id="rId29"/>
    <p:sldId id="273" r:id="rId30"/>
    <p:sldId id="274" r:id="rId31"/>
    <p:sldId id="281" r:id="rId32"/>
    <p:sldId id="282" r:id="rId33"/>
    <p:sldId id="283" r:id="rId34"/>
    <p:sldId id="284" r:id="rId35"/>
    <p:sldId id="285" r:id="rId36"/>
    <p:sldId id="296" r:id="rId37"/>
    <p:sldId id="286" r:id="rId38"/>
    <p:sldId id="287" r:id="rId39"/>
    <p:sldId id="288" r:id="rId40"/>
    <p:sldId id="289"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98E834D2-9F96-4CE1-9FEC-5CA6BF13693E}" type="datetimeFigureOut">
              <a:rPr lang="en-GB" smtClean="0"/>
              <a:pPr/>
              <a:t>10/11/2024</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FB0C29B4-8477-441A-AC93-F3F534783779}"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8E834D2-9F96-4CE1-9FEC-5CA6BF13693E}" type="datetimeFigureOut">
              <a:rPr lang="en-GB" smtClean="0"/>
              <a:pPr/>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FB0C29B4-8477-441A-AC93-F3F53478377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8E834D2-9F96-4CE1-9FEC-5CA6BF13693E}" type="datetimeFigureOut">
              <a:rPr lang="en-GB" smtClean="0"/>
              <a:pPr/>
              <a:t>10/11/2024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8E834D2-9F96-4CE1-9FEC-5CA6BF13693E}" type="datetimeFigureOut">
              <a:rPr lang="en-GB" smtClean="0"/>
              <a:pPr/>
              <a:t>10/11/2024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8E834D2-9F96-4CE1-9FEC-5CA6BF13693E}" type="datetimeFigureOut">
              <a:rPr lang="en-GB" smtClean="0"/>
              <a:pPr/>
              <a:t>10/11/2024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E834D2-9F96-4CE1-9FEC-5CA6BF13693E}" type="datetimeFigureOut">
              <a:rPr lang="en-GB" smtClean="0"/>
              <a:pPr/>
              <a:t>10/11/2024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8E834D2-9F96-4CE1-9FEC-5CA6BF13693E}" type="datetimeFigureOut">
              <a:rPr lang="en-GB" smtClean="0"/>
              <a:pPr/>
              <a:t>10/11/2024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8E834D2-9F96-4CE1-9FEC-5CA6BF13693E}" type="datetimeFigureOut">
              <a:rPr lang="en-GB" smtClean="0"/>
              <a:pPr/>
              <a:t>10/11/2024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10/11/2024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98E834D2-9F96-4CE1-9FEC-5CA6BF13693E}" type="datetimeFigureOut">
              <a:rPr lang="en-GB" smtClean="0"/>
              <a:pPr/>
              <a:t>10/11/2024</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FB0C29B4-8477-441A-AC93-F3F534783779}"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idx="4294967295"/>
          </p:nvPr>
        </p:nvSpPr>
        <p:spPr>
          <a:xfrm>
            <a:off x="0" y="476672"/>
            <a:ext cx="8748464" cy="6381328"/>
          </a:xfrm>
        </p:spPr>
        <p:txBody>
          <a:bodyPr>
            <a:normAutofit/>
          </a:bodyPr>
          <a:lstStyle/>
          <a:p>
            <a:r>
              <a:rPr lang="en-GB" dirty="0"/>
              <a:t> THE RISE AND FALL OF A GREAT POWER:</a:t>
            </a:r>
            <a:br>
              <a:rPr lang="en-GB" dirty="0"/>
            </a:br>
            <a:r>
              <a:rPr lang="en-GB" dirty="0"/>
              <a:t>BRITAIN 1776-1997 </a:t>
            </a:r>
            <a:br>
              <a:rPr lang="en-GB" dirty="0"/>
            </a:br>
            <a:br>
              <a:rPr lang="en-GB" dirty="0"/>
            </a:br>
            <a:r>
              <a:rPr lang="en-GB"/>
              <a:t>LECTURE 2 </a:t>
            </a:r>
            <a:r>
              <a:rPr lang="en-GB" dirty="0"/>
              <a:t>–INDUSTRIALISATION AND URBANISATION </a:t>
            </a:r>
            <a:br>
              <a:rPr lang="en-GB" dirty="0"/>
            </a:br>
            <a:br>
              <a:rPr lang="en-GB" dirty="0"/>
            </a:br>
            <a:br>
              <a:rPr lang="en-GB" dirty="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BRITAIN’S LEAD !</a:t>
            </a:r>
          </a:p>
        </p:txBody>
      </p:sp>
      <p:sp>
        <p:nvSpPr>
          <p:cNvPr id="6" name="Content Placeholder 5"/>
          <p:cNvSpPr>
            <a:spLocks noGrp="1"/>
          </p:cNvSpPr>
          <p:nvPr>
            <p:ph idx="1"/>
          </p:nvPr>
        </p:nvSpPr>
        <p:spPr/>
        <p:txBody>
          <a:bodyPr/>
          <a:lstStyle/>
          <a:p>
            <a:r>
              <a:rPr lang="en-GB" dirty="0"/>
              <a:t>1. ABUNDANCE OF NATURAL RESOURCES</a:t>
            </a:r>
          </a:p>
          <a:p>
            <a:r>
              <a:rPr lang="en-GB" dirty="0"/>
              <a:t>2.  SCIENTIFIC AND TECHNICAL DEVELOPMENT</a:t>
            </a:r>
          </a:p>
          <a:p>
            <a:r>
              <a:rPr lang="en-GB" dirty="0"/>
              <a:t>3. AVOIDED RAVAGES OF WAR</a:t>
            </a:r>
          </a:p>
          <a:p>
            <a:r>
              <a:rPr lang="en-GB" dirty="0"/>
              <a:t>4. ISLAND RACE – STRONG ROYAL NAVY</a:t>
            </a:r>
          </a:p>
          <a:p>
            <a:r>
              <a:rPr lang="en-GB" dirty="0"/>
              <a:t>5.  POLITICAL STABILITY SINCE 1688?</a:t>
            </a:r>
          </a:p>
          <a:p>
            <a:r>
              <a:rPr lang="en-GB" dirty="0"/>
              <a:t>6. DENSE POPULATION – SUPPLY OF LABOUR</a:t>
            </a:r>
          </a:p>
          <a:p>
            <a:r>
              <a:rPr lang="en-GB" dirty="0"/>
              <a:t>7. CAPITAL INVESTMENT  ENCOURAGED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INDUSTRIAL REVOLUTION - IMPACT</a:t>
            </a:r>
          </a:p>
        </p:txBody>
      </p:sp>
      <p:sp>
        <p:nvSpPr>
          <p:cNvPr id="3" name="Content Placeholder 2"/>
          <p:cNvSpPr>
            <a:spLocks noGrp="1"/>
          </p:cNvSpPr>
          <p:nvPr>
            <p:ph idx="1"/>
          </p:nvPr>
        </p:nvSpPr>
        <p:spPr/>
        <p:txBody>
          <a:bodyPr/>
          <a:lstStyle/>
          <a:p>
            <a:r>
              <a:rPr lang="en-GB" dirty="0"/>
              <a:t>1. MAJOR EVENT THAT IMPACTED ON LIVES OF MANY </a:t>
            </a:r>
          </a:p>
          <a:p>
            <a:r>
              <a:rPr lang="en-GB" dirty="0"/>
              <a:t>2.  SOCIO-ECONOMIC IMPACT AND TRANSFORMATION</a:t>
            </a:r>
          </a:p>
          <a:p>
            <a:r>
              <a:rPr lang="en-GB" dirty="0"/>
              <a:t>3. MAJOR ECONOMIC GROWTH AND POPULATION RISE</a:t>
            </a:r>
          </a:p>
          <a:p>
            <a:r>
              <a:rPr lang="en-GB" dirty="0"/>
              <a:t>4. MIGRATION OF PEOPLES AND URBANISATION</a:t>
            </a:r>
          </a:p>
          <a:p>
            <a:r>
              <a:rPr lang="en-GB" dirty="0"/>
              <a:t>5. RISE OF MACHINE-BASED MANUFACTURING (MECHANISATION)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INDUSTRIAL REVOLUTION - IMPACT</a:t>
            </a:r>
          </a:p>
        </p:txBody>
      </p:sp>
      <p:sp>
        <p:nvSpPr>
          <p:cNvPr id="6" name="Content Placeholder 5"/>
          <p:cNvSpPr>
            <a:spLocks noGrp="1"/>
          </p:cNvSpPr>
          <p:nvPr>
            <p:ph idx="1"/>
          </p:nvPr>
        </p:nvSpPr>
        <p:spPr/>
        <p:txBody>
          <a:bodyPr/>
          <a:lstStyle/>
          <a:p>
            <a:r>
              <a:rPr lang="en-GB" dirty="0"/>
              <a:t>6. RISE IN PRODUCTION DUE TO INNOVATION, E.G. TEXTILES</a:t>
            </a:r>
          </a:p>
          <a:p>
            <a:r>
              <a:rPr lang="en-GB" dirty="0"/>
              <a:t>7. REFINEMENT IN IRON MAKING AND STEEL PRODUCTION</a:t>
            </a:r>
          </a:p>
          <a:p>
            <a:r>
              <a:rPr lang="en-GB" dirty="0"/>
              <a:t>8. TRANSPORT REVOLUTION – CANALS; ROADS; AND THE COMING OF THE RAILWAYS</a:t>
            </a:r>
          </a:p>
          <a:p>
            <a:endParaRPr lang="en-GB" dirty="0"/>
          </a:p>
          <a:p>
            <a:r>
              <a:rPr lang="en-GB" b="1" u="sng" dirty="0"/>
              <a:t>QUESTION </a:t>
            </a:r>
            <a:r>
              <a:rPr lang="en-GB" b="1" dirty="0"/>
              <a:t>– A TRUE REVOLUTION OR A MORE GRADUAL PROCESS?</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ENCLOSURE</a:t>
            </a:r>
          </a:p>
        </p:txBody>
      </p:sp>
      <p:sp>
        <p:nvSpPr>
          <p:cNvPr id="3" name="Content Placeholder 2"/>
          <p:cNvSpPr>
            <a:spLocks noGrp="1"/>
          </p:cNvSpPr>
          <p:nvPr>
            <p:ph sz="half" idx="1"/>
          </p:nvPr>
        </p:nvSpPr>
        <p:spPr/>
        <p:txBody>
          <a:bodyPr>
            <a:normAutofit lnSpcReduction="10000"/>
          </a:bodyPr>
          <a:lstStyle/>
          <a:p>
            <a:r>
              <a:rPr lang="en-GB" dirty="0"/>
              <a:t>Formal Acts of Parliament from 1750</a:t>
            </a:r>
          </a:p>
          <a:p>
            <a:r>
              <a:rPr lang="en-GB" dirty="0"/>
              <a:t>Open fields replaced by hedged/ditched system under one ownership</a:t>
            </a:r>
          </a:p>
          <a:p>
            <a:r>
              <a:rPr lang="en-GB" dirty="0"/>
              <a:t>Most prolific during high grain prices</a:t>
            </a:r>
          </a:p>
          <a:p>
            <a:r>
              <a:rPr lang="en-GB" dirty="0"/>
              <a:t>Increase in landless  labourers and migration to towns</a:t>
            </a:r>
          </a:p>
          <a:p>
            <a:endParaRPr lang="en-GB" dirty="0"/>
          </a:p>
        </p:txBody>
      </p:sp>
      <p:pic>
        <p:nvPicPr>
          <p:cNvPr id="5" name="Content Placeholder 4" descr="enclosure_act_bill_small.jpg"/>
          <p:cNvPicPr>
            <a:picLocks noGrp="1" noChangeAspect="1"/>
          </p:cNvPicPr>
          <p:nvPr>
            <p:ph sz="half" idx="2"/>
          </p:nvPr>
        </p:nvPicPr>
        <p:blipFill>
          <a:blip r:embed="rId2" cstate="print"/>
          <a:stretch>
            <a:fillRect/>
          </a:stretch>
        </p:blipFill>
        <p:spPr>
          <a:xfrm>
            <a:off x="5436096" y="1700808"/>
            <a:ext cx="3024336" cy="432048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ENCLOSURE</a:t>
            </a:r>
          </a:p>
        </p:txBody>
      </p:sp>
      <p:sp>
        <p:nvSpPr>
          <p:cNvPr id="5" name="Content Placeholder 4"/>
          <p:cNvSpPr>
            <a:spLocks noGrp="1"/>
          </p:cNvSpPr>
          <p:nvPr>
            <p:ph idx="1"/>
          </p:nvPr>
        </p:nvSpPr>
        <p:spPr/>
        <p:txBody>
          <a:bodyPr/>
          <a:lstStyle/>
          <a:p>
            <a:r>
              <a:rPr lang="en-GB" dirty="0"/>
              <a:t>Loss of common or waste land  - increase in landless; poor-law dependency; provided labour for industrial expansion </a:t>
            </a:r>
            <a:r>
              <a:rPr lang="en-GB" dirty="0" err="1"/>
              <a:t>e.g</a:t>
            </a:r>
            <a:r>
              <a:rPr lang="en-GB" dirty="0"/>
              <a:t> textiles and weaving</a:t>
            </a:r>
          </a:p>
          <a:p>
            <a:r>
              <a:rPr lang="en-GB" dirty="0"/>
              <a:t>Fed by aristocratic indulgences and the enclosed park</a:t>
            </a:r>
          </a:p>
          <a:p>
            <a:r>
              <a:rPr lang="en-GB" dirty="0"/>
              <a:t>Inevitable development of improved practices – crop rotation; husbandry; farm management</a:t>
            </a:r>
          </a:p>
          <a:p>
            <a:r>
              <a:rPr lang="en-GB" dirty="0"/>
              <a:t>Market forces – demand and price rises warranted increased grain yields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PERCEPTION AND REALITY</a:t>
            </a:r>
          </a:p>
        </p:txBody>
      </p:sp>
      <p:sp>
        <p:nvSpPr>
          <p:cNvPr id="3" name="Content Placeholder 2"/>
          <p:cNvSpPr>
            <a:spLocks noGrp="1"/>
          </p:cNvSpPr>
          <p:nvPr>
            <p:ph sz="half" idx="1"/>
          </p:nvPr>
        </p:nvSpPr>
        <p:spPr/>
        <p:txBody>
          <a:bodyPr>
            <a:normAutofit fontScale="85000" lnSpcReduction="20000"/>
          </a:bodyPr>
          <a:lstStyle/>
          <a:p>
            <a:r>
              <a:rPr lang="en-GB" dirty="0"/>
              <a:t>‘THE DESERTED VILLAGE’(1770) OLIVER GOLDSMITH, PICTURED, (1730?-74) – DESTRUCTION OF ANCIENT COMMUNITIES BY PROFIT-DRIVEN LANDOWNERS</a:t>
            </a:r>
          </a:p>
          <a:p>
            <a:r>
              <a:rPr lang="en-GB" dirty="0"/>
              <a:t>‘THE VILLAGE’ (1783) GEORGE CRABBE (1754-1832) – FACING DOWN OF THE ‘RURAL IDYLL’ FOR THE REALITIES OF VILLAGE LIFE’</a:t>
            </a:r>
          </a:p>
          <a:p>
            <a:endParaRPr lang="en-GB" dirty="0"/>
          </a:p>
        </p:txBody>
      </p:sp>
      <p:pic>
        <p:nvPicPr>
          <p:cNvPr id="5" name="Content Placeholder 4" descr="Detail-from-Sir-Joshua-Re-006.jpg"/>
          <p:cNvPicPr>
            <a:picLocks noGrp="1" noChangeAspect="1"/>
          </p:cNvPicPr>
          <p:nvPr>
            <p:ph sz="half" idx="2"/>
          </p:nvPr>
        </p:nvPicPr>
        <p:blipFill>
          <a:blip r:embed="rId2" cstate="print"/>
          <a:stretch>
            <a:fillRect/>
          </a:stretch>
        </p:blipFill>
        <p:spPr>
          <a:xfrm>
            <a:off x="5220072" y="1844824"/>
            <a:ext cx="3312368" cy="3672408"/>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POOR LAW</a:t>
            </a:r>
          </a:p>
        </p:txBody>
      </p:sp>
      <p:sp>
        <p:nvSpPr>
          <p:cNvPr id="3" name="Content Placeholder 2"/>
          <p:cNvSpPr>
            <a:spLocks noGrp="1"/>
          </p:cNvSpPr>
          <p:nvPr>
            <p:ph sz="half" idx="1"/>
          </p:nvPr>
        </p:nvSpPr>
        <p:spPr/>
        <p:txBody>
          <a:bodyPr>
            <a:normAutofit fontScale="92500" lnSpcReduction="20000"/>
          </a:bodyPr>
          <a:lstStyle/>
          <a:p>
            <a:r>
              <a:rPr lang="en-GB" dirty="0"/>
              <a:t>Origins – Tudor Poor Laws (1550s and 1550s)</a:t>
            </a:r>
          </a:p>
          <a:p>
            <a:r>
              <a:rPr lang="en-GB" dirty="0"/>
              <a:t>1572 – first Poor Law tax</a:t>
            </a:r>
          </a:p>
          <a:p>
            <a:r>
              <a:rPr lang="en-GB" dirty="0"/>
              <a:t>1601 – Elizabethan Poor Law Tax – formalised relief; outdoor relief; Almshouses for elderly; correction for ‘idle’ poor</a:t>
            </a:r>
          </a:p>
          <a:p>
            <a:r>
              <a:rPr lang="en-GB" dirty="0"/>
              <a:t>1662 – Poor Relief Act – to residents of a parish only (prove a settlement); avoided the migration of </a:t>
            </a:r>
            <a:r>
              <a:rPr lang="en-GB" dirty="0" err="1"/>
              <a:t>destitutes</a:t>
            </a:r>
            <a:endParaRPr lang="en-GB" dirty="0"/>
          </a:p>
        </p:txBody>
      </p:sp>
      <p:pic>
        <p:nvPicPr>
          <p:cNvPr id="5" name="Content Placeholder 4" descr="workhouse.jpg"/>
          <p:cNvPicPr>
            <a:picLocks noGrp="1" noChangeAspect="1"/>
          </p:cNvPicPr>
          <p:nvPr>
            <p:ph sz="half" idx="2"/>
          </p:nvPr>
        </p:nvPicPr>
        <p:blipFill>
          <a:blip r:embed="rId2" cstate="print"/>
          <a:stretch>
            <a:fillRect/>
          </a:stretch>
        </p:blipFill>
        <p:spPr>
          <a:xfrm>
            <a:off x="4648200" y="1628800"/>
            <a:ext cx="4038600" cy="432048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POOR LAW contd...</a:t>
            </a:r>
          </a:p>
        </p:txBody>
      </p:sp>
      <p:sp>
        <p:nvSpPr>
          <p:cNvPr id="3" name="Content Placeholder 2"/>
          <p:cNvSpPr>
            <a:spLocks noGrp="1"/>
          </p:cNvSpPr>
          <p:nvPr>
            <p:ph idx="1"/>
          </p:nvPr>
        </p:nvSpPr>
        <p:spPr/>
        <p:txBody>
          <a:bodyPr/>
          <a:lstStyle/>
          <a:p>
            <a:r>
              <a:rPr lang="en-GB" dirty="0"/>
              <a:t>Workhouses appeared late 17</a:t>
            </a:r>
            <a:r>
              <a:rPr lang="en-GB" baseline="30000" dirty="0"/>
              <a:t>th</a:t>
            </a:r>
            <a:r>
              <a:rPr lang="en-GB" dirty="0"/>
              <a:t> century – combination of almshouse and place of correction</a:t>
            </a:r>
          </a:p>
          <a:p>
            <a:r>
              <a:rPr lang="en-GB" dirty="0"/>
              <a:t>1723 – Workhouse Test Act – parochial, parish-based workhouses set up (nascent national network</a:t>
            </a:r>
          </a:p>
          <a:p>
            <a:r>
              <a:rPr lang="en-GB" dirty="0"/>
              <a:t>1782 Gilbert Act – workhouse relief for ill and aged only ; outdoor relief for the able bodied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SPEENHAMLAND</a:t>
            </a:r>
          </a:p>
        </p:txBody>
      </p:sp>
      <p:sp>
        <p:nvSpPr>
          <p:cNvPr id="3" name="Content Placeholder 2"/>
          <p:cNvSpPr>
            <a:spLocks noGrp="1"/>
          </p:cNvSpPr>
          <p:nvPr>
            <p:ph idx="1"/>
          </p:nvPr>
        </p:nvSpPr>
        <p:spPr/>
        <p:txBody>
          <a:bodyPr>
            <a:normAutofit lnSpcReduction="10000"/>
          </a:bodyPr>
          <a:lstStyle/>
          <a:p>
            <a:r>
              <a:rPr lang="en-GB" dirty="0"/>
              <a:t> set up in 1795 following meeting of magistrates in eponymous Berkshire town</a:t>
            </a:r>
          </a:p>
          <a:p>
            <a:r>
              <a:rPr lang="en-GB" dirty="0"/>
              <a:t> response to rising grain prices, poor harvest, and hoarding</a:t>
            </a:r>
          </a:p>
          <a:p>
            <a:r>
              <a:rPr lang="en-GB" dirty="0"/>
              <a:t>means-test based using a sliding scale and wage supplements; based on the price of a loaf and the size of a family</a:t>
            </a:r>
          </a:p>
          <a:p>
            <a:r>
              <a:rPr lang="en-GB" dirty="0"/>
              <a:t>proved costly – landowners and the parish tended to avoid the system and rely on the workhouse; subsidised farmers and encouraged low wages; </a:t>
            </a:r>
          </a:p>
          <a:p>
            <a:endParaRPr lang="en-GB" dirty="0"/>
          </a:p>
          <a:p>
            <a:endParaRPr lang="en-GB" dirty="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POOR LAW AMENDMENT 1834</a:t>
            </a:r>
          </a:p>
        </p:txBody>
      </p:sp>
      <p:sp>
        <p:nvSpPr>
          <p:cNvPr id="4" name="Content Placeholder 3"/>
          <p:cNvSpPr>
            <a:spLocks noGrp="1"/>
          </p:cNvSpPr>
          <p:nvPr>
            <p:ph sz="half" idx="1"/>
          </p:nvPr>
        </p:nvSpPr>
        <p:spPr/>
        <p:txBody>
          <a:bodyPr/>
          <a:lstStyle/>
          <a:p>
            <a:r>
              <a:rPr lang="en-GB" dirty="0"/>
              <a:t>Commission set up in 1832 (including Edward Chadwick 1800-90, social and public health reformer)</a:t>
            </a:r>
          </a:p>
          <a:p>
            <a:r>
              <a:rPr lang="en-GB" dirty="0" err="1"/>
              <a:t>Speenhamland</a:t>
            </a:r>
            <a:r>
              <a:rPr lang="en-GB" dirty="0"/>
              <a:t> seen to encourage pauperism and reliance on state and low wages</a:t>
            </a:r>
          </a:p>
          <a:p>
            <a:endParaRPr lang="en-GB" dirty="0"/>
          </a:p>
        </p:txBody>
      </p:sp>
      <p:pic>
        <p:nvPicPr>
          <p:cNvPr id="6" name="Content Placeholder 5" descr="200px-SirEdwinChadwick.jpg"/>
          <p:cNvPicPr>
            <a:picLocks noGrp="1" noChangeAspect="1"/>
          </p:cNvPicPr>
          <p:nvPr>
            <p:ph sz="half" idx="2"/>
          </p:nvPr>
        </p:nvPicPr>
        <p:blipFill>
          <a:blip r:embed="rId2" cstate="print"/>
          <a:stretch>
            <a:fillRect/>
          </a:stretch>
        </p:blipFill>
        <p:spPr>
          <a:xfrm rot="10800000" flipV="1">
            <a:off x="5436096" y="1700808"/>
            <a:ext cx="2952328" cy="4248472"/>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ACT OF 1834</a:t>
            </a:r>
          </a:p>
        </p:txBody>
      </p:sp>
      <p:sp>
        <p:nvSpPr>
          <p:cNvPr id="5" name="Content Placeholder 4"/>
          <p:cNvSpPr>
            <a:spLocks noGrp="1"/>
          </p:cNvSpPr>
          <p:nvPr>
            <p:ph idx="1"/>
          </p:nvPr>
        </p:nvSpPr>
        <p:spPr/>
        <p:txBody>
          <a:bodyPr/>
          <a:lstStyle/>
          <a:p>
            <a:r>
              <a:rPr lang="en-GB" dirty="0"/>
              <a:t>Commission to oversee ‘Poor Law Unions’</a:t>
            </a:r>
          </a:p>
          <a:p>
            <a:endParaRPr lang="en-GB" dirty="0"/>
          </a:p>
          <a:p>
            <a:r>
              <a:rPr lang="en-GB" dirty="0"/>
              <a:t>Workhouse provision within each union</a:t>
            </a:r>
          </a:p>
          <a:p>
            <a:endParaRPr lang="en-GB" dirty="0"/>
          </a:p>
          <a:p>
            <a:r>
              <a:rPr lang="en-GB" dirty="0"/>
              <a:t>Downgrading of outdoor relief – a last resort</a:t>
            </a:r>
          </a:p>
          <a:p>
            <a:endParaRPr lang="en-GB" dirty="0"/>
          </a:p>
          <a:p>
            <a:r>
              <a:rPr lang="en-GB" dirty="0"/>
              <a:t>Workhouse test – those in need required to enter a workhouse (in reality outdoor relief persisted)</a:t>
            </a:r>
          </a:p>
          <a:p>
            <a:endParaRPr lang="en-GB" dirty="0"/>
          </a:p>
          <a:p>
            <a:endParaRPr lang="en-GB" dirty="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THINKING BEHIND THE ACT</a:t>
            </a:r>
          </a:p>
        </p:txBody>
      </p:sp>
      <p:sp>
        <p:nvSpPr>
          <p:cNvPr id="4" name="Content Placeholder 3"/>
          <p:cNvSpPr>
            <a:spLocks noGrp="1"/>
          </p:cNvSpPr>
          <p:nvPr>
            <p:ph sz="half" idx="1"/>
          </p:nvPr>
        </p:nvSpPr>
        <p:spPr/>
        <p:txBody>
          <a:bodyPr>
            <a:normAutofit fontScale="92500" lnSpcReduction="20000"/>
          </a:bodyPr>
          <a:lstStyle/>
          <a:p>
            <a:r>
              <a:rPr lang="en-GB" dirty="0"/>
              <a:t>Thomas Malthus (1766-1834) – previous laws removed want, but encouraged large families, that increased want!</a:t>
            </a:r>
          </a:p>
          <a:p>
            <a:r>
              <a:rPr lang="en-GB" dirty="0"/>
              <a:t>Jeremy Bentham (1748-1832)- utilitarian  - people would always prefer relief to work; remove pauperism from view (the greatest happiness to the greatest number!)</a:t>
            </a:r>
          </a:p>
        </p:txBody>
      </p:sp>
      <p:pic>
        <p:nvPicPr>
          <p:cNvPr id="6" name="Content Placeholder 5" descr="bentham2.jpg"/>
          <p:cNvPicPr>
            <a:picLocks noGrp="1" noChangeAspect="1"/>
          </p:cNvPicPr>
          <p:nvPr>
            <p:ph sz="half" idx="2"/>
          </p:nvPr>
        </p:nvPicPr>
        <p:blipFill>
          <a:blip r:embed="rId2" cstate="print"/>
          <a:stretch>
            <a:fillRect/>
          </a:stretch>
        </p:blipFill>
        <p:spPr>
          <a:xfrm>
            <a:off x="5148064" y="1628800"/>
            <a:ext cx="3168352" cy="4464496"/>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a:t>
            </a:r>
          </a:p>
        </p:txBody>
      </p:sp>
      <p:sp>
        <p:nvSpPr>
          <p:cNvPr id="3" name="Content Placeholder 2"/>
          <p:cNvSpPr>
            <a:spLocks noGrp="1"/>
          </p:cNvSpPr>
          <p:nvPr>
            <p:ph idx="1"/>
          </p:nvPr>
        </p:nvSpPr>
        <p:spPr/>
        <p:txBody>
          <a:bodyPr/>
          <a:lstStyle/>
          <a:p>
            <a:r>
              <a:rPr lang="en-GB" b="1" u="sng" dirty="0"/>
              <a:t>1. ENGLAND AND WALES: </a:t>
            </a:r>
          </a:p>
          <a:p>
            <a:r>
              <a:rPr lang="en-GB" dirty="0"/>
              <a:t>1700 – 5 MILLION</a:t>
            </a:r>
          </a:p>
          <a:p>
            <a:r>
              <a:rPr lang="en-GB" dirty="0"/>
              <a:t>1750 – 6 MILLION</a:t>
            </a:r>
          </a:p>
          <a:p>
            <a:r>
              <a:rPr lang="en-GB" dirty="0"/>
              <a:t>1801 – 9 MILLION (1</a:t>
            </a:r>
            <a:r>
              <a:rPr lang="en-GB" baseline="30000" dirty="0"/>
              <a:t>ST</a:t>
            </a:r>
            <a:r>
              <a:rPr lang="en-GB" dirty="0"/>
              <a:t> CENSUS)</a:t>
            </a:r>
          </a:p>
          <a:p>
            <a:endParaRPr lang="en-GB" dirty="0"/>
          </a:p>
          <a:p>
            <a:r>
              <a:rPr lang="en-GB" dirty="0"/>
              <a:t>SOURCE:   Michael Bartholomew et al, (</a:t>
            </a:r>
            <a:r>
              <a:rPr lang="en-GB" dirty="0" err="1"/>
              <a:t>eds</a:t>
            </a:r>
            <a:r>
              <a:rPr lang="en-GB" dirty="0"/>
              <a:t>), </a:t>
            </a:r>
            <a:r>
              <a:rPr lang="en-GB" i="1" dirty="0"/>
              <a:t>The Enlightenment </a:t>
            </a:r>
            <a:r>
              <a:rPr lang="en-GB" dirty="0"/>
              <a:t>(OUP, 1992), p.426.</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a:t>
            </a:r>
          </a:p>
        </p:txBody>
      </p:sp>
      <p:sp>
        <p:nvSpPr>
          <p:cNvPr id="3" name="Content Placeholder 2"/>
          <p:cNvSpPr>
            <a:spLocks noGrp="1"/>
          </p:cNvSpPr>
          <p:nvPr>
            <p:ph idx="1"/>
          </p:nvPr>
        </p:nvSpPr>
        <p:spPr/>
        <p:txBody>
          <a:bodyPr/>
          <a:lstStyle/>
          <a:p>
            <a:r>
              <a:rPr lang="en-GB" b="1" u="sng" dirty="0"/>
              <a:t>2. ENGLAND ON</a:t>
            </a:r>
            <a:r>
              <a:rPr lang="en-GB" u="sng" dirty="0"/>
              <a:t>LY:</a:t>
            </a:r>
          </a:p>
          <a:p>
            <a:r>
              <a:rPr lang="en-GB" dirty="0"/>
              <a:t>1757 – 6 MILLION		1819 – 11 MILLION</a:t>
            </a:r>
          </a:p>
          <a:p>
            <a:r>
              <a:rPr lang="en-GB" dirty="0"/>
              <a:t>1781 – 7 MILLION		1824 – 12 MILLION</a:t>
            </a:r>
          </a:p>
          <a:p>
            <a:r>
              <a:rPr lang="en-GB" dirty="0"/>
              <a:t>1794 – 8 MILLION		1830 – 13 MILLION</a:t>
            </a:r>
          </a:p>
          <a:p>
            <a:r>
              <a:rPr lang="en-GB" dirty="0"/>
              <a:t>1804 – 9 MILLION		1841 – 15 MILLION</a:t>
            </a:r>
          </a:p>
          <a:p>
            <a:r>
              <a:rPr lang="en-GB" dirty="0"/>
              <a:t>1812 – 10 MILLION</a:t>
            </a:r>
          </a:p>
          <a:p>
            <a:r>
              <a:rPr lang="en-GB" dirty="0"/>
              <a:t>Rate of increase: 10% (1781-91); 16% (1811-21)</a:t>
            </a:r>
          </a:p>
          <a:p>
            <a:r>
              <a:rPr lang="en-GB" b="1" dirty="0"/>
              <a:t>SOURCE</a:t>
            </a:r>
            <a:r>
              <a:rPr lang="en-GB" dirty="0"/>
              <a:t>: Edward </a:t>
            </a:r>
            <a:r>
              <a:rPr lang="en-GB" dirty="0" err="1"/>
              <a:t>Royle</a:t>
            </a:r>
            <a:r>
              <a:rPr lang="en-GB" dirty="0"/>
              <a:t>, </a:t>
            </a:r>
            <a:r>
              <a:rPr lang="en-GB" i="1" dirty="0"/>
              <a:t>Modern Britain </a:t>
            </a:r>
            <a:r>
              <a:rPr lang="en-GB" dirty="0"/>
              <a:t>(London: Arnold, 1987), p.42-3.</a:t>
            </a:r>
          </a:p>
          <a:p>
            <a:endParaRPr lang="en-GB" dirty="0"/>
          </a:p>
          <a:p>
            <a:endParaRPr lang="en-GB" u="sng"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a:t>
            </a:r>
          </a:p>
        </p:txBody>
      </p:sp>
      <p:sp>
        <p:nvSpPr>
          <p:cNvPr id="3" name="Content Placeholder 2"/>
          <p:cNvSpPr>
            <a:spLocks noGrp="1"/>
          </p:cNvSpPr>
          <p:nvPr>
            <p:ph idx="1"/>
          </p:nvPr>
        </p:nvSpPr>
        <p:spPr/>
        <p:txBody>
          <a:bodyPr>
            <a:normAutofit fontScale="92500" lnSpcReduction="20000"/>
          </a:bodyPr>
          <a:lstStyle/>
          <a:p>
            <a:r>
              <a:rPr lang="en-GB" u="sng" dirty="0"/>
              <a:t>3. </a:t>
            </a:r>
            <a:r>
              <a:rPr lang="en-GB" b="1" u="sng" dirty="0"/>
              <a:t>UNITED KINGDOM</a:t>
            </a:r>
            <a:r>
              <a:rPr lang="en-GB" b="1" dirty="0"/>
              <a:t>: (ALL IN MILLIONS)</a:t>
            </a:r>
          </a:p>
          <a:p>
            <a:r>
              <a:rPr lang="en-GB" b="1" dirty="0"/>
              <a:t>ENGLAND AND WALES</a:t>
            </a:r>
            <a:r>
              <a:rPr lang="en-GB" dirty="0"/>
              <a:t>:</a:t>
            </a:r>
          </a:p>
          <a:p>
            <a:r>
              <a:rPr lang="en-GB" dirty="0"/>
              <a:t>1801 – 9.0; 1811 – 10.2; 1821 – 12.0; 1831 – 13.9</a:t>
            </a:r>
          </a:p>
          <a:p>
            <a:r>
              <a:rPr lang="en-GB" b="1" dirty="0"/>
              <a:t>SCOTLAND</a:t>
            </a:r>
            <a:r>
              <a:rPr lang="en-GB" dirty="0"/>
              <a:t> :</a:t>
            </a:r>
          </a:p>
          <a:p>
            <a:r>
              <a:rPr lang="en-GB" dirty="0"/>
              <a:t>1801 – 1.6; 1811 – 1.8; 1821 – 2.1; 1831 – 2.4</a:t>
            </a:r>
          </a:p>
          <a:p>
            <a:r>
              <a:rPr lang="en-GB" b="1" dirty="0"/>
              <a:t>IRELAND:</a:t>
            </a:r>
          </a:p>
          <a:p>
            <a:r>
              <a:rPr lang="en-GB" dirty="0"/>
              <a:t>1801- 5.2; 1811 – 5.9; 1821 – 6.8; 1831 – 7.8</a:t>
            </a:r>
          </a:p>
          <a:p>
            <a:r>
              <a:rPr lang="en-GB" b="1" u="sng" dirty="0"/>
              <a:t>TOTAL</a:t>
            </a:r>
            <a:r>
              <a:rPr lang="en-GB" b="1" dirty="0"/>
              <a:t>:  </a:t>
            </a:r>
          </a:p>
          <a:p>
            <a:r>
              <a:rPr lang="en-GB" dirty="0"/>
              <a:t>1801 – 15.8; 1811 – 17.9; 1821 – 20.9; 1831 – 24.1</a:t>
            </a:r>
          </a:p>
          <a:p>
            <a:r>
              <a:rPr lang="en-GB" b="1" dirty="0"/>
              <a:t>Source:</a:t>
            </a:r>
            <a:r>
              <a:rPr lang="en-GB" dirty="0"/>
              <a:t>  Norman McCord, </a:t>
            </a:r>
            <a:r>
              <a:rPr lang="en-GB" i="1" dirty="0"/>
              <a:t>British History 1815-1906 </a:t>
            </a:r>
            <a:r>
              <a:rPr lang="en-GB" dirty="0"/>
              <a:t>(Oxford, 1991), p.78.</a:t>
            </a:r>
            <a:endParaRPr lang="en-GB" b="1"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 - URBAN</a:t>
            </a:r>
          </a:p>
        </p:txBody>
      </p:sp>
      <p:sp>
        <p:nvSpPr>
          <p:cNvPr id="3" name="Content Placeholder 2"/>
          <p:cNvSpPr>
            <a:spLocks noGrp="1"/>
          </p:cNvSpPr>
          <p:nvPr>
            <p:ph idx="1"/>
          </p:nvPr>
        </p:nvSpPr>
        <p:spPr/>
        <p:txBody>
          <a:bodyPr/>
          <a:lstStyle/>
          <a:p>
            <a:r>
              <a:rPr lang="en-GB" dirty="0"/>
              <a:t>LEEDS: 1700 – 7,000; 1775 – 24,000</a:t>
            </a:r>
          </a:p>
          <a:p>
            <a:endParaRPr lang="en-GB" dirty="0"/>
          </a:p>
          <a:p>
            <a:r>
              <a:rPr lang="en-GB" dirty="0"/>
              <a:t>BIRMINGHAM: 1700 – 8,000; 1775 – 40,000</a:t>
            </a:r>
          </a:p>
          <a:p>
            <a:endParaRPr lang="en-GB" dirty="0"/>
          </a:p>
          <a:p>
            <a:r>
              <a:rPr lang="en-GB" dirty="0"/>
              <a:t>NOTTINGHAM: 1700 – 7,000; 1775 – 16,000</a:t>
            </a:r>
          </a:p>
          <a:p>
            <a:endParaRPr lang="en-GB" dirty="0"/>
          </a:p>
          <a:p>
            <a:r>
              <a:rPr lang="en-GB" dirty="0"/>
              <a:t>SHEFFIELD: 1700 – 4,000; 1775 – 27,000</a:t>
            </a:r>
          </a:p>
          <a:p>
            <a:r>
              <a:rPr lang="en-GB" dirty="0"/>
              <a:t>Source: Michael Bartholomew, et al, (</a:t>
            </a:r>
            <a:r>
              <a:rPr lang="en-GB" dirty="0" err="1"/>
              <a:t>eds</a:t>
            </a:r>
            <a:r>
              <a:rPr lang="en-GB" dirty="0"/>
              <a:t>), </a:t>
            </a:r>
            <a:r>
              <a:rPr lang="en-GB" i="1" dirty="0"/>
              <a:t>The Enlightenment </a:t>
            </a:r>
            <a:r>
              <a:rPr lang="en-GB" dirty="0"/>
              <a:t>(</a:t>
            </a:r>
            <a:r>
              <a:rPr lang="en-GB" b="1" dirty="0"/>
              <a:t> O</a:t>
            </a:r>
            <a:r>
              <a:rPr lang="en-GB" dirty="0"/>
              <a:t>UP, 1992), p. 427.</a:t>
            </a:r>
          </a:p>
          <a:p>
            <a:endParaRPr lang="en-GB" b="1" dirty="0"/>
          </a:p>
          <a:p>
            <a:endParaRPr lang="en-GB" dirty="0"/>
          </a:p>
          <a:p>
            <a:endParaRPr lang="en-GB"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 - URBAN</a:t>
            </a:r>
          </a:p>
        </p:txBody>
      </p:sp>
      <p:sp>
        <p:nvSpPr>
          <p:cNvPr id="3" name="Content Placeholder 2"/>
          <p:cNvSpPr>
            <a:spLocks noGrp="1"/>
          </p:cNvSpPr>
          <p:nvPr>
            <p:ph idx="1"/>
          </p:nvPr>
        </p:nvSpPr>
        <p:spPr/>
        <p:txBody>
          <a:bodyPr/>
          <a:lstStyle/>
          <a:p>
            <a:r>
              <a:rPr lang="en-GB" dirty="0"/>
              <a:t>BIRMINGHAM: 1801 – 71,000; 1831 – 144,000</a:t>
            </a:r>
          </a:p>
          <a:p>
            <a:r>
              <a:rPr lang="en-GB" dirty="0"/>
              <a:t>BLACKBURN: 1801 – 12,000; 1831 – 27,000</a:t>
            </a:r>
          </a:p>
          <a:p>
            <a:r>
              <a:rPr lang="en-GB" dirty="0"/>
              <a:t>BRADFORD: 1801 – 13,000; 1831 – 44,000</a:t>
            </a:r>
          </a:p>
          <a:p>
            <a:r>
              <a:rPr lang="en-GB" dirty="0"/>
              <a:t>GLASGOW: 1801 – 77,000; 1831 – 202,000</a:t>
            </a:r>
          </a:p>
          <a:p>
            <a:r>
              <a:rPr lang="en-GB" dirty="0"/>
              <a:t>LIVERPOOL: 1801 – 82,000; 1831 – 202,000</a:t>
            </a:r>
          </a:p>
          <a:p>
            <a:r>
              <a:rPr lang="en-GB" dirty="0"/>
              <a:t>MANCHESTER: 1801 – 75,000; 1831 – 182,000</a:t>
            </a:r>
          </a:p>
          <a:p>
            <a:r>
              <a:rPr lang="en-GB" dirty="0"/>
              <a:t>MERTHYR: 1801 – 8,000; 1831 – 22,000</a:t>
            </a:r>
          </a:p>
          <a:p>
            <a:r>
              <a:rPr lang="en-GB" dirty="0"/>
              <a:t>Source: Norman McCord, </a:t>
            </a:r>
            <a:r>
              <a:rPr lang="en-GB" i="1" dirty="0"/>
              <a:t>British History, 1815-1906 </a:t>
            </a:r>
            <a:r>
              <a:rPr lang="en-GB"/>
              <a:t>(Oxford, 1991), p.79.</a:t>
            </a:r>
            <a:endParaRPr lang="en-GB" dirty="0"/>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a:t>
            </a:r>
          </a:p>
        </p:txBody>
      </p:sp>
      <p:sp>
        <p:nvSpPr>
          <p:cNvPr id="3" name="Content Placeholder 2"/>
          <p:cNvSpPr>
            <a:spLocks noGrp="1"/>
          </p:cNvSpPr>
          <p:nvPr>
            <p:ph idx="1"/>
          </p:nvPr>
        </p:nvSpPr>
        <p:spPr/>
        <p:txBody>
          <a:bodyPr/>
          <a:lstStyle/>
          <a:p>
            <a:r>
              <a:rPr lang="en-GB" dirty="0"/>
              <a:t>1. Fall in the Death Rate – due to improved nutrition; standards of hygiene; medical advances – inoculation for smallpox</a:t>
            </a:r>
          </a:p>
          <a:p>
            <a:endParaRPr lang="en-GB" dirty="0"/>
          </a:p>
          <a:p>
            <a:r>
              <a:rPr lang="en-GB" dirty="0"/>
              <a:t>2. Rise in the Birth Rate – due to rising living standards; increased fertility rates; earlier marriages; generally healthier mothers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normAutofit fontScale="90000"/>
          </a:bodyPr>
          <a:lstStyle/>
          <a:p>
            <a:r>
              <a:rPr lang="en-GB" dirty="0"/>
              <a:t>INNOVATION AND INVENTION</a:t>
            </a:r>
          </a:p>
        </p:txBody>
      </p:sp>
      <p:sp>
        <p:nvSpPr>
          <p:cNvPr id="13" name="Content Placeholder 12"/>
          <p:cNvSpPr>
            <a:spLocks noGrp="1"/>
          </p:cNvSpPr>
          <p:nvPr>
            <p:ph sz="half" idx="1"/>
          </p:nvPr>
        </p:nvSpPr>
        <p:spPr/>
        <p:txBody>
          <a:bodyPr>
            <a:normAutofit lnSpcReduction="10000"/>
          </a:bodyPr>
          <a:lstStyle/>
          <a:p>
            <a:r>
              <a:rPr lang="en-GB" dirty="0"/>
              <a:t>At the root of industrial growth was innovation and invention in: Cotton and Textiles; Steam Engineering and its impact on industry, mining and transport; Civil Engineering and its impact on road, canal and rail transport.</a:t>
            </a:r>
          </a:p>
        </p:txBody>
      </p:sp>
      <p:pic>
        <p:nvPicPr>
          <p:cNvPr id="5" name="Content Placeholder 4" descr="locomotion.jpg"/>
          <p:cNvPicPr>
            <a:picLocks noGrp="1" noChangeAspect="1"/>
          </p:cNvPicPr>
          <p:nvPr>
            <p:ph sz="half" idx="2"/>
          </p:nvPr>
        </p:nvPicPr>
        <p:blipFill>
          <a:blip r:embed="rId2" cstate="print"/>
          <a:stretch>
            <a:fillRect/>
          </a:stretch>
        </p:blipFill>
        <p:spPr>
          <a:xfrm>
            <a:off x="5076056" y="1844824"/>
            <a:ext cx="3240360" cy="3960440"/>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INVENTION - STEAM POWER</a:t>
            </a:r>
          </a:p>
        </p:txBody>
      </p:sp>
      <p:sp>
        <p:nvSpPr>
          <p:cNvPr id="3" name="Content Placeholder 2"/>
          <p:cNvSpPr>
            <a:spLocks noGrp="1"/>
          </p:cNvSpPr>
          <p:nvPr>
            <p:ph sz="half" idx="1"/>
          </p:nvPr>
        </p:nvSpPr>
        <p:spPr/>
        <p:txBody>
          <a:bodyPr>
            <a:normAutofit fontScale="85000" lnSpcReduction="10000"/>
          </a:bodyPr>
          <a:lstStyle/>
          <a:p>
            <a:r>
              <a:rPr lang="en-GB" dirty="0"/>
              <a:t>JAMES WATT (1736-1819) Steam Engine, pictured, (1760-70s) – use in mining and machine power – </a:t>
            </a:r>
            <a:r>
              <a:rPr lang="en-GB" b="1" dirty="0"/>
              <a:t>sites of production could now be centred away from a water supply</a:t>
            </a:r>
          </a:p>
          <a:p>
            <a:r>
              <a:rPr lang="en-GB" dirty="0"/>
              <a:t>RICHARD TREVITHICK (1771-1833) High pressure steam engines – 1804 Steam locomotive </a:t>
            </a:r>
            <a:r>
              <a:rPr lang="en-GB" dirty="0" err="1"/>
              <a:t>Penydarren</a:t>
            </a:r>
            <a:r>
              <a:rPr lang="en-GB" dirty="0"/>
              <a:t> Merthyr; 1808 </a:t>
            </a:r>
            <a:r>
              <a:rPr lang="en-GB" i="1" dirty="0"/>
              <a:t>Catch me if you can </a:t>
            </a:r>
            <a:r>
              <a:rPr lang="en-GB" dirty="0"/>
              <a:t>circular track Euston </a:t>
            </a:r>
          </a:p>
        </p:txBody>
      </p:sp>
      <p:pic>
        <p:nvPicPr>
          <p:cNvPr id="5" name="Content Placeholder 4" descr="TEXrota.jpg"/>
          <p:cNvPicPr>
            <a:picLocks noGrp="1" noChangeAspect="1"/>
          </p:cNvPicPr>
          <p:nvPr>
            <p:ph sz="half" idx="2"/>
          </p:nvPr>
        </p:nvPicPr>
        <p:blipFill>
          <a:blip r:embed="rId2" cstate="print"/>
          <a:stretch>
            <a:fillRect/>
          </a:stretch>
        </p:blipFill>
        <p:spPr>
          <a:xfrm>
            <a:off x="5436096" y="1700808"/>
            <a:ext cx="3096344" cy="3816424"/>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INVENTION</a:t>
            </a:r>
          </a:p>
        </p:txBody>
      </p:sp>
      <p:sp>
        <p:nvSpPr>
          <p:cNvPr id="3" name="Content Placeholder 2"/>
          <p:cNvSpPr>
            <a:spLocks noGrp="1"/>
          </p:cNvSpPr>
          <p:nvPr>
            <p:ph sz="half" idx="1"/>
          </p:nvPr>
        </p:nvSpPr>
        <p:spPr/>
        <p:txBody>
          <a:bodyPr>
            <a:normAutofit lnSpcReduction="10000"/>
          </a:bodyPr>
          <a:lstStyle/>
          <a:p>
            <a:r>
              <a:rPr lang="en-GB" dirty="0"/>
              <a:t>Cotton and Textiles – Richard Arkwright’s Water Frame (1768) pictured; James Hargreaves’ Spinning Jenny (1764); Samuel Compton’s Spinning Mule (1779)</a:t>
            </a:r>
          </a:p>
          <a:p>
            <a:r>
              <a:rPr lang="en-GB" dirty="0"/>
              <a:t> Revolution in textile manufacture and cotton mill production</a:t>
            </a:r>
          </a:p>
        </p:txBody>
      </p:sp>
      <p:pic>
        <p:nvPicPr>
          <p:cNvPr id="5" name="Content Placeholder 4" descr="10226391.jpg"/>
          <p:cNvPicPr>
            <a:picLocks noGrp="1" noChangeAspect="1"/>
          </p:cNvPicPr>
          <p:nvPr>
            <p:ph sz="half" idx="2"/>
          </p:nvPr>
        </p:nvPicPr>
        <p:blipFill>
          <a:blip r:embed="rId2" cstate="print"/>
          <a:stretch>
            <a:fillRect/>
          </a:stretch>
        </p:blipFill>
        <p:spPr>
          <a:xfrm>
            <a:off x="4648200" y="1844824"/>
            <a:ext cx="4038600" cy="3672408"/>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COTTON MILL</a:t>
            </a:r>
          </a:p>
        </p:txBody>
      </p:sp>
      <p:sp>
        <p:nvSpPr>
          <p:cNvPr id="3" name="Content Placeholder 2"/>
          <p:cNvSpPr>
            <a:spLocks noGrp="1"/>
          </p:cNvSpPr>
          <p:nvPr>
            <p:ph sz="half" idx="1"/>
          </p:nvPr>
        </p:nvSpPr>
        <p:spPr/>
        <p:txBody>
          <a:bodyPr>
            <a:normAutofit fontScale="92500" lnSpcReduction="10000"/>
          </a:bodyPr>
          <a:lstStyle/>
          <a:p>
            <a:r>
              <a:rPr lang="en-GB" dirty="0"/>
              <a:t>THE ARENA FOR NEW PRODUCTION TECHNIQUES  e.g. </a:t>
            </a:r>
            <a:r>
              <a:rPr lang="en-GB" i="1" dirty="0"/>
              <a:t>COTTONOPOLIS</a:t>
            </a:r>
            <a:r>
              <a:rPr lang="en-GB" dirty="0"/>
              <a:t>  </a:t>
            </a:r>
            <a:r>
              <a:rPr lang="en-GB" i="1" dirty="0"/>
              <a:t>IN AND AROUND MANCHESTER</a:t>
            </a:r>
            <a:endParaRPr lang="en-GB" dirty="0"/>
          </a:p>
          <a:p>
            <a:r>
              <a:rPr lang="en-GB" dirty="0"/>
              <a:t>THE REORGANISATION OF LABOUR AROUND THESE NEW TECHNIQUES:</a:t>
            </a:r>
          </a:p>
          <a:p>
            <a:r>
              <a:rPr lang="en-GB" b="1" dirty="0"/>
              <a:t>THE FACTORY SYSTEM</a:t>
            </a:r>
          </a:p>
        </p:txBody>
      </p:sp>
      <p:pic>
        <p:nvPicPr>
          <p:cNvPr id="5" name="Content Placeholder 4" descr="cotton mill.jpg"/>
          <p:cNvPicPr>
            <a:picLocks noGrp="1" noChangeAspect="1"/>
          </p:cNvPicPr>
          <p:nvPr>
            <p:ph sz="half" idx="2"/>
          </p:nvPr>
        </p:nvPicPr>
        <p:blipFill>
          <a:blip r:embed="rId2" cstate="print"/>
          <a:stretch>
            <a:fillRect/>
          </a:stretch>
        </p:blipFill>
        <p:spPr>
          <a:xfrm>
            <a:off x="4923391" y="1600200"/>
            <a:ext cx="3488218" cy="4525963"/>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IRONMAKING</a:t>
            </a:r>
          </a:p>
        </p:txBody>
      </p:sp>
      <p:sp>
        <p:nvSpPr>
          <p:cNvPr id="3" name="Content Placeholder 2"/>
          <p:cNvSpPr>
            <a:spLocks noGrp="1"/>
          </p:cNvSpPr>
          <p:nvPr>
            <p:ph sz="half" idx="1"/>
          </p:nvPr>
        </p:nvSpPr>
        <p:spPr/>
        <p:txBody>
          <a:bodyPr>
            <a:normAutofit fontScale="77500" lnSpcReduction="20000"/>
          </a:bodyPr>
          <a:lstStyle/>
          <a:p>
            <a:r>
              <a:rPr lang="en-GB" dirty="0"/>
              <a:t>use of coke rather than charcoal in smelting process – advances in </a:t>
            </a:r>
            <a:r>
              <a:rPr lang="en-GB" dirty="0" err="1"/>
              <a:t>puddling</a:t>
            </a:r>
            <a:r>
              <a:rPr lang="en-GB" dirty="0"/>
              <a:t> and steel production</a:t>
            </a:r>
          </a:p>
          <a:p>
            <a:r>
              <a:rPr lang="en-GB" dirty="0"/>
              <a:t>able to apply power to place of convenience and not water  supply</a:t>
            </a:r>
          </a:p>
          <a:p>
            <a:r>
              <a:rPr lang="en-GB" dirty="0"/>
              <a:t>Britain became exporter rather than importer of iron products</a:t>
            </a:r>
          </a:p>
          <a:p>
            <a:r>
              <a:rPr lang="en-GB" dirty="0"/>
              <a:t>building of iron bridges – Abraham Darby III at </a:t>
            </a:r>
            <a:r>
              <a:rPr lang="en-GB" dirty="0" err="1"/>
              <a:t>Coalbrookdale</a:t>
            </a:r>
            <a:r>
              <a:rPr lang="en-GB" dirty="0"/>
              <a:t> 1779-81</a:t>
            </a:r>
          </a:p>
          <a:p>
            <a:r>
              <a:rPr lang="en-GB" dirty="0"/>
              <a:t>picture – </a:t>
            </a:r>
            <a:r>
              <a:rPr lang="en-GB" dirty="0" err="1"/>
              <a:t>Blaenavon</a:t>
            </a:r>
            <a:r>
              <a:rPr lang="en-GB" dirty="0"/>
              <a:t> works today</a:t>
            </a:r>
          </a:p>
        </p:txBody>
      </p:sp>
      <p:pic>
        <p:nvPicPr>
          <p:cNvPr id="5" name="Content Placeholder 4" descr="_45510170_furnaces.jpg"/>
          <p:cNvPicPr>
            <a:picLocks noGrp="1" noChangeAspect="1"/>
          </p:cNvPicPr>
          <p:nvPr>
            <p:ph sz="half" idx="2"/>
          </p:nvPr>
        </p:nvPicPr>
        <p:blipFill>
          <a:blip r:embed="rId2" cstate="print"/>
          <a:stretch>
            <a:fillRect/>
          </a:stretch>
        </p:blipFill>
        <p:spPr>
          <a:xfrm>
            <a:off x="4648200" y="1772816"/>
            <a:ext cx="4038600" cy="4176463"/>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INDUSTRIAL ADVANCES</a:t>
            </a:r>
          </a:p>
        </p:txBody>
      </p:sp>
      <p:sp>
        <p:nvSpPr>
          <p:cNvPr id="3" name="Content Placeholder 2"/>
          <p:cNvSpPr>
            <a:spLocks noGrp="1"/>
          </p:cNvSpPr>
          <p:nvPr>
            <p:ph idx="1"/>
          </p:nvPr>
        </p:nvSpPr>
        <p:spPr/>
        <p:txBody>
          <a:bodyPr>
            <a:normAutofit fontScale="92500"/>
          </a:bodyPr>
          <a:lstStyle/>
          <a:p>
            <a:r>
              <a:rPr lang="en-GB" dirty="0"/>
              <a:t>MINING – steam powered pump to remove water (1770s-); Humphrey Davy’s safety lamp (1815)</a:t>
            </a:r>
          </a:p>
          <a:p>
            <a:r>
              <a:rPr lang="en-GB" dirty="0"/>
              <a:t>CHEMICALS – </a:t>
            </a:r>
            <a:r>
              <a:rPr lang="en-GB" dirty="0" err="1"/>
              <a:t>alkalines</a:t>
            </a:r>
            <a:r>
              <a:rPr lang="en-GB" dirty="0"/>
              <a:t>; Portland cement (1824)</a:t>
            </a:r>
          </a:p>
          <a:p>
            <a:r>
              <a:rPr lang="en-GB" dirty="0"/>
              <a:t>MACHINE TOOLS – lathes for mass production and </a:t>
            </a:r>
            <a:r>
              <a:rPr lang="en-GB" dirty="0" err="1"/>
              <a:t>interchangeability</a:t>
            </a:r>
            <a:r>
              <a:rPr lang="en-GB" dirty="0"/>
              <a:t> – e.g. military production</a:t>
            </a:r>
          </a:p>
          <a:p>
            <a:r>
              <a:rPr lang="en-GB" dirty="0"/>
              <a:t>GAS LIGHTING – </a:t>
            </a:r>
            <a:r>
              <a:rPr lang="en-GB" dirty="0" err="1"/>
              <a:t>gassification</a:t>
            </a:r>
            <a:r>
              <a:rPr lang="en-GB" dirty="0"/>
              <a:t> of coal; storage and distribution; lighting of London (1812-20); lighting of factories (open longer);  urban ‘night life’</a:t>
            </a:r>
          </a:p>
          <a:p>
            <a:r>
              <a:rPr lang="en-GB" dirty="0"/>
              <a:t>GLASS – development of sheet glass 1820-30s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TRANSPORT</a:t>
            </a:r>
          </a:p>
        </p:txBody>
      </p:sp>
      <p:sp>
        <p:nvSpPr>
          <p:cNvPr id="5" name="Content Placeholder 4"/>
          <p:cNvSpPr>
            <a:spLocks noGrp="1"/>
          </p:cNvSpPr>
          <p:nvPr>
            <p:ph sz="half" idx="1"/>
          </p:nvPr>
        </p:nvSpPr>
        <p:spPr/>
        <p:txBody>
          <a:bodyPr>
            <a:normAutofit fontScale="85000" lnSpcReduction="10000"/>
          </a:bodyPr>
          <a:lstStyle/>
          <a:p>
            <a:r>
              <a:rPr lang="en-GB" dirty="0"/>
              <a:t>Improved roads – work of Thomas Telford, pictured, (1757-1834) and John </a:t>
            </a:r>
            <a:r>
              <a:rPr lang="en-GB" dirty="0" err="1"/>
              <a:t>McAdam</a:t>
            </a:r>
            <a:r>
              <a:rPr lang="en-GB" dirty="0"/>
              <a:t> (1756-1836); </a:t>
            </a:r>
          </a:p>
          <a:p>
            <a:r>
              <a:rPr lang="en-GB" dirty="0"/>
              <a:t>Increased canal building linking industrial areas to seaports; by 1790 all four major English rivers linked; improved transportation of foodstuffs</a:t>
            </a:r>
          </a:p>
          <a:p>
            <a:r>
              <a:rPr lang="en-GB" dirty="0"/>
              <a:t>Crucial – transportation of coal, a catalyst for the coming of the railways</a:t>
            </a:r>
          </a:p>
        </p:txBody>
      </p:sp>
      <p:pic>
        <p:nvPicPr>
          <p:cNvPr id="7" name="Content Placeholder 6" descr="imagesCAA7D728.jpg"/>
          <p:cNvPicPr>
            <a:picLocks noGrp="1" noChangeAspect="1"/>
          </p:cNvPicPr>
          <p:nvPr>
            <p:ph sz="half" idx="2"/>
          </p:nvPr>
        </p:nvPicPr>
        <p:blipFill>
          <a:blip r:embed="rId2" cstate="print"/>
          <a:stretch>
            <a:fillRect/>
          </a:stretch>
        </p:blipFill>
        <p:spPr>
          <a:xfrm>
            <a:off x="5508104" y="1988840"/>
            <a:ext cx="2664296" cy="3816424"/>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RAILWAY AGE</a:t>
            </a:r>
          </a:p>
        </p:txBody>
      </p:sp>
      <p:sp>
        <p:nvSpPr>
          <p:cNvPr id="3" name="Content Placeholder 2"/>
          <p:cNvSpPr>
            <a:spLocks noGrp="1"/>
          </p:cNvSpPr>
          <p:nvPr>
            <p:ph sz="half" idx="1"/>
          </p:nvPr>
        </p:nvSpPr>
        <p:spPr/>
        <p:txBody>
          <a:bodyPr>
            <a:normAutofit fontScale="92500" lnSpcReduction="20000"/>
          </a:bodyPr>
          <a:lstStyle/>
          <a:p>
            <a:r>
              <a:rPr lang="en-GB" dirty="0"/>
              <a:t>1825 – first steam-hauled public railway (Stockton to Darlington)</a:t>
            </a:r>
          </a:p>
          <a:p>
            <a:r>
              <a:rPr lang="en-GB" dirty="0"/>
              <a:t>1830 – Liverpool to Manchester Railway</a:t>
            </a:r>
          </a:p>
          <a:p>
            <a:r>
              <a:rPr lang="en-GB" dirty="0"/>
              <a:t>1838 – 500 miles of track in place , mainly within urban centres – London, Manchester, Birmingham, Liverpool</a:t>
            </a:r>
          </a:p>
          <a:p>
            <a:r>
              <a:rPr lang="en-GB" dirty="0"/>
              <a:t>1850 – most major towns in England connected</a:t>
            </a:r>
          </a:p>
        </p:txBody>
      </p:sp>
      <p:pic>
        <p:nvPicPr>
          <p:cNvPr id="1026" name="Picture 2" descr="C:\Users\Sony\AppData\Local\Microsoft\Windows\Temporary Internet Files\Content.IE5\U0Z8PKW5\10424016[1].jpg"/>
          <p:cNvPicPr>
            <a:picLocks noGrp="1" noChangeAspect="1" noChangeArrowheads="1"/>
          </p:cNvPicPr>
          <p:nvPr>
            <p:ph sz="half" idx="2"/>
          </p:nvPr>
        </p:nvPicPr>
        <p:blipFill>
          <a:blip r:embed="rId2" cstate="print"/>
          <a:srcRect/>
          <a:stretch>
            <a:fillRect/>
          </a:stretch>
        </p:blipFill>
        <p:spPr bwMode="auto">
          <a:xfrm>
            <a:off x="4644008" y="1484784"/>
            <a:ext cx="4038600" cy="4176463"/>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OF RAIL</a:t>
            </a:r>
          </a:p>
        </p:txBody>
      </p:sp>
      <p:sp>
        <p:nvSpPr>
          <p:cNvPr id="5" name="Content Placeholder 4"/>
          <p:cNvSpPr>
            <a:spLocks noGrp="1"/>
          </p:cNvSpPr>
          <p:nvPr>
            <p:ph idx="1"/>
          </p:nvPr>
        </p:nvSpPr>
        <p:spPr/>
        <p:txBody>
          <a:bodyPr>
            <a:normAutofit fontScale="92500" lnSpcReduction="10000"/>
          </a:bodyPr>
          <a:lstStyle/>
          <a:p>
            <a:r>
              <a:rPr lang="en-GB" dirty="0"/>
              <a:t>Ability to move goods and people quickly across the country</a:t>
            </a:r>
          </a:p>
          <a:p>
            <a:r>
              <a:rPr lang="en-GB" dirty="0"/>
              <a:t>Helped unite the country economically</a:t>
            </a:r>
          </a:p>
          <a:p>
            <a:r>
              <a:rPr lang="en-GB" dirty="0"/>
              <a:t>Help define the ‘Centre’ the ‘Regions’ and the ‘Margins’</a:t>
            </a:r>
          </a:p>
          <a:p>
            <a:r>
              <a:rPr lang="en-GB" dirty="0"/>
              <a:t>Enhanced ‘regionalism’ as areas able to specialise in manufactures and services</a:t>
            </a:r>
          </a:p>
          <a:p>
            <a:r>
              <a:rPr lang="en-GB" dirty="0"/>
              <a:t>Improved world trade status through integration of rail and seaports </a:t>
            </a:r>
            <a:r>
              <a:rPr lang="en-GB" dirty="0" err="1"/>
              <a:t>e.g</a:t>
            </a:r>
            <a:r>
              <a:rPr lang="en-GB" dirty="0"/>
              <a:t> coal and iron goods from south Wales valleys to Cardiff and other ports; funded prosperity of ports of Liverpool and Glasgow</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RAILWAYS - LANDSCAPE</a:t>
            </a:r>
          </a:p>
        </p:txBody>
      </p:sp>
      <p:sp>
        <p:nvSpPr>
          <p:cNvPr id="3" name="Content Placeholder 2"/>
          <p:cNvSpPr>
            <a:spLocks noGrp="1"/>
          </p:cNvSpPr>
          <p:nvPr>
            <p:ph sz="half" idx="1"/>
          </p:nvPr>
        </p:nvSpPr>
        <p:spPr/>
        <p:txBody>
          <a:bodyPr>
            <a:normAutofit fontScale="70000" lnSpcReduction="20000"/>
          </a:bodyPr>
          <a:lstStyle/>
          <a:p>
            <a:r>
              <a:rPr lang="en-GB" b="1" dirty="0"/>
              <a:t>Hostility:</a:t>
            </a:r>
          </a:p>
          <a:p>
            <a:r>
              <a:rPr lang="en-GB" dirty="0"/>
              <a:t>‘there was a rocky valley between Buxton and </a:t>
            </a:r>
            <a:r>
              <a:rPr lang="en-GB" dirty="0" err="1"/>
              <a:t>Bakewell</a:t>
            </a:r>
            <a:r>
              <a:rPr lang="en-GB" dirty="0"/>
              <a:t>, one upon a time divine as the Vale of Tempe...you </a:t>
            </a:r>
            <a:r>
              <a:rPr lang="en-GB" dirty="0" err="1"/>
              <a:t>enterprised</a:t>
            </a:r>
            <a:r>
              <a:rPr lang="en-GB" dirty="0"/>
              <a:t> a railway through it – you blasted its rocks away...The valley is gone and the Gods with it, and now every fool in Buxton can be in </a:t>
            </a:r>
            <a:r>
              <a:rPr lang="en-GB" dirty="0" err="1"/>
              <a:t>Bakewell</a:t>
            </a:r>
            <a:r>
              <a:rPr lang="en-GB" dirty="0"/>
              <a:t> in half an hour, and every fool in </a:t>
            </a:r>
            <a:r>
              <a:rPr lang="en-GB" dirty="0" err="1"/>
              <a:t>Bakewell</a:t>
            </a:r>
            <a:r>
              <a:rPr lang="en-GB" dirty="0"/>
              <a:t> in Buxton; which you think a lucrative progress of exchange, you fools everywhere.   </a:t>
            </a:r>
            <a:r>
              <a:rPr lang="en-GB" b="1" dirty="0"/>
              <a:t>John Ruskin,  (1819-1900); WRITER, ART CRITIC, SOCIAL COMMENTATOR </a:t>
            </a:r>
            <a:r>
              <a:rPr lang="en-GB" dirty="0"/>
              <a:t>quoted in </a:t>
            </a:r>
            <a:r>
              <a:rPr lang="en-GB" dirty="0" err="1"/>
              <a:t>Royle</a:t>
            </a:r>
            <a:r>
              <a:rPr lang="en-GB" dirty="0"/>
              <a:t>, p.12</a:t>
            </a:r>
            <a:endParaRPr lang="en-GB" b="1" dirty="0"/>
          </a:p>
        </p:txBody>
      </p:sp>
      <p:pic>
        <p:nvPicPr>
          <p:cNvPr id="2050" name="Picture 2" descr="C:\Users\Sony\Pictures\anglia_ruskin_relives_Maincontent_0004_Image.gif"/>
          <p:cNvPicPr>
            <a:picLocks noGrp="1" noChangeAspect="1" noChangeArrowheads="1"/>
          </p:cNvPicPr>
          <p:nvPr>
            <p:ph sz="half" idx="2"/>
          </p:nvPr>
        </p:nvPicPr>
        <p:blipFill>
          <a:blip r:embed="rId2" cstate="print"/>
          <a:srcRect/>
          <a:stretch>
            <a:fillRect/>
          </a:stretch>
        </p:blipFill>
        <p:spPr bwMode="auto">
          <a:xfrm>
            <a:off x="4970264" y="1772816"/>
            <a:ext cx="3394472" cy="4104455"/>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RAILWAYS – POSITIVE IMPACT</a:t>
            </a:r>
          </a:p>
        </p:txBody>
      </p:sp>
      <p:sp>
        <p:nvSpPr>
          <p:cNvPr id="3" name="Content Placeholder 2"/>
          <p:cNvSpPr>
            <a:spLocks noGrp="1"/>
          </p:cNvSpPr>
          <p:nvPr>
            <p:ph idx="1"/>
          </p:nvPr>
        </p:nvSpPr>
        <p:spPr/>
        <p:txBody>
          <a:bodyPr/>
          <a:lstStyle/>
          <a:p>
            <a:r>
              <a:rPr lang="en-GB" dirty="0"/>
              <a:t>Francis </a:t>
            </a:r>
            <a:r>
              <a:rPr lang="en-GB" dirty="0" err="1"/>
              <a:t>Whisaw</a:t>
            </a:r>
            <a:r>
              <a:rPr lang="en-GB" dirty="0"/>
              <a:t> (1804-56) Civil Engineer and author of </a:t>
            </a:r>
            <a:r>
              <a:rPr lang="en-GB" i="1" dirty="0"/>
              <a:t>Railways of Great Britain and Ireland’ </a:t>
            </a:r>
            <a:r>
              <a:rPr lang="en-GB" dirty="0"/>
              <a:t>(1842); on the Manchester and Leeds Railway:</a:t>
            </a:r>
          </a:p>
          <a:p>
            <a:r>
              <a:rPr lang="en-GB" dirty="0"/>
              <a:t>‘we need, however, dwell no longer on the importance of this line to the particular district through which it passes. It must, it will, confer incalculable benefits, not only on the particular districts, but also on the community at large’.</a:t>
            </a:r>
          </a:p>
          <a:p>
            <a:r>
              <a:rPr lang="en-GB" dirty="0"/>
              <a:t>Source: Alasdair </a:t>
            </a:r>
            <a:r>
              <a:rPr lang="en-GB" dirty="0" err="1"/>
              <a:t>Clayre</a:t>
            </a:r>
            <a:r>
              <a:rPr lang="en-GB" dirty="0"/>
              <a:t>, (ed.), </a:t>
            </a:r>
            <a:r>
              <a:rPr lang="en-GB" i="1" dirty="0"/>
              <a:t>Nature and Industrialisation </a:t>
            </a:r>
            <a:r>
              <a:rPr lang="en-GB" dirty="0"/>
              <a:t>(Oxford: OUP, 1977), p.87.  </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REGIONALISM</a:t>
            </a:r>
          </a:p>
        </p:txBody>
      </p:sp>
      <p:sp>
        <p:nvSpPr>
          <p:cNvPr id="3" name="Content Placeholder 2"/>
          <p:cNvSpPr>
            <a:spLocks noGrp="1"/>
          </p:cNvSpPr>
          <p:nvPr>
            <p:ph idx="1"/>
          </p:nvPr>
        </p:nvSpPr>
        <p:spPr/>
        <p:txBody>
          <a:bodyPr/>
          <a:lstStyle/>
          <a:p>
            <a:r>
              <a:rPr lang="en-GB" dirty="0"/>
              <a:t>Regional identification with certain industries:</a:t>
            </a:r>
          </a:p>
          <a:p>
            <a:r>
              <a:rPr lang="en-GB" dirty="0"/>
              <a:t>TEXTILES – Lancashire; West Riding; East Midlands</a:t>
            </a:r>
          </a:p>
          <a:p>
            <a:r>
              <a:rPr lang="en-GB" dirty="0"/>
              <a:t>METALWORK – Birmingham</a:t>
            </a:r>
          </a:p>
          <a:p>
            <a:r>
              <a:rPr lang="en-GB" dirty="0"/>
              <a:t>STEEL AND CUTLERY – Sheffield</a:t>
            </a:r>
          </a:p>
          <a:p>
            <a:r>
              <a:rPr lang="en-GB" dirty="0"/>
              <a:t>COAL PRODUCTION AND IRON-MAKING – South Wales (near the raw materials)</a:t>
            </a:r>
          </a:p>
          <a:p>
            <a:r>
              <a:rPr lang="en-GB" dirty="0"/>
              <a:t>CENTRE? – LONDON – financial, commercial, communication, political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URBANISATION</a:t>
            </a:r>
          </a:p>
        </p:txBody>
      </p:sp>
      <p:sp>
        <p:nvSpPr>
          <p:cNvPr id="6" name="Content Placeholder 5"/>
          <p:cNvSpPr>
            <a:spLocks noGrp="1"/>
          </p:cNvSpPr>
          <p:nvPr>
            <p:ph idx="1"/>
          </p:nvPr>
        </p:nvSpPr>
        <p:spPr/>
        <p:txBody>
          <a:bodyPr>
            <a:normAutofit fontScale="85000" lnSpcReduction="20000"/>
          </a:bodyPr>
          <a:lstStyle/>
          <a:p>
            <a:r>
              <a:rPr lang="en-GB" dirty="0"/>
              <a:t>‘at the beginning of the nineteenth century one third of the population of England and Wales was already urban...by 1851 approximately half of the 16.9 million inhabitants lived in an urban environment.’ </a:t>
            </a:r>
            <a:r>
              <a:rPr lang="en-GB" dirty="0" err="1"/>
              <a:t>Royle</a:t>
            </a:r>
            <a:r>
              <a:rPr lang="en-GB" dirty="0"/>
              <a:t>, p.21.</a:t>
            </a:r>
          </a:p>
          <a:p>
            <a:r>
              <a:rPr lang="en-GB" dirty="0"/>
              <a:t>Typical – Manchester/Salford area – 30,000 in 1775; 84,000 in 1801 (</a:t>
            </a:r>
            <a:r>
              <a:rPr lang="en-GB" dirty="0" err="1"/>
              <a:t>Royle</a:t>
            </a:r>
            <a:r>
              <a:rPr lang="en-GB" dirty="0"/>
              <a:t>, p.25)</a:t>
            </a:r>
          </a:p>
          <a:p>
            <a:r>
              <a:rPr lang="en-GB" dirty="0"/>
              <a:t>Unlike older civic centres, like Edinburgh and Liverpool, much urbanisation was undirected and lacked urban-based institutions e.g. Midlands and the Black Country; parts of Lancashire and Cheshire;  the West Riding.</a:t>
            </a:r>
          </a:p>
          <a:p>
            <a:r>
              <a:rPr lang="en-GB" dirty="0"/>
              <a:t> dogged by unregulated building and eventually Railway development</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OBSERVERS</a:t>
            </a:r>
          </a:p>
        </p:txBody>
      </p:sp>
      <p:sp>
        <p:nvSpPr>
          <p:cNvPr id="3" name="Content Placeholder 2"/>
          <p:cNvSpPr>
            <a:spLocks noGrp="1"/>
          </p:cNvSpPr>
          <p:nvPr>
            <p:ph idx="1"/>
          </p:nvPr>
        </p:nvSpPr>
        <p:spPr/>
        <p:txBody>
          <a:bodyPr>
            <a:normAutofit fontScale="92500" lnSpcReduction="10000"/>
          </a:bodyPr>
          <a:lstStyle/>
          <a:p>
            <a:r>
              <a:rPr lang="en-GB" dirty="0"/>
              <a:t>ALEXIS DE TOCQUEVILLE  (1805-59) French political philosopher and historian; from </a:t>
            </a:r>
            <a:r>
              <a:rPr lang="en-GB" i="1" dirty="0"/>
              <a:t>Journeys to England and Ireland </a:t>
            </a:r>
            <a:r>
              <a:rPr lang="en-GB" dirty="0"/>
              <a:t>(1835), on Manchester:</a:t>
            </a:r>
          </a:p>
          <a:p>
            <a:r>
              <a:rPr lang="en-GB" dirty="0"/>
              <a:t>‘From this foul drain the greatest stream of human industry flows out to fertilise the  whole world. From this filthy sewer pure gold flows. Here humanity attains its most complete development and its most brutish; here civilisation makes it’s miracles, and civilised man is turned back almost to a savage’.</a:t>
            </a:r>
          </a:p>
          <a:p>
            <a:r>
              <a:rPr lang="en-GB" dirty="0"/>
              <a:t>Source: </a:t>
            </a:r>
            <a:r>
              <a:rPr lang="en-GB" dirty="0" err="1"/>
              <a:t>Clayre</a:t>
            </a:r>
            <a:r>
              <a:rPr lang="en-GB" dirty="0"/>
              <a:t> (ed.), </a:t>
            </a:r>
            <a:r>
              <a:rPr lang="en-GB" i="1" dirty="0"/>
              <a:t>Nature and Industrialisation, </a:t>
            </a:r>
            <a:r>
              <a:rPr lang="en-GB" dirty="0"/>
              <a:t>p.118-9.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OBSERVERS</a:t>
            </a:r>
          </a:p>
        </p:txBody>
      </p:sp>
      <p:sp>
        <p:nvSpPr>
          <p:cNvPr id="3" name="Content Placeholder 2"/>
          <p:cNvSpPr>
            <a:spLocks noGrp="1"/>
          </p:cNvSpPr>
          <p:nvPr>
            <p:ph idx="1"/>
          </p:nvPr>
        </p:nvSpPr>
        <p:spPr/>
        <p:txBody>
          <a:bodyPr/>
          <a:lstStyle/>
          <a:p>
            <a:r>
              <a:rPr lang="en-GB" dirty="0"/>
              <a:t>CHARLES DICKENS – </a:t>
            </a:r>
            <a:r>
              <a:rPr lang="en-GB" dirty="0" err="1"/>
              <a:t>Coketown</a:t>
            </a:r>
            <a:r>
              <a:rPr lang="en-GB" dirty="0"/>
              <a:t> from </a:t>
            </a:r>
            <a:r>
              <a:rPr lang="en-GB" i="1" dirty="0"/>
              <a:t>Hard Times </a:t>
            </a:r>
            <a:r>
              <a:rPr lang="en-GB" dirty="0"/>
              <a:t>(1854):</a:t>
            </a:r>
          </a:p>
          <a:p>
            <a:r>
              <a:rPr lang="en-GB" dirty="0"/>
              <a:t>‘It was a town of red brick, or of brick that would have been red if the smoke and ashes had allowed it; but as matters stood it was a town of unnatural red and black like the painted face of a savage’.</a:t>
            </a:r>
          </a:p>
          <a:p>
            <a:r>
              <a:rPr lang="en-GB" dirty="0"/>
              <a:t>Source: </a:t>
            </a:r>
            <a:r>
              <a:rPr lang="en-GB" dirty="0" err="1"/>
              <a:t>Clayre</a:t>
            </a:r>
            <a:r>
              <a:rPr lang="en-GB" dirty="0"/>
              <a:t> (ed.), </a:t>
            </a:r>
            <a:r>
              <a:rPr lang="en-GB" i="1" dirty="0"/>
              <a:t>Nature and Industrialisation, </a:t>
            </a:r>
            <a:r>
              <a:rPr lang="en-GB" dirty="0"/>
              <a:t>p.124.</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CONDITION OF ENGLAND’</a:t>
            </a:r>
          </a:p>
        </p:txBody>
      </p:sp>
      <p:sp>
        <p:nvSpPr>
          <p:cNvPr id="3" name="Content Placeholder 2"/>
          <p:cNvSpPr>
            <a:spLocks noGrp="1"/>
          </p:cNvSpPr>
          <p:nvPr>
            <p:ph idx="1"/>
          </p:nvPr>
        </p:nvSpPr>
        <p:spPr/>
        <p:txBody>
          <a:bodyPr>
            <a:normAutofit fontScale="92500" lnSpcReduction="10000"/>
          </a:bodyPr>
          <a:lstStyle/>
          <a:p>
            <a:r>
              <a:rPr lang="en-GB" dirty="0"/>
              <a:t>THOMAS CARLYLE (1795-1881) ESSAYIST AND HISTORIAN: ‘The Mechanical Age’ from </a:t>
            </a:r>
            <a:r>
              <a:rPr lang="en-GB" i="1" dirty="0"/>
              <a:t>Signs of the Times </a:t>
            </a:r>
            <a:r>
              <a:rPr lang="en-GB" dirty="0"/>
              <a:t>(1829):</a:t>
            </a:r>
          </a:p>
          <a:p>
            <a:r>
              <a:rPr lang="en-GB" dirty="0"/>
              <a:t>‘It is the age of machinery...nothing is now done directly, or by hand; all is by rule and calculated contrivance’.</a:t>
            </a:r>
          </a:p>
          <a:p>
            <a:r>
              <a:rPr lang="en-GB" dirty="0"/>
              <a:t>‘We remove mountains and make seas our smooth highway; nothing can resist us. We war with rude Nature; and, by our restless engines, come off always victorious and loaded with spoils’</a:t>
            </a:r>
          </a:p>
          <a:p>
            <a:r>
              <a:rPr lang="en-GB" dirty="0"/>
              <a:t>Source: </a:t>
            </a:r>
            <a:r>
              <a:rPr lang="en-GB" dirty="0" err="1"/>
              <a:t>Clayre</a:t>
            </a:r>
            <a:r>
              <a:rPr lang="en-GB" dirty="0"/>
              <a:t>, (ed.), </a:t>
            </a:r>
            <a:r>
              <a:rPr lang="en-GB" i="1" dirty="0"/>
              <a:t>Nature </a:t>
            </a:r>
            <a:r>
              <a:rPr lang="en-GB" i="1"/>
              <a:t>and Industrialisation, </a:t>
            </a:r>
            <a:r>
              <a:rPr lang="en-GB"/>
              <a:t>p.229.     </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‘WORK’ FORD MADOX BROWN</a:t>
            </a:r>
            <a:endParaRPr lang="en-GB" dirty="0"/>
          </a:p>
        </p:txBody>
      </p:sp>
      <p:pic>
        <p:nvPicPr>
          <p:cNvPr id="4" name="Content Placeholder 3" descr="work1.jpg"/>
          <p:cNvPicPr>
            <a:picLocks noGrp="1" noChangeAspect="1"/>
          </p:cNvPicPr>
          <p:nvPr>
            <p:ph idx="1"/>
          </p:nvPr>
        </p:nvPicPr>
        <p:blipFill>
          <a:blip r:embed="rId2" cstate="print"/>
          <a:stretch>
            <a:fillRect/>
          </a:stretch>
        </p:blipFill>
        <p:spPr>
          <a:xfrm>
            <a:off x="1187624" y="1484784"/>
            <a:ext cx="6264696" cy="5184576"/>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a:t>
            </a:r>
          </a:p>
        </p:txBody>
      </p:sp>
      <p:sp>
        <p:nvSpPr>
          <p:cNvPr id="3" name="Content Placeholder 2"/>
          <p:cNvSpPr>
            <a:spLocks noGrp="1"/>
          </p:cNvSpPr>
          <p:nvPr>
            <p:ph idx="1"/>
          </p:nvPr>
        </p:nvSpPr>
        <p:spPr/>
        <p:txBody>
          <a:bodyPr/>
          <a:lstStyle/>
          <a:p>
            <a:r>
              <a:rPr lang="en-GB" dirty="0"/>
              <a:t>1. old bonds of community difficult to sustain in new urban/industrialised communities.</a:t>
            </a:r>
          </a:p>
          <a:p>
            <a:r>
              <a:rPr lang="en-GB" dirty="0"/>
              <a:t>2. the fabric that sustained ‘master-servant’ relationships within older country-village environs gradually replaced by more complex relations based on market economics and capitalism</a:t>
            </a:r>
          </a:p>
          <a:p>
            <a:r>
              <a:rPr lang="en-GB" dirty="0"/>
              <a:t>3. the new dynamics of class – wage earners and master-owners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 CONSCIOUSNESS</a:t>
            </a:r>
          </a:p>
        </p:txBody>
      </p:sp>
      <p:sp>
        <p:nvSpPr>
          <p:cNvPr id="3" name="Content Placeholder 2"/>
          <p:cNvSpPr>
            <a:spLocks noGrp="1"/>
          </p:cNvSpPr>
          <p:nvPr>
            <p:ph idx="1"/>
          </p:nvPr>
        </p:nvSpPr>
        <p:spPr/>
        <p:txBody>
          <a:bodyPr>
            <a:normAutofit lnSpcReduction="10000"/>
          </a:bodyPr>
          <a:lstStyle/>
          <a:p>
            <a:r>
              <a:rPr lang="en-GB" dirty="0"/>
              <a:t>1. general belief that class consciousness developed post-1789</a:t>
            </a:r>
          </a:p>
          <a:p>
            <a:r>
              <a:rPr lang="en-GB" dirty="0"/>
              <a:t>2. the formation of class – from the ‘social aggregate’ or occupational collectives (a descriptive definition of class), to ‘consciousness’ of class – born out of unity, bonding and politicisation i.e. Through experience, struggle, cooperation, and a growing identity: </a:t>
            </a:r>
          </a:p>
          <a:p>
            <a:r>
              <a:rPr lang="en-GB" dirty="0"/>
              <a:t>3.  E.P. Thompson (1924-91), </a:t>
            </a:r>
            <a:r>
              <a:rPr lang="en-GB" i="1" dirty="0"/>
              <a:t>The Making of the English Working Class (</a:t>
            </a:r>
            <a:r>
              <a:rPr lang="en-GB" dirty="0"/>
              <a:t>Penguin, 1991).</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CLASSES</a:t>
            </a:r>
          </a:p>
        </p:txBody>
      </p:sp>
      <p:sp>
        <p:nvSpPr>
          <p:cNvPr id="3" name="Content Placeholder 2"/>
          <p:cNvSpPr>
            <a:spLocks noGrp="1"/>
          </p:cNvSpPr>
          <p:nvPr>
            <p:ph idx="1"/>
          </p:nvPr>
        </p:nvSpPr>
        <p:spPr/>
        <p:txBody>
          <a:bodyPr/>
          <a:lstStyle/>
          <a:p>
            <a:r>
              <a:rPr lang="en-GB" dirty="0"/>
              <a:t>1. Forged from economic change and industrialisation and rise of capitalism and investment in new factory and production systems</a:t>
            </a:r>
          </a:p>
          <a:p>
            <a:r>
              <a:rPr lang="en-GB" dirty="0"/>
              <a:t>2. Formation of groups around: (a) those who gained from returns of capital investment, and (b) those who relied on waged labour.</a:t>
            </a:r>
            <a:endParaRPr lang="en-GB"/>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CLASSES</a:t>
            </a:r>
          </a:p>
        </p:txBody>
      </p:sp>
      <p:sp>
        <p:nvSpPr>
          <p:cNvPr id="3" name="Content Placeholder 2"/>
          <p:cNvSpPr>
            <a:spLocks noGrp="1"/>
          </p:cNvSpPr>
          <p:nvPr>
            <p:ph idx="1"/>
          </p:nvPr>
        </p:nvSpPr>
        <p:spPr/>
        <p:txBody>
          <a:bodyPr/>
          <a:lstStyle/>
          <a:p>
            <a:r>
              <a:rPr lang="en-GB" dirty="0"/>
              <a:t>new dynamics in industrial production and wage labour saw emergence of identifiable working class and middle class groupings </a:t>
            </a:r>
          </a:p>
          <a:p>
            <a:r>
              <a:rPr lang="en-GB" dirty="0"/>
              <a:t>wide variety of income groups/employment types where income linked to status</a:t>
            </a:r>
          </a:p>
          <a:p>
            <a:r>
              <a:rPr lang="en-GB" dirty="0"/>
              <a:t>working class and middle class identity forged around differences between the two</a:t>
            </a:r>
          </a:p>
          <a:p>
            <a:r>
              <a:rPr lang="en-GB" dirty="0"/>
              <a:t>evolution of class consciousness based upon organisation and political struggles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806</TotalTime>
  <Words>2442</Words>
  <Application>Microsoft Office PowerPoint</Application>
  <PresentationFormat>On-screen Show (4:3)</PresentationFormat>
  <Paragraphs>202</Paragraphs>
  <Slides>40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Book Antiqua</vt:lpstr>
      <vt:lpstr>Lucida Sans</vt:lpstr>
      <vt:lpstr>Wingdings</vt:lpstr>
      <vt:lpstr>Wingdings 2</vt:lpstr>
      <vt:lpstr>Wingdings 3</vt:lpstr>
      <vt:lpstr>Apex</vt:lpstr>
      <vt:lpstr> THE RISE AND FALL OF A GREAT POWER: BRITAIN 1776-1997   LECTURE 2 –INDUSTRIALISATION AND URBANISATION    </vt:lpstr>
      <vt:lpstr>BRITAIN’S LEAD !</vt:lpstr>
      <vt:lpstr>INDUSTRIAL REVOLUTION - IMPACT</vt:lpstr>
      <vt:lpstr>INDUSTRIAL REVOLUTION - IMPACT</vt:lpstr>
      <vt:lpstr>ENCLOSURE</vt:lpstr>
      <vt:lpstr>ENCLOSURE</vt:lpstr>
      <vt:lpstr>PERCEPTION AND REALITY</vt:lpstr>
      <vt:lpstr>POOR LAW</vt:lpstr>
      <vt:lpstr>POOR LAW contd...</vt:lpstr>
      <vt:lpstr>SPEENHAMLAND</vt:lpstr>
      <vt:lpstr>POOR LAW AMENDMENT 1834</vt:lpstr>
      <vt:lpstr>THE ACT OF 1834</vt:lpstr>
      <vt:lpstr>THE THINKING BEHIND THE ACT</vt:lpstr>
      <vt:lpstr>POPULATION</vt:lpstr>
      <vt:lpstr>POPULATION</vt:lpstr>
      <vt:lpstr>POPULATION</vt:lpstr>
      <vt:lpstr>POPULATION - URBAN</vt:lpstr>
      <vt:lpstr>POPULATION - URBAN</vt:lpstr>
      <vt:lpstr>POPULATION</vt:lpstr>
      <vt:lpstr>INNOVATION AND INVENTION</vt:lpstr>
      <vt:lpstr>INVENTION - STEAM POWER</vt:lpstr>
      <vt:lpstr>INVENTION</vt:lpstr>
      <vt:lpstr>THE COTTON MILL</vt:lpstr>
      <vt:lpstr>IRONMAKING</vt:lpstr>
      <vt:lpstr>INDUSTRIAL ADVANCES</vt:lpstr>
      <vt:lpstr> TRANSPORT</vt:lpstr>
      <vt:lpstr>THE RAILWAY AGE</vt:lpstr>
      <vt:lpstr>IMPACT OF RAIL</vt:lpstr>
      <vt:lpstr>RAILWAYS - LANDSCAPE</vt:lpstr>
      <vt:lpstr>RAILWAYS – POSITIVE IMPACT</vt:lpstr>
      <vt:lpstr>REGIONALISM</vt:lpstr>
      <vt:lpstr>URBANISATION</vt:lpstr>
      <vt:lpstr>OBSERVERS</vt:lpstr>
      <vt:lpstr>OBSERVERS</vt:lpstr>
      <vt:lpstr>‘THE CONDITION OF ENGLAND’</vt:lpstr>
      <vt:lpstr>‘WORK’ FORD MADOX BROWN</vt:lpstr>
      <vt:lpstr>CLASS</vt:lpstr>
      <vt:lpstr>CLASS CONSCIOUSNESS</vt:lpstr>
      <vt:lpstr>THE CLASSES</vt:lpstr>
      <vt:lpstr>THE CLASSES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RISE AND FALL OF A GREAT POWER: BRITAIN 1776-1997   LECTURE 1 –INDUSTRIALISATION AND URBANISATION</dc:title>
  <dc:creator>Sony</dc:creator>
  <cp:lastModifiedBy>Lester Mason</cp:lastModifiedBy>
  <cp:revision>81</cp:revision>
  <dcterms:created xsi:type="dcterms:W3CDTF">2011-01-18T09:29:57Z</dcterms:created>
  <dcterms:modified xsi:type="dcterms:W3CDTF">2024-11-10T14:38:05Z</dcterms:modified>
</cp:coreProperties>
</file>