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6" r:id="rId1"/>
  </p:sldMasterIdLst>
  <p:notesMasterIdLst>
    <p:notesMasterId r:id="rId20"/>
  </p:notesMasterIdLst>
  <p:handoutMasterIdLst>
    <p:handoutMasterId r:id="rId21"/>
  </p:handoutMasterIdLst>
  <p:sldIdLst>
    <p:sldId id="256" r:id="rId2"/>
    <p:sldId id="273" r:id="rId3"/>
    <p:sldId id="274" r:id="rId4"/>
    <p:sldId id="275" r:id="rId5"/>
    <p:sldId id="276" r:id="rId6"/>
    <p:sldId id="277" r:id="rId7"/>
    <p:sldId id="278" r:id="rId8"/>
    <p:sldId id="279" r:id="rId9"/>
    <p:sldId id="285" r:id="rId10"/>
    <p:sldId id="280" r:id="rId11"/>
    <p:sldId id="282" r:id="rId12"/>
    <p:sldId id="286" r:id="rId13"/>
    <p:sldId id="287" r:id="rId14"/>
    <p:sldId id="288" r:id="rId15"/>
    <p:sldId id="289" r:id="rId16"/>
    <p:sldId id="290" r:id="rId17"/>
    <p:sldId id="292" r:id="rId18"/>
    <p:sldId id="283" r:id="rId1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546"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2AA42629-A7B1-416C-9C8C-5D0F08E4D445}" type="datetimeFigureOut">
              <a:rPr lang="en-GB" smtClean="0"/>
              <a:t>26/01/2018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C23433BF-5215-494E-B71D-26D86DC788E2}" type="slidenum">
              <a:rPr lang="en-GB" smtClean="0"/>
              <a:t>‹#›</a:t>
            </a:fld>
            <a:endParaRPr lang="en-GB"/>
          </a:p>
        </p:txBody>
      </p:sp>
    </p:spTree>
    <p:extLst>
      <p:ext uri="{BB962C8B-B14F-4D97-AF65-F5344CB8AC3E}">
        <p14:creationId xmlns:p14="http://schemas.microsoft.com/office/powerpoint/2010/main" val="16255542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3511173D-B448-4E1E-9B6C-F23F59309BFA}" type="datetimeFigureOut">
              <a:rPr lang="en-US" smtClean="0"/>
              <a:t>1/26/2018</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E6CE4B38-9EE6-4C6F-9248-C5E678736105}" type="slidenum">
              <a:rPr lang="en-US" smtClean="0"/>
              <a:t>‹#›</a:t>
            </a:fld>
            <a:endParaRPr lang="en-US"/>
          </a:p>
        </p:txBody>
      </p:sp>
    </p:spTree>
    <p:extLst>
      <p:ext uri="{BB962C8B-B14F-4D97-AF65-F5344CB8AC3E}">
        <p14:creationId xmlns:p14="http://schemas.microsoft.com/office/powerpoint/2010/main" val="2347165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CE4B38-9EE6-4C6F-9248-C5E678736105}" type="slidenum">
              <a:rPr lang="en-US" smtClean="0"/>
              <a:t>1</a:t>
            </a:fld>
            <a:endParaRPr lang="en-US"/>
          </a:p>
        </p:txBody>
      </p:sp>
    </p:spTree>
    <p:extLst>
      <p:ext uri="{BB962C8B-B14F-4D97-AF65-F5344CB8AC3E}">
        <p14:creationId xmlns:p14="http://schemas.microsoft.com/office/powerpoint/2010/main" val="786033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0207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901867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323560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614873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672220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02778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96764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30521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081671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722286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899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6163605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4322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031994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145099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018690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020902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smtClean="0"/>
              <a:pPr/>
              <a:t>1/26/2018</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881029660"/>
      </p:ext>
    </p:extLst>
  </p:cSld>
  <p:clrMap bg1="dk1" tx1="lt1" bg2="dk2" tx2="lt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 id="2147483729" r:id="rId13"/>
    <p:sldLayoutId id="2147483730" r:id="rId14"/>
    <p:sldLayoutId id="2147483731" r:id="rId15"/>
    <p:sldLayoutId id="2147483732" r:id="rId16"/>
    <p:sldLayoutId id="214748373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youtube.com/watch?v=VGkjjVfnGYI&amp;list=PLQqF8sn28L9yj34NpXK7Yffze7ZoXTiix&amp;index=2"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vimeo.com/83485518" TargetMode="External"/><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www.topmarks.co.uk/Flash.aspx?f=mentaldivisionv2" TargetMode="External"/><Relationship Id="rId2" Type="http://schemas.openxmlformats.org/officeDocument/2006/relationships/hyperlink" Target="http://www.topmarks.co.uk/Flash.aspx?f=NumberFactsGridv2" TargetMode="External"/><Relationship Id="rId1" Type="http://schemas.openxmlformats.org/officeDocument/2006/relationships/slideLayout" Target="../slideLayouts/slideLayout2.xml"/><Relationship Id="rId5" Type="http://schemas.openxmlformats.org/officeDocument/2006/relationships/hyperlink" Target="http://www.iseemaths.com/visual-supports/" TargetMode="External"/><Relationship Id="rId4" Type="http://schemas.openxmlformats.org/officeDocument/2006/relationships/hyperlink" Target="http://www.mathszone.co.uk/calculating-x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ncetm.org/" TargetMode="External"/><Relationship Id="rId2" Type="http://schemas.openxmlformats.org/officeDocument/2006/relationships/hyperlink" Target="https://www.ncetm.org.uk/resources/40529"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teachersmedia.co.uk/videos/ks1-ks2-maths-just-division" TargetMode="External"/><Relationship Id="rId1" Type="http://schemas.openxmlformats.org/officeDocument/2006/relationships/slideLayout" Target="../slideLayouts/slideLayout7.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ECAD4003: Mathematics</a:t>
            </a:r>
            <a:br>
              <a:rPr lang="en-GB" dirty="0" smtClean="0"/>
            </a:br>
            <a:r>
              <a:rPr lang="en-GB" dirty="0" smtClean="0"/>
              <a:t>Multiplication and Division</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0508" y="4028854"/>
            <a:ext cx="2169578" cy="21695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1206" y="4196244"/>
            <a:ext cx="2673024" cy="20021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31383" y="4448394"/>
            <a:ext cx="2836617" cy="18721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08841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44969" y="1453964"/>
            <a:ext cx="6096000" cy="4801314"/>
          </a:xfrm>
          <a:prstGeom prst="rect">
            <a:avLst/>
          </a:prstGeom>
        </p:spPr>
        <p:txBody>
          <a:bodyPr>
            <a:spAutoFit/>
          </a:bodyPr>
          <a:lstStyle/>
          <a:p>
            <a:r>
              <a:rPr lang="en-GB" sz="3200"/>
              <a:t>6 x 8</a:t>
            </a:r>
          </a:p>
          <a:p>
            <a:r>
              <a:rPr lang="en-GB" sz="3200"/>
              <a:t>        </a:t>
            </a:r>
          </a:p>
          <a:p>
            <a:r>
              <a:rPr lang="en-GB" sz="3200"/>
              <a:t>20 x 3</a:t>
            </a:r>
          </a:p>
          <a:p>
            <a:r>
              <a:rPr lang="en-GB" sz="3200"/>
              <a:t>         </a:t>
            </a:r>
          </a:p>
          <a:p>
            <a:r>
              <a:rPr lang="en-GB" sz="3200"/>
              <a:t>½ X 8</a:t>
            </a:r>
          </a:p>
          <a:p>
            <a:endParaRPr lang="en-GB" sz="3200"/>
          </a:p>
          <a:p>
            <a:r>
              <a:rPr lang="en-GB" sz="3200"/>
              <a:t>12 ÷3</a:t>
            </a:r>
          </a:p>
          <a:p>
            <a:endParaRPr lang="en-GB" sz="3200"/>
          </a:p>
          <a:p>
            <a:r>
              <a:rPr lang="en-GB" sz="3200"/>
              <a:t>6 ÷ ½</a:t>
            </a:r>
          </a:p>
          <a:p>
            <a:endParaRPr lang="en-GB"/>
          </a:p>
        </p:txBody>
      </p:sp>
      <p:sp>
        <p:nvSpPr>
          <p:cNvPr id="6" name="Oval Callout 5"/>
          <p:cNvSpPr/>
          <p:nvPr/>
        </p:nvSpPr>
        <p:spPr>
          <a:xfrm>
            <a:off x="4907601" y="799524"/>
            <a:ext cx="6014434" cy="323259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772632" y="1149164"/>
            <a:ext cx="4284372" cy="3108543"/>
          </a:xfrm>
          <a:prstGeom prst="rect">
            <a:avLst/>
          </a:prstGeom>
          <a:noFill/>
        </p:spPr>
        <p:txBody>
          <a:bodyPr wrap="square" rtlCol="0">
            <a:spAutoFit/>
          </a:bodyPr>
          <a:lstStyle/>
          <a:p>
            <a:pPr algn="ctr"/>
            <a:r>
              <a:rPr lang="en-GB" sz="2800" dirty="0"/>
              <a:t>For each of the calculations, consider a ‘story</a:t>
            </a:r>
            <a:r>
              <a:rPr lang="en-GB" sz="2800" dirty="0" smtClean="0"/>
              <a:t>’  </a:t>
            </a:r>
            <a:r>
              <a:rPr lang="en-GB" sz="2800" dirty="0"/>
              <a:t>that could be used to put the calculation into a meaningful context</a:t>
            </a:r>
          </a:p>
          <a:p>
            <a:pPr algn="ctr"/>
            <a:endParaRPr lang="en-GB" sz="2800" dirty="0">
              <a:solidFill>
                <a:schemeClr val="bg1"/>
              </a:solidFill>
            </a:endParaRPr>
          </a:p>
        </p:txBody>
      </p:sp>
    </p:spTree>
    <p:extLst>
      <p:ext uri="{BB962C8B-B14F-4D97-AF65-F5344CB8AC3E}">
        <p14:creationId xmlns:p14="http://schemas.microsoft.com/office/powerpoint/2010/main" val="2608966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upload.wikimedia.org/wikipedia/commons/thumb/4/49/Multiplication_Sign.svg/175px-Multiplication_Sign.svg.png"/>
          <p:cNvPicPr>
            <a:picLocks noChangeAspect="1" noChangeArrowheads="1"/>
          </p:cNvPicPr>
          <p:nvPr/>
        </p:nvPicPr>
        <p:blipFill>
          <a:blip r:embed="rId2" cstate="print"/>
          <a:srcRect/>
          <a:stretch>
            <a:fillRect/>
          </a:stretch>
        </p:blipFill>
        <p:spPr bwMode="auto">
          <a:xfrm>
            <a:off x="4648442" y="1659042"/>
            <a:ext cx="2098536" cy="2098536"/>
          </a:xfrm>
          <a:prstGeom prst="rect">
            <a:avLst/>
          </a:prstGeom>
          <a:noFill/>
        </p:spPr>
      </p:pic>
      <p:sp>
        <p:nvSpPr>
          <p:cNvPr id="3" name="Rectangle 2"/>
          <p:cNvSpPr/>
          <p:nvPr/>
        </p:nvSpPr>
        <p:spPr>
          <a:xfrm>
            <a:off x="2846997" y="4119431"/>
            <a:ext cx="6727066" cy="1200329"/>
          </a:xfrm>
          <a:prstGeom prst="rect">
            <a:avLst/>
          </a:prstGeom>
        </p:spPr>
        <p:txBody>
          <a:bodyPr wrap="square">
            <a:spAutoFit/>
          </a:bodyPr>
          <a:lstStyle/>
          <a:p>
            <a:pPr>
              <a:buFont typeface="Arial" pitchFamily="34" charset="0"/>
              <a:buChar char="•"/>
            </a:pPr>
            <a:r>
              <a:rPr lang="en-GB" sz="2400">
                <a:latin typeface="Corbel" panose="020B0503020204020204" pitchFamily="34" charset="0"/>
              </a:rPr>
              <a:t>Some people read it as 5 lots of 3</a:t>
            </a:r>
          </a:p>
          <a:p>
            <a:pPr>
              <a:buFont typeface="Arial" pitchFamily="34" charset="0"/>
              <a:buChar char="•"/>
            </a:pPr>
            <a:endParaRPr lang="en-GB" sz="2400">
              <a:latin typeface="Corbel" panose="020B0503020204020204" pitchFamily="34" charset="0"/>
            </a:endParaRPr>
          </a:p>
          <a:p>
            <a:pPr>
              <a:buFont typeface="Arial" pitchFamily="34" charset="0"/>
              <a:buChar char="•"/>
            </a:pPr>
            <a:r>
              <a:rPr lang="en-GB" sz="2400">
                <a:latin typeface="Corbel" panose="020B0503020204020204" pitchFamily="34" charset="0"/>
              </a:rPr>
              <a:t>Officially it means 5, taken 3 times (5 + 5 + 5)</a:t>
            </a:r>
            <a:endParaRPr lang="en-GB">
              <a:latin typeface="Comic Sans MS" pitchFamily="66" charset="0"/>
            </a:endParaRPr>
          </a:p>
        </p:txBody>
      </p:sp>
      <p:sp>
        <p:nvSpPr>
          <p:cNvPr id="4" name="TextBox 3"/>
          <p:cNvSpPr txBox="1"/>
          <p:nvPr/>
        </p:nvSpPr>
        <p:spPr>
          <a:xfrm>
            <a:off x="4648442" y="300451"/>
            <a:ext cx="5331581" cy="1107996"/>
          </a:xfrm>
          <a:prstGeom prst="rect">
            <a:avLst/>
          </a:prstGeom>
          <a:noFill/>
        </p:spPr>
        <p:txBody>
          <a:bodyPr wrap="square" rtlCol="0">
            <a:spAutoFit/>
          </a:bodyPr>
          <a:lstStyle/>
          <a:p>
            <a:r>
              <a:rPr lang="en-GB" sz="6600" dirty="0"/>
              <a:t>5 x </a:t>
            </a:r>
            <a:r>
              <a:rPr lang="en-GB" sz="6600" dirty="0" smtClean="0"/>
              <a:t>3</a:t>
            </a:r>
            <a:endParaRPr lang="en-GB" sz="6600" dirty="0"/>
          </a:p>
        </p:txBody>
      </p:sp>
    </p:spTree>
    <p:extLst>
      <p:ext uri="{BB962C8B-B14F-4D97-AF65-F5344CB8AC3E}">
        <p14:creationId xmlns:p14="http://schemas.microsoft.com/office/powerpoint/2010/main" val="2401802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atin typeface="Corbel" panose="020B0503020204020204" pitchFamily="34" charset="0"/>
              </a:rPr>
              <a:t>Processes in Multiplicative Understanding</a:t>
            </a:r>
            <a:br>
              <a:rPr lang="en-GB">
                <a:latin typeface="Corbel" panose="020B0503020204020204" pitchFamily="34" charset="0"/>
              </a:rPr>
            </a:br>
            <a:endParaRPr lang="en-GB">
              <a:latin typeface="Corbel" panose="020B0503020204020204" pitchFamily="34" charset="0"/>
            </a:endParaRPr>
          </a:p>
        </p:txBody>
      </p:sp>
      <p:sp>
        <p:nvSpPr>
          <p:cNvPr id="3" name="Content Placeholder 2"/>
          <p:cNvSpPr>
            <a:spLocks noGrp="1"/>
          </p:cNvSpPr>
          <p:nvPr>
            <p:ph idx="1"/>
          </p:nvPr>
        </p:nvSpPr>
        <p:spPr/>
        <p:txBody>
          <a:bodyPr>
            <a:normAutofit/>
          </a:bodyPr>
          <a:lstStyle/>
          <a:p>
            <a:r>
              <a:rPr lang="en-GB">
                <a:latin typeface="Corbel" panose="020B0503020204020204" pitchFamily="34" charset="0"/>
              </a:rPr>
              <a:t>Counting in steps other than 1</a:t>
            </a:r>
          </a:p>
          <a:p>
            <a:r>
              <a:rPr lang="en-GB">
                <a:latin typeface="Corbel" panose="020B0503020204020204" pitchFamily="34" charset="0"/>
              </a:rPr>
              <a:t>Doubling, tripling </a:t>
            </a:r>
            <a:r>
              <a:rPr lang="en-GB" err="1">
                <a:latin typeface="Corbel" panose="020B0503020204020204" pitchFamily="34" charset="0"/>
              </a:rPr>
              <a:t>etc</a:t>
            </a:r>
            <a:r>
              <a:rPr lang="en-GB">
                <a:latin typeface="Corbel" panose="020B0503020204020204" pitchFamily="34" charset="0"/>
              </a:rPr>
              <a:t> </a:t>
            </a:r>
          </a:p>
          <a:p>
            <a:r>
              <a:rPr lang="en-GB">
                <a:latin typeface="Corbel" panose="020B0503020204020204" pitchFamily="34" charset="0"/>
              </a:rPr>
              <a:t>One –to –many correspondence (e.g. 4 cars, each car has four wheels)</a:t>
            </a:r>
          </a:p>
          <a:p>
            <a:r>
              <a:rPr lang="en-GB">
                <a:latin typeface="Corbel" panose="020B0503020204020204" pitchFamily="34" charset="0"/>
              </a:rPr>
              <a:t>Repeated Addition (4 + 4 + 4 + 4 + 4 = 4 x5) </a:t>
            </a:r>
          </a:p>
          <a:p>
            <a:r>
              <a:rPr lang="en-GB">
                <a:latin typeface="Corbel" panose="020B0503020204020204" pitchFamily="34" charset="0"/>
              </a:rPr>
              <a:t>understanding the commutative law - arrays</a:t>
            </a:r>
          </a:p>
          <a:p>
            <a:r>
              <a:rPr lang="en-GB">
                <a:latin typeface="Corbel" panose="020B0503020204020204" pitchFamily="34" charset="0"/>
              </a:rPr>
              <a:t>being flexible in interpreting the x sign (understanding the commutative law helps with this) </a:t>
            </a:r>
          </a:p>
          <a:p>
            <a:endParaRPr lang="en-GB"/>
          </a:p>
        </p:txBody>
      </p:sp>
    </p:spTree>
    <p:extLst>
      <p:ext uri="{BB962C8B-B14F-4D97-AF65-F5344CB8AC3E}">
        <p14:creationId xmlns:p14="http://schemas.microsoft.com/office/powerpoint/2010/main" val="3572727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155633" y="748225"/>
            <a:ext cx="6096000" cy="923330"/>
          </a:xfrm>
          <a:prstGeom prst="rect">
            <a:avLst/>
          </a:prstGeom>
        </p:spPr>
        <p:txBody>
          <a:bodyPr>
            <a:spAutoFit/>
          </a:bodyPr>
          <a:lstStyle/>
          <a:p>
            <a:r>
              <a:rPr lang="en-GB" dirty="0">
                <a:hlinkClick r:id="rId2"/>
              </a:rPr>
              <a:t>http://www.youtube.com/watch?v=VGkjjVfnGYI&amp;list=PLQqF8sn28L9yj34NpXK7Yffze7ZoXTiix&amp;index=2</a:t>
            </a:r>
            <a:endParaRPr lang="en-GB" dirty="0"/>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4702" y="1671555"/>
            <a:ext cx="7748588" cy="460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3056708" y="2757492"/>
            <a:ext cx="6096000" cy="1384995"/>
          </a:xfrm>
          <a:prstGeom prst="rect">
            <a:avLst/>
          </a:prstGeom>
        </p:spPr>
        <p:txBody>
          <a:bodyPr>
            <a:spAutoFit/>
          </a:bodyPr>
          <a:lstStyle/>
          <a:p>
            <a:pPr algn="ctr"/>
            <a:r>
              <a:rPr lang="en-GB" sz="2800" dirty="0">
                <a:solidFill>
                  <a:schemeClr val="tx2"/>
                </a:solidFill>
              </a:rPr>
              <a:t>Consider how the teacher used the four components </a:t>
            </a:r>
            <a:r>
              <a:rPr lang="en-GB" sz="2800" dirty="0" smtClean="0">
                <a:solidFill>
                  <a:schemeClr val="tx2"/>
                </a:solidFill>
              </a:rPr>
              <a:t>of the ‘Connections’ model to </a:t>
            </a:r>
            <a:r>
              <a:rPr lang="en-GB" sz="2800" dirty="0">
                <a:solidFill>
                  <a:schemeClr val="tx2"/>
                </a:solidFill>
              </a:rPr>
              <a:t>support understanding</a:t>
            </a:r>
            <a:r>
              <a:rPr lang="en-GB" sz="2800" dirty="0">
                <a:solidFill>
                  <a:schemeClr val="bg1"/>
                </a:solidFill>
              </a:rPr>
              <a:t>.</a:t>
            </a:r>
          </a:p>
        </p:txBody>
      </p:sp>
    </p:spTree>
    <p:extLst>
      <p:ext uri="{BB962C8B-B14F-4D97-AF65-F5344CB8AC3E}">
        <p14:creationId xmlns:p14="http://schemas.microsoft.com/office/powerpoint/2010/main" val="3117625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4159" y="0"/>
            <a:ext cx="10018713" cy="1752599"/>
          </a:xfrm>
        </p:spPr>
        <p:txBody>
          <a:bodyPr/>
          <a:lstStyle/>
          <a:p>
            <a:r>
              <a:rPr lang="en-GB" dirty="0"/>
              <a:t>The Array</a:t>
            </a:r>
          </a:p>
        </p:txBody>
      </p:sp>
      <p:sp>
        <p:nvSpPr>
          <p:cNvPr id="19" name="TextBox 18"/>
          <p:cNvSpPr txBox="1"/>
          <p:nvPr/>
        </p:nvSpPr>
        <p:spPr>
          <a:xfrm>
            <a:off x="635890" y="1287244"/>
            <a:ext cx="4562638" cy="5570756"/>
          </a:xfrm>
          <a:prstGeom prst="rect">
            <a:avLst/>
          </a:prstGeom>
          <a:noFill/>
        </p:spPr>
        <p:txBody>
          <a:bodyPr wrap="square" rtlCol="0">
            <a:spAutoFit/>
          </a:bodyPr>
          <a:lstStyle/>
          <a:p>
            <a:pPr algn="ctr"/>
            <a:r>
              <a:rPr lang="en-GB" sz="3200" dirty="0"/>
              <a:t>This array shows different addition, subtraction, multiplication and division facts </a:t>
            </a:r>
          </a:p>
          <a:p>
            <a:pPr algn="ctr"/>
            <a:endParaRPr lang="en-GB" sz="3200" dirty="0"/>
          </a:p>
          <a:p>
            <a:pPr algn="ctr"/>
            <a:r>
              <a:rPr lang="en-GB" sz="3200" dirty="0"/>
              <a:t>Write connected addition, subtraction, multiplication and division facts for this array.</a:t>
            </a:r>
          </a:p>
          <a:p>
            <a:endParaRPr lang="en-GB" dirty="0"/>
          </a:p>
          <a:p>
            <a:endParaRPr lang="en-GB" dirty="0"/>
          </a:p>
        </p:txBody>
      </p:sp>
      <p:pic>
        <p:nvPicPr>
          <p:cNvPr id="4" name="Picture 3"/>
          <p:cNvPicPr>
            <a:picLocks noChangeAspect="1"/>
          </p:cNvPicPr>
          <p:nvPr/>
        </p:nvPicPr>
        <p:blipFill>
          <a:blip r:embed="rId2"/>
          <a:stretch>
            <a:fillRect/>
          </a:stretch>
        </p:blipFill>
        <p:spPr>
          <a:xfrm rot="5400000">
            <a:off x="5558816" y="1685225"/>
            <a:ext cx="4199380" cy="3403419"/>
          </a:xfrm>
          <a:prstGeom prst="rect">
            <a:avLst/>
          </a:prstGeom>
        </p:spPr>
      </p:pic>
    </p:spTree>
    <p:extLst>
      <p:ext uri="{BB962C8B-B14F-4D97-AF65-F5344CB8AC3E}">
        <p14:creationId xmlns:p14="http://schemas.microsoft.com/office/powerpoint/2010/main" val="2804357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1.bp.blogspot.com/_4oeBlJMISSQ/TE-VAtRN8VI/AAAAAAAAF3o/5iWTxCnWG5k/s400/120px-Division_Sign(a).png"/>
          <p:cNvPicPr>
            <a:picLocks noChangeAspect="1" noChangeArrowheads="1"/>
          </p:cNvPicPr>
          <p:nvPr/>
        </p:nvPicPr>
        <p:blipFill>
          <a:blip r:embed="rId2" cstate="print"/>
          <a:srcRect/>
          <a:stretch>
            <a:fillRect/>
          </a:stretch>
        </p:blipFill>
        <p:spPr bwMode="auto">
          <a:xfrm>
            <a:off x="5207687" y="1146448"/>
            <a:ext cx="2202598" cy="2160240"/>
          </a:xfrm>
          <a:prstGeom prst="rect">
            <a:avLst/>
          </a:prstGeom>
          <a:noFill/>
        </p:spPr>
      </p:pic>
      <p:sp>
        <p:nvSpPr>
          <p:cNvPr id="4" name="Rectangle 3"/>
          <p:cNvSpPr/>
          <p:nvPr/>
        </p:nvSpPr>
        <p:spPr>
          <a:xfrm>
            <a:off x="1944710" y="3807631"/>
            <a:ext cx="9143999" cy="1938992"/>
          </a:xfrm>
          <a:prstGeom prst="rect">
            <a:avLst/>
          </a:prstGeom>
        </p:spPr>
        <p:txBody>
          <a:bodyPr wrap="square">
            <a:spAutoFit/>
          </a:bodyPr>
          <a:lstStyle/>
          <a:p>
            <a:pPr>
              <a:buFont typeface="Arial" pitchFamily="34" charset="0"/>
              <a:buChar char="•"/>
            </a:pPr>
            <a:r>
              <a:rPr lang="en-GB" sz="2400">
                <a:latin typeface="Corbel" panose="020B0503020204020204" pitchFamily="34" charset="0"/>
              </a:rPr>
              <a:t>This sign can either mean ‘grouped into’ ( e.g. 12 ÷ 3, 12 grouped into 3s/how many 3s in 12) – </a:t>
            </a:r>
            <a:r>
              <a:rPr lang="en-GB" sz="2400" b="1" err="1">
                <a:latin typeface="Corbel" panose="020B0503020204020204" pitchFamily="34" charset="0"/>
              </a:rPr>
              <a:t>quotitive</a:t>
            </a:r>
            <a:endParaRPr lang="en-GB" sz="2400" b="1">
              <a:latin typeface="Corbel" panose="020B0503020204020204" pitchFamily="34" charset="0"/>
            </a:endParaRPr>
          </a:p>
          <a:p>
            <a:pPr>
              <a:buFont typeface="Arial" pitchFamily="34" charset="0"/>
              <a:buChar char="•"/>
            </a:pPr>
            <a:endParaRPr lang="en-GB" sz="2400" b="1">
              <a:latin typeface="Corbel" panose="020B0503020204020204" pitchFamily="34" charset="0"/>
            </a:endParaRPr>
          </a:p>
          <a:p>
            <a:pPr>
              <a:buFont typeface="Arial" pitchFamily="34" charset="0"/>
              <a:buChar char="•"/>
            </a:pPr>
            <a:r>
              <a:rPr lang="en-GB" sz="2400">
                <a:latin typeface="Corbel" panose="020B0503020204020204" pitchFamily="34" charset="0"/>
              </a:rPr>
              <a:t>Or it could mean ‘shared between’ (e.g. 12 ÷ 3,  12 things shared between 3 groups) - </a:t>
            </a:r>
            <a:r>
              <a:rPr lang="en-GB" sz="2400" b="1">
                <a:latin typeface="Corbel" panose="020B0503020204020204" pitchFamily="34" charset="0"/>
              </a:rPr>
              <a:t>partitive</a:t>
            </a:r>
          </a:p>
        </p:txBody>
      </p:sp>
      <p:sp>
        <p:nvSpPr>
          <p:cNvPr id="2" name="Rectangle 1"/>
          <p:cNvSpPr/>
          <p:nvPr/>
        </p:nvSpPr>
        <p:spPr>
          <a:xfrm>
            <a:off x="3508546" y="6062900"/>
            <a:ext cx="2906565" cy="646331"/>
          </a:xfrm>
          <a:prstGeom prst="rect">
            <a:avLst/>
          </a:prstGeom>
        </p:spPr>
        <p:txBody>
          <a:bodyPr wrap="none">
            <a:spAutoFit/>
          </a:bodyPr>
          <a:lstStyle/>
          <a:p>
            <a:r>
              <a:rPr lang="en-GB" dirty="0">
                <a:hlinkClick r:id="rId3"/>
              </a:rPr>
              <a:t>https://vimeo.com/83485518</a:t>
            </a:r>
            <a:endParaRPr lang="en-GB" dirty="0"/>
          </a:p>
          <a:p>
            <a:endParaRPr lang="en-GB" dirty="0"/>
          </a:p>
        </p:txBody>
      </p:sp>
    </p:spTree>
    <p:extLst>
      <p:ext uri="{BB962C8B-B14F-4D97-AF65-F5344CB8AC3E}">
        <p14:creationId xmlns:p14="http://schemas.microsoft.com/office/powerpoint/2010/main" val="1502029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0221" y="187883"/>
            <a:ext cx="10018713" cy="1752599"/>
          </a:xfrm>
        </p:spPr>
        <p:txBody>
          <a:bodyPr/>
          <a:lstStyle/>
          <a:p>
            <a:r>
              <a:rPr lang="en-GB"/>
              <a:t>Understanding Division</a:t>
            </a:r>
          </a:p>
        </p:txBody>
      </p:sp>
      <p:sp>
        <p:nvSpPr>
          <p:cNvPr id="3" name="Content Placeholder 2"/>
          <p:cNvSpPr>
            <a:spLocks noGrp="1"/>
          </p:cNvSpPr>
          <p:nvPr>
            <p:ph idx="1"/>
          </p:nvPr>
        </p:nvSpPr>
        <p:spPr>
          <a:xfrm>
            <a:off x="1547446" y="1688123"/>
            <a:ext cx="9955577" cy="4854345"/>
          </a:xfrm>
        </p:spPr>
        <p:txBody>
          <a:bodyPr>
            <a:normAutofit fontScale="47500" lnSpcReduction="20000"/>
          </a:bodyPr>
          <a:lstStyle/>
          <a:p>
            <a:r>
              <a:rPr lang="en-GB" sz="4400"/>
              <a:t>Children meet the concept of sharing (before knowing it as division) early.  Nursery age children are able to share concrete objects.</a:t>
            </a:r>
          </a:p>
          <a:p>
            <a:r>
              <a:rPr lang="en-GB" sz="4400"/>
              <a:t>Children are also able to group concrete objects in the early years.</a:t>
            </a:r>
          </a:p>
          <a:p>
            <a:r>
              <a:rPr lang="en-GB" sz="4400"/>
              <a:t>The </a:t>
            </a:r>
            <a:r>
              <a:rPr lang="en-GB" sz="4400" i="1"/>
              <a:t>action</a:t>
            </a:r>
            <a:r>
              <a:rPr lang="en-GB" sz="4400"/>
              <a:t> of sharing is different to the </a:t>
            </a:r>
            <a:r>
              <a:rPr lang="en-GB" sz="4400" i="1"/>
              <a:t>process</a:t>
            </a:r>
            <a:r>
              <a:rPr lang="en-GB" sz="4400"/>
              <a:t> of division; removing equal groups from a set of objects more directly relates to repeated subtraction (grouping) (</a:t>
            </a:r>
            <a:r>
              <a:rPr lang="en-GB" sz="4400" err="1"/>
              <a:t>Nunes</a:t>
            </a:r>
            <a:r>
              <a:rPr lang="en-GB" sz="4400"/>
              <a:t> and Bryant, 1996). Grouping also reinforces that division is the inverse of multiplication.</a:t>
            </a:r>
          </a:p>
          <a:p>
            <a:r>
              <a:rPr lang="en-GB" sz="4400"/>
              <a:t>In the later primary years children need to be familiar with both sharing and grouping as models for division and need to be flexible with their interpretation of division problems.</a:t>
            </a:r>
          </a:p>
          <a:p>
            <a:r>
              <a:rPr lang="en-GB" sz="4400"/>
              <a:t>Division is </a:t>
            </a:r>
            <a:r>
              <a:rPr lang="en-GB" sz="4400" b="1"/>
              <a:t>not commutative</a:t>
            </a:r>
            <a:r>
              <a:rPr lang="en-GB" sz="4400"/>
              <a:t>: 16÷4 is not the same as 4 ÷ 16</a:t>
            </a:r>
          </a:p>
          <a:p>
            <a:r>
              <a:rPr lang="en-GB" sz="4400"/>
              <a:t>The concept of division needs to be explicitly linked to fractions; ½ is one whole divided into 2 equal groups </a:t>
            </a:r>
          </a:p>
          <a:p>
            <a:endParaRPr lang="en-GB">
              <a:latin typeface="Comic Sans MS" pitchFamily="66" charset="0"/>
            </a:endParaRPr>
          </a:p>
          <a:p>
            <a:endParaRPr lang="en-GB">
              <a:latin typeface="Corbel" panose="020B0503020204020204" pitchFamily="34" charset="0"/>
            </a:endParaRPr>
          </a:p>
          <a:p>
            <a:endParaRPr lang="en-GB"/>
          </a:p>
        </p:txBody>
      </p:sp>
    </p:spTree>
    <p:extLst>
      <p:ext uri="{BB962C8B-B14F-4D97-AF65-F5344CB8AC3E}">
        <p14:creationId xmlns:p14="http://schemas.microsoft.com/office/powerpoint/2010/main" val="2973107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edu-rw\AppData\Local\Temp\WIN_20140917_13555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3718" y="245874"/>
            <a:ext cx="9666536" cy="55273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78795" y="5655721"/>
            <a:ext cx="6885542" cy="1077218"/>
          </a:xfrm>
          <a:prstGeom prst="rect">
            <a:avLst/>
          </a:prstGeom>
          <a:noFill/>
        </p:spPr>
        <p:txBody>
          <a:bodyPr wrap="square" rtlCol="0">
            <a:spAutoFit/>
          </a:bodyPr>
          <a:lstStyle/>
          <a:p>
            <a:r>
              <a:rPr lang="en-GB" sz="3200" b="1"/>
              <a:t>Linking language and mathematics for understanding</a:t>
            </a:r>
            <a:r>
              <a:rPr lang="en-GB"/>
              <a:t>.</a:t>
            </a:r>
          </a:p>
        </p:txBody>
      </p:sp>
    </p:spTree>
    <p:extLst>
      <p:ext uri="{BB962C8B-B14F-4D97-AF65-F5344CB8AC3E}">
        <p14:creationId xmlns:p14="http://schemas.microsoft.com/office/powerpoint/2010/main" val="833105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Exploration…</a:t>
            </a:r>
          </a:p>
        </p:txBody>
      </p:sp>
      <p:sp>
        <p:nvSpPr>
          <p:cNvPr id="3" name="Content Placeholder 2"/>
          <p:cNvSpPr>
            <a:spLocks noGrp="1"/>
          </p:cNvSpPr>
          <p:nvPr>
            <p:ph idx="1"/>
          </p:nvPr>
        </p:nvSpPr>
        <p:spPr>
          <a:xfrm>
            <a:off x="684212" y="1318287"/>
            <a:ext cx="10018713" cy="3124201"/>
          </a:xfrm>
        </p:spPr>
        <p:txBody>
          <a:bodyPr>
            <a:normAutofit/>
          </a:bodyPr>
          <a:lstStyle/>
          <a:p>
            <a:pPr marL="0" indent="0">
              <a:buNone/>
            </a:pPr>
            <a:endParaRPr lang="en-GB" sz="3200" dirty="0"/>
          </a:p>
          <a:p>
            <a:pPr marL="0" indent="0">
              <a:buNone/>
            </a:pPr>
            <a:r>
              <a:rPr lang="en-GB" sz="3200" dirty="0"/>
              <a:t>Do particular resources support particular models for multiplication and division?</a:t>
            </a:r>
          </a:p>
        </p:txBody>
      </p:sp>
      <p:pic>
        <p:nvPicPr>
          <p:cNvPr id="6" name="Picture 5"/>
          <p:cNvPicPr>
            <a:picLocks noChangeAspect="1"/>
          </p:cNvPicPr>
          <p:nvPr/>
        </p:nvPicPr>
        <p:blipFill>
          <a:blip r:embed="rId2"/>
          <a:stretch>
            <a:fillRect/>
          </a:stretch>
        </p:blipFill>
        <p:spPr>
          <a:xfrm>
            <a:off x="2060352" y="342899"/>
            <a:ext cx="2095500" cy="2095500"/>
          </a:xfrm>
          <a:prstGeom prst="rect">
            <a:avLst/>
          </a:prstGeom>
        </p:spPr>
      </p:pic>
      <p:pic>
        <p:nvPicPr>
          <p:cNvPr id="7" name="Picture 6"/>
          <p:cNvPicPr>
            <a:picLocks noChangeAspect="1"/>
          </p:cNvPicPr>
          <p:nvPr/>
        </p:nvPicPr>
        <p:blipFill>
          <a:blip r:embed="rId3"/>
          <a:stretch>
            <a:fillRect/>
          </a:stretch>
        </p:blipFill>
        <p:spPr>
          <a:xfrm>
            <a:off x="5373932" y="4258434"/>
            <a:ext cx="5688061" cy="1310754"/>
          </a:xfrm>
          <a:prstGeom prst="rect">
            <a:avLst/>
          </a:prstGeom>
        </p:spPr>
      </p:pic>
      <p:pic>
        <p:nvPicPr>
          <p:cNvPr id="8" name="Picture 7"/>
          <p:cNvPicPr>
            <a:picLocks noChangeAspect="1"/>
          </p:cNvPicPr>
          <p:nvPr/>
        </p:nvPicPr>
        <p:blipFill>
          <a:blip r:embed="rId4"/>
          <a:stretch>
            <a:fillRect/>
          </a:stretch>
        </p:blipFill>
        <p:spPr>
          <a:xfrm>
            <a:off x="8558756" y="446484"/>
            <a:ext cx="2621507" cy="1743607"/>
          </a:xfrm>
          <a:prstGeom prst="rect">
            <a:avLst/>
          </a:prstGeom>
        </p:spPr>
      </p:pic>
    </p:spTree>
    <p:extLst>
      <p:ext uri="{BB962C8B-B14F-4D97-AF65-F5344CB8AC3E}">
        <p14:creationId xmlns:p14="http://schemas.microsoft.com/office/powerpoint/2010/main" val="186922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1808275" y="1643063"/>
            <a:ext cx="8715375" cy="4554538"/>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a:buFont typeface="Arial" charset="0"/>
              <a:buNone/>
            </a:pPr>
            <a:r>
              <a:rPr lang="en-GB"/>
              <a:t>              </a:t>
            </a:r>
          </a:p>
        </p:txBody>
      </p:sp>
      <p:sp>
        <p:nvSpPr>
          <p:cNvPr id="5" name="Title 1"/>
          <p:cNvSpPr txBox="1">
            <a:spLocks/>
          </p:cNvSpPr>
          <p:nvPr/>
        </p:nvSpPr>
        <p:spPr>
          <a:xfrm>
            <a:off x="2035969" y="500063"/>
            <a:ext cx="8229600" cy="1143000"/>
          </a:xfrm>
          <a:prstGeom prst="rect">
            <a:avLst/>
          </a:prstGeom>
          <a:effectLst/>
        </p:spPr>
        <p:txBody>
          <a:bodyPr vert="horz" lIns="91440" tIns="45720" rIns="91440" bIns="45720" rtlCol="0" anchor="ctr">
            <a:normAutofit fontScale="90000" lnSpcReduction="1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defRPr/>
            </a:pPr>
            <a:r>
              <a:rPr lang="en-GB"/>
              <a:t>The relationship between the operations...</a:t>
            </a:r>
          </a:p>
        </p:txBody>
      </p:sp>
      <p:sp>
        <p:nvSpPr>
          <p:cNvPr id="6" name="Content Placeholder 2"/>
          <p:cNvSpPr txBox="1">
            <a:spLocks/>
          </p:cNvSpPr>
          <p:nvPr/>
        </p:nvSpPr>
        <p:spPr>
          <a:xfrm>
            <a:off x="142875" y="1571625"/>
            <a:ext cx="8715375" cy="4554538"/>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a:buFont typeface="Arial" charset="0"/>
              <a:buNone/>
            </a:pPr>
            <a:r>
              <a:rPr lang="en-GB"/>
              <a:t>              </a:t>
            </a:r>
          </a:p>
        </p:txBody>
      </p:sp>
      <p:sp>
        <p:nvSpPr>
          <p:cNvPr id="7" name="TextBox 4"/>
          <p:cNvSpPr txBox="1">
            <a:spLocks noChangeArrowheads="1"/>
          </p:cNvSpPr>
          <p:nvPr/>
        </p:nvSpPr>
        <p:spPr bwMode="auto">
          <a:xfrm>
            <a:off x="1979825" y="1835899"/>
            <a:ext cx="3071812" cy="646113"/>
          </a:xfrm>
          <a:prstGeom prst="rect">
            <a:avLst/>
          </a:prstGeom>
          <a:noFill/>
          <a:ln w="9525">
            <a:noFill/>
            <a:miter lim="800000"/>
            <a:headEnd/>
            <a:tailEnd/>
          </a:ln>
        </p:spPr>
        <p:txBody>
          <a:bodyPr>
            <a:spAutoFit/>
          </a:bodyPr>
          <a:lstStyle/>
          <a:p>
            <a:r>
              <a:rPr lang="en-GB">
                <a:latin typeface="Comic Sans MS" pitchFamily="66" charset="0"/>
              </a:rPr>
              <a:t>ADDITION (+ )</a:t>
            </a:r>
          </a:p>
          <a:p>
            <a:endParaRPr lang="en-GB">
              <a:latin typeface="Comic Sans MS" pitchFamily="66" charset="0"/>
            </a:endParaRPr>
          </a:p>
        </p:txBody>
      </p:sp>
      <p:sp>
        <p:nvSpPr>
          <p:cNvPr id="8" name="TextBox 7"/>
          <p:cNvSpPr txBox="1">
            <a:spLocks noChangeArrowheads="1"/>
          </p:cNvSpPr>
          <p:nvPr/>
        </p:nvSpPr>
        <p:spPr bwMode="auto">
          <a:xfrm>
            <a:off x="7420243" y="1844675"/>
            <a:ext cx="3857625" cy="369888"/>
          </a:xfrm>
          <a:prstGeom prst="rect">
            <a:avLst/>
          </a:prstGeom>
          <a:noFill/>
          <a:ln w="9525">
            <a:noFill/>
            <a:miter lim="800000"/>
            <a:headEnd/>
            <a:tailEnd/>
          </a:ln>
        </p:spPr>
        <p:txBody>
          <a:bodyPr>
            <a:spAutoFit/>
          </a:bodyPr>
          <a:lstStyle/>
          <a:p>
            <a:r>
              <a:rPr lang="en-GB">
                <a:latin typeface="Comic Sans MS" pitchFamily="66" charset="0"/>
              </a:rPr>
              <a:t>SUBTRACTION (-)</a:t>
            </a:r>
          </a:p>
        </p:txBody>
      </p:sp>
      <p:sp>
        <p:nvSpPr>
          <p:cNvPr id="9" name="Down Arrow 8"/>
          <p:cNvSpPr/>
          <p:nvPr/>
        </p:nvSpPr>
        <p:spPr>
          <a:xfrm>
            <a:off x="2836372" y="2335007"/>
            <a:ext cx="142875" cy="250031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0" name="TextBox 9"/>
          <p:cNvSpPr txBox="1">
            <a:spLocks noChangeArrowheads="1"/>
          </p:cNvSpPr>
          <p:nvPr/>
        </p:nvSpPr>
        <p:spPr bwMode="auto">
          <a:xfrm>
            <a:off x="1774770" y="4903516"/>
            <a:ext cx="2714625" cy="369887"/>
          </a:xfrm>
          <a:prstGeom prst="rect">
            <a:avLst/>
          </a:prstGeom>
          <a:noFill/>
          <a:ln w="9525">
            <a:noFill/>
            <a:miter lim="800000"/>
            <a:headEnd/>
            <a:tailEnd/>
          </a:ln>
        </p:spPr>
        <p:txBody>
          <a:bodyPr>
            <a:spAutoFit/>
          </a:bodyPr>
          <a:lstStyle/>
          <a:p>
            <a:r>
              <a:rPr lang="en-GB">
                <a:latin typeface="Comic Sans MS" pitchFamily="66" charset="0"/>
              </a:rPr>
              <a:t>MULTIPLICATION (x)</a:t>
            </a:r>
          </a:p>
        </p:txBody>
      </p:sp>
      <p:sp>
        <p:nvSpPr>
          <p:cNvPr id="11" name="Down Arrow 10"/>
          <p:cNvSpPr/>
          <p:nvPr/>
        </p:nvSpPr>
        <p:spPr>
          <a:xfrm>
            <a:off x="8502673" y="2317919"/>
            <a:ext cx="142875" cy="257175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2" name="TextBox 11"/>
          <p:cNvSpPr txBox="1">
            <a:spLocks noChangeArrowheads="1"/>
          </p:cNvSpPr>
          <p:nvPr/>
        </p:nvSpPr>
        <p:spPr bwMode="auto">
          <a:xfrm>
            <a:off x="7735172" y="5152076"/>
            <a:ext cx="3000375" cy="369887"/>
          </a:xfrm>
          <a:prstGeom prst="rect">
            <a:avLst/>
          </a:prstGeom>
          <a:noFill/>
          <a:ln w="9525">
            <a:noFill/>
            <a:miter lim="800000"/>
            <a:headEnd/>
            <a:tailEnd/>
          </a:ln>
        </p:spPr>
        <p:txBody>
          <a:bodyPr>
            <a:spAutoFit/>
          </a:bodyPr>
          <a:lstStyle/>
          <a:p>
            <a:r>
              <a:rPr lang="en-GB">
                <a:latin typeface="Comic Sans MS" pitchFamily="66" charset="0"/>
              </a:rPr>
              <a:t>DIVISION (÷)</a:t>
            </a:r>
          </a:p>
        </p:txBody>
      </p:sp>
      <p:sp>
        <p:nvSpPr>
          <p:cNvPr id="13" name="TextBox 12"/>
          <p:cNvSpPr txBox="1">
            <a:spLocks noChangeArrowheads="1"/>
          </p:cNvSpPr>
          <p:nvPr/>
        </p:nvSpPr>
        <p:spPr bwMode="auto">
          <a:xfrm>
            <a:off x="3643313" y="3479007"/>
            <a:ext cx="1571625" cy="369887"/>
          </a:xfrm>
          <a:prstGeom prst="rect">
            <a:avLst/>
          </a:prstGeom>
          <a:noFill/>
          <a:ln w="9525">
            <a:noFill/>
            <a:miter lim="800000"/>
            <a:headEnd/>
            <a:tailEnd/>
          </a:ln>
        </p:spPr>
        <p:txBody>
          <a:bodyPr>
            <a:spAutoFit/>
          </a:bodyPr>
          <a:lstStyle/>
          <a:p>
            <a:r>
              <a:rPr lang="en-GB">
                <a:latin typeface="Calibri" pitchFamily="34" charset="0"/>
              </a:rPr>
              <a:t>repeated</a:t>
            </a:r>
          </a:p>
        </p:txBody>
      </p:sp>
      <p:sp>
        <p:nvSpPr>
          <p:cNvPr id="14" name="TextBox 13"/>
          <p:cNvSpPr txBox="1">
            <a:spLocks noChangeArrowheads="1"/>
          </p:cNvSpPr>
          <p:nvPr/>
        </p:nvSpPr>
        <p:spPr bwMode="auto">
          <a:xfrm>
            <a:off x="8905137" y="3300000"/>
            <a:ext cx="1571625" cy="369887"/>
          </a:xfrm>
          <a:prstGeom prst="rect">
            <a:avLst/>
          </a:prstGeom>
          <a:noFill/>
          <a:ln w="9525">
            <a:noFill/>
            <a:miter lim="800000"/>
            <a:headEnd/>
            <a:tailEnd/>
          </a:ln>
        </p:spPr>
        <p:txBody>
          <a:bodyPr>
            <a:spAutoFit/>
          </a:bodyPr>
          <a:lstStyle/>
          <a:p>
            <a:r>
              <a:rPr lang="en-GB">
                <a:latin typeface="Calibri" pitchFamily="34" charset="0"/>
              </a:rPr>
              <a:t>repeated</a:t>
            </a:r>
          </a:p>
        </p:txBody>
      </p:sp>
      <p:sp>
        <p:nvSpPr>
          <p:cNvPr id="15" name="Left-Right Arrow 14"/>
          <p:cNvSpPr/>
          <p:nvPr/>
        </p:nvSpPr>
        <p:spPr>
          <a:xfrm>
            <a:off x="4734043" y="1969250"/>
            <a:ext cx="2000250" cy="7143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6" name="Left-Right Arrow 15"/>
          <p:cNvSpPr/>
          <p:nvPr/>
        </p:nvSpPr>
        <p:spPr>
          <a:xfrm>
            <a:off x="4734043" y="5265582"/>
            <a:ext cx="2143125" cy="7143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7" name="TextBox 16"/>
          <p:cNvSpPr txBox="1">
            <a:spLocks noChangeArrowheads="1"/>
          </p:cNvSpPr>
          <p:nvPr/>
        </p:nvSpPr>
        <p:spPr bwMode="auto">
          <a:xfrm>
            <a:off x="5263838" y="2118386"/>
            <a:ext cx="1500188" cy="369888"/>
          </a:xfrm>
          <a:prstGeom prst="rect">
            <a:avLst/>
          </a:prstGeom>
          <a:noFill/>
          <a:ln w="9525">
            <a:noFill/>
            <a:miter lim="800000"/>
            <a:headEnd/>
            <a:tailEnd/>
          </a:ln>
        </p:spPr>
        <p:txBody>
          <a:bodyPr>
            <a:spAutoFit/>
          </a:bodyPr>
          <a:lstStyle/>
          <a:p>
            <a:r>
              <a:rPr lang="en-GB">
                <a:latin typeface="Calibri" pitchFamily="34" charset="0"/>
              </a:rPr>
              <a:t>inverse</a:t>
            </a:r>
          </a:p>
        </p:txBody>
      </p:sp>
      <p:sp>
        <p:nvSpPr>
          <p:cNvPr id="18" name="TextBox 17"/>
          <p:cNvSpPr txBox="1">
            <a:spLocks noChangeArrowheads="1"/>
          </p:cNvSpPr>
          <p:nvPr/>
        </p:nvSpPr>
        <p:spPr bwMode="auto">
          <a:xfrm>
            <a:off x="5362190" y="5517007"/>
            <a:ext cx="1500188" cy="369888"/>
          </a:xfrm>
          <a:prstGeom prst="rect">
            <a:avLst/>
          </a:prstGeom>
          <a:noFill/>
          <a:ln w="9525">
            <a:noFill/>
            <a:miter lim="800000"/>
            <a:headEnd/>
            <a:tailEnd/>
          </a:ln>
        </p:spPr>
        <p:txBody>
          <a:bodyPr>
            <a:spAutoFit/>
          </a:bodyPr>
          <a:lstStyle/>
          <a:p>
            <a:r>
              <a:rPr lang="en-GB">
                <a:latin typeface="Calibri" pitchFamily="34" charset="0"/>
              </a:rPr>
              <a:t>inverse</a:t>
            </a: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8867" y="2665207"/>
            <a:ext cx="2170112" cy="2170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16829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3854" y="2578994"/>
            <a:ext cx="10018713" cy="1752599"/>
          </a:xfrm>
        </p:spPr>
        <p:txBody>
          <a:bodyPr>
            <a:normAutofit fontScale="90000"/>
          </a:bodyPr>
          <a:lstStyle/>
          <a:p>
            <a:r>
              <a:rPr lang="en-GB" sz="4800" dirty="0"/>
              <a:t>For the calculation 23 x 45.</a:t>
            </a:r>
            <a:br>
              <a:rPr lang="en-GB" sz="4800" dirty="0"/>
            </a:br>
            <a:r>
              <a:rPr lang="en-GB" sz="4800" dirty="0"/>
              <a:t>How could you make an estimate?</a:t>
            </a:r>
            <a:br>
              <a:rPr lang="en-GB" sz="4800" dirty="0"/>
            </a:br>
            <a:r>
              <a:rPr lang="en-GB" sz="4800" dirty="0"/>
              <a:t>What would be a method you could use?</a:t>
            </a:r>
            <a:br>
              <a:rPr lang="en-GB" sz="4800" dirty="0"/>
            </a:br>
            <a:r>
              <a:rPr lang="en-GB" sz="4800" dirty="0"/>
              <a:t>How could you check your answer?</a:t>
            </a:r>
          </a:p>
        </p:txBody>
      </p:sp>
    </p:spTree>
    <p:extLst>
      <p:ext uri="{BB962C8B-B14F-4D97-AF65-F5344CB8AC3E}">
        <p14:creationId xmlns:p14="http://schemas.microsoft.com/office/powerpoint/2010/main" val="1094639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oving from grid to a column method">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55572" y="399245"/>
            <a:ext cx="7861836" cy="4422283"/>
          </a:xfrm>
          <a:prstGeom prst="rect">
            <a:avLst/>
          </a:prstGeom>
        </p:spPr>
      </p:pic>
      <p:sp>
        <p:nvSpPr>
          <p:cNvPr id="5" name="TextBox 4"/>
          <p:cNvSpPr txBox="1"/>
          <p:nvPr/>
        </p:nvSpPr>
        <p:spPr>
          <a:xfrm>
            <a:off x="2665927" y="5447763"/>
            <a:ext cx="7765960" cy="646331"/>
          </a:xfrm>
          <a:prstGeom prst="rect">
            <a:avLst/>
          </a:prstGeom>
          <a:noFill/>
        </p:spPr>
        <p:txBody>
          <a:bodyPr wrap="square" rtlCol="0">
            <a:spAutoFit/>
          </a:bodyPr>
          <a:lstStyle/>
          <a:p>
            <a:r>
              <a:rPr lang="en-GB" b="1" i="1" dirty="0"/>
              <a:t>How does the teacher make connections with prior learning?  What do you notice about the teaching strategies used?</a:t>
            </a:r>
          </a:p>
        </p:txBody>
      </p:sp>
    </p:spTree>
    <p:extLst>
      <p:ext uri="{BB962C8B-B14F-4D97-AF65-F5344CB8AC3E}">
        <p14:creationId xmlns:p14="http://schemas.microsoft.com/office/powerpoint/2010/main" val="12877068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2643" y="2050960"/>
            <a:ext cx="10018713" cy="1752599"/>
          </a:xfrm>
        </p:spPr>
        <p:txBody>
          <a:bodyPr>
            <a:normAutofit fontScale="90000"/>
          </a:bodyPr>
          <a:lstStyle/>
          <a:p>
            <a:r>
              <a:rPr lang="en-GB" sz="4400" dirty="0"/>
              <a:t> For the calculation 972 ÷ 36.</a:t>
            </a:r>
            <a:br>
              <a:rPr lang="en-GB" sz="4400" dirty="0"/>
            </a:br>
            <a:r>
              <a:rPr lang="en-GB" sz="4400" dirty="0"/>
              <a:t>How could you make an estimate?</a:t>
            </a:r>
            <a:br>
              <a:rPr lang="en-GB" sz="4400" dirty="0"/>
            </a:br>
            <a:r>
              <a:rPr lang="en-GB" sz="4400" dirty="0"/>
              <a:t>What would be a method you could use?</a:t>
            </a:r>
            <a:br>
              <a:rPr lang="en-GB" sz="4400" dirty="0"/>
            </a:br>
            <a:r>
              <a:rPr lang="en-GB" sz="4400" dirty="0"/>
              <a:t>How could you check your answer?</a:t>
            </a:r>
          </a:p>
        </p:txBody>
      </p:sp>
    </p:spTree>
    <p:extLst>
      <p:ext uri="{BB962C8B-B14F-4D97-AF65-F5344CB8AC3E}">
        <p14:creationId xmlns:p14="http://schemas.microsoft.com/office/powerpoint/2010/main" val="3895647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74172" y="1521506"/>
            <a:ext cx="10018713" cy="1752600"/>
          </a:xfrm>
        </p:spPr>
        <p:txBody>
          <a:bodyPr>
            <a:normAutofit fontScale="90000"/>
          </a:bodyPr>
          <a:lstStyle/>
          <a:p>
            <a:pPr marL="742950" indent="-742950">
              <a:buFont typeface="+mj-lt"/>
              <a:buAutoNum type="arabicPeriod"/>
            </a:pP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sz="2700" dirty="0"/>
              <a:t>Learners need to have a range of calculation methods, mental and written.  </a:t>
            </a:r>
            <a:r>
              <a:rPr lang="en-GB" sz="2700" dirty="0" smtClean="0"/>
              <a:t/>
            </a:r>
            <a:br>
              <a:rPr lang="en-GB" sz="2700" dirty="0" smtClean="0"/>
            </a:br>
            <a:r>
              <a:rPr lang="en-GB" sz="2700" dirty="0" smtClean="0"/>
              <a:t>Selection </a:t>
            </a:r>
            <a:r>
              <a:rPr lang="en-GB" sz="2700" dirty="0"/>
              <a:t>will depend upon the numbers involved.</a:t>
            </a:r>
            <a:br>
              <a:rPr lang="en-GB" sz="2700" dirty="0"/>
            </a:br>
            <a:r>
              <a:rPr lang="en-GB" sz="2700" dirty="0"/>
              <a:t>Learners should not be made to go on to the next stage if</a:t>
            </a:r>
            <a:r>
              <a:rPr lang="en-GB" sz="2700" dirty="0" smtClean="0"/>
              <a:t>:</a:t>
            </a:r>
            <a:br>
              <a:rPr lang="en-GB" sz="2700" dirty="0" smtClean="0"/>
            </a:br>
            <a:r>
              <a:rPr lang="en-GB" sz="2700" dirty="0"/>
              <a:t/>
            </a:r>
            <a:br>
              <a:rPr lang="en-GB" sz="2700" dirty="0"/>
            </a:br>
            <a:r>
              <a:rPr lang="en-GB" sz="2700" dirty="0"/>
              <a:t>1) they are not ready;</a:t>
            </a:r>
            <a:br>
              <a:rPr lang="en-GB" sz="2700" dirty="0"/>
            </a:br>
            <a:r>
              <a:rPr lang="en-GB" sz="2700" dirty="0"/>
              <a:t>2) they are not </a:t>
            </a:r>
            <a:r>
              <a:rPr lang="en-GB" sz="2700" dirty="0" err="1" smtClean="0"/>
              <a:t>confidenT</a:t>
            </a:r>
            <a:r>
              <a:rPr lang="en-GB" sz="2700" dirty="0" smtClean="0"/>
              <a:t/>
            </a:r>
            <a:br>
              <a:rPr lang="en-GB" sz="2700" dirty="0" smtClean="0"/>
            </a:br>
            <a:r>
              <a:rPr lang="en-GB" sz="2700" dirty="0"/>
              <a:t/>
            </a:r>
            <a:br>
              <a:rPr lang="en-GB" sz="2700" dirty="0"/>
            </a:br>
            <a:r>
              <a:rPr lang="en-GB" sz="2700" dirty="0"/>
              <a:t>Learners should be encouraged to approximate their answers before calculating.</a:t>
            </a:r>
            <a:br>
              <a:rPr lang="en-GB" sz="2700" dirty="0"/>
            </a:br>
            <a:r>
              <a:rPr lang="en-GB" sz="2700" dirty="0"/>
              <a:t>Learners should be encouraged to check their answers using an appropriate strategy.</a:t>
            </a:r>
            <a:br>
              <a:rPr lang="en-GB" sz="2700" dirty="0"/>
            </a:br>
            <a:r>
              <a:rPr lang="en-GB" sz="2700" dirty="0"/>
              <a:t>Learners should be encouraged to consider if a mental calculation would be appropriate before using written methods. (p.346)</a:t>
            </a:r>
            <a:br>
              <a:rPr lang="en-GB" sz="2700" dirty="0"/>
            </a:br>
            <a:endParaRPr lang="en-GB" sz="2700" dirty="0"/>
          </a:p>
        </p:txBody>
      </p:sp>
    </p:spTree>
    <p:extLst>
      <p:ext uri="{BB962C8B-B14F-4D97-AF65-F5344CB8AC3E}">
        <p14:creationId xmlns:p14="http://schemas.microsoft.com/office/powerpoint/2010/main" val="2016690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Useful online resources for teaching multiplication and division methods</a:t>
            </a:r>
          </a:p>
        </p:txBody>
      </p:sp>
      <p:sp>
        <p:nvSpPr>
          <p:cNvPr id="3" name="Content Placeholder 2"/>
          <p:cNvSpPr>
            <a:spLocks noGrp="1"/>
          </p:cNvSpPr>
          <p:nvPr>
            <p:ph idx="1"/>
          </p:nvPr>
        </p:nvSpPr>
        <p:spPr>
          <a:xfrm>
            <a:off x="684212" y="962814"/>
            <a:ext cx="10537108" cy="3524518"/>
          </a:xfrm>
        </p:spPr>
        <p:txBody>
          <a:bodyPr>
            <a:normAutofit fontScale="47500" lnSpcReduction="20000"/>
          </a:bodyPr>
          <a:lstStyle/>
          <a:p>
            <a:pPr marL="0" indent="0">
              <a:buNone/>
            </a:pPr>
            <a:endParaRPr lang="en-GB" dirty="0">
              <a:hlinkClick r:id=""/>
            </a:endParaRPr>
          </a:p>
          <a:p>
            <a:pPr marL="0" indent="0">
              <a:buNone/>
            </a:pPr>
            <a:endParaRPr lang="en-GB" dirty="0">
              <a:hlinkClick r:id=""/>
            </a:endParaRPr>
          </a:p>
          <a:p>
            <a:pPr marL="0" indent="0">
              <a:buNone/>
            </a:pPr>
            <a:endParaRPr lang="en-GB" dirty="0">
              <a:hlinkClick r:id=""/>
            </a:endParaRPr>
          </a:p>
          <a:p>
            <a:pPr marL="0" indent="0">
              <a:buNone/>
            </a:pPr>
            <a:r>
              <a:rPr lang="en-GB" sz="2900" dirty="0">
                <a:hlinkClick r:id="rId2"/>
              </a:rPr>
              <a:t>http://www.topmarks.co.uk/Flash.aspx?f=NumberFactsGridv2</a:t>
            </a:r>
            <a:r>
              <a:rPr lang="en-GB" sz="2900" dirty="0"/>
              <a:t> for grid method</a:t>
            </a:r>
          </a:p>
          <a:p>
            <a:pPr marL="0" indent="0">
              <a:buNone/>
            </a:pPr>
            <a:endParaRPr lang="en-GB" sz="2900" dirty="0">
              <a:hlinkClick r:id=""/>
            </a:endParaRPr>
          </a:p>
          <a:p>
            <a:pPr marL="0" indent="0">
              <a:buNone/>
            </a:pPr>
            <a:r>
              <a:rPr lang="en-GB" sz="2900" dirty="0">
                <a:hlinkClick r:id=""/>
              </a:rPr>
              <a:t>http://www.taw.org.uk/lic/itp/grouping.html</a:t>
            </a:r>
            <a:r>
              <a:rPr lang="en-GB" sz="2900" dirty="0"/>
              <a:t> for illustrating division as grouping</a:t>
            </a:r>
          </a:p>
          <a:p>
            <a:pPr marL="0" indent="0">
              <a:buNone/>
            </a:pPr>
            <a:endParaRPr lang="en-GB" sz="2900" dirty="0"/>
          </a:p>
          <a:p>
            <a:pPr marL="0" indent="0">
              <a:buNone/>
            </a:pPr>
            <a:r>
              <a:rPr lang="en-GB" sz="2900" dirty="0">
                <a:hlinkClick r:id="rId3"/>
              </a:rPr>
              <a:t>http://www.topmarks.co.uk/Flash.aspx?f=mentaldivisionv2</a:t>
            </a:r>
            <a:r>
              <a:rPr lang="en-GB" sz="2900" dirty="0"/>
              <a:t> for mental division</a:t>
            </a:r>
          </a:p>
          <a:p>
            <a:pPr marL="0" indent="0">
              <a:buNone/>
            </a:pPr>
            <a:endParaRPr lang="en-GB" sz="2900" dirty="0"/>
          </a:p>
          <a:p>
            <a:pPr marL="0" indent="0">
              <a:buNone/>
            </a:pPr>
            <a:r>
              <a:rPr lang="en-GB" sz="2900" dirty="0">
                <a:hlinkClick r:id="rId4"/>
              </a:rPr>
              <a:t>http://www.mathszone.co.uk/calculating-xd/</a:t>
            </a:r>
            <a:r>
              <a:rPr lang="en-GB" sz="2900" dirty="0"/>
              <a:t> for useful grid method and division as chunking</a:t>
            </a:r>
          </a:p>
          <a:p>
            <a:pPr marL="0" indent="0">
              <a:buNone/>
            </a:pPr>
            <a:endParaRPr lang="en-GB" sz="2900" dirty="0"/>
          </a:p>
          <a:p>
            <a:pPr marL="0" indent="0">
              <a:buNone/>
            </a:pPr>
            <a:r>
              <a:rPr lang="en-GB" dirty="0">
                <a:hlinkClick r:id="rId5"/>
              </a:rPr>
              <a:t>http://www.iseemaths.com/visual-supports</a:t>
            </a:r>
            <a:r>
              <a:rPr lang="en-GB" dirty="0" smtClean="0">
                <a:hlinkClick r:id="rId5"/>
              </a:rPr>
              <a:t>/</a:t>
            </a:r>
            <a:r>
              <a:rPr lang="en-GB" dirty="0" smtClean="0"/>
              <a:t> - visual support for calculation methods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72543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77181-DFB4-42A8-84DB-2FA019A049F9}"/>
              </a:ext>
            </a:extLst>
          </p:cNvPr>
          <p:cNvSpPr>
            <a:spLocks noGrp="1"/>
          </p:cNvSpPr>
          <p:nvPr>
            <p:ph type="title"/>
          </p:nvPr>
        </p:nvSpPr>
        <p:spPr/>
        <p:txBody>
          <a:bodyPr/>
          <a:lstStyle/>
          <a:p>
            <a:r>
              <a:rPr lang="en-GB" dirty="0"/>
              <a:t>Videos for teaching calculation</a:t>
            </a:r>
          </a:p>
        </p:txBody>
      </p:sp>
      <p:sp>
        <p:nvSpPr>
          <p:cNvPr id="3" name="Content Placeholder 2">
            <a:extLst>
              <a:ext uri="{FF2B5EF4-FFF2-40B4-BE49-F238E27FC236}">
                <a16:creationId xmlns:a16="http://schemas.microsoft.com/office/drawing/2014/main" xmlns="" id="{D12D4049-4BD4-4815-BE2A-4F1BFC196F8F}"/>
              </a:ext>
            </a:extLst>
          </p:cNvPr>
          <p:cNvSpPr>
            <a:spLocks noGrp="1"/>
          </p:cNvSpPr>
          <p:nvPr>
            <p:ph idx="1"/>
          </p:nvPr>
        </p:nvSpPr>
        <p:spPr/>
        <p:txBody>
          <a:bodyPr/>
          <a:lstStyle/>
          <a:p>
            <a:pPr marL="0" indent="0">
              <a:buNone/>
            </a:pPr>
            <a:r>
              <a:rPr lang="en-GB" dirty="0">
                <a:hlinkClick r:id="rId2"/>
              </a:rPr>
              <a:t>https://www.ncetm.org.uk/resources/40529</a:t>
            </a:r>
            <a:endParaRPr lang="en-GB" dirty="0"/>
          </a:p>
          <a:p>
            <a:pPr marL="0" indent="0">
              <a:buNone/>
            </a:pPr>
            <a:endParaRPr lang="en-GB" dirty="0"/>
          </a:p>
          <a:p>
            <a:pPr marL="0" indent="0">
              <a:buNone/>
            </a:pPr>
            <a:r>
              <a:rPr lang="en-GB" dirty="0"/>
              <a:t>Register with the </a:t>
            </a:r>
            <a:r>
              <a:rPr lang="en-GB" dirty="0" err="1"/>
              <a:t>ncetm</a:t>
            </a:r>
            <a:r>
              <a:rPr lang="en-GB" dirty="0"/>
              <a:t> (</a:t>
            </a:r>
            <a:r>
              <a:rPr lang="en-GB" dirty="0">
                <a:hlinkClick r:id="rId3"/>
              </a:rPr>
              <a:t>www.ncetm.org</a:t>
            </a:r>
            <a:r>
              <a:rPr lang="en-GB" dirty="0"/>
              <a:t>) for free and then follow this link to some excellent videos on teaching calculations</a:t>
            </a:r>
          </a:p>
        </p:txBody>
      </p:sp>
      <p:pic>
        <p:nvPicPr>
          <p:cNvPr id="4" name="Picture 3">
            <a:extLst>
              <a:ext uri="{FF2B5EF4-FFF2-40B4-BE49-F238E27FC236}">
                <a16:creationId xmlns:a16="http://schemas.microsoft.com/office/drawing/2014/main" xmlns="" id="{DE140101-2997-4C09-B41D-7AF0D6A74FFD}"/>
              </a:ext>
            </a:extLst>
          </p:cNvPr>
          <p:cNvPicPr>
            <a:picLocks noChangeAspect="1"/>
          </p:cNvPicPr>
          <p:nvPr/>
        </p:nvPicPr>
        <p:blipFill>
          <a:blip r:embed="rId4"/>
          <a:stretch>
            <a:fillRect/>
          </a:stretch>
        </p:blipFill>
        <p:spPr>
          <a:xfrm>
            <a:off x="8176798" y="2546281"/>
            <a:ext cx="2744898" cy="1429371"/>
          </a:xfrm>
          <a:prstGeom prst="rect">
            <a:avLst/>
          </a:prstGeom>
        </p:spPr>
      </p:pic>
    </p:spTree>
    <p:extLst>
      <p:ext uri="{BB962C8B-B14F-4D97-AF65-F5344CB8AC3E}">
        <p14:creationId xmlns:p14="http://schemas.microsoft.com/office/powerpoint/2010/main" val="3344738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2198688" y="3878263"/>
            <a:ext cx="9993312" cy="3400425"/>
          </a:xfrm>
        </p:spPr>
        <p:txBody>
          <a:bodyPr>
            <a:normAutofit lnSpcReduction="10000"/>
          </a:bodyPr>
          <a:lstStyle/>
          <a:p>
            <a:pPr marL="0" indent="0">
              <a:buNone/>
            </a:pPr>
            <a:r>
              <a:rPr lang="en-GB" dirty="0"/>
              <a:t>Haylock and Cockburn (2017) </a:t>
            </a:r>
            <a:r>
              <a:rPr lang="en-GB" i="1" dirty="0"/>
              <a:t>Understanding Mathematics for Young Children </a:t>
            </a:r>
            <a:r>
              <a:rPr lang="en-GB" dirty="0"/>
              <a:t>SAGE Chapters 3 and 4 discuss the four operations</a:t>
            </a:r>
          </a:p>
          <a:p>
            <a:pPr marL="0" indent="0">
              <a:buNone/>
            </a:pPr>
            <a:endParaRPr lang="en-GB" dirty="0"/>
          </a:p>
          <a:p>
            <a:pPr marL="0" indent="0">
              <a:buNone/>
            </a:pPr>
            <a:r>
              <a:rPr lang="en-GB" dirty="0"/>
              <a:t>Haylock (2014) </a:t>
            </a:r>
            <a:r>
              <a:rPr lang="en-GB" i="1" dirty="0"/>
              <a:t>Mathematics Explained for Primary Teachers </a:t>
            </a:r>
          </a:p>
          <a:p>
            <a:pPr marL="0" indent="0">
              <a:buNone/>
            </a:pPr>
            <a:endParaRPr lang="en-GB" i="1" dirty="0"/>
          </a:p>
          <a:p>
            <a:pPr marL="0" indent="0">
              <a:buNone/>
            </a:pPr>
            <a:r>
              <a:rPr lang="en-GB" i="1" dirty="0"/>
              <a:t>If you will be in a Neath Port Talbot school that uses Making Maths Make Sense (or if you interested in </a:t>
            </a:r>
            <a:r>
              <a:rPr lang="en-GB" i="1" dirty="0" err="1"/>
              <a:t>reseaching</a:t>
            </a:r>
            <a:r>
              <a:rPr lang="en-GB" i="1" dirty="0"/>
              <a:t> different ways of teaching mathematics) then watch:  </a:t>
            </a:r>
          </a:p>
          <a:p>
            <a:pPr marL="0" indent="0">
              <a:buNone/>
            </a:pPr>
            <a:r>
              <a:rPr lang="en-GB" dirty="0">
                <a:hlinkClick r:id="rId2"/>
              </a:rPr>
              <a:t>http://www.teachersmedia.co.uk/videos/ks1-ks2-maths-just-division</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112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870151">
            <a:off x="271279" y="3223060"/>
            <a:ext cx="1375516" cy="1478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492347" y="561860"/>
            <a:ext cx="5750805" cy="646331"/>
          </a:xfrm>
          <a:prstGeom prst="rect">
            <a:avLst/>
          </a:prstGeom>
          <a:noFill/>
        </p:spPr>
        <p:txBody>
          <a:bodyPr wrap="square" rtlCol="0">
            <a:spAutoFit/>
          </a:bodyPr>
          <a:lstStyle/>
          <a:p>
            <a:r>
              <a:rPr lang="en-GB" sz="3600"/>
              <a:t>Further Study…</a:t>
            </a:r>
          </a:p>
        </p:txBody>
      </p:sp>
      <p:pic>
        <p:nvPicPr>
          <p:cNvPr id="5" name="Picture 4">
            <a:extLst>
              <a:ext uri="{FF2B5EF4-FFF2-40B4-BE49-F238E27FC236}">
                <a16:creationId xmlns:a16="http://schemas.microsoft.com/office/drawing/2014/main" xmlns="" id="{4F6C55B9-C1FF-4E5A-8716-927F95FE0934}"/>
              </a:ext>
            </a:extLst>
          </p:cNvPr>
          <p:cNvPicPr>
            <a:picLocks noChangeAspect="1"/>
          </p:cNvPicPr>
          <p:nvPr/>
        </p:nvPicPr>
        <p:blipFill>
          <a:blip r:embed="rId4"/>
          <a:stretch>
            <a:fillRect/>
          </a:stretch>
        </p:blipFill>
        <p:spPr>
          <a:xfrm rot="19710661">
            <a:off x="491970" y="933674"/>
            <a:ext cx="1533835" cy="1538947"/>
          </a:xfrm>
          <a:prstGeom prst="rect">
            <a:avLst/>
          </a:prstGeom>
        </p:spPr>
      </p:pic>
    </p:spTree>
    <p:extLst>
      <p:ext uri="{BB962C8B-B14F-4D97-AF65-F5344CB8AC3E}">
        <p14:creationId xmlns:p14="http://schemas.microsoft.com/office/powerpoint/2010/main" val="70834014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537D0B"/>
      </a:dk2>
      <a:lt2>
        <a:srgbClr val="A9E257"/>
      </a:lt2>
      <a:accent1>
        <a:srgbClr val="38540A"/>
      </a:accent1>
      <a:accent2>
        <a:srgbClr val="31A274"/>
      </a:accent2>
      <a:accent3>
        <a:srgbClr val="236073"/>
      </a:accent3>
      <a:accent4>
        <a:srgbClr val="6C4D90"/>
      </a:accent4>
      <a:accent5>
        <a:srgbClr val="983C27"/>
      </a:accent5>
      <a:accent6>
        <a:srgbClr val="CD811F"/>
      </a:accent6>
      <a:hlink>
        <a:srgbClr val="293F06"/>
      </a:hlink>
      <a:folHlink>
        <a:srgbClr val="68883A"/>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188</TotalTime>
  <Words>621</Words>
  <Application>Microsoft Office PowerPoint</Application>
  <PresentationFormat>Widescreen</PresentationFormat>
  <Paragraphs>90</Paragraphs>
  <Slides>18</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Century Gothic</vt:lpstr>
      <vt:lpstr>Comic Sans MS</vt:lpstr>
      <vt:lpstr>Corbel</vt:lpstr>
      <vt:lpstr>Wingdings 3</vt:lpstr>
      <vt:lpstr>Slice</vt:lpstr>
      <vt:lpstr>ECAD4003: Mathematics Multiplication and Division</vt:lpstr>
      <vt:lpstr>PowerPoint Presentation</vt:lpstr>
      <vt:lpstr>PowerPoint Presentation</vt:lpstr>
      <vt:lpstr>Processes in Multiplicative Understanding </vt:lpstr>
      <vt:lpstr>PowerPoint Presentation</vt:lpstr>
      <vt:lpstr>The Array</vt:lpstr>
      <vt:lpstr>PowerPoint Presentation</vt:lpstr>
      <vt:lpstr>Understanding Division</vt:lpstr>
      <vt:lpstr>PowerPoint Presentation</vt:lpstr>
      <vt:lpstr>Exploration…</vt:lpstr>
      <vt:lpstr>PowerPoint Presentation</vt:lpstr>
      <vt:lpstr>For the calculation 23 x 45. How could you make an estimate? What would be a method you could use? How could you check your answer?</vt:lpstr>
      <vt:lpstr>PowerPoint Presentation</vt:lpstr>
      <vt:lpstr> For the calculation 972 ÷ 36. How could you make an estimate? What would be a method you could use? How could you check your answer?</vt:lpstr>
      <vt:lpstr>     Learners need to have a range of calculation methods, mental and written.   Selection will depend upon the numbers involved. Learners should not be made to go on to the next stage if:  1) they are not ready; 2) they are not confidenT  Learners should be encouraged to approximate their answers before calculating. Learners should be encouraged to check their answers using an appropriate strategy. Learners should be encouraged to consider if a mental calculation would be appropriate before using written methods. (p.346) </vt:lpstr>
      <vt:lpstr>Useful online resources for teaching multiplication and division methods</vt:lpstr>
      <vt:lpstr>Videos for teaching calculation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Mathematics Session 2</dc:title>
  <dc:creator>Rachel Wallis</dc:creator>
  <cp:lastModifiedBy>Rachel Wallis</cp:lastModifiedBy>
  <cp:revision>6</cp:revision>
  <cp:lastPrinted>2017-09-25T07:12:44Z</cp:lastPrinted>
  <dcterms:modified xsi:type="dcterms:W3CDTF">2018-01-26T08:38:55Z</dcterms:modified>
</cp:coreProperties>
</file>