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7EE7546-BE23-4B36-9842-6E762ABA5E9D}" type="datetimeFigureOut">
              <a:rPr lang="en-GB" smtClean="0"/>
              <a:t>06/11/2014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3A0C16-1C79-4540-85A3-AC9396B578E3}" type="slidenum">
              <a:rPr lang="en-GB" smtClean="0"/>
              <a:t>‹#›</a:t>
            </a:fld>
            <a:endParaRPr lang="en-GB"/>
          </a:p>
        </p:txBody>
      </p:sp>
    </p:spTree>
    <p:extLst>
      <p:ext uri="{BB962C8B-B14F-4D97-AF65-F5344CB8AC3E}">
        <p14:creationId xmlns:p14="http://schemas.microsoft.com/office/powerpoint/2010/main" val="1779898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EE7546-BE23-4B36-9842-6E762ABA5E9D}" type="datetimeFigureOut">
              <a:rPr lang="en-GB" smtClean="0"/>
              <a:t>06/11/2014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3A0C16-1C79-4540-85A3-AC9396B578E3}" type="slidenum">
              <a:rPr lang="en-GB" smtClean="0"/>
              <a:t>‹#›</a:t>
            </a:fld>
            <a:endParaRPr lang="en-GB"/>
          </a:p>
        </p:txBody>
      </p:sp>
    </p:spTree>
    <p:extLst>
      <p:ext uri="{BB962C8B-B14F-4D97-AF65-F5344CB8AC3E}">
        <p14:creationId xmlns:p14="http://schemas.microsoft.com/office/powerpoint/2010/main" val="2882326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EE7546-BE23-4B36-9842-6E762ABA5E9D}" type="datetimeFigureOut">
              <a:rPr lang="en-GB" smtClean="0"/>
              <a:t>06/11/2014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3A0C16-1C79-4540-85A3-AC9396B578E3}" type="slidenum">
              <a:rPr lang="en-GB" smtClean="0"/>
              <a:t>‹#›</a:t>
            </a:fld>
            <a:endParaRPr lang="en-GB"/>
          </a:p>
        </p:txBody>
      </p:sp>
    </p:spTree>
    <p:extLst>
      <p:ext uri="{BB962C8B-B14F-4D97-AF65-F5344CB8AC3E}">
        <p14:creationId xmlns:p14="http://schemas.microsoft.com/office/powerpoint/2010/main" val="1540324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7EE7546-BE23-4B36-9842-6E762ABA5E9D}" type="datetimeFigureOut">
              <a:rPr lang="en-GB" smtClean="0"/>
              <a:t>06/11/2014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3A0C16-1C79-4540-85A3-AC9396B578E3}" type="slidenum">
              <a:rPr lang="en-GB" smtClean="0"/>
              <a:t>‹#›</a:t>
            </a:fld>
            <a:endParaRPr lang="en-GB"/>
          </a:p>
        </p:txBody>
      </p:sp>
    </p:spTree>
    <p:extLst>
      <p:ext uri="{BB962C8B-B14F-4D97-AF65-F5344CB8AC3E}">
        <p14:creationId xmlns:p14="http://schemas.microsoft.com/office/powerpoint/2010/main" val="586409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7EE7546-BE23-4B36-9842-6E762ABA5E9D}" type="datetimeFigureOut">
              <a:rPr lang="en-GB" smtClean="0"/>
              <a:t>06/11/2014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B3A0C16-1C79-4540-85A3-AC9396B578E3}" type="slidenum">
              <a:rPr lang="en-GB" smtClean="0"/>
              <a:t>‹#›</a:t>
            </a:fld>
            <a:endParaRPr lang="en-GB"/>
          </a:p>
        </p:txBody>
      </p:sp>
    </p:spTree>
    <p:extLst>
      <p:ext uri="{BB962C8B-B14F-4D97-AF65-F5344CB8AC3E}">
        <p14:creationId xmlns:p14="http://schemas.microsoft.com/office/powerpoint/2010/main" val="4122745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7EE7546-BE23-4B36-9842-6E762ABA5E9D}" type="datetimeFigureOut">
              <a:rPr lang="en-GB" smtClean="0"/>
              <a:t>06/11/2014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B3A0C16-1C79-4540-85A3-AC9396B578E3}" type="slidenum">
              <a:rPr lang="en-GB" smtClean="0"/>
              <a:t>‹#›</a:t>
            </a:fld>
            <a:endParaRPr lang="en-GB"/>
          </a:p>
        </p:txBody>
      </p:sp>
    </p:spTree>
    <p:extLst>
      <p:ext uri="{BB962C8B-B14F-4D97-AF65-F5344CB8AC3E}">
        <p14:creationId xmlns:p14="http://schemas.microsoft.com/office/powerpoint/2010/main" val="1396221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EE7546-BE23-4B36-9842-6E762ABA5E9D}" type="datetimeFigureOut">
              <a:rPr lang="en-GB" smtClean="0"/>
              <a:t>06/11/2014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B3A0C16-1C79-4540-85A3-AC9396B578E3}" type="slidenum">
              <a:rPr lang="en-GB" smtClean="0"/>
              <a:t>‹#›</a:t>
            </a:fld>
            <a:endParaRPr lang="en-GB"/>
          </a:p>
        </p:txBody>
      </p:sp>
    </p:spTree>
    <p:extLst>
      <p:ext uri="{BB962C8B-B14F-4D97-AF65-F5344CB8AC3E}">
        <p14:creationId xmlns:p14="http://schemas.microsoft.com/office/powerpoint/2010/main" val="2211086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EE7546-BE23-4B36-9842-6E762ABA5E9D}" type="datetimeFigureOut">
              <a:rPr lang="en-GB" smtClean="0"/>
              <a:t>06/11/2014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3A0C16-1C79-4540-85A3-AC9396B578E3}" type="slidenum">
              <a:rPr lang="en-GB" smtClean="0"/>
              <a:t>‹#›</a:t>
            </a:fld>
            <a:endParaRPr lang="en-GB"/>
          </a:p>
        </p:txBody>
      </p:sp>
    </p:spTree>
    <p:extLst>
      <p:ext uri="{BB962C8B-B14F-4D97-AF65-F5344CB8AC3E}">
        <p14:creationId xmlns:p14="http://schemas.microsoft.com/office/powerpoint/2010/main" val="2588085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EE7546-BE23-4B36-9842-6E762ABA5E9D}" type="datetimeFigureOut">
              <a:rPr lang="en-GB" smtClean="0"/>
              <a:t>06/11/2014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3A0C16-1C79-4540-85A3-AC9396B578E3}" type="slidenum">
              <a:rPr lang="en-GB" smtClean="0"/>
              <a:t>‹#›</a:t>
            </a:fld>
            <a:endParaRPr lang="en-GB"/>
          </a:p>
        </p:txBody>
      </p:sp>
    </p:spTree>
    <p:extLst>
      <p:ext uri="{BB962C8B-B14F-4D97-AF65-F5344CB8AC3E}">
        <p14:creationId xmlns:p14="http://schemas.microsoft.com/office/powerpoint/2010/main" val="33891172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EE7546-BE23-4B36-9842-6E762ABA5E9D}" type="datetimeFigureOut">
              <a:rPr lang="en-GB" smtClean="0"/>
              <a:t>06/11/2014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3A0C16-1C79-4540-85A3-AC9396B578E3}" type="slidenum">
              <a:rPr lang="en-GB" smtClean="0"/>
              <a:t>‹#›</a:t>
            </a:fld>
            <a:endParaRPr lang="en-GB"/>
          </a:p>
        </p:txBody>
      </p:sp>
    </p:spTree>
    <p:extLst>
      <p:ext uri="{BB962C8B-B14F-4D97-AF65-F5344CB8AC3E}">
        <p14:creationId xmlns:p14="http://schemas.microsoft.com/office/powerpoint/2010/main" val="18447188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EE7546-BE23-4B36-9842-6E762ABA5E9D}" type="datetimeFigureOut">
              <a:rPr lang="en-GB" smtClean="0"/>
              <a:t>06/11/2014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3A0C16-1C79-4540-85A3-AC9396B578E3}" type="slidenum">
              <a:rPr lang="en-GB" smtClean="0"/>
              <a:t>‹#›</a:t>
            </a:fld>
            <a:endParaRPr lang="en-GB"/>
          </a:p>
        </p:txBody>
      </p:sp>
    </p:spTree>
    <p:extLst>
      <p:ext uri="{BB962C8B-B14F-4D97-AF65-F5344CB8AC3E}">
        <p14:creationId xmlns:p14="http://schemas.microsoft.com/office/powerpoint/2010/main" val="2811154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EE7546-BE23-4B36-9842-6E762ABA5E9D}" type="datetimeFigureOut">
              <a:rPr lang="en-GB" smtClean="0"/>
              <a:t>06/11/2014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3A0C16-1C79-4540-85A3-AC9396B578E3}" type="slidenum">
              <a:rPr lang="en-GB" smtClean="0"/>
              <a:t>‹#›</a:t>
            </a:fld>
            <a:endParaRPr lang="en-GB"/>
          </a:p>
        </p:txBody>
      </p:sp>
    </p:spTree>
    <p:extLst>
      <p:ext uri="{BB962C8B-B14F-4D97-AF65-F5344CB8AC3E}">
        <p14:creationId xmlns:p14="http://schemas.microsoft.com/office/powerpoint/2010/main" val="1830611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Marketing and Strategy</a:t>
            </a:r>
            <a:endParaRPr lang="en-GB" dirty="0"/>
          </a:p>
        </p:txBody>
      </p:sp>
      <p:sp>
        <p:nvSpPr>
          <p:cNvPr id="3" name="Subtitle 2"/>
          <p:cNvSpPr>
            <a:spLocks noGrp="1"/>
          </p:cNvSpPr>
          <p:nvPr>
            <p:ph type="subTitle" idx="1"/>
          </p:nvPr>
        </p:nvSpPr>
        <p:spPr/>
        <p:txBody>
          <a:bodyPr/>
          <a:lstStyle/>
          <a:p>
            <a:r>
              <a:rPr lang="en-GB" dirty="0" smtClean="0"/>
              <a:t>Dr John Rees</a:t>
            </a:r>
            <a:endParaRPr lang="en-GB" dirty="0"/>
          </a:p>
        </p:txBody>
      </p:sp>
    </p:spTree>
    <p:extLst>
      <p:ext uri="{BB962C8B-B14F-4D97-AF65-F5344CB8AC3E}">
        <p14:creationId xmlns:p14="http://schemas.microsoft.com/office/powerpoint/2010/main" val="3422230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Marketing</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A business must identify and then satisfy the needs of its customers (at a reasonable profit)</a:t>
            </a:r>
            <a:endParaRPr lang="en-GB" dirty="0"/>
          </a:p>
          <a:p>
            <a:r>
              <a:rPr lang="en-GB" dirty="0" smtClean="0"/>
              <a:t>Marketing must :-</a:t>
            </a:r>
            <a:endParaRPr lang="en-GB" dirty="0"/>
          </a:p>
          <a:p>
            <a:pPr marL="971550" lvl="1" indent="-514350">
              <a:buFont typeface="+mj-lt"/>
              <a:buAutoNum type="alphaLcParenR"/>
            </a:pPr>
            <a:r>
              <a:rPr lang="en-GB" dirty="0" smtClean="0"/>
              <a:t>Identify suitable markets</a:t>
            </a:r>
          </a:p>
          <a:p>
            <a:pPr marL="971550" lvl="1" indent="-514350">
              <a:buFont typeface="+mj-lt"/>
              <a:buAutoNum type="alphaLcParenR"/>
            </a:pPr>
            <a:r>
              <a:rPr lang="en-GB" dirty="0" smtClean="0"/>
              <a:t>Decide what should be sold, and how it can be sold at a profit</a:t>
            </a:r>
          </a:p>
          <a:p>
            <a:pPr marL="971550" lvl="1" indent="-514350">
              <a:buFont typeface="+mj-lt"/>
              <a:buAutoNum type="alphaLcParenR"/>
            </a:pPr>
            <a:r>
              <a:rPr lang="en-GB" dirty="0" smtClean="0"/>
              <a:t>Sell and distribute the goods or services</a:t>
            </a:r>
          </a:p>
          <a:p>
            <a:pPr marL="971550" lvl="1" indent="-514350">
              <a:buFont typeface="+mj-lt"/>
              <a:buAutoNum type="alphaLcParenR"/>
            </a:pPr>
            <a:r>
              <a:rPr lang="en-GB" dirty="0" smtClean="0"/>
              <a:t>Monitor performance against plans and take corrective action where  appropriate</a:t>
            </a:r>
            <a:endParaRPr lang="en-GB" dirty="0"/>
          </a:p>
          <a:p>
            <a:r>
              <a:rPr lang="en-GB" dirty="0" smtClean="0"/>
              <a:t>Note: selling is only one part of the marketing effort</a:t>
            </a:r>
            <a:endParaRPr lang="en-GB" dirty="0"/>
          </a:p>
          <a:p>
            <a:endParaRPr lang="en-GB" dirty="0"/>
          </a:p>
        </p:txBody>
      </p:sp>
    </p:spTree>
    <p:extLst>
      <p:ext uri="{BB962C8B-B14F-4D97-AF65-F5344CB8AC3E}">
        <p14:creationId xmlns:p14="http://schemas.microsoft.com/office/powerpoint/2010/main" val="37589124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Definition of Marketing</a:t>
            </a:r>
            <a:endParaRPr lang="en-GB" dirty="0"/>
          </a:p>
        </p:txBody>
      </p:sp>
      <p:sp>
        <p:nvSpPr>
          <p:cNvPr id="3" name="Content Placeholder 2"/>
          <p:cNvSpPr>
            <a:spLocks noGrp="1"/>
          </p:cNvSpPr>
          <p:nvPr>
            <p:ph idx="1"/>
          </p:nvPr>
        </p:nvSpPr>
        <p:spPr/>
        <p:txBody>
          <a:bodyPr>
            <a:normAutofit/>
          </a:bodyPr>
          <a:lstStyle/>
          <a:p>
            <a:r>
              <a:rPr lang="en-GB" dirty="0" smtClean="0"/>
              <a:t>The Institute of Marketing Definition:</a:t>
            </a:r>
            <a:endParaRPr lang="en-GB" dirty="0"/>
          </a:p>
          <a:p>
            <a:pPr lvl="1"/>
            <a:r>
              <a:rPr lang="en-GB" dirty="0" smtClean="0"/>
              <a:t>Marketing is the management function which organises and directs all the business activities involved in assessing and converting customer purchasing power into effective demand for a specific product or service, and in moving the product or service to the final consumer or user so as to achieve the profit target or other objective set by the company</a:t>
            </a:r>
            <a:endParaRPr lang="en-GB" dirty="0"/>
          </a:p>
        </p:txBody>
      </p:sp>
    </p:spTree>
    <p:extLst>
      <p:ext uri="{BB962C8B-B14F-4D97-AF65-F5344CB8AC3E}">
        <p14:creationId xmlns:p14="http://schemas.microsoft.com/office/powerpoint/2010/main" val="2451914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is a Market?</a:t>
            </a:r>
            <a:endParaRPr lang="en-GB" dirty="0"/>
          </a:p>
        </p:txBody>
      </p:sp>
      <p:sp>
        <p:nvSpPr>
          <p:cNvPr id="3" name="Content Placeholder 2"/>
          <p:cNvSpPr>
            <a:spLocks noGrp="1"/>
          </p:cNvSpPr>
          <p:nvPr>
            <p:ph idx="1"/>
          </p:nvPr>
        </p:nvSpPr>
        <p:spPr/>
        <p:txBody>
          <a:bodyPr>
            <a:normAutofit/>
          </a:bodyPr>
          <a:lstStyle/>
          <a:p>
            <a:r>
              <a:rPr lang="en-GB" dirty="0" smtClean="0"/>
              <a:t>Anything with certain common characteristics</a:t>
            </a:r>
            <a:endParaRPr lang="en-GB" dirty="0"/>
          </a:p>
          <a:p>
            <a:r>
              <a:rPr lang="en-GB" dirty="0"/>
              <a:t> </a:t>
            </a:r>
            <a:r>
              <a:rPr lang="en-GB" dirty="0" smtClean="0"/>
              <a:t>For any product, need to know :-</a:t>
            </a:r>
            <a:endParaRPr lang="en-GB" dirty="0"/>
          </a:p>
          <a:p>
            <a:pPr marL="971550" lvl="1" indent="-514350">
              <a:buFont typeface="+mj-lt"/>
              <a:buAutoNum type="arabicPeriod"/>
            </a:pPr>
            <a:r>
              <a:rPr lang="en-GB" dirty="0" smtClean="0"/>
              <a:t>Who buys it (exactly who is the customer)?</a:t>
            </a:r>
          </a:p>
          <a:p>
            <a:pPr marL="971550" lvl="1" indent="-514350">
              <a:buFont typeface="+mj-lt"/>
              <a:buAutoNum type="arabicPeriod"/>
            </a:pPr>
            <a:r>
              <a:rPr lang="en-GB" dirty="0" smtClean="0"/>
              <a:t>Why is it bought?</a:t>
            </a:r>
          </a:p>
          <a:p>
            <a:pPr marL="971550" lvl="1" indent="-514350">
              <a:buFont typeface="+mj-lt"/>
              <a:buAutoNum type="arabicPeriod"/>
            </a:pPr>
            <a:r>
              <a:rPr lang="en-GB" dirty="0" smtClean="0"/>
              <a:t>How is it bought?</a:t>
            </a:r>
          </a:p>
          <a:p>
            <a:pPr marL="971550" lvl="1" indent="-514350">
              <a:buFont typeface="+mj-lt"/>
              <a:buAutoNum type="arabicPeriod"/>
            </a:pPr>
            <a:r>
              <a:rPr lang="en-GB" dirty="0" smtClean="0"/>
              <a:t>Who uses it ? (the consumer)</a:t>
            </a:r>
          </a:p>
        </p:txBody>
      </p:sp>
    </p:spTree>
    <p:extLst>
      <p:ext uri="{BB962C8B-B14F-4D97-AF65-F5344CB8AC3E}">
        <p14:creationId xmlns:p14="http://schemas.microsoft.com/office/powerpoint/2010/main" val="1518238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Assessing the Market</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Before deciding to produce and sell a product or service, a company should identify and review all significant factors affecting the current and potential market.</a:t>
            </a:r>
          </a:p>
          <a:p>
            <a:r>
              <a:rPr lang="en-GB" dirty="0" smtClean="0"/>
              <a:t>This is often called market assessment.  In essence :</a:t>
            </a:r>
          </a:p>
          <a:p>
            <a:pPr marL="971550" lvl="1" indent="-514350">
              <a:buFont typeface="+mj-lt"/>
              <a:buAutoNum type="arabicParenR"/>
            </a:pPr>
            <a:r>
              <a:rPr lang="en-GB" dirty="0" smtClean="0"/>
              <a:t>Define the market and types of buyer and their likely wants.</a:t>
            </a:r>
          </a:p>
          <a:p>
            <a:pPr marL="971550" lvl="1" indent="-514350">
              <a:buFont typeface="+mj-lt"/>
              <a:buAutoNum type="arabicParenR"/>
            </a:pPr>
            <a:r>
              <a:rPr lang="en-GB" dirty="0" smtClean="0"/>
              <a:t>Determine the size of the total market and assess own and competitors share of the market.</a:t>
            </a:r>
          </a:p>
          <a:p>
            <a:pPr marL="971550" lvl="1" indent="-514350">
              <a:buFont typeface="+mj-lt"/>
              <a:buAutoNum type="arabicParenR"/>
            </a:pPr>
            <a:r>
              <a:rPr lang="en-GB" dirty="0" smtClean="0"/>
              <a:t>Assess the various influences and other factors affecting the market.</a:t>
            </a:r>
          </a:p>
          <a:p>
            <a:pPr marL="971550" lvl="1" indent="-514350">
              <a:buFont typeface="+mj-lt"/>
              <a:buAutoNum type="arabicParenR"/>
            </a:pPr>
            <a:r>
              <a:rPr lang="en-GB" dirty="0" smtClean="0"/>
              <a:t>Look ahead - prepare forecasts of future market size and company's expected share in volume (units) and in value (£).</a:t>
            </a:r>
            <a:endParaRPr lang="en-GB" dirty="0"/>
          </a:p>
          <a:p>
            <a:endParaRPr lang="en-GB" dirty="0"/>
          </a:p>
        </p:txBody>
      </p:sp>
    </p:spTree>
    <p:extLst>
      <p:ext uri="{BB962C8B-B14F-4D97-AF65-F5344CB8AC3E}">
        <p14:creationId xmlns:p14="http://schemas.microsoft.com/office/powerpoint/2010/main" val="2242348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Types of Customer</a:t>
            </a:r>
            <a:endParaRPr lang="en-GB" dirty="0"/>
          </a:p>
        </p:txBody>
      </p:sp>
      <p:sp>
        <p:nvSpPr>
          <p:cNvPr id="3" name="Content Placeholder 2"/>
          <p:cNvSpPr>
            <a:spLocks noGrp="1"/>
          </p:cNvSpPr>
          <p:nvPr>
            <p:ph idx="1"/>
          </p:nvPr>
        </p:nvSpPr>
        <p:spPr/>
        <p:txBody>
          <a:bodyPr>
            <a:normAutofit fontScale="92500" lnSpcReduction="10000"/>
          </a:bodyPr>
          <a:lstStyle/>
          <a:p>
            <a:pPr marL="514350" indent="-514350">
              <a:buFont typeface="+mj-lt"/>
              <a:buAutoNum type="alphaLcParenR"/>
            </a:pPr>
            <a:r>
              <a:rPr lang="en-GB" dirty="0" smtClean="0"/>
              <a:t>Individuals</a:t>
            </a:r>
          </a:p>
          <a:p>
            <a:pPr marL="514350" indent="-514350">
              <a:buFont typeface="+mj-lt"/>
              <a:buAutoNum type="alphaLcParenR"/>
            </a:pPr>
            <a:r>
              <a:rPr lang="en-GB" dirty="0"/>
              <a:t>I</a:t>
            </a:r>
            <a:r>
              <a:rPr lang="en-GB" dirty="0" smtClean="0"/>
              <a:t>ndustrial and commercial organisations</a:t>
            </a:r>
          </a:p>
          <a:p>
            <a:pPr marL="514350" indent="-514350">
              <a:buFont typeface="+mj-lt"/>
              <a:buAutoNum type="alphaLcParenR"/>
            </a:pPr>
            <a:r>
              <a:rPr lang="en-GB" dirty="0"/>
              <a:t>T</a:t>
            </a:r>
            <a:r>
              <a:rPr lang="en-GB" dirty="0" smtClean="0"/>
              <a:t>he public sector</a:t>
            </a:r>
            <a:endParaRPr lang="en-GB" dirty="0"/>
          </a:p>
          <a:p>
            <a:pPr lvl="1"/>
            <a:r>
              <a:rPr lang="en-GB" dirty="0" smtClean="0"/>
              <a:t>  Essential:</a:t>
            </a:r>
          </a:p>
          <a:p>
            <a:pPr marL="1028700" lvl="1" indent="-571500">
              <a:buFont typeface="+mj-lt"/>
              <a:buAutoNum type="romanLcPeriod"/>
            </a:pPr>
            <a:r>
              <a:rPr lang="en-GB" dirty="0"/>
              <a:t>T</a:t>
            </a:r>
            <a:r>
              <a:rPr lang="en-GB" dirty="0" smtClean="0"/>
              <a:t>o identify who the real customer is, and to target the marketing effort accordingly</a:t>
            </a:r>
          </a:p>
          <a:p>
            <a:pPr marL="1028700" lvl="1" indent="-571500">
              <a:buFont typeface="+mj-lt"/>
              <a:buAutoNum type="romanLcPeriod"/>
            </a:pPr>
            <a:r>
              <a:rPr lang="en-GB" dirty="0" smtClean="0"/>
              <a:t> For the salesman to identify the MAN</a:t>
            </a:r>
          </a:p>
          <a:p>
            <a:pPr lvl="2"/>
            <a:r>
              <a:rPr lang="en-GB" dirty="0" smtClean="0"/>
              <a:t>M = money</a:t>
            </a:r>
          </a:p>
          <a:p>
            <a:pPr lvl="2"/>
            <a:r>
              <a:rPr lang="en-GB" dirty="0" smtClean="0"/>
              <a:t>A = authority</a:t>
            </a:r>
          </a:p>
          <a:p>
            <a:pPr lvl="2"/>
            <a:r>
              <a:rPr lang="en-GB" dirty="0" smtClean="0"/>
              <a:t>N = need</a:t>
            </a:r>
          </a:p>
          <a:p>
            <a:endParaRPr lang="en-GB" dirty="0"/>
          </a:p>
        </p:txBody>
      </p:sp>
    </p:spTree>
    <p:extLst>
      <p:ext uri="{BB962C8B-B14F-4D97-AF65-F5344CB8AC3E}">
        <p14:creationId xmlns:p14="http://schemas.microsoft.com/office/powerpoint/2010/main" val="2778032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Types of Market</a:t>
            </a:r>
            <a:endParaRPr lang="en-GB" dirty="0"/>
          </a:p>
        </p:txBody>
      </p:sp>
      <p:sp>
        <p:nvSpPr>
          <p:cNvPr id="3" name="Content Placeholder 2"/>
          <p:cNvSpPr>
            <a:spLocks noGrp="1"/>
          </p:cNvSpPr>
          <p:nvPr>
            <p:ph idx="1"/>
          </p:nvPr>
        </p:nvSpPr>
        <p:spPr/>
        <p:txBody>
          <a:bodyPr>
            <a:normAutofit/>
          </a:bodyPr>
          <a:lstStyle/>
          <a:p>
            <a:r>
              <a:rPr lang="en-GB" dirty="0" smtClean="0"/>
              <a:t>1</a:t>
            </a:r>
            <a:r>
              <a:rPr lang="en-GB" dirty="0"/>
              <a:t>) CONSUMER MARKETS</a:t>
            </a:r>
          </a:p>
          <a:p>
            <a:pPr marL="1028700" lvl="1" indent="-571500">
              <a:buFont typeface="+mj-lt"/>
              <a:buAutoNum type="romanLcPeriod"/>
            </a:pPr>
            <a:r>
              <a:rPr lang="en-GB" dirty="0" smtClean="0"/>
              <a:t>Customers = large no's of individuals</a:t>
            </a:r>
          </a:p>
          <a:p>
            <a:pPr marL="1028700" lvl="1" indent="-571500">
              <a:buFont typeface="+mj-lt"/>
              <a:buAutoNum type="romanLcPeriod"/>
            </a:pPr>
            <a:r>
              <a:rPr lang="en-GB" dirty="0" smtClean="0"/>
              <a:t>Products meet single (1/2/3) needs</a:t>
            </a:r>
          </a:p>
          <a:p>
            <a:pPr marL="1028700" lvl="1" indent="-571500">
              <a:buFont typeface="+mj-lt"/>
              <a:buAutoNum type="romanLcPeriod"/>
            </a:pPr>
            <a:r>
              <a:rPr lang="en-GB" dirty="0" smtClean="0"/>
              <a:t>No. of items sold limited by taste &amp; income</a:t>
            </a:r>
          </a:p>
          <a:p>
            <a:pPr marL="1028700" lvl="1" indent="-571500">
              <a:buFont typeface="+mj-lt"/>
              <a:buAutoNum type="romanLcPeriod"/>
            </a:pPr>
            <a:r>
              <a:rPr lang="en-GB" dirty="0" smtClean="0"/>
              <a:t>Customers irrational</a:t>
            </a:r>
          </a:p>
          <a:p>
            <a:pPr marL="1028700" lvl="1" indent="-571500">
              <a:buFont typeface="+mj-lt"/>
              <a:buAutoNum type="romanLcPeriod"/>
            </a:pPr>
            <a:r>
              <a:rPr lang="en-GB" dirty="0" smtClean="0"/>
              <a:t>Heavy advertising, promotion &amp; display</a:t>
            </a:r>
          </a:p>
          <a:p>
            <a:endParaRPr lang="en-GB" dirty="0"/>
          </a:p>
        </p:txBody>
      </p:sp>
    </p:spTree>
    <p:extLst>
      <p:ext uri="{BB962C8B-B14F-4D97-AF65-F5344CB8AC3E}">
        <p14:creationId xmlns:p14="http://schemas.microsoft.com/office/powerpoint/2010/main" val="435545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Market</a:t>
            </a:r>
            <a:endParaRPr lang="en-GB" dirty="0"/>
          </a:p>
        </p:txBody>
      </p:sp>
      <p:sp>
        <p:nvSpPr>
          <p:cNvPr id="3" name="Content Placeholder 2"/>
          <p:cNvSpPr>
            <a:spLocks noGrp="1"/>
          </p:cNvSpPr>
          <p:nvPr>
            <p:ph idx="1"/>
          </p:nvPr>
        </p:nvSpPr>
        <p:spPr/>
        <p:txBody>
          <a:bodyPr>
            <a:normAutofit/>
          </a:bodyPr>
          <a:lstStyle/>
          <a:p>
            <a:r>
              <a:rPr lang="en-GB" dirty="0"/>
              <a:t>2) INDUSTRIAL MARKETS</a:t>
            </a:r>
          </a:p>
          <a:p>
            <a:pPr marL="1028700" lvl="1" indent="-571500">
              <a:buFont typeface="+mj-lt"/>
              <a:buAutoNum type="romanLcPeriod"/>
            </a:pPr>
            <a:r>
              <a:rPr lang="en-GB" dirty="0" smtClean="0"/>
              <a:t>Limited number of customers</a:t>
            </a:r>
          </a:p>
          <a:p>
            <a:pPr marL="1028700" lvl="1" indent="-571500">
              <a:buFont typeface="+mj-lt"/>
              <a:buAutoNum type="romanLcPeriod"/>
            </a:pPr>
            <a:r>
              <a:rPr lang="en-GB" dirty="0" smtClean="0"/>
              <a:t>Products technical &amp; variety of uses</a:t>
            </a:r>
          </a:p>
          <a:p>
            <a:pPr marL="1028700" lvl="1" indent="-571500">
              <a:buFont typeface="+mj-lt"/>
              <a:buAutoNum type="romanLcPeriod"/>
            </a:pPr>
            <a:r>
              <a:rPr lang="en-GB" dirty="0" smtClean="0"/>
              <a:t>Quality and performance may be subject to demanding technical specifications</a:t>
            </a:r>
          </a:p>
          <a:p>
            <a:pPr marL="1028700" lvl="1" indent="-571500">
              <a:buFont typeface="+mj-lt"/>
              <a:buAutoNum type="romanLcPeriod"/>
            </a:pPr>
            <a:r>
              <a:rPr lang="en-GB" dirty="0" smtClean="0"/>
              <a:t>Number of items sold limited by number of end uses</a:t>
            </a:r>
          </a:p>
          <a:p>
            <a:pPr marL="0" indent="0">
              <a:buNone/>
            </a:pPr>
            <a:endParaRPr lang="en-GB" dirty="0"/>
          </a:p>
        </p:txBody>
      </p:sp>
    </p:spTree>
    <p:extLst>
      <p:ext uri="{BB962C8B-B14F-4D97-AF65-F5344CB8AC3E}">
        <p14:creationId xmlns:p14="http://schemas.microsoft.com/office/powerpoint/2010/main" val="3720492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Product </a:t>
            </a:r>
            <a:r>
              <a:rPr lang="en-GB" dirty="0"/>
              <a:t>T</a:t>
            </a:r>
            <a:r>
              <a:rPr lang="en-GB" dirty="0" smtClean="0"/>
              <a:t>ypes</a:t>
            </a:r>
            <a:endParaRPr lang="en-GB" dirty="0"/>
          </a:p>
        </p:txBody>
      </p:sp>
      <p:sp>
        <p:nvSpPr>
          <p:cNvPr id="3" name="Content Placeholder 2"/>
          <p:cNvSpPr>
            <a:spLocks noGrp="1"/>
          </p:cNvSpPr>
          <p:nvPr>
            <p:ph idx="1"/>
          </p:nvPr>
        </p:nvSpPr>
        <p:spPr/>
        <p:txBody>
          <a:bodyPr>
            <a:normAutofit fontScale="85000" lnSpcReduction="20000"/>
          </a:bodyPr>
          <a:lstStyle/>
          <a:p>
            <a:pPr marL="514350" indent="-514350">
              <a:buFont typeface="+mj-lt"/>
              <a:buAutoNum type="alphaLcParenR"/>
            </a:pPr>
            <a:r>
              <a:rPr lang="en-GB" dirty="0" smtClean="0"/>
              <a:t>Consumer /perishable goods</a:t>
            </a:r>
          </a:p>
          <a:p>
            <a:pPr lvl="1"/>
            <a:r>
              <a:rPr lang="en-GB" dirty="0" smtClean="0"/>
              <a:t>Food, clothing, stationary</a:t>
            </a:r>
          </a:p>
          <a:p>
            <a:pPr marL="514350" indent="-514350">
              <a:buFont typeface="+mj-lt"/>
              <a:buAutoNum type="alphaLcParenR"/>
            </a:pPr>
            <a:r>
              <a:rPr lang="en-GB" dirty="0" smtClean="0"/>
              <a:t>Durable goods</a:t>
            </a:r>
          </a:p>
          <a:p>
            <a:pPr lvl="1"/>
            <a:r>
              <a:rPr lang="en-GB" dirty="0" smtClean="0"/>
              <a:t>Items of reasonable product life - furniture, hi-fi, computer systems</a:t>
            </a:r>
          </a:p>
          <a:p>
            <a:pPr marL="514350" indent="-514350">
              <a:buFont typeface="+mj-lt"/>
              <a:buAutoNum type="alphaLcParenR"/>
            </a:pPr>
            <a:r>
              <a:rPr lang="en-GB" dirty="0"/>
              <a:t>I</a:t>
            </a:r>
            <a:r>
              <a:rPr lang="en-GB" dirty="0" smtClean="0"/>
              <a:t>nvestment goods</a:t>
            </a:r>
          </a:p>
          <a:p>
            <a:pPr lvl="1"/>
            <a:r>
              <a:rPr lang="en-GB" dirty="0" smtClean="0"/>
              <a:t>Items of very long life - houses, land, buildings</a:t>
            </a:r>
            <a:endParaRPr lang="en-GB" dirty="0"/>
          </a:p>
          <a:p>
            <a:r>
              <a:rPr lang="en-GB" dirty="0"/>
              <a:t>   </a:t>
            </a:r>
            <a:r>
              <a:rPr lang="en-GB" dirty="0" smtClean="0"/>
              <a:t>Note:</a:t>
            </a:r>
          </a:p>
          <a:p>
            <a:pPr lvl="1"/>
            <a:r>
              <a:rPr lang="en-GB" dirty="0" smtClean="0"/>
              <a:t>Demand </a:t>
            </a:r>
            <a:r>
              <a:rPr lang="en-GB" dirty="0"/>
              <a:t>for (a) generally very </a:t>
            </a:r>
            <a:r>
              <a:rPr lang="en-GB" dirty="0" smtClean="0"/>
              <a:t>volatile</a:t>
            </a:r>
            <a:endParaRPr lang="en-GB" dirty="0"/>
          </a:p>
          <a:p>
            <a:pPr lvl="1"/>
            <a:r>
              <a:rPr lang="en-GB" dirty="0" smtClean="0"/>
              <a:t>Demand </a:t>
            </a:r>
            <a:r>
              <a:rPr lang="en-GB" dirty="0"/>
              <a:t>for (b) &amp; (c) more influenced by overall economic </a:t>
            </a:r>
            <a:r>
              <a:rPr lang="en-GB" dirty="0" smtClean="0"/>
              <a:t>prosperity, expansion </a:t>
            </a:r>
            <a:r>
              <a:rPr lang="en-GB" dirty="0"/>
              <a:t>of use and technological </a:t>
            </a:r>
            <a:r>
              <a:rPr lang="en-GB" dirty="0" smtClean="0"/>
              <a:t>development</a:t>
            </a:r>
            <a:endParaRPr lang="en-GB" dirty="0"/>
          </a:p>
          <a:p>
            <a:endParaRPr lang="en-GB" dirty="0"/>
          </a:p>
        </p:txBody>
      </p:sp>
    </p:spTree>
    <p:extLst>
      <p:ext uri="{BB962C8B-B14F-4D97-AF65-F5344CB8AC3E}">
        <p14:creationId xmlns:p14="http://schemas.microsoft.com/office/powerpoint/2010/main" val="35591015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End Product of Marketing</a:t>
            </a:r>
            <a:endParaRPr lang="en-GB" dirty="0"/>
          </a:p>
        </p:txBody>
      </p:sp>
      <p:sp>
        <p:nvSpPr>
          <p:cNvPr id="3" name="Content Placeholder 2"/>
          <p:cNvSpPr>
            <a:spLocks noGrp="1"/>
          </p:cNvSpPr>
          <p:nvPr>
            <p:ph idx="1"/>
          </p:nvPr>
        </p:nvSpPr>
        <p:spPr/>
        <p:txBody>
          <a:bodyPr>
            <a:normAutofit lnSpcReduction="10000"/>
          </a:bodyPr>
          <a:lstStyle/>
          <a:p>
            <a:r>
              <a:rPr lang="en-GB" dirty="0" smtClean="0"/>
              <a:t>The right mix of products and markets for the company and its customers.</a:t>
            </a:r>
          </a:p>
          <a:p>
            <a:r>
              <a:rPr lang="en-GB" dirty="0" smtClean="0"/>
              <a:t>  How? </a:t>
            </a:r>
          </a:p>
          <a:p>
            <a:pPr lvl="1"/>
            <a:r>
              <a:rPr lang="en-GB" dirty="0" smtClean="0"/>
              <a:t>Analyse opportunities by asking: </a:t>
            </a:r>
          </a:p>
          <a:p>
            <a:pPr lvl="2"/>
            <a:r>
              <a:rPr lang="en-GB" dirty="0" smtClean="0"/>
              <a:t>Who needs our products? </a:t>
            </a:r>
          </a:p>
          <a:p>
            <a:pPr lvl="2"/>
            <a:r>
              <a:rPr lang="en-GB" dirty="0" smtClean="0"/>
              <a:t>What are our strengths? </a:t>
            </a:r>
          </a:p>
          <a:p>
            <a:pPr lvl="2"/>
            <a:r>
              <a:rPr lang="en-GB" dirty="0" smtClean="0"/>
              <a:t>What are our customer needs?</a:t>
            </a:r>
          </a:p>
          <a:p>
            <a:pPr lvl="1"/>
            <a:r>
              <a:rPr lang="en-GB" dirty="0" smtClean="0"/>
              <a:t>Select realistic objectives by using a consistent background for decision-making and planning</a:t>
            </a:r>
          </a:p>
          <a:p>
            <a:pPr lvl="2"/>
            <a:r>
              <a:rPr lang="en-GB" dirty="0" smtClean="0"/>
              <a:t>Define roles &amp; provide a sense of purpose.</a:t>
            </a:r>
          </a:p>
        </p:txBody>
      </p:sp>
    </p:spTree>
    <p:extLst>
      <p:ext uri="{BB962C8B-B14F-4D97-AF65-F5344CB8AC3E}">
        <p14:creationId xmlns:p14="http://schemas.microsoft.com/office/powerpoint/2010/main" val="2527584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End Product of Marketing cont.</a:t>
            </a:r>
            <a:endParaRPr lang="en-GB" dirty="0"/>
          </a:p>
        </p:txBody>
      </p:sp>
      <p:sp>
        <p:nvSpPr>
          <p:cNvPr id="3" name="Content Placeholder 2"/>
          <p:cNvSpPr>
            <a:spLocks noGrp="1"/>
          </p:cNvSpPr>
          <p:nvPr>
            <p:ph idx="1"/>
          </p:nvPr>
        </p:nvSpPr>
        <p:spPr/>
        <p:txBody>
          <a:bodyPr/>
          <a:lstStyle/>
          <a:p>
            <a:r>
              <a:rPr lang="en-GB" sz="2400" dirty="0" smtClean="0">
                <a:solidFill>
                  <a:prstClr val="black"/>
                </a:solidFill>
              </a:rPr>
              <a:t>How (continued)?</a:t>
            </a:r>
          </a:p>
          <a:p>
            <a:pPr lvl="1"/>
            <a:r>
              <a:rPr lang="en-GB" sz="2000" dirty="0" smtClean="0">
                <a:solidFill>
                  <a:prstClr val="black"/>
                </a:solidFill>
              </a:rPr>
              <a:t>Develop </a:t>
            </a:r>
            <a:r>
              <a:rPr lang="en-GB" sz="2000" dirty="0">
                <a:solidFill>
                  <a:prstClr val="black"/>
                </a:solidFill>
              </a:rPr>
              <a:t>strategy by recognising internal strengths and weaknesses and external opportunities and threats</a:t>
            </a:r>
          </a:p>
          <a:p>
            <a:pPr lvl="2"/>
            <a:r>
              <a:rPr lang="en-GB" sz="1700" dirty="0">
                <a:solidFill>
                  <a:prstClr val="black"/>
                </a:solidFill>
              </a:rPr>
              <a:t>Develop tactics to beat the opposition.</a:t>
            </a:r>
          </a:p>
          <a:p>
            <a:pPr lvl="1"/>
            <a:r>
              <a:rPr lang="en-GB" sz="2000" dirty="0">
                <a:solidFill>
                  <a:prstClr val="black"/>
                </a:solidFill>
              </a:rPr>
              <a:t>Formulate plans by drawing up your game plan according to resources</a:t>
            </a:r>
          </a:p>
          <a:p>
            <a:pPr lvl="1"/>
            <a:r>
              <a:rPr lang="en-GB" sz="2000" dirty="0">
                <a:solidFill>
                  <a:prstClr val="black"/>
                </a:solidFill>
              </a:rPr>
              <a:t>Implement and control &gt; make it happen!</a:t>
            </a:r>
          </a:p>
          <a:p>
            <a:pPr marL="0" indent="0">
              <a:buNone/>
            </a:pPr>
            <a:endParaRPr lang="en-GB" dirty="0"/>
          </a:p>
        </p:txBody>
      </p:sp>
    </p:spTree>
    <p:extLst>
      <p:ext uri="{BB962C8B-B14F-4D97-AF65-F5344CB8AC3E}">
        <p14:creationId xmlns:p14="http://schemas.microsoft.com/office/powerpoint/2010/main" val="2770714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Failure</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Expensive advertising and sales promotions are often mounted without reference to an agreed marketing strategy</a:t>
            </a:r>
          </a:p>
          <a:p>
            <a:r>
              <a:rPr lang="en-GB" dirty="0" smtClean="0"/>
              <a:t>These fail because the company has not asked itself :</a:t>
            </a:r>
          </a:p>
          <a:p>
            <a:pPr lvl="1"/>
            <a:r>
              <a:rPr lang="en-GB" dirty="0" smtClean="0"/>
              <a:t>What business is it in?</a:t>
            </a:r>
          </a:p>
          <a:p>
            <a:pPr lvl="1"/>
            <a:r>
              <a:rPr lang="en-GB" dirty="0" smtClean="0"/>
              <a:t>What business should it seek to enter?</a:t>
            </a:r>
          </a:p>
          <a:p>
            <a:pPr lvl="1"/>
            <a:r>
              <a:rPr lang="en-GB" dirty="0" smtClean="0"/>
              <a:t>How should it enter them?</a:t>
            </a:r>
          </a:p>
          <a:p>
            <a:r>
              <a:rPr lang="en-GB" dirty="0" smtClean="0"/>
              <a:t>Market strategy must focus on one thing : </a:t>
            </a:r>
          </a:p>
          <a:p>
            <a:pPr marL="0" indent="0" algn="ctr">
              <a:buNone/>
            </a:pPr>
            <a:r>
              <a:rPr lang="en-GB" b="1" dirty="0" smtClean="0">
                <a:solidFill>
                  <a:srgbClr val="FF0000"/>
                </a:solidFill>
              </a:rPr>
              <a:t>The Customer!</a:t>
            </a:r>
          </a:p>
          <a:p>
            <a:endParaRPr lang="en-GB" dirty="0"/>
          </a:p>
        </p:txBody>
      </p:sp>
    </p:spTree>
    <p:extLst>
      <p:ext uri="{BB962C8B-B14F-4D97-AF65-F5344CB8AC3E}">
        <p14:creationId xmlns:p14="http://schemas.microsoft.com/office/powerpoint/2010/main" val="13081118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Eight Part Marketing Plan</a:t>
            </a:r>
            <a:endParaRPr lang="en-GB" dirty="0"/>
          </a:p>
        </p:txBody>
      </p:sp>
      <p:sp>
        <p:nvSpPr>
          <p:cNvPr id="3" name="Content Placeholder 2"/>
          <p:cNvSpPr>
            <a:spLocks noGrp="1"/>
          </p:cNvSpPr>
          <p:nvPr>
            <p:ph idx="1"/>
          </p:nvPr>
        </p:nvSpPr>
        <p:spPr/>
        <p:txBody>
          <a:bodyPr>
            <a:normAutofit fontScale="77500" lnSpcReduction="20000"/>
          </a:bodyPr>
          <a:lstStyle/>
          <a:p>
            <a:pPr marL="514350" indent="-514350">
              <a:buFont typeface="+mj-lt"/>
              <a:buAutoNum type="arabicParenR"/>
            </a:pPr>
            <a:r>
              <a:rPr lang="en-GB" dirty="0" smtClean="0"/>
              <a:t>Targets and objectives</a:t>
            </a:r>
          </a:p>
          <a:p>
            <a:pPr lvl="1"/>
            <a:r>
              <a:rPr lang="en-GB" dirty="0" smtClean="0"/>
              <a:t>FINANCIAL: turnover</a:t>
            </a:r>
          </a:p>
          <a:p>
            <a:pPr lvl="1"/>
            <a:r>
              <a:rPr lang="en-GB" dirty="0" smtClean="0"/>
              <a:t>REAL TERM: units sold, market share%</a:t>
            </a:r>
          </a:p>
          <a:p>
            <a:pPr marL="514350" indent="-514350">
              <a:buFont typeface="+mj-lt"/>
              <a:buAutoNum type="arabicParenR"/>
            </a:pPr>
            <a:r>
              <a:rPr lang="en-GB" dirty="0" smtClean="0"/>
              <a:t>Product plan</a:t>
            </a:r>
          </a:p>
          <a:p>
            <a:pPr lvl="1"/>
            <a:r>
              <a:rPr lang="en-GB" dirty="0" smtClean="0"/>
              <a:t>Products: existing; improvement; development</a:t>
            </a:r>
          </a:p>
          <a:p>
            <a:pPr lvl="1"/>
            <a:r>
              <a:rPr lang="en-GB" dirty="0" smtClean="0"/>
              <a:t>Markets: existing; extended; new</a:t>
            </a:r>
          </a:p>
          <a:p>
            <a:pPr marL="514350" indent="-514350">
              <a:buFont typeface="+mj-lt"/>
              <a:buAutoNum type="arabicParenR"/>
            </a:pPr>
            <a:r>
              <a:rPr lang="en-GB" dirty="0" smtClean="0"/>
              <a:t>Pricing plan</a:t>
            </a:r>
          </a:p>
          <a:p>
            <a:pPr lvl="1"/>
            <a:r>
              <a:rPr lang="en-GB" dirty="0" smtClean="0"/>
              <a:t>PRICES: OURS v COMPETITION; TRENDS; MARGINS; DISCOUNTS /REBATES</a:t>
            </a:r>
          </a:p>
          <a:p>
            <a:pPr marL="514350" indent="-514350">
              <a:buFont typeface="+mj-lt"/>
              <a:buAutoNum type="arabicParenR"/>
            </a:pPr>
            <a:r>
              <a:rPr lang="en-GB" dirty="0" smtClean="0"/>
              <a:t> Market information plan</a:t>
            </a:r>
          </a:p>
          <a:p>
            <a:pPr lvl="1"/>
            <a:r>
              <a:rPr lang="en-GB" dirty="0" smtClean="0"/>
              <a:t>Market research</a:t>
            </a:r>
          </a:p>
          <a:p>
            <a:pPr lvl="1"/>
            <a:r>
              <a:rPr lang="en-GB" dirty="0" smtClean="0"/>
              <a:t>Customer research</a:t>
            </a:r>
          </a:p>
          <a:p>
            <a:pPr lvl="1"/>
            <a:r>
              <a:rPr lang="en-GB" dirty="0" smtClean="0"/>
              <a:t>Competitor review</a:t>
            </a:r>
          </a:p>
          <a:p>
            <a:endParaRPr lang="en-GB" dirty="0"/>
          </a:p>
        </p:txBody>
      </p:sp>
    </p:spTree>
    <p:extLst>
      <p:ext uri="{BB962C8B-B14F-4D97-AF65-F5344CB8AC3E}">
        <p14:creationId xmlns:p14="http://schemas.microsoft.com/office/powerpoint/2010/main" val="1330653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Eight Part Marketing Plan</a:t>
            </a:r>
            <a:endParaRPr lang="en-GB" dirty="0"/>
          </a:p>
        </p:txBody>
      </p:sp>
      <p:sp>
        <p:nvSpPr>
          <p:cNvPr id="3" name="Content Placeholder 2"/>
          <p:cNvSpPr>
            <a:spLocks noGrp="1"/>
          </p:cNvSpPr>
          <p:nvPr>
            <p:ph idx="1"/>
          </p:nvPr>
        </p:nvSpPr>
        <p:spPr/>
        <p:txBody>
          <a:bodyPr>
            <a:normAutofit fontScale="62500" lnSpcReduction="20000"/>
          </a:bodyPr>
          <a:lstStyle/>
          <a:p>
            <a:pPr marL="514350" indent="-514350">
              <a:buFont typeface="+mj-lt"/>
              <a:buAutoNum type="arabicParenR" startAt="5"/>
            </a:pPr>
            <a:r>
              <a:rPr lang="en-GB" dirty="0" smtClean="0"/>
              <a:t>Sales plan</a:t>
            </a:r>
          </a:p>
          <a:p>
            <a:pPr lvl="1"/>
            <a:r>
              <a:rPr lang="en-GB" dirty="0" smtClean="0"/>
              <a:t>   Direct   : territories; distribution; prospects.</a:t>
            </a:r>
          </a:p>
          <a:p>
            <a:pPr lvl="1"/>
            <a:r>
              <a:rPr lang="en-GB" dirty="0" smtClean="0"/>
              <a:t>   Indirect : distribution; networks.</a:t>
            </a:r>
          </a:p>
          <a:p>
            <a:pPr lvl="1"/>
            <a:r>
              <a:rPr lang="en-GB" dirty="0" smtClean="0"/>
              <a:t>   Controls : budgets /targets; reports.</a:t>
            </a:r>
          </a:p>
          <a:p>
            <a:pPr marL="514350" indent="-514350">
              <a:buFont typeface="+mj-lt"/>
              <a:buAutoNum type="arabicParenR" startAt="5"/>
            </a:pPr>
            <a:r>
              <a:rPr lang="en-GB" dirty="0" smtClean="0"/>
              <a:t>Promotional plan</a:t>
            </a:r>
          </a:p>
          <a:p>
            <a:pPr lvl="1"/>
            <a:r>
              <a:rPr lang="en-GB" dirty="0" smtClean="0"/>
              <a:t>   Above the line  : advertising through the media</a:t>
            </a:r>
          </a:p>
          <a:p>
            <a:pPr lvl="1"/>
            <a:r>
              <a:rPr lang="en-GB" dirty="0" smtClean="0"/>
              <a:t>   Below the line  : printing; point of sale; exhibitions</a:t>
            </a:r>
          </a:p>
          <a:p>
            <a:pPr lvl="1"/>
            <a:r>
              <a:rPr lang="en-GB" dirty="0" smtClean="0"/>
              <a:t>   Public relations: free use of media; sponsorships</a:t>
            </a:r>
          </a:p>
          <a:p>
            <a:pPr lvl="1"/>
            <a:r>
              <a:rPr lang="en-GB" dirty="0" smtClean="0"/>
              <a:t>   Direct marketing: direct mail; sales activities</a:t>
            </a:r>
          </a:p>
          <a:p>
            <a:pPr marL="514350" indent="-514350">
              <a:buFont typeface="+mj-lt"/>
              <a:buAutoNum type="arabicParenR" startAt="5"/>
            </a:pPr>
            <a:r>
              <a:rPr lang="en-GB" dirty="0" smtClean="0"/>
              <a:t>Structure / staffing</a:t>
            </a:r>
          </a:p>
          <a:p>
            <a:pPr lvl="1"/>
            <a:r>
              <a:rPr lang="en-GB" dirty="0" smtClean="0"/>
              <a:t>Human resources; training; performance criteria; incentives; organisation</a:t>
            </a:r>
          </a:p>
          <a:p>
            <a:pPr marL="514350" indent="-514350">
              <a:buFont typeface="+mj-lt"/>
              <a:buAutoNum type="arabicParenR" startAt="5"/>
            </a:pPr>
            <a:r>
              <a:rPr lang="en-GB" dirty="0" smtClean="0"/>
              <a:t>Budget</a:t>
            </a:r>
          </a:p>
          <a:p>
            <a:pPr lvl="1"/>
            <a:r>
              <a:rPr lang="en-GB" dirty="0" smtClean="0"/>
              <a:t>To measure the performance of each of the above, linked to achievement targets</a:t>
            </a:r>
          </a:p>
          <a:p>
            <a:endParaRPr lang="en-GB" dirty="0"/>
          </a:p>
        </p:txBody>
      </p:sp>
    </p:spTree>
    <p:extLst>
      <p:ext uri="{BB962C8B-B14F-4D97-AF65-F5344CB8AC3E}">
        <p14:creationId xmlns:p14="http://schemas.microsoft.com/office/powerpoint/2010/main" val="940699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Strategic Portfolio Analysis</a:t>
            </a:r>
            <a:endParaRPr lang="en-GB" dirty="0"/>
          </a:p>
        </p:txBody>
      </p:sp>
      <p:sp>
        <p:nvSpPr>
          <p:cNvPr id="3" name="Content Placeholder 2"/>
          <p:cNvSpPr>
            <a:spLocks noGrp="1"/>
          </p:cNvSpPr>
          <p:nvPr>
            <p:ph idx="1"/>
          </p:nvPr>
        </p:nvSpPr>
        <p:spPr/>
        <p:txBody>
          <a:bodyPr/>
          <a:lstStyle/>
          <a:p>
            <a:r>
              <a:rPr lang="en-GB" dirty="0"/>
              <a:t>O</a:t>
            </a:r>
            <a:r>
              <a:rPr lang="en-GB" dirty="0" smtClean="0"/>
              <a:t>rganisation is viewed as a portfolio of strategic business units (SBUs)</a:t>
            </a:r>
          </a:p>
          <a:p>
            <a:r>
              <a:rPr lang="en-GB" dirty="0" smtClean="0"/>
              <a:t>The evaluation of the units as strategic entities is clearly important</a:t>
            </a:r>
          </a:p>
          <a:p>
            <a:pPr lvl="1"/>
            <a:r>
              <a:rPr lang="en-GB" dirty="0" smtClean="0"/>
              <a:t>Where to invest?</a:t>
            </a:r>
          </a:p>
          <a:p>
            <a:pPr lvl="1"/>
            <a:r>
              <a:rPr lang="en-GB" dirty="0" smtClean="0"/>
              <a:t>Whether to expand?</a:t>
            </a:r>
          </a:p>
          <a:p>
            <a:pPr lvl="1"/>
            <a:r>
              <a:rPr lang="en-GB" dirty="0" smtClean="0"/>
              <a:t>Who to rely on for income, profit, growth?</a:t>
            </a:r>
            <a:endParaRPr lang="en-GB" dirty="0"/>
          </a:p>
          <a:p>
            <a:endParaRPr lang="en-GB" dirty="0"/>
          </a:p>
        </p:txBody>
      </p:sp>
    </p:spTree>
    <p:extLst>
      <p:ext uri="{BB962C8B-B14F-4D97-AF65-F5344CB8AC3E}">
        <p14:creationId xmlns:p14="http://schemas.microsoft.com/office/powerpoint/2010/main" val="3211049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Harvard Analysis (BCG Matrix)</a:t>
            </a:r>
            <a:endParaRPr lang="en-GB" dirty="0"/>
          </a:p>
        </p:txBody>
      </p:sp>
      <p:sp>
        <p:nvSpPr>
          <p:cNvPr id="4" name="Rectangle 3"/>
          <p:cNvSpPr/>
          <p:nvPr/>
        </p:nvSpPr>
        <p:spPr>
          <a:xfrm>
            <a:off x="2051720" y="2204864"/>
            <a:ext cx="2088232" cy="1296144"/>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Cash Cows</a:t>
            </a:r>
            <a:endParaRPr lang="en-GB" dirty="0">
              <a:solidFill>
                <a:schemeClr val="tx1"/>
              </a:solidFill>
            </a:endParaRPr>
          </a:p>
        </p:txBody>
      </p:sp>
      <p:sp>
        <p:nvSpPr>
          <p:cNvPr id="5" name="Rectangle 4"/>
          <p:cNvSpPr/>
          <p:nvPr/>
        </p:nvSpPr>
        <p:spPr>
          <a:xfrm>
            <a:off x="2054683" y="3501008"/>
            <a:ext cx="2088232" cy="1296144"/>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Dogs</a:t>
            </a:r>
            <a:endParaRPr lang="en-GB" dirty="0">
              <a:solidFill>
                <a:schemeClr val="tx1"/>
              </a:solidFill>
            </a:endParaRPr>
          </a:p>
        </p:txBody>
      </p:sp>
      <p:sp>
        <p:nvSpPr>
          <p:cNvPr id="6" name="Rectangle 5"/>
          <p:cNvSpPr/>
          <p:nvPr/>
        </p:nvSpPr>
        <p:spPr>
          <a:xfrm>
            <a:off x="4139952" y="3501008"/>
            <a:ext cx="2088232" cy="1296144"/>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Question Marks</a:t>
            </a:r>
            <a:endParaRPr lang="en-GB" dirty="0">
              <a:solidFill>
                <a:schemeClr val="tx1"/>
              </a:solidFill>
            </a:endParaRPr>
          </a:p>
        </p:txBody>
      </p:sp>
      <p:sp>
        <p:nvSpPr>
          <p:cNvPr id="7" name="Rectangle 6"/>
          <p:cNvSpPr/>
          <p:nvPr/>
        </p:nvSpPr>
        <p:spPr>
          <a:xfrm>
            <a:off x="4139952" y="2204864"/>
            <a:ext cx="2088232" cy="1296144"/>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Stars</a:t>
            </a:r>
            <a:endParaRPr lang="en-GB" dirty="0">
              <a:solidFill>
                <a:schemeClr val="tx1"/>
              </a:solidFill>
            </a:endParaRPr>
          </a:p>
        </p:txBody>
      </p:sp>
      <p:sp>
        <p:nvSpPr>
          <p:cNvPr id="8" name="TextBox 7"/>
          <p:cNvSpPr txBox="1"/>
          <p:nvPr/>
        </p:nvSpPr>
        <p:spPr>
          <a:xfrm rot="16200000">
            <a:off x="-324819" y="3316342"/>
            <a:ext cx="2242089" cy="369332"/>
          </a:xfrm>
          <a:prstGeom prst="rect">
            <a:avLst/>
          </a:prstGeom>
          <a:noFill/>
        </p:spPr>
        <p:txBody>
          <a:bodyPr wrap="none" rtlCol="0">
            <a:spAutoFit/>
          </a:bodyPr>
          <a:lstStyle/>
          <a:p>
            <a:r>
              <a:rPr lang="en-GB" dirty="0" smtClean="0"/>
              <a:t>Relative Market Share</a:t>
            </a:r>
            <a:endParaRPr lang="en-GB" dirty="0"/>
          </a:p>
        </p:txBody>
      </p:sp>
      <p:sp>
        <p:nvSpPr>
          <p:cNvPr id="9" name="TextBox 8"/>
          <p:cNvSpPr txBox="1"/>
          <p:nvPr/>
        </p:nvSpPr>
        <p:spPr>
          <a:xfrm>
            <a:off x="1187624" y="2734015"/>
            <a:ext cx="612668" cy="369332"/>
          </a:xfrm>
          <a:prstGeom prst="rect">
            <a:avLst/>
          </a:prstGeom>
          <a:noFill/>
        </p:spPr>
        <p:txBody>
          <a:bodyPr wrap="none" rtlCol="0">
            <a:spAutoFit/>
          </a:bodyPr>
          <a:lstStyle/>
          <a:p>
            <a:r>
              <a:rPr lang="en-GB" dirty="0" smtClean="0"/>
              <a:t>High</a:t>
            </a:r>
            <a:endParaRPr lang="en-GB" dirty="0"/>
          </a:p>
        </p:txBody>
      </p:sp>
      <p:sp>
        <p:nvSpPr>
          <p:cNvPr id="10" name="TextBox 9"/>
          <p:cNvSpPr txBox="1"/>
          <p:nvPr/>
        </p:nvSpPr>
        <p:spPr>
          <a:xfrm>
            <a:off x="1209713" y="3964414"/>
            <a:ext cx="568489" cy="369332"/>
          </a:xfrm>
          <a:prstGeom prst="rect">
            <a:avLst/>
          </a:prstGeom>
          <a:noFill/>
        </p:spPr>
        <p:txBody>
          <a:bodyPr wrap="none" rtlCol="0">
            <a:spAutoFit/>
          </a:bodyPr>
          <a:lstStyle/>
          <a:p>
            <a:r>
              <a:rPr lang="en-GB" dirty="0" smtClean="0"/>
              <a:t>Low</a:t>
            </a:r>
            <a:endParaRPr lang="en-GB" dirty="0"/>
          </a:p>
        </p:txBody>
      </p:sp>
      <p:sp>
        <p:nvSpPr>
          <p:cNvPr id="11" name="TextBox 10"/>
          <p:cNvSpPr txBox="1"/>
          <p:nvPr/>
        </p:nvSpPr>
        <p:spPr>
          <a:xfrm>
            <a:off x="3131840" y="5404574"/>
            <a:ext cx="2097241" cy="369332"/>
          </a:xfrm>
          <a:prstGeom prst="rect">
            <a:avLst/>
          </a:prstGeom>
          <a:noFill/>
        </p:spPr>
        <p:txBody>
          <a:bodyPr wrap="none" rtlCol="0">
            <a:spAutoFit/>
          </a:bodyPr>
          <a:lstStyle/>
          <a:p>
            <a:r>
              <a:rPr lang="en-GB" dirty="0" smtClean="0"/>
              <a:t>Market Growth Rate</a:t>
            </a:r>
            <a:endParaRPr lang="en-GB" dirty="0"/>
          </a:p>
        </p:txBody>
      </p:sp>
      <p:sp>
        <p:nvSpPr>
          <p:cNvPr id="12" name="TextBox 11"/>
          <p:cNvSpPr txBox="1"/>
          <p:nvPr/>
        </p:nvSpPr>
        <p:spPr>
          <a:xfrm>
            <a:off x="2814554" y="4972526"/>
            <a:ext cx="568489" cy="369332"/>
          </a:xfrm>
          <a:prstGeom prst="rect">
            <a:avLst/>
          </a:prstGeom>
          <a:noFill/>
        </p:spPr>
        <p:txBody>
          <a:bodyPr wrap="none" rtlCol="0">
            <a:spAutoFit/>
          </a:bodyPr>
          <a:lstStyle/>
          <a:p>
            <a:r>
              <a:rPr lang="en-GB" dirty="0" smtClean="0"/>
              <a:t>Low</a:t>
            </a:r>
            <a:endParaRPr lang="en-GB" dirty="0"/>
          </a:p>
        </p:txBody>
      </p:sp>
      <p:sp>
        <p:nvSpPr>
          <p:cNvPr id="13" name="TextBox 12"/>
          <p:cNvSpPr txBox="1"/>
          <p:nvPr/>
        </p:nvSpPr>
        <p:spPr>
          <a:xfrm>
            <a:off x="4877734" y="4972526"/>
            <a:ext cx="612668" cy="369332"/>
          </a:xfrm>
          <a:prstGeom prst="rect">
            <a:avLst/>
          </a:prstGeom>
          <a:noFill/>
        </p:spPr>
        <p:txBody>
          <a:bodyPr wrap="none" rtlCol="0">
            <a:spAutoFit/>
          </a:bodyPr>
          <a:lstStyle/>
          <a:p>
            <a:r>
              <a:rPr lang="en-GB" dirty="0" smtClean="0"/>
              <a:t>High</a:t>
            </a:r>
            <a:endParaRPr lang="en-GB" dirty="0"/>
          </a:p>
        </p:txBody>
      </p:sp>
    </p:spTree>
    <p:extLst>
      <p:ext uri="{BB962C8B-B14F-4D97-AF65-F5344CB8AC3E}">
        <p14:creationId xmlns:p14="http://schemas.microsoft.com/office/powerpoint/2010/main" val="2891872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General Guidelines</a:t>
            </a:r>
            <a:endParaRPr lang="en-GB" dirty="0"/>
          </a:p>
        </p:txBody>
      </p:sp>
      <p:sp>
        <p:nvSpPr>
          <p:cNvPr id="3" name="Content Placeholder 2"/>
          <p:cNvSpPr>
            <a:spLocks noGrp="1"/>
          </p:cNvSpPr>
          <p:nvPr>
            <p:ph idx="1"/>
          </p:nvPr>
        </p:nvSpPr>
        <p:spPr/>
        <p:txBody>
          <a:bodyPr>
            <a:normAutofit fontScale="92500"/>
          </a:bodyPr>
          <a:lstStyle/>
          <a:p>
            <a:pPr marL="514350" indent="-514350">
              <a:buFont typeface="+mj-lt"/>
              <a:buAutoNum type="arabicParenR"/>
            </a:pPr>
            <a:r>
              <a:rPr lang="en-GB" dirty="0" smtClean="0"/>
              <a:t>Maintain position of cash cows but avoid excessive re-investment</a:t>
            </a:r>
          </a:p>
          <a:p>
            <a:pPr marL="514350" indent="-514350">
              <a:buFont typeface="+mj-lt"/>
              <a:buAutoNum type="arabicParenR"/>
            </a:pPr>
            <a:r>
              <a:rPr lang="en-GB" dirty="0"/>
              <a:t>C</a:t>
            </a:r>
            <a:r>
              <a:rPr lang="en-GB" dirty="0" smtClean="0"/>
              <a:t>onsolidate market share of star SBU'S</a:t>
            </a:r>
          </a:p>
          <a:p>
            <a:pPr marL="514350" indent="-514350">
              <a:buFont typeface="+mj-lt"/>
              <a:buAutoNum type="arabicParenR"/>
            </a:pPr>
            <a:r>
              <a:rPr lang="en-GB" dirty="0"/>
              <a:t>I</a:t>
            </a:r>
            <a:r>
              <a:rPr lang="en-GB" dirty="0" smtClean="0"/>
              <a:t>nvest in most promising question mark SBU'S</a:t>
            </a:r>
          </a:p>
          <a:p>
            <a:pPr marL="514350" indent="-514350">
              <a:buFont typeface="+mj-lt"/>
              <a:buAutoNum type="arabicParenR"/>
            </a:pPr>
            <a:r>
              <a:rPr lang="en-GB" dirty="0"/>
              <a:t>A</a:t>
            </a:r>
            <a:r>
              <a:rPr lang="en-GB" dirty="0" smtClean="0"/>
              <a:t>s far as possible, pursue cash-generating strategies with least promising question marks, SBU'S and dogs</a:t>
            </a:r>
          </a:p>
          <a:p>
            <a:pPr marL="914400" lvl="1" indent="-514350"/>
            <a:r>
              <a:rPr lang="en-GB" dirty="0" smtClean="0"/>
              <a:t>If not possible, eliminate them from your portfolio.</a:t>
            </a:r>
          </a:p>
        </p:txBody>
      </p:sp>
    </p:spTree>
    <p:extLst>
      <p:ext uri="{BB962C8B-B14F-4D97-AF65-F5344CB8AC3E}">
        <p14:creationId xmlns:p14="http://schemas.microsoft.com/office/powerpoint/2010/main" val="1792017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Core Competencies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A Core Competency is a deep proficiency that enables a company to deliver unique value to customers</a:t>
            </a:r>
          </a:p>
          <a:p>
            <a:r>
              <a:rPr lang="en-GB" dirty="0" smtClean="0"/>
              <a:t>It embodies an organization’s collective learning, particularly of how to coordinate diverse production skills and integrate multiple technologies</a:t>
            </a:r>
          </a:p>
          <a:p>
            <a:r>
              <a:rPr lang="en-GB" dirty="0" smtClean="0"/>
              <a:t>Such a Core Competency creates sustainable competitive advantage for a company and helps it branch into a wide variety of related markets. </a:t>
            </a:r>
            <a:endParaRPr lang="en-GB" dirty="0"/>
          </a:p>
        </p:txBody>
      </p:sp>
    </p:spTree>
    <p:extLst>
      <p:ext uri="{BB962C8B-B14F-4D97-AF65-F5344CB8AC3E}">
        <p14:creationId xmlns:p14="http://schemas.microsoft.com/office/powerpoint/2010/main" val="31402810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Core Competencies</a:t>
            </a:r>
            <a:endParaRPr lang="en-GB" dirty="0"/>
          </a:p>
        </p:txBody>
      </p:sp>
      <p:sp>
        <p:nvSpPr>
          <p:cNvPr id="3" name="Content Placeholder 2"/>
          <p:cNvSpPr>
            <a:spLocks noGrp="1"/>
          </p:cNvSpPr>
          <p:nvPr>
            <p:ph idx="1"/>
          </p:nvPr>
        </p:nvSpPr>
        <p:spPr/>
        <p:txBody>
          <a:bodyPr>
            <a:normAutofit/>
          </a:bodyPr>
          <a:lstStyle/>
          <a:p>
            <a:r>
              <a:rPr lang="en-GB" dirty="0" smtClean="0"/>
              <a:t>Core Competencies contribute substantially to the benefits products offer customers</a:t>
            </a:r>
          </a:p>
          <a:p>
            <a:r>
              <a:rPr lang="en-GB" dirty="0" smtClean="0"/>
              <a:t>Litmus test for a Core Competency? </a:t>
            </a:r>
          </a:p>
          <a:p>
            <a:pPr lvl="1"/>
            <a:r>
              <a:rPr lang="en-GB" dirty="0"/>
              <a:t>H</a:t>
            </a:r>
            <a:r>
              <a:rPr lang="en-GB" dirty="0" smtClean="0"/>
              <a:t>ard for competitors to copy or procure</a:t>
            </a:r>
          </a:p>
          <a:p>
            <a:r>
              <a:rPr lang="en-GB" dirty="0" smtClean="0"/>
              <a:t>Understanding Core Competencies </a:t>
            </a:r>
          </a:p>
          <a:p>
            <a:pPr lvl="1"/>
            <a:r>
              <a:rPr lang="en-GB" dirty="0"/>
              <a:t>A</a:t>
            </a:r>
            <a:r>
              <a:rPr lang="en-GB" dirty="0" smtClean="0"/>
              <a:t>llows companies to invest in the strengths that differentiate them; and</a:t>
            </a:r>
          </a:p>
          <a:p>
            <a:pPr lvl="1"/>
            <a:r>
              <a:rPr lang="en-GB" dirty="0"/>
              <a:t>S</a:t>
            </a:r>
            <a:r>
              <a:rPr lang="en-GB" dirty="0" smtClean="0"/>
              <a:t>et strategies that unify their entire organization</a:t>
            </a:r>
          </a:p>
        </p:txBody>
      </p:sp>
    </p:spTree>
    <p:extLst>
      <p:ext uri="{BB962C8B-B14F-4D97-AF65-F5344CB8AC3E}">
        <p14:creationId xmlns:p14="http://schemas.microsoft.com/office/powerpoint/2010/main" val="2554477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
            </a:r>
            <a:r>
              <a:rPr lang="en-GB" dirty="0" smtClean="0"/>
              <a:t>eveloping Core Competencies </a:t>
            </a:r>
            <a:endParaRPr lang="en-GB" dirty="0"/>
          </a:p>
        </p:txBody>
      </p:sp>
      <p:sp>
        <p:nvSpPr>
          <p:cNvPr id="3" name="Content Placeholder 2"/>
          <p:cNvSpPr>
            <a:spLocks noGrp="1"/>
          </p:cNvSpPr>
          <p:nvPr>
            <p:ph idx="1"/>
          </p:nvPr>
        </p:nvSpPr>
        <p:spPr/>
        <p:txBody>
          <a:bodyPr>
            <a:normAutofit fontScale="92500" lnSpcReduction="20000"/>
          </a:bodyPr>
          <a:lstStyle/>
          <a:p>
            <a:pPr fontAlgn="base"/>
            <a:r>
              <a:rPr lang="en-GB" dirty="0" smtClean="0"/>
              <a:t>A company should:</a:t>
            </a:r>
            <a:endParaRPr lang="en-GB" dirty="0"/>
          </a:p>
          <a:p>
            <a:pPr fontAlgn="base"/>
            <a:r>
              <a:rPr lang="en-GB" dirty="0"/>
              <a:t>Isolate its key abilities and hone them into </a:t>
            </a:r>
            <a:r>
              <a:rPr lang="en-GB" dirty="0" smtClean="0"/>
              <a:t>organisation-wide </a:t>
            </a:r>
            <a:r>
              <a:rPr lang="en-GB" dirty="0"/>
              <a:t>strengths</a:t>
            </a:r>
          </a:p>
          <a:p>
            <a:pPr fontAlgn="base"/>
            <a:r>
              <a:rPr lang="en-GB" dirty="0"/>
              <a:t>Compare itself with other companies with the same skills to ensure that it is developing unique capabilities</a:t>
            </a:r>
          </a:p>
          <a:p>
            <a:pPr fontAlgn="base"/>
            <a:r>
              <a:rPr lang="en-GB" dirty="0"/>
              <a:t>Develop an understanding of what capabilities its customers truly value, and invest accordingly to develop and sustain valued strengths</a:t>
            </a:r>
          </a:p>
          <a:p>
            <a:pPr fontAlgn="base"/>
            <a:r>
              <a:rPr lang="en-GB" dirty="0"/>
              <a:t>Create an </a:t>
            </a:r>
            <a:r>
              <a:rPr lang="en-GB" dirty="0" smtClean="0"/>
              <a:t>organisational </a:t>
            </a:r>
            <a:r>
              <a:rPr lang="en-GB" dirty="0"/>
              <a:t>road map that sets goals for competence </a:t>
            </a:r>
            <a:r>
              <a:rPr lang="en-GB" dirty="0" smtClean="0"/>
              <a:t>building</a:t>
            </a:r>
            <a:endParaRPr lang="en-GB" dirty="0"/>
          </a:p>
        </p:txBody>
      </p:sp>
    </p:spTree>
    <p:extLst>
      <p:ext uri="{BB962C8B-B14F-4D97-AF65-F5344CB8AC3E}">
        <p14:creationId xmlns:p14="http://schemas.microsoft.com/office/powerpoint/2010/main" val="661808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Developing Core Competencies</a:t>
            </a:r>
            <a:endParaRPr lang="en-GB" dirty="0"/>
          </a:p>
        </p:txBody>
      </p:sp>
      <p:sp>
        <p:nvSpPr>
          <p:cNvPr id="3" name="Content Placeholder 2"/>
          <p:cNvSpPr>
            <a:spLocks noGrp="1"/>
          </p:cNvSpPr>
          <p:nvPr>
            <p:ph idx="1"/>
          </p:nvPr>
        </p:nvSpPr>
        <p:spPr/>
        <p:txBody>
          <a:bodyPr>
            <a:normAutofit fontScale="92500" lnSpcReduction="20000"/>
          </a:bodyPr>
          <a:lstStyle/>
          <a:p>
            <a:pPr fontAlgn="base"/>
            <a:r>
              <a:rPr lang="en-GB" dirty="0" smtClean="0"/>
              <a:t>Pursue alliances, acquisitions and licensing arrangements that will further build the organisation’s strengths in core areas</a:t>
            </a:r>
          </a:p>
          <a:p>
            <a:pPr fontAlgn="base"/>
            <a:r>
              <a:rPr lang="en-GB" dirty="0" smtClean="0"/>
              <a:t>Encourage communication and involvement in core capability development across the organisation</a:t>
            </a:r>
          </a:p>
          <a:p>
            <a:pPr fontAlgn="base"/>
            <a:r>
              <a:rPr lang="en-GB" dirty="0" smtClean="0"/>
              <a:t>Preserve core strengths even as management expands and redefines the business</a:t>
            </a:r>
          </a:p>
          <a:p>
            <a:pPr fontAlgn="base"/>
            <a:r>
              <a:rPr lang="en-GB" dirty="0" smtClean="0"/>
              <a:t>Outsource or divest non-core capabilities to free up resources that can be used to deepen core capabilities</a:t>
            </a:r>
          </a:p>
        </p:txBody>
      </p:sp>
    </p:spTree>
    <p:extLst>
      <p:ext uri="{BB962C8B-B14F-4D97-AF65-F5344CB8AC3E}">
        <p14:creationId xmlns:p14="http://schemas.microsoft.com/office/powerpoint/2010/main" val="10839369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Core Competencies Strategic Benefits</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Design competitive positions and strategies that capitalize on corporate strengths</a:t>
            </a:r>
          </a:p>
          <a:p>
            <a:r>
              <a:rPr lang="en-GB" dirty="0" smtClean="0"/>
              <a:t>Unify the company across business units and functional units, and improve the transfer of knowledge and skills among them</a:t>
            </a:r>
          </a:p>
          <a:p>
            <a:r>
              <a:rPr lang="en-GB" dirty="0" smtClean="0"/>
              <a:t>Help employees understand management's priorities</a:t>
            </a:r>
          </a:p>
          <a:p>
            <a:r>
              <a:rPr lang="en-GB" dirty="0" smtClean="0"/>
              <a:t>Integrate the use of technology in carrying out business processes</a:t>
            </a:r>
          </a:p>
          <a:p>
            <a:r>
              <a:rPr lang="en-GB" dirty="0" smtClean="0"/>
              <a:t>Decide where to allocate resources</a:t>
            </a:r>
          </a:p>
        </p:txBody>
      </p:sp>
    </p:spTree>
    <p:extLst>
      <p:ext uri="{BB962C8B-B14F-4D97-AF65-F5344CB8AC3E}">
        <p14:creationId xmlns:p14="http://schemas.microsoft.com/office/powerpoint/2010/main" val="33020765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Core Competencies Strategic Benefits</a:t>
            </a:r>
            <a:endParaRPr lang="en-GB" dirty="0"/>
          </a:p>
        </p:txBody>
      </p:sp>
      <p:sp>
        <p:nvSpPr>
          <p:cNvPr id="3" name="Content Placeholder 2"/>
          <p:cNvSpPr>
            <a:spLocks noGrp="1"/>
          </p:cNvSpPr>
          <p:nvPr>
            <p:ph idx="1"/>
          </p:nvPr>
        </p:nvSpPr>
        <p:spPr/>
        <p:txBody>
          <a:bodyPr/>
          <a:lstStyle/>
          <a:p>
            <a:r>
              <a:rPr lang="en-GB" dirty="0" smtClean="0"/>
              <a:t>Make outsourcing, divestment and partnering decisions</a:t>
            </a:r>
          </a:p>
          <a:p>
            <a:r>
              <a:rPr lang="en-GB" dirty="0" smtClean="0"/>
              <a:t>Widen the domain in which the company innovates, and spawn new products and services</a:t>
            </a:r>
          </a:p>
          <a:p>
            <a:r>
              <a:rPr lang="en-GB" dirty="0" smtClean="0"/>
              <a:t>Invent new markets and quickly enter emerging markets</a:t>
            </a:r>
          </a:p>
          <a:p>
            <a:r>
              <a:rPr lang="en-GB" dirty="0" smtClean="0"/>
              <a:t>Enhance image and build customer loyalty</a:t>
            </a:r>
          </a:p>
          <a:p>
            <a:endParaRPr lang="en-GB" dirty="0"/>
          </a:p>
        </p:txBody>
      </p:sp>
    </p:spTree>
    <p:extLst>
      <p:ext uri="{BB962C8B-B14F-4D97-AF65-F5344CB8AC3E}">
        <p14:creationId xmlns:p14="http://schemas.microsoft.com/office/powerpoint/2010/main" val="12856873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TotalTime>
  <Words>1172</Words>
  <Application>Microsoft Office PowerPoint</Application>
  <PresentationFormat>On-screen Show (4:3)</PresentationFormat>
  <Paragraphs>166</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Marketing and Strategy</vt:lpstr>
      <vt:lpstr>Marketing</vt:lpstr>
      <vt:lpstr>Definition of Marketing</vt:lpstr>
      <vt:lpstr>What is a Market?</vt:lpstr>
      <vt:lpstr>Assessing the Market</vt:lpstr>
      <vt:lpstr>Types of Customer</vt:lpstr>
      <vt:lpstr>Types of Market</vt:lpstr>
      <vt:lpstr>Types of Market</vt:lpstr>
      <vt:lpstr>Product Types</vt:lpstr>
      <vt:lpstr>The End Product of Marketing</vt:lpstr>
      <vt:lpstr>End Product of Marketing cont.</vt:lpstr>
      <vt:lpstr>Failure</vt:lpstr>
      <vt:lpstr>The Eight Part Marketing Plan</vt:lpstr>
      <vt:lpstr>Eight Part Marketing Plan</vt:lpstr>
      <vt:lpstr>Strategic Portfolio Analysis</vt:lpstr>
      <vt:lpstr>Harvard Analysis (BCG Matrix)</vt:lpstr>
      <vt:lpstr>General Guidelines</vt:lpstr>
      <vt:lpstr>Core Competencies</vt:lpstr>
      <vt:lpstr>Core Competencies</vt:lpstr>
      <vt:lpstr>Developing Core Competencies </vt:lpstr>
      <vt:lpstr>Developing Core Competencies</vt:lpstr>
      <vt:lpstr>Core Competencies Strategic Benefits</vt:lpstr>
      <vt:lpstr>Core Competencies Strategic Benefits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and Strategy</dc:title>
  <dc:creator>Rees, John</dc:creator>
  <cp:lastModifiedBy>Rees, John</cp:lastModifiedBy>
  <cp:revision>7</cp:revision>
  <dcterms:created xsi:type="dcterms:W3CDTF">2014-11-06T10:30:03Z</dcterms:created>
  <dcterms:modified xsi:type="dcterms:W3CDTF">2014-11-06T11:34:52Z</dcterms:modified>
</cp:coreProperties>
</file>