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768" r:id="rId1"/>
  </p:sldMasterIdLst>
  <p:sldIdLst>
    <p:sldId id="256" r:id="rId2"/>
    <p:sldId id="257" r:id="rId3"/>
    <p:sldId id="258" r:id="rId4"/>
    <p:sldId id="259" r:id="rId5"/>
    <p:sldId id="260" r:id="rId6"/>
    <p:sldId id="261" r:id="rId7"/>
    <p:sldId id="262" r:id="rId8"/>
    <p:sldId id="263" r:id="rId9"/>
    <p:sldId id="264" r:id="rId10"/>
    <p:sldId id="265" r:id="rId1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6997"/>
    <p:restoredTop sz="94669"/>
  </p:normalViewPr>
  <p:slideViewPr>
    <p:cSldViewPr snapToGrid="0">
      <p:cViewPr>
        <p:scale>
          <a:sx n="114" d="100"/>
          <a:sy n="114" d="100"/>
        </p:scale>
        <p:origin x="496" y="16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2">
        <a:schemeClr val="bg2"/>
      </p:bgRef>
    </p:bg>
    <p:spTree>
      <p:nvGrpSpPr>
        <p:cNvPr id="1" name=""/>
        <p:cNvGrpSpPr/>
        <p:nvPr/>
      </p:nvGrpSpPr>
      <p:grpSpPr>
        <a:xfrm>
          <a:off x="0" y="0"/>
          <a:ext cx="0" cy="0"/>
          <a:chOff x="0" y="0"/>
          <a:chExt cx="0" cy="0"/>
        </a:xfrm>
      </p:grpSpPr>
      <p:sp>
        <p:nvSpPr>
          <p:cNvPr id="16" name="Rectangle 15"/>
          <p:cNvSpPr/>
          <p:nvPr/>
        </p:nvSpPr>
        <p:spPr>
          <a:xfrm>
            <a:off x="0" y="0"/>
            <a:ext cx="12192000" cy="6858000"/>
          </a:xfrm>
          <a:prstGeom prst="rect">
            <a:avLst/>
          </a:prstGeom>
          <a:blipFill dpi="0" rotWithShape="1">
            <a:blip r:embed="rId2">
              <a:alphaModFix amt="45000"/>
              <a:duotone>
                <a:schemeClr val="accent1">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10" name="Rectangle 9"/>
          <p:cNvSpPr/>
          <p:nvPr/>
        </p:nvSpPr>
        <p:spPr>
          <a:xfrm>
            <a:off x="1307870" y="1267730"/>
            <a:ext cx="9576262" cy="4307950"/>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txBody>
          <a:bodyPr/>
          <a:lstStyle/>
          <a:p>
            <a:endParaRPr lang="en-US"/>
          </a:p>
        </p:txBody>
      </p:sp>
      <p:sp>
        <p:nvSpPr>
          <p:cNvPr id="11" name="Rectangle 10"/>
          <p:cNvSpPr/>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txBody>
          <a:bodyPr/>
          <a:lstStyle/>
          <a:p>
            <a:endParaRPr lang="en-US"/>
          </a:p>
        </p:txBody>
      </p:sp>
      <p:sp>
        <p:nvSpPr>
          <p:cNvPr id="15" name="Rectangle 14"/>
          <p:cNvSpPr/>
          <p:nvPr/>
        </p:nvSpPr>
        <p:spPr>
          <a:xfrm>
            <a:off x="5135880" y="1267730"/>
            <a:ext cx="1920240" cy="73152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grpSp>
        <p:nvGrpSpPr>
          <p:cNvPr id="4" name="Group 3"/>
          <p:cNvGrpSpPr/>
          <p:nvPr/>
        </p:nvGrpSpPr>
        <p:grpSpPr>
          <a:xfrm>
            <a:off x="5250180" y="1267730"/>
            <a:ext cx="1691640" cy="645295"/>
            <a:chOff x="5318306" y="1386268"/>
            <a:chExt cx="1567331" cy="645295"/>
          </a:xfrm>
        </p:grpSpPr>
        <p:cxnSp>
          <p:nvCxnSpPr>
            <p:cNvPr id="17" name="Straight Connector 16"/>
            <p:cNvCxnSpPr/>
            <p:nvPr/>
          </p:nvCxnSpPr>
          <p:spPr>
            <a:xfrm>
              <a:off x="5318306"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p:nvCxnSpPr>
          <p:spPr>
            <a:xfrm>
              <a:off x="6885637"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p:cNvCxnSpPr/>
            <p:nvPr/>
          </p:nvCxnSpPr>
          <p:spPr>
            <a:xfrm>
              <a:off x="5318306" y="2031563"/>
              <a:ext cx="1567331" cy="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ctrTitle"/>
          </p:nvPr>
        </p:nvSpPr>
        <p:spPr>
          <a:xfrm>
            <a:off x="1561708" y="2091263"/>
            <a:ext cx="9068586" cy="2590800"/>
          </a:xfrm>
        </p:spPr>
        <p:txBody>
          <a:bodyPr tIns="45720" bIns="45720" anchor="ctr">
            <a:noAutofit/>
          </a:bodyPr>
          <a:lstStyle>
            <a:lvl1pPr algn="ctr">
              <a:lnSpc>
                <a:spcPct val="83000"/>
              </a:lnSpc>
              <a:defRPr lang="en-US" sz="7200" b="0" kern="1200" cap="all" spc="-100" baseline="0" dirty="0">
                <a:solidFill>
                  <a:schemeClr val="tx1">
                    <a:lumMod val="85000"/>
                    <a:lumOff val="15000"/>
                  </a:schemeClr>
                </a:solidFill>
                <a:effectLst/>
                <a:latin typeface="+mj-lt"/>
                <a:ea typeface="+mn-ea"/>
                <a:cs typeface="+mn-cs"/>
              </a:defRPr>
            </a:lvl1pPr>
          </a:lstStyle>
          <a:p>
            <a:r>
              <a:rPr lang="en-GB"/>
              <a:t>Click to edit Master title style</a:t>
            </a:r>
            <a:endParaRPr lang="en-US" dirty="0"/>
          </a:p>
        </p:txBody>
      </p:sp>
      <p:sp>
        <p:nvSpPr>
          <p:cNvPr id="3" name="Subtitle 2"/>
          <p:cNvSpPr>
            <a:spLocks noGrp="1"/>
          </p:cNvSpPr>
          <p:nvPr>
            <p:ph type="subTitle" idx="1"/>
          </p:nvPr>
        </p:nvSpPr>
        <p:spPr>
          <a:xfrm>
            <a:off x="1562100" y="4682062"/>
            <a:ext cx="9070848" cy="457201"/>
          </a:xfrm>
        </p:spPr>
        <p:txBody>
          <a:bodyPr>
            <a:normAutofit/>
          </a:bodyPr>
          <a:lstStyle>
            <a:lvl1pPr marL="0" indent="0" algn="ctr">
              <a:spcBef>
                <a:spcPts val="0"/>
              </a:spcBef>
              <a:buNone/>
              <a:defRPr sz="1600" spc="80" baseline="0">
                <a:solidFill>
                  <a:schemeClr val="tx1"/>
                </a:solidFill>
              </a:defRPr>
            </a:lvl1pPr>
            <a:lvl2pPr marL="457200" indent="0" algn="ctr">
              <a:buNone/>
              <a:defRPr sz="1600"/>
            </a:lvl2pPr>
            <a:lvl3pPr marL="914400" indent="0" algn="ctr">
              <a:buNone/>
              <a:defRPr sz="16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20" name="Date Placeholder 19"/>
          <p:cNvSpPr>
            <a:spLocks noGrp="1"/>
          </p:cNvSpPr>
          <p:nvPr>
            <p:ph type="dt" sz="half" idx="10"/>
          </p:nvPr>
        </p:nvSpPr>
        <p:spPr>
          <a:xfrm>
            <a:off x="5318760" y="1341255"/>
            <a:ext cx="1554480" cy="527213"/>
          </a:xfrm>
        </p:spPr>
        <p:txBody>
          <a:bodyPr/>
          <a:lstStyle>
            <a:lvl1pPr algn="ctr">
              <a:defRPr sz="1300" spc="0" baseline="0">
                <a:solidFill>
                  <a:schemeClr val="tx1"/>
                </a:solidFill>
                <a:latin typeface="+mn-lt"/>
              </a:defRPr>
            </a:lvl1pPr>
          </a:lstStyle>
          <a:p>
            <a:fld id="{DDA51639-B2D6-4652-B8C3-1B4C224A7BAF}" type="datetimeFigureOut">
              <a:rPr lang="en-US" dirty="0"/>
              <a:t>10/16/2025</a:t>
            </a:fld>
            <a:endParaRPr lang="en-US" dirty="0"/>
          </a:p>
        </p:txBody>
      </p:sp>
      <p:sp>
        <p:nvSpPr>
          <p:cNvPr id="21" name="Footer Placeholder 20"/>
          <p:cNvSpPr>
            <a:spLocks noGrp="1"/>
          </p:cNvSpPr>
          <p:nvPr>
            <p:ph type="ftr" sz="quarter" idx="11"/>
          </p:nvPr>
        </p:nvSpPr>
        <p:spPr>
          <a:xfrm>
            <a:off x="1453896" y="5211060"/>
            <a:ext cx="5905500" cy="228600"/>
          </a:xfrm>
        </p:spPr>
        <p:txBody>
          <a:bodyPr/>
          <a:lstStyle>
            <a:lvl1pPr algn="l">
              <a:defRPr>
                <a:solidFill>
                  <a:schemeClr val="tx1">
                    <a:lumMod val="75000"/>
                    <a:lumOff val="25000"/>
                  </a:schemeClr>
                </a:solidFill>
              </a:defRPr>
            </a:lvl1pPr>
          </a:lstStyle>
          <a:p>
            <a:endParaRPr lang="en-US" dirty="0"/>
          </a:p>
        </p:txBody>
      </p:sp>
      <p:sp>
        <p:nvSpPr>
          <p:cNvPr id="22" name="Slide Number Placeholder 21"/>
          <p:cNvSpPr>
            <a:spLocks noGrp="1"/>
          </p:cNvSpPr>
          <p:nvPr>
            <p:ph type="sldNum" sz="quarter" idx="12"/>
          </p:nvPr>
        </p:nvSpPr>
        <p:spPr>
          <a:xfrm>
            <a:off x="8606919" y="5212080"/>
            <a:ext cx="2111881" cy="228600"/>
          </a:xfrm>
        </p:spPr>
        <p:txBody>
          <a:bodyPr/>
          <a:lstStyle>
            <a:lvl1pPr>
              <a:defRPr>
                <a:solidFill>
                  <a:schemeClr val="tx1">
                    <a:lumMod val="75000"/>
                    <a:lumOff val="25000"/>
                  </a:schemeClr>
                </a:solidFill>
              </a:defRPr>
            </a:lvl1pPr>
          </a:lstStyle>
          <a:p>
            <a:fld id="{4FAB73BC-B049-4115-A692-8D63A059BFB8}" type="slidenum">
              <a:rPr lang="en-US" dirty="0"/>
              <a:pPr/>
              <a:t>‹#›</a:t>
            </a:fld>
            <a:endParaRPr lang="en-US" dirty="0"/>
          </a:p>
        </p:txBody>
      </p:sp>
    </p:spTree>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82FF5DD9-2C52-442D-92E2-8072C0C3D7CD}" type="datetimeFigureOut">
              <a:rPr lang="en-US" dirty="0"/>
              <a:t>10/16/2025</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FAB73BC-B049-4115-A692-8D63A059BFB8}"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2">
        <a:schemeClr val="bg2"/>
      </p:bgRef>
    </p:bg>
    <p:spTree>
      <p:nvGrpSpPr>
        <p:cNvPr id="1" name=""/>
        <p:cNvGrpSpPr/>
        <p:nvPr/>
      </p:nvGrpSpPr>
      <p:grpSpPr>
        <a:xfrm>
          <a:off x="0" y="0"/>
          <a:ext cx="0" cy="0"/>
          <a:chOff x="0" y="0"/>
          <a:chExt cx="0" cy="0"/>
        </a:xfrm>
      </p:grpSpPr>
      <p:sp>
        <p:nvSpPr>
          <p:cNvPr id="22" name="Rectangle 21"/>
          <p:cNvSpPr/>
          <p:nvPr/>
        </p:nvSpPr>
        <p:spPr>
          <a:xfrm>
            <a:off x="0" y="0"/>
            <a:ext cx="12192000" cy="6858000"/>
          </a:xfrm>
          <a:prstGeom prst="rect">
            <a:avLst/>
          </a:prstGeom>
          <a:blipFill dpi="0" rotWithShape="1">
            <a:blip r:embed="rId2">
              <a:alphaModFix amt="45000"/>
              <a:duotone>
                <a:schemeClr val="accent2">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3" name="Rectangle 22"/>
          <p:cNvSpPr/>
          <p:nvPr/>
        </p:nvSpPr>
        <p:spPr>
          <a:xfrm>
            <a:off x="1307870" y="1267730"/>
            <a:ext cx="9576262" cy="4307950"/>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sp>
      <p:sp>
        <p:nvSpPr>
          <p:cNvPr id="24" name="Rectangle 23"/>
          <p:cNvSpPr/>
          <p:nvPr/>
        </p:nvSpPr>
        <p:spPr>
          <a:xfrm>
            <a:off x="1447800"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30" name="Rectangle 29"/>
          <p:cNvSpPr/>
          <p:nvPr/>
        </p:nvSpPr>
        <p:spPr>
          <a:xfrm>
            <a:off x="5135880" y="1267730"/>
            <a:ext cx="1920240" cy="73152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31" name="Group 30"/>
          <p:cNvGrpSpPr/>
          <p:nvPr/>
        </p:nvGrpSpPr>
        <p:grpSpPr>
          <a:xfrm>
            <a:off x="5250180" y="1267730"/>
            <a:ext cx="1691640" cy="645295"/>
            <a:chOff x="5318306" y="1386268"/>
            <a:chExt cx="1567331" cy="645295"/>
          </a:xfrm>
        </p:grpSpPr>
        <p:cxnSp>
          <p:nvCxnSpPr>
            <p:cNvPr id="32" name="Straight Connector 31"/>
            <p:cNvCxnSpPr/>
            <p:nvPr/>
          </p:nvCxnSpPr>
          <p:spPr>
            <a:xfrm>
              <a:off x="5318306"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33" name="Straight Connector 32"/>
            <p:cNvCxnSpPr/>
            <p:nvPr/>
          </p:nvCxnSpPr>
          <p:spPr>
            <a:xfrm>
              <a:off x="6885637"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34" name="Straight Connector 33"/>
            <p:cNvCxnSpPr/>
            <p:nvPr/>
          </p:nvCxnSpPr>
          <p:spPr>
            <a:xfrm>
              <a:off x="5318306" y="2031563"/>
              <a:ext cx="1567331" cy="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title"/>
          </p:nvPr>
        </p:nvSpPr>
        <p:spPr>
          <a:xfrm>
            <a:off x="1563623" y="2094309"/>
            <a:ext cx="9070848" cy="2587752"/>
          </a:xfrm>
        </p:spPr>
        <p:txBody>
          <a:bodyPr anchor="ctr">
            <a:noAutofit/>
          </a:bodyPr>
          <a:lstStyle>
            <a:lvl1pPr algn="ctr">
              <a:lnSpc>
                <a:spcPct val="83000"/>
              </a:lnSpc>
              <a:defRPr lang="en-US" sz="7200" kern="1200" cap="all" spc="-100" baseline="0" dirty="0">
                <a:solidFill>
                  <a:schemeClr val="tx1">
                    <a:lumMod val="85000"/>
                    <a:lumOff val="15000"/>
                  </a:schemeClr>
                </a:solidFill>
                <a:effectLst/>
                <a:latin typeface="+mj-lt"/>
                <a:ea typeface="+mn-ea"/>
                <a:cs typeface="+mn-cs"/>
              </a:defRPr>
            </a:lvl1pPr>
          </a:lstStyle>
          <a:p>
            <a:r>
              <a:rPr lang="en-GB"/>
              <a:t>Click to edit Master title style</a:t>
            </a:r>
            <a:endParaRPr lang="en-US" dirty="0"/>
          </a:p>
        </p:txBody>
      </p:sp>
      <p:sp>
        <p:nvSpPr>
          <p:cNvPr id="3" name="Text Placeholder 2"/>
          <p:cNvSpPr>
            <a:spLocks noGrp="1"/>
          </p:cNvSpPr>
          <p:nvPr>
            <p:ph type="body" idx="1"/>
          </p:nvPr>
        </p:nvSpPr>
        <p:spPr>
          <a:xfrm>
            <a:off x="1563624" y="4682062"/>
            <a:ext cx="9070848" cy="457200"/>
          </a:xfrm>
        </p:spPr>
        <p:txBody>
          <a:bodyPr anchor="t">
            <a:normAutofit/>
          </a:bodyPr>
          <a:lstStyle>
            <a:lvl1pPr marL="0" indent="0" algn="ctr">
              <a:buNone/>
              <a:defRPr sz="1600">
                <a:solidFill>
                  <a:schemeClr val="tx1"/>
                </a:solidFill>
                <a:effectLst/>
              </a:defRPr>
            </a:lvl1pPr>
            <a:lvl2pPr marL="457200" indent="0">
              <a:buNone/>
              <a:defRPr sz="16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a:xfrm>
            <a:off x="5321808" y="1344502"/>
            <a:ext cx="1554480" cy="530352"/>
          </a:xfrm>
        </p:spPr>
        <p:txBody>
          <a:bodyPr/>
          <a:lstStyle>
            <a:lvl1pPr algn="ctr">
              <a:defRPr lang="en-US" sz="1300" kern="1200" spc="0" baseline="0">
                <a:solidFill>
                  <a:schemeClr val="tx1"/>
                </a:solidFill>
                <a:latin typeface="+mn-lt"/>
                <a:ea typeface="+mn-ea"/>
                <a:cs typeface="+mn-cs"/>
              </a:defRPr>
            </a:lvl1pPr>
          </a:lstStyle>
          <a:p>
            <a:fld id="{C44961B7-6B89-48AB-966F-622E2788EECC}" type="datetimeFigureOut">
              <a:rPr lang="en-US" dirty="0"/>
              <a:t>10/16/2025</a:t>
            </a:fld>
            <a:endParaRPr lang="en-US" dirty="0"/>
          </a:p>
        </p:txBody>
      </p:sp>
      <p:sp>
        <p:nvSpPr>
          <p:cNvPr id="5" name="Footer Placeholder 4"/>
          <p:cNvSpPr>
            <a:spLocks noGrp="1"/>
          </p:cNvSpPr>
          <p:nvPr>
            <p:ph type="ftr" sz="quarter" idx="11"/>
          </p:nvPr>
        </p:nvSpPr>
        <p:spPr>
          <a:xfrm>
            <a:off x="1453553" y="5211060"/>
            <a:ext cx="5907024" cy="228600"/>
          </a:xfrm>
        </p:spPr>
        <p:txBody>
          <a:bodyPr/>
          <a:lstStyle>
            <a:lvl1pPr algn="l">
              <a:defRPr/>
            </a:lvl1pPr>
          </a:lstStyle>
          <a:p>
            <a:endParaRPr lang="en-US" dirty="0"/>
          </a:p>
        </p:txBody>
      </p:sp>
      <p:sp>
        <p:nvSpPr>
          <p:cNvPr id="6" name="Slide Number Placeholder 5"/>
          <p:cNvSpPr>
            <a:spLocks noGrp="1"/>
          </p:cNvSpPr>
          <p:nvPr>
            <p:ph type="sldNum" sz="quarter" idx="12"/>
          </p:nvPr>
        </p:nvSpPr>
        <p:spPr>
          <a:xfrm>
            <a:off x="8604504" y="5211060"/>
            <a:ext cx="2112264" cy="228600"/>
          </a:xfrm>
        </p:spPr>
        <p:txBody>
          <a:bodyPr/>
          <a:lstStyle/>
          <a:p>
            <a:fld id="{4FAB73BC-B049-4115-A692-8D63A059BFB8}" type="slidenum">
              <a:rPr lang="en-US" dirty="0"/>
              <a:t>‹#›</a:t>
            </a:fld>
            <a:endParaRPr lang="en-US" dirty="0"/>
          </a:p>
        </p:txBody>
      </p:sp>
    </p:spTree>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1066800" y="2103120"/>
            <a:ext cx="475488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370320" y="2103120"/>
            <a:ext cx="475488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DBD3D6FB-79CC-4683-A046-BBE785BA1BED}" type="datetimeFigureOut">
              <a:rPr lang="en-US" dirty="0"/>
              <a:t>10/16/2025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Text Placeholder 2"/>
          <p:cNvSpPr>
            <a:spLocks noGrp="1"/>
          </p:cNvSpPr>
          <p:nvPr>
            <p:ph type="body" idx="1"/>
          </p:nvPr>
        </p:nvSpPr>
        <p:spPr>
          <a:xfrm>
            <a:off x="1069848" y="2074334"/>
            <a:ext cx="4754880" cy="640080"/>
          </a:xfrm>
        </p:spPr>
        <p:txBody>
          <a:bodyPr anchor="ctr">
            <a:normAutofit/>
          </a:bodyPr>
          <a:lstStyle>
            <a:lvl1pPr marL="0" indent="0" algn="ctr">
              <a:spcBef>
                <a:spcPts val="0"/>
              </a:spcBef>
              <a:buNone/>
              <a:defRPr sz="1900" b="0">
                <a:solidFill>
                  <a:schemeClr val="tx2"/>
                </a:solidFill>
                <a:latin typeface="+mn-lt"/>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069848" y="2755898"/>
            <a:ext cx="4754880" cy="320040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373368" y="2074334"/>
            <a:ext cx="4754880" cy="640080"/>
          </a:xfrm>
        </p:spPr>
        <p:txBody>
          <a:bodyPr anchor="ctr">
            <a:normAutofit/>
          </a:bodyPr>
          <a:lstStyle>
            <a:lvl1pPr marL="0" indent="0" algn="ctr">
              <a:spcBef>
                <a:spcPts val="0"/>
              </a:spcBef>
              <a:buNone/>
              <a:defRPr sz="1900" b="0">
                <a:solidFill>
                  <a:schemeClr val="tx2"/>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373368" y="2756581"/>
            <a:ext cx="4754880" cy="320040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9512B3E8-48F1-4B23-8498-D8A04A81EC9C}" type="datetimeFigureOut">
              <a:rPr lang="en-US" dirty="0"/>
              <a:t>10/16/2025</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10B90D90-AA62-404D-A741-635B4370F9CB}" type="datetimeFigureOut">
              <a:rPr lang="en-US" dirty="0"/>
              <a:t>10/16/2025</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57002E4-6836-46D1-9DBB-3C27C0DD3A89}" type="datetimeFigureOut">
              <a:rPr lang="en-US" dirty="0"/>
              <a:t>10/16/2025</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6" name="Rectangle 15"/>
          <p:cNvSpPr/>
          <p:nvPr/>
        </p:nvSpPr>
        <p:spPr>
          <a:xfrm>
            <a:off x="245529" y="237744"/>
            <a:ext cx="8531352" cy="6382512"/>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Rectangle 14"/>
          <p:cNvSpPr/>
          <p:nvPr/>
        </p:nvSpPr>
        <p:spPr>
          <a:xfrm>
            <a:off x="9020386" y="237744"/>
            <a:ext cx="2926080" cy="638251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9296400" y="607392"/>
            <a:ext cx="2430780" cy="1645920"/>
          </a:xfrm>
        </p:spPr>
        <p:txBody>
          <a:bodyPr anchor="b">
            <a:normAutofit/>
          </a:bodyPr>
          <a:lstStyle>
            <a:lvl1pPr algn="l" defTabSz="914400" rtl="0" eaLnBrk="1" latinLnBrk="0" hangingPunct="1">
              <a:lnSpc>
                <a:spcPct val="90000"/>
              </a:lnSpc>
              <a:spcBef>
                <a:spcPct val="0"/>
              </a:spcBef>
              <a:buNone/>
              <a:defRPr lang="en-US" sz="2800" b="0" kern="1200" cap="none" spc="0" baseline="0" dirty="0">
                <a:solidFill>
                  <a:srgbClr val="FFFFFF"/>
                </a:solidFill>
                <a:effectLst/>
                <a:latin typeface="+mj-lt"/>
                <a:ea typeface="+mn-ea"/>
                <a:cs typeface="+mn-cs"/>
              </a:defRPr>
            </a:lvl1pPr>
          </a:lstStyle>
          <a:p>
            <a:r>
              <a:rPr lang="en-GB"/>
              <a:t>Click to edit Master title style</a:t>
            </a:r>
            <a:endParaRPr lang="en-US" dirty="0"/>
          </a:p>
        </p:txBody>
      </p:sp>
      <p:sp>
        <p:nvSpPr>
          <p:cNvPr id="3" name="Content Placeholder 2"/>
          <p:cNvSpPr>
            <a:spLocks noGrp="1"/>
          </p:cNvSpPr>
          <p:nvPr>
            <p:ph idx="1"/>
          </p:nvPr>
        </p:nvSpPr>
        <p:spPr>
          <a:xfrm>
            <a:off x="685800" y="609600"/>
            <a:ext cx="7772400" cy="533400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9296400" y="2286000"/>
            <a:ext cx="2430780" cy="3505200"/>
          </a:xfrm>
        </p:spPr>
        <p:txBody>
          <a:bodyPr>
            <a:normAutofit/>
          </a:bodyPr>
          <a:lstStyle>
            <a:lvl1pPr marL="0" indent="0">
              <a:lnSpc>
                <a:spcPct val="110000"/>
              </a:lnSpc>
              <a:spcBef>
                <a:spcPts val="800"/>
              </a:spcBef>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8" name="Date Placeholder 7"/>
          <p:cNvSpPr>
            <a:spLocks noGrp="1"/>
          </p:cNvSpPr>
          <p:nvPr>
            <p:ph type="dt" sz="half" idx="10"/>
          </p:nvPr>
        </p:nvSpPr>
        <p:spPr/>
        <p:txBody>
          <a:bodyPr/>
          <a:lstStyle/>
          <a:p>
            <a:fld id="{1CF131DD-A141-4471-BCF9-C6073EDD7E20}" type="datetimeFigureOut">
              <a:rPr lang="en-US" dirty="0"/>
              <a:t>10/16/2025</a:t>
            </a:fld>
            <a:endParaRPr lang="en-US" dirty="0"/>
          </a:p>
        </p:txBody>
      </p:sp>
      <p:sp>
        <p:nvSpPr>
          <p:cNvPr id="9" name="Footer Placeholder 8"/>
          <p:cNvSpPr>
            <a:spLocks noGrp="1"/>
          </p:cNvSpPr>
          <p:nvPr>
            <p:ph type="ftr" sz="quarter" idx="11"/>
          </p:nvPr>
        </p:nvSpPr>
        <p:spPr/>
        <p:txBody>
          <a:bodyPr/>
          <a:lstStyle>
            <a:lvl1pPr algn="r">
              <a:defRPr/>
            </a:lvl1pPr>
          </a:lstStyle>
          <a:p>
            <a:endParaRPr lang="en-US" dirty="0"/>
          </a:p>
        </p:txBody>
      </p:sp>
      <p:sp>
        <p:nvSpPr>
          <p:cNvPr id="11" name="Slide Number Placeholder 10"/>
          <p:cNvSpPr>
            <a:spLocks noGrp="1"/>
          </p:cNvSpPr>
          <p:nvPr>
            <p:ph type="sldNum" sz="quarter" idx="12"/>
          </p:nvPr>
        </p:nvSpPr>
        <p:spPr>
          <a:xfrm>
            <a:off x="10393677" y="6223002"/>
            <a:ext cx="1463040" cy="274320"/>
          </a:xfrm>
        </p:spPr>
        <p:txBody>
          <a:bodyPr/>
          <a:lstStyle>
            <a:lvl1pPr>
              <a:defRPr>
                <a:solidFill>
                  <a:srgbClr val="FFFFFF"/>
                </a:solidFill>
              </a:defRPr>
            </a:lvl1pPr>
          </a:lstStyle>
          <a:p>
            <a:fld id="{4FAB73BC-B049-4115-A692-8D63A059BFB8}" type="slidenum">
              <a:rPr lang="en-US" dirty="0"/>
              <a:pPr/>
              <a:t>‹#›</a:t>
            </a:fld>
            <a:endParaRPr lang="en-US" dirty="0"/>
          </a:p>
        </p:txBody>
      </p:sp>
      <p:sp>
        <p:nvSpPr>
          <p:cNvPr id="12" name="Rectangle 11"/>
          <p:cNvSpPr/>
          <p:nvPr/>
        </p:nvSpPr>
        <p:spPr>
          <a:xfrm>
            <a:off x="9157546" y="374904"/>
            <a:ext cx="2651760" cy="6108192"/>
          </a:xfrm>
          <a:prstGeom prst="rect">
            <a:avLst/>
          </a:prstGeom>
          <a:noFill/>
          <a:ln w="63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4" name="Rectangle 13"/>
          <p:cNvSpPr/>
          <p:nvPr/>
        </p:nvSpPr>
        <p:spPr>
          <a:xfrm>
            <a:off x="9020386" y="237744"/>
            <a:ext cx="2926080" cy="638251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9296400" y="603504"/>
            <a:ext cx="2432304" cy="1645920"/>
          </a:xfrm>
        </p:spPr>
        <p:txBody>
          <a:bodyPr anchor="b">
            <a:noAutofit/>
          </a:bodyPr>
          <a:lstStyle>
            <a:lvl1pPr algn="l">
              <a:defRPr sz="2800" b="0">
                <a:solidFill>
                  <a:srgbClr val="FFFFFF"/>
                </a:solidFill>
                <a:latin typeface="+mj-lt"/>
              </a:defRPr>
            </a:lvl1pPr>
          </a:lstStyle>
          <a:p>
            <a:r>
              <a:rPr lang="en-GB"/>
              <a:t>Click to edit Master title style</a:t>
            </a:r>
            <a:endParaRPr lang="en-US" dirty="0"/>
          </a:p>
        </p:txBody>
      </p:sp>
      <p:sp>
        <p:nvSpPr>
          <p:cNvPr id="3" name="Picture Placeholder 2"/>
          <p:cNvSpPr>
            <a:spLocks noGrp="1" noChangeAspect="1"/>
          </p:cNvSpPr>
          <p:nvPr>
            <p:ph type="pic" idx="1"/>
          </p:nvPr>
        </p:nvSpPr>
        <p:spPr>
          <a:xfrm>
            <a:off x="228599" y="237744"/>
            <a:ext cx="8531352" cy="6382512"/>
          </a:xfrm>
          <a:solidFill>
            <a:schemeClr val="accent1">
              <a:lumMod val="60000"/>
              <a:lumOff val="40000"/>
            </a:schemeClr>
          </a:solidFill>
          <a:ln>
            <a:noFill/>
          </a:ln>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9296400" y="2286000"/>
            <a:ext cx="2432304" cy="3502152"/>
          </a:xfrm>
        </p:spPr>
        <p:txBody>
          <a:bodyPr>
            <a:normAutofit/>
          </a:bodyPr>
          <a:lstStyle>
            <a:lvl1pPr marL="0" indent="0" algn="l">
              <a:lnSpc>
                <a:spcPct val="110000"/>
              </a:lnSpc>
              <a:spcBef>
                <a:spcPts val="800"/>
              </a:spcBef>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lvl1pPr>
              <a:defRPr>
                <a:solidFill>
                  <a:srgbClr val="FFFFFF"/>
                </a:solidFill>
                <a:effectLst>
                  <a:outerShdw blurRad="12700" dist="6350" dir="2700000" algn="tl" rotWithShape="0">
                    <a:prstClr val="black">
                      <a:alpha val="40000"/>
                    </a:prstClr>
                  </a:outerShdw>
                </a:effectLst>
              </a:defRPr>
            </a:lvl1pPr>
          </a:lstStyle>
          <a:p>
            <a:fld id="{AB334A90-EB03-42F3-8859-2C2B2724C058}" type="datetimeFigureOut">
              <a:rPr lang="en-US" dirty="0"/>
              <a:t>10/16/2025</a:t>
            </a:fld>
            <a:endParaRPr lang="en-US" dirty="0"/>
          </a:p>
        </p:txBody>
      </p:sp>
      <p:sp>
        <p:nvSpPr>
          <p:cNvPr id="6" name="Footer Placeholder 5"/>
          <p:cNvSpPr>
            <a:spLocks noGrp="1"/>
          </p:cNvSpPr>
          <p:nvPr>
            <p:ph type="ftr" sz="quarter" idx="11"/>
          </p:nvPr>
        </p:nvSpPr>
        <p:spPr/>
        <p:txBody>
          <a:bodyPr/>
          <a:lstStyle>
            <a:lvl1pPr marL="0" algn="r" defTabSz="914400" rtl="0" eaLnBrk="1" latinLnBrk="0" hangingPunct="1">
              <a:defRPr lang="en-US" sz="1000" kern="1200" dirty="0">
                <a:solidFill>
                  <a:srgbClr val="FFFFFF"/>
                </a:solidFill>
                <a:effectLst>
                  <a:outerShdw blurRad="12700" dist="6350" dir="2700000" algn="tl" rotWithShape="0">
                    <a:prstClr val="black">
                      <a:alpha val="40000"/>
                    </a:prstClr>
                  </a:outerShdw>
                </a:effectLst>
                <a:latin typeface="+mn-lt"/>
                <a:ea typeface="+mn-ea"/>
                <a:cs typeface="+mn-cs"/>
              </a:defRPr>
            </a:lvl1pPr>
          </a:lstStyle>
          <a:p>
            <a:endParaRPr lang="en-US" dirty="0"/>
          </a:p>
        </p:txBody>
      </p:sp>
      <p:sp>
        <p:nvSpPr>
          <p:cNvPr id="7" name="Slide Number Placeholder 6"/>
          <p:cNvSpPr>
            <a:spLocks noGrp="1"/>
          </p:cNvSpPr>
          <p:nvPr>
            <p:ph type="sldNum" sz="quarter" idx="12"/>
          </p:nvPr>
        </p:nvSpPr>
        <p:spPr>
          <a:xfrm>
            <a:off x="10396728" y="6227064"/>
            <a:ext cx="1463040" cy="274320"/>
          </a:xfrm>
        </p:spPr>
        <p:txBody>
          <a:bodyPr/>
          <a:lstStyle>
            <a:lvl1pPr>
              <a:defRPr>
                <a:solidFill>
                  <a:srgbClr val="FFFFFF"/>
                </a:solidFill>
              </a:defRPr>
            </a:lvl1pPr>
          </a:lstStyle>
          <a:p>
            <a:fld id="{4FAB73BC-B049-4115-A692-8D63A059BFB8}" type="slidenum">
              <a:rPr lang="en-US" dirty="0"/>
              <a:pPr/>
              <a:t>‹#›</a:t>
            </a:fld>
            <a:endParaRPr lang="en-US" dirty="0"/>
          </a:p>
        </p:txBody>
      </p:sp>
      <p:sp>
        <p:nvSpPr>
          <p:cNvPr id="10" name="Rectangle 9"/>
          <p:cNvSpPr/>
          <p:nvPr/>
        </p:nvSpPr>
        <p:spPr>
          <a:xfrm>
            <a:off x="9157546" y="374904"/>
            <a:ext cx="2651760" cy="6108192"/>
          </a:xfrm>
          <a:prstGeom prst="rect">
            <a:avLst/>
          </a:prstGeom>
          <a:noFill/>
          <a:ln w="63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D11A6AA8-A04B-4104-9AE2-BD48D340E27F}" type="datetimeFigureOut">
              <a:rPr lang="en-US" dirty="0"/>
              <a:t>10/16/2025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1600" y="762000"/>
            <a:ext cx="2362200" cy="5257800"/>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838200" y="762000"/>
            <a:ext cx="8077200" cy="5257800"/>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B4E0BF79-FAC6-4A96-8DE1-F7B82E2E1652}" type="datetimeFigureOut">
              <a:rPr lang="en-US" dirty="0"/>
              <a:t>10/16/2025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p:cNvSpPr/>
          <p:nvPr/>
        </p:nvSpPr>
        <p:spPr>
          <a:xfrm>
            <a:off x="234696" y="237744"/>
            <a:ext cx="11722608" cy="6382512"/>
          </a:xfrm>
          <a:prstGeom prst="rect">
            <a:avLst/>
          </a:prstGeom>
          <a:solidFill>
            <a:schemeClr val="bg2"/>
          </a:solidFill>
          <a:ln w="6350" cap="flat" cmpd="sng" algn="ctr">
            <a:noFill/>
            <a:prstDash val="solid"/>
          </a:ln>
          <a:effectLst>
            <a:softEdge rad="0"/>
          </a:effectLst>
        </p:spPr>
        <p:txBody>
          <a:bodyPr/>
          <a:lstStyle/>
          <a:p>
            <a:endParaRPr lang="en-US"/>
          </a:p>
        </p:txBody>
      </p:sp>
      <p:sp>
        <p:nvSpPr>
          <p:cNvPr id="2" name="Title Placeholder 1"/>
          <p:cNvSpPr>
            <a:spLocks noGrp="1"/>
          </p:cNvSpPr>
          <p:nvPr>
            <p:ph type="title"/>
          </p:nvPr>
        </p:nvSpPr>
        <p:spPr>
          <a:xfrm>
            <a:off x="1066800" y="642594"/>
            <a:ext cx="10058400" cy="1371600"/>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1066800" y="2103120"/>
            <a:ext cx="10058400" cy="393192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274320" y="6307672"/>
            <a:ext cx="2743200" cy="274320"/>
          </a:xfrm>
          <a:prstGeom prst="rect">
            <a:avLst/>
          </a:prstGeom>
        </p:spPr>
        <p:txBody>
          <a:bodyPr vert="horz" lIns="91440" tIns="45720" rIns="91440" bIns="45720" rtlCol="0" anchor="b"/>
          <a:lstStyle>
            <a:lvl1pPr algn="l">
              <a:defRPr sz="1000">
                <a:solidFill>
                  <a:schemeClr val="tx1">
                    <a:lumMod val="75000"/>
                    <a:lumOff val="25000"/>
                  </a:schemeClr>
                </a:solidFill>
              </a:defRPr>
            </a:lvl1pPr>
          </a:lstStyle>
          <a:p>
            <a:fld id="{CBC48EC7-AF6A-48D3-8284-14BACBEBDD84}" type="datetimeFigureOut">
              <a:rPr lang="en-US" dirty="0"/>
              <a:t>10/16/2025</a:t>
            </a:fld>
            <a:endParaRPr lang="en-US" dirty="0"/>
          </a:p>
        </p:txBody>
      </p:sp>
      <p:sp>
        <p:nvSpPr>
          <p:cNvPr id="5" name="Footer Placeholder 4"/>
          <p:cNvSpPr>
            <a:spLocks noGrp="1"/>
          </p:cNvSpPr>
          <p:nvPr>
            <p:ph type="ftr" sz="quarter" idx="3"/>
          </p:nvPr>
        </p:nvSpPr>
        <p:spPr>
          <a:xfrm>
            <a:off x="3489960" y="6307672"/>
            <a:ext cx="5212080" cy="274320"/>
          </a:xfrm>
          <a:prstGeom prst="rect">
            <a:avLst/>
          </a:prstGeom>
        </p:spPr>
        <p:txBody>
          <a:bodyPr vert="horz" lIns="91440" tIns="45720" rIns="91440" bIns="45720" rtlCol="0" anchor="b"/>
          <a:lstStyle>
            <a:lvl1pPr algn="ctr">
              <a:defRPr sz="1000">
                <a:solidFill>
                  <a:schemeClr val="tx1">
                    <a:lumMod val="75000"/>
                    <a:lumOff val="25000"/>
                  </a:schemeClr>
                </a:solidFill>
              </a:defRPr>
            </a:lvl1pPr>
          </a:lstStyle>
          <a:p>
            <a:endParaRPr lang="en-US" dirty="0"/>
          </a:p>
        </p:txBody>
      </p:sp>
      <p:sp>
        <p:nvSpPr>
          <p:cNvPr id="6" name="Slide Number Placeholder 5"/>
          <p:cNvSpPr>
            <a:spLocks noGrp="1"/>
          </p:cNvSpPr>
          <p:nvPr>
            <p:ph type="sldNum" sz="quarter" idx="4"/>
          </p:nvPr>
        </p:nvSpPr>
        <p:spPr>
          <a:xfrm>
            <a:off x="10469880" y="6307672"/>
            <a:ext cx="1463040" cy="274320"/>
          </a:xfrm>
          <a:prstGeom prst="rect">
            <a:avLst/>
          </a:prstGeom>
        </p:spPr>
        <p:txBody>
          <a:bodyPr vert="horz" lIns="91440" tIns="45720" rIns="91440" bIns="45720" rtlCol="0" anchor="b"/>
          <a:lstStyle>
            <a:lvl1pPr algn="r">
              <a:defRPr sz="1000">
                <a:solidFill>
                  <a:schemeClr val="tx1">
                    <a:lumMod val="75000"/>
                    <a:lumOff val="25000"/>
                  </a:schemeClr>
                </a:solidFill>
              </a:defRPr>
            </a:lvl1pPr>
          </a:lstStyle>
          <a:p>
            <a:fld id="{4FAB73BC-B049-4115-A692-8D63A059BFB8}"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769" r:id="rId1"/>
    <p:sldLayoutId id="2147483770" r:id="rId2"/>
    <p:sldLayoutId id="2147483771" r:id="rId3"/>
    <p:sldLayoutId id="2147483772" r:id="rId4"/>
    <p:sldLayoutId id="2147483773" r:id="rId5"/>
    <p:sldLayoutId id="2147483774" r:id="rId6"/>
    <p:sldLayoutId id="2147483775" r:id="rId7"/>
    <p:sldLayoutId id="2147483776" r:id="rId8"/>
    <p:sldLayoutId id="2147483777" r:id="rId9"/>
    <p:sldLayoutId id="2147483778" r:id="rId10"/>
    <p:sldLayoutId id="2147483779" r:id="rId11"/>
  </p:sldLayoutIdLst>
  <p:hf sldNum="0" hdr="0" ftr="0" dt="0"/>
  <p:txStyles>
    <p:titleStyle>
      <a:lvl1pPr algn="l" defTabSz="914400" rtl="0" eaLnBrk="1" latinLnBrk="0" hangingPunct="1">
        <a:lnSpc>
          <a:spcPct val="90000"/>
        </a:lnSpc>
        <a:spcBef>
          <a:spcPct val="0"/>
        </a:spcBef>
        <a:buNone/>
        <a:defRPr lang="en-US" sz="4800" kern="1200" cap="none" spc="0" baseline="0" dirty="0">
          <a:solidFill>
            <a:schemeClr val="tx1">
              <a:lumMod val="85000"/>
              <a:lumOff val="15000"/>
            </a:schemeClr>
          </a:solidFill>
          <a:effectLst/>
          <a:latin typeface="+mj-lt"/>
          <a:ea typeface="+mn-ea"/>
          <a:cs typeface="+mn-cs"/>
        </a:defRPr>
      </a:lvl1pPr>
    </p:titleStyle>
    <p:bodyStyle>
      <a:lvl1pPr marL="182880" indent="-182880" algn="l" defTabSz="914400" rtl="0" eaLnBrk="1" latinLnBrk="0" hangingPunct="1">
        <a:lnSpc>
          <a:spcPct val="100000"/>
        </a:lnSpc>
        <a:spcBef>
          <a:spcPts val="900"/>
        </a:spcBef>
        <a:spcAft>
          <a:spcPts val="0"/>
        </a:spcAft>
        <a:buClr>
          <a:schemeClr val="tx1">
            <a:lumMod val="85000"/>
            <a:lumOff val="15000"/>
          </a:schemeClr>
        </a:buClr>
        <a:buFont typeface="Garamond" pitchFamily="18" charset="0"/>
        <a:buChar char="◦"/>
        <a:defRPr sz="1800" kern="1200">
          <a:solidFill>
            <a:schemeClr val="tx1"/>
          </a:solidFill>
          <a:latin typeface="+mn-lt"/>
          <a:ea typeface="+mn-ea"/>
          <a:cs typeface="+mn-cs"/>
        </a:defRPr>
      </a:lvl1pPr>
      <a:lvl2pPr marL="45720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600" kern="1200">
          <a:solidFill>
            <a:schemeClr val="tx1"/>
          </a:solidFill>
          <a:latin typeface="+mn-lt"/>
          <a:ea typeface="+mn-ea"/>
          <a:cs typeface="+mn-cs"/>
        </a:defRPr>
      </a:lvl2pPr>
      <a:lvl3pPr marL="73152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3pPr>
      <a:lvl4pPr marL="100584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4pPr>
      <a:lvl5pPr marL="128016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5pPr>
      <a:lvl6pPr marL="16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6pPr>
      <a:lvl7pPr marL="19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7pPr>
      <a:lvl8pPr marL="22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8pPr>
      <a:lvl9pPr marL="25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7E9976-8284-95CF-E00E-050CD5A53D7A}"/>
              </a:ext>
            </a:extLst>
          </p:cNvPr>
          <p:cNvSpPr>
            <a:spLocks noGrp="1"/>
          </p:cNvSpPr>
          <p:nvPr>
            <p:ph type="ctrTitle"/>
          </p:nvPr>
        </p:nvSpPr>
        <p:spPr/>
        <p:txBody>
          <a:bodyPr/>
          <a:lstStyle/>
          <a:p>
            <a:r>
              <a:rPr lang="en-US" dirty="0"/>
              <a:t>Khadeeja </a:t>
            </a:r>
            <a:r>
              <a:rPr lang="en-US" dirty="0" err="1"/>
              <a:t>bibi</a:t>
            </a:r>
            <a:br>
              <a:rPr lang="en-US" dirty="0"/>
            </a:br>
            <a:endParaRPr lang="en-US" dirty="0"/>
          </a:p>
        </p:txBody>
      </p:sp>
      <p:sp>
        <p:nvSpPr>
          <p:cNvPr id="3" name="Subtitle 2">
            <a:extLst>
              <a:ext uri="{FF2B5EF4-FFF2-40B4-BE49-F238E27FC236}">
                <a16:creationId xmlns:a16="http://schemas.microsoft.com/office/drawing/2014/main" id="{4D619A15-1EB7-D1DD-23D5-10161E056891}"/>
              </a:ext>
            </a:extLst>
          </p:cNvPr>
          <p:cNvSpPr>
            <a:spLocks noGrp="1"/>
          </p:cNvSpPr>
          <p:nvPr>
            <p:ph type="subTitle" idx="1"/>
          </p:nvPr>
        </p:nvSpPr>
        <p:spPr/>
        <p:txBody>
          <a:bodyPr>
            <a:normAutofit fontScale="62500" lnSpcReduction="20000"/>
          </a:bodyPr>
          <a:lstStyle/>
          <a:p>
            <a:r>
              <a:rPr lang="en-US" dirty="0"/>
              <a:t>LCHS4010</a:t>
            </a:r>
          </a:p>
          <a:p>
            <a:r>
              <a:rPr lang="en-US" dirty="0"/>
              <a:t>COMPNONENT 1</a:t>
            </a:r>
          </a:p>
          <a:p>
            <a:r>
              <a:rPr lang="en-US" dirty="0"/>
              <a:t>HEALTH AND SOCIAL CARE</a:t>
            </a:r>
          </a:p>
        </p:txBody>
      </p:sp>
    </p:spTree>
    <p:extLst>
      <p:ext uri="{BB962C8B-B14F-4D97-AF65-F5344CB8AC3E}">
        <p14:creationId xmlns:p14="http://schemas.microsoft.com/office/powerpoint/2010/main" val="14594815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5F0921B3-351A-9CE1-D845-DAB02DF9BE1D}"/>
              </a:ext>
            </a:extLst>
          </p:cNvPr>
          <p:cNvSpPr>
            <a:spLocks noGrp="1"/>
          </p:cNvSpPr>
          <p:nvPr>
            <p:ph idx="1"/>
          </p:nvPr>
        </p:nvSpPr>
        <p:spPr/>
        <p:txBody>
          <a:bodyPr>
            <a:normAutofit/>
          </a:bodyPr>
          <a:lstStyle/>
          <a:p>
            <a:r>
              <a:rPr lang="en-US" sz="1600" dirty="0"/>
              <a:t>Hello everybody, today I will be talking about how Bowlby’s attachment theory helps us understand and support a young child that is called Amira who’s recently joined our nursery. And I will be covering the key concepts of the theory, apply them to Amiras situation and suggest how we can overcome the problems Amira faces in early childhood care</a:t>
            </a:r>
          </a:p>
        </p:txBody>
      </p:sp>
    </p:spTree>
    <p:extLst>
      <p:ext uri="{BB962C8B-B14F-4D97-AF65-F5344CB8AC3E}">
        <p14:creationId xmlns:p14="http://schemas.microsoft.com/office/powerpoint/2010/main" val="245035480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E29E5E-41FE-E612-84E1-46C955301D99}"/>
              </a:ext>
            </a:extLst>
          </p:cNvPr>
          <p:cNvSpPr>
            <a:spLocks noGrp="1"/>
          </p:cNvSpPr>
          <p:nvPr>
            <p:ph type="title"/>
          </p:nvPr>
        </p:nvSpPr>
        <p:spPr/>
        <p:txBody>
          <a:bodyPr/>
          <a:lstStyle/>
          <a:p>
            <a:r>
              <a:rPr lang="en-US" dirty="0"/>
              <a:t>Introduction </a:t>
            </a:r>
          </a:p>
        </p:txBody>
      </p:sp>
      <p:sp>
        <p:nvSpPr>
          <p:cNvPr id="3" name="Content Placeholder 2">
            <a:extLst>
              <a:ext uri="{FF2B5EF4-FFF2-40B4-BE49-F238E27FC236}">
                <a16:creationId xmlns:a16="http://schemas.microsoft.com/office/drawing/2014/main" id="{B545F73A-2C16-8321-CF00-0CDBD53CDAB5}"/>
              </a:ext>
            </a:extLst>
          </p:cNvPr>
          <p:cNvSpPr>
            <a:spLocks noGrp="1"/>
          </p:cNvSpPr>
          <p:nvPr>
            <p:ph idx="1"/>
          </p:nvPr>
        </p:nvSpPr>
        <p:spPr/>
        <p:txBody>
          <a:bodyPr/>
          <a:lstStyle/>
          <a:p>
            <a:pPr marL="0" indent="0">
              <a:buNone/>
            </a:pPr>
            <a:r>
              <a:rPr lang="en-US" dirty="0"/>
              <a:t>Amira is a three year old individual who has recently started at our nursery. She is showing signs of anxiety when she is separated from her </a:t>
            </a:r>
            <a:r>
              <a:rPr lang="en-US" dirty="0" err="1"/>
              <a:t>careres</a:t>
            </a:r>
            <a:r>
              <a:rPr lang="en-US" dirty="0"/>
              <a:t>, she has very little verbal communication and she seems to find difficulty to engage in group play. This presentation aims to explore her </a:t>
            </a:r>
            <a:r>
              <a:rPr lang="en-US" dirty="0" err="1"/>
              <a:t>behaviour</a:t>
            </a:r>
            <a:r>
              <a:rPr lang="en-US" dirty="0"/>
              <a:t> through a theory which is identified as Bowlby’s attachment theory to support her development.</a:t>
            </a:r>
          </a:p>
        </p:txBody>
      </p:sp>
    </p:spTree>
    <p:extLst>
      <p:ext uri="{BB962C8B-B14F-4D97-AF65-F5344CB8AC3E}">
        <p14:creationId xmlns:p14="http://schemas.microsoft.com/office/powerpoint/2010/main" val="390006045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EA877-B51F-23B2-D2FB-123881228354}"/>
              </a:ext>
            </a:extLst>
          </p:cNvPr>
          <p:cNvSpPr>
            <a:spLocks noGrp="1"/>
          </p:cNvSpPr>
          <p:nvPr>
            <p:ph type="title"/>
          </p:nvPr>
        </p:nvSpPr>
        <p:spPr/>
        <p:txBody>
          <a:bodyPr>
            <a:normAutofit fontScale="90000"/>
          </a:bodyPr>
          <a:lstStyle/>
          <a:p>
            <a:r>
              <a:rPr lang="en-US" dirty="0"/>
              <a:t>Why I have chosen to use Bowlby’s attachment theory?</a:t>
            </a:r>
          </a:p>
        </p:txBody>
      </p:sp>
      <p:sp>
        <p:nvSpPr>
          <p:cNvPr id="3" name="Content Placeholder 2">
            <a:extLst>
              <a:ext uri="{FF2B5EF4-FFF2-40B4-BE49-F238E27FC236}">
                <a16:creationId xmlns:a16="http://schemas.microsoft.com/office/drawing/2014/main" id="{36E1C846-4F30-9EE9-3C11-3E713271E24B}"/>
              </a:ext>
            </a:extLst>
          </p:cNvPr>
          <p:cNvSpPr>
            <a:spLocks noGrp="1"/>
          </p:cNvSpPr>
          <p:nvPr>
            <p:ph idx="1"/>
          </p:nvPr>
        </p:nvSpPr>
        <p:spPr/>
        <p:txBody>
          <a:bodyPr/>
          <a:lstStyle/>
          <a:p>
            <a:pPr marL="0" indent="0">
              <a:buNone/>
            </a:pPr>
            <a:r>
              <a:rPr lang="en-US" dirty="0"/>
              <a:t>I’ve chosen Bowlby’s attachment theory because it’s based on understanding early emotional bonds. Bowlby believed that the quality of these early attachments has profound impact on later social and emotional development. Basically how children develop there sense of security and trust depends largely on there relationships with there caregivers. And this makes it highly relevant to Amiras current </a:t>
            </a:r>
            <a:r>
              <a:rPr lang="en-US" dirty="0" err="1"/>
              <a:t>behaviour</a:t>
            </a:r>
            <a:r>
              <a:rPr lang="en-US" dirty="0"/>
              <a:t>. </a:t>
            </a:r>
          </a:p>
          <a:p>
            <a:pPr marL="0" indent="0">
              <a:buNone/>
            </a:pPr>
            <a:endParaRPr lang="en-US" dirty="0"/>
          </a:p>
          <a:p>
            <a:pPr marL="0" indent="0">
              <a:buNone/>
            </a:pPr>
            <a:r>
              <a:rPr lang="en-US" dirty="0"/>
              <a:t>EXPLINATION OF BOWLBYS ATTACHEMENT THEORY </a:t>
            </a:r>
          </a:p>
          <a:p>
            <a:pPr marL="0" indent="0">
              <a:buNone/>
            </a:pPr>
            <a:r>
              <a:rPr lang="en-US" dirty="0"/>
              <a:t>Bowlby delivered that children and biologically wired to form attachment to there primary caregivers such as parents or family members this is as a </a:t>
            </a:r>
            <a:r>
              <a:rPr lang="en-US" dirty="0" err="1"/>
              <a:t>survivle</a:t>
            </a:r>
            <a:r>
              <a:rPr lang="en-US" dirty="0"/>
              <a:t> mechanism. These attachments provide a save haven where children can feel safe and from which can explore the world confidently. </a:t>
            </a:r>
          </a:p>
        </p:txBody>
      </p:sp>
    </p:spTree>
    <p:extLst>
      <p:ext uri="{BB962C8B-B14F-4D97-AF65-F5344CB8AC3E}">
        <p14:creationId xmlns:p14="http://schemas.microsoft.com/office/powerpoint/2010/main" val="288788485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96E66A-4425-12CC-D16B-D2ABB8006B1A}"/>
              </a:ext>
            </a:extLst>
          </p:cNvPr>
          <p:cNvSpPr>
            <a:spLocks noGrp="1"/>
          </p:cNvSpPr>
          <p:nvPr>
            <p:ph type="title"/>
          </p:nvPr>
        </p:nvSpPr>
        <p:spPr/>
        <p:txBody>
          <a:bodyPr>
            <a:normAutofit fontScale="90000"/>
          </a:bodyPr>
          <a:lstStyle/>
          <a:p>
            <a:r>
              <a:rPr lang="en-US" dirty="0"/>
              <a:t>Why is this important in early childhood?</a:t>
            </a:r>
          </a:p>
        </p:txBody>
      </p:sp>
      <p:sp>
        <p:nvSpPr>
          <p:cNvPr id="3" name="Content Placeholder 2">
            <a:extLst>
              <a:ext uri="{FF2B5EF4-FFF2-40B4-BE49-F238E27FC236}">
                <a16:creationId xmlns:a16="http://schemas.microsoft.com/office/drawing/2014/main" id="{F2DA4CF9-578F-D71A-0E78-B9619F34E765}"/>
              </a:ext>
            </a:extLst>
          </p:cNvPr>
          <p:cNvSpPr>
            <a:spLocks noGrp="1"/>
          </p:cNvSpPr>
          <p:nvPr>
            <p:ph idx="1"/>
          </p:nvPr>
        </p:nvSpPr>
        <p:spPr/>
        <p:txBody>
          <a:bodyPr/>
          <a:lstStyle/>
          <a:p>
            <a:pPr marL="0" indent="0">
              <a:buNone/>
            </a:pPr>
            <a:r>
              <a:rPr lang="en-US" dirty="0"/>
              <a:t>“ in early </a:t>
            </a:r>
            <a:r>
              <a:rPr lang="en-US" dirty="0" err="1"/>
              <a:t>childlhood</a:t>
            </a:r>
            <a:r>
              <a:rPr lang="en-US" dirty="0"/>
              <a:t>, secure </a:t>
            </a:r>
            <a:r>
              <a:rPr lang="en-US" dirty="0" err="1"/>
              <a:t>attachements</a:t>
            </a:r>
            <a:r>
              <a:rPr lang="en-US" dirty="0"/>
              <a:t> foster emotional regulation, social skills and </a:t>
            </a:r>
            <a:r>
              <a:rPr lang="en-US" dirty="0" err="1"/>
              <a:t>resiliance</a:t>
            </a:r>
            <a:r>
              <a:rPr lang="en-US" dirty="0"/>
              <a:t>. Children who feel safe and valued are most likely to engage with others and manage there emotions better. Whereas insecure attachments can lead to anxiety, </a:t>
            </a:r>
            <a:r>
              <a:rPr lang="en-US" dirty="0" err="1"/>
              <a:t>withdrawrals</a:t>
            </a:r>
            <a:r>
              <a:rPr lang="en-US" dirty="0"/>
              <a:t> or difficulty in social settings which seems to be happening with Amiras case</a:t>
            </a:r>
          </a:p>
          <a:p>
            <a:pPr marL="0" indent="0">
              <a:buNone/>
            </a:pPr>
            <a:endParaRPr lang="en-US" dirty="0"/>
          </a:p>
          <a:p>
            <a:pPr marL="0" indent="0">
              <a:buNone/>
            </a:pPr>
            <a:r>
              <a:rPr lang="en-US" dirty="0"/>
              <a:t>So applying this to Amira, her anxiety when being separated might be signs that she hasn’t developed a secure attachment yet. Also due to her limited verbal skills and reluctance to join in with group activities could also reflect on her feeling unsure about trusting others </a:t>
            </a:r>
            <a:r>
              <a:rPr lang="en-US" dirty="0" err="1"/>
              <a:t>oe</a:t>
            </a:r>
            <a:r>
              <a:rPr lang="en-US" dirty="0"/>
              <a:t> feeling emotionally secure. This suggests that she might need more consistent care to help build her sense of trust. Her </a:t>
            </a:r>
            <a:r>
              <a:rPr lang="en-US" dirty="0" err="1"/>
              <a:t>behaviour</a:t>
            </a:r>
            <a:r>
              <a:rPr lang="en-US" dirty="0"/>
              <a:t> indicates that her current internal working model might be one of insecurity which influences her interactions and developments. </a:t>
            </a:r>
          </a:p>
        </p:txBody>
      </p:sp>
    </p:spTree>
    <p:extLst>
      <p:ext uri="{BB962C8B-B14F-4D97-AF65-F5344CB8AC3E}">
        <p14:creationId xmlns:p14="http://schemas.microsoft.com/office/powerpoint/2010/main" val="245671914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9F7456-B863-7495-E9E7-82C7B61A7373}"/>
              </a:ext>
            </a:extLst>
          </p:cNvPr>
          <p:cNvSpPr>
            <a:spLocks noGrp="1"/>
          </p:cNvSpPr>
          <p:nvPr>
            <p:ph type="title"/>
          </p:nvPr>
        </p:nvSpPr>
        <p:spPr/>
        <p:txBody>
          <a:bodyPr>
            <a:normAutofit fontScale="90000"/>
          </a:bodyPr>
          <a:lstStyle/>
          <a:p>
            <a:r>
              <a:rPr lang="en-US" dirty="0"/>
              <a:t>Practical </a:t>
            </a:r>
            <a:r>
              <a:rPr lang="en-US" dirty="0" err="1"/>
              <a:t>stratergies</a:t>
            </a:r>
            <a:r>
              <a:rPr lang="en-US" dirty="0"/>
              <a:t> and interventions</a:t>
            </a:r>
          </a:p>
        </p:txBody>
      </p:sp>
      <p:sp>
        <p:nvSpPr>
          <p:cNvPr id="3" name="Content Placeholder 2">
            <a:extLst>
              <a:ext uri="{FF2B5EF4-FFF2-40B4-BE49-F238E27FC236}">
                <a16:creationId xmlns:a16="http://schemas.microsoft.com/office/drawing/2014/main" id="{F5FA0EB7-E89A-4FF2-1D53-6A85E65E16B1}"/>
              </a:ext>
            </a:extLst>
          </p:cNvPr>
          <p:cNvSpPr>
            <a:spLocks noGrp="1"/>
          </p:cNvSpPr>
          <p:nvPr>
            <p:ph idx="1"/>
          </p:nvPr>
        </p:nvSpPr>
        <p:spPr/>
        <p:txBody>
          <a:bodyPr/>
          <a:lstStyle/>
          <a:p>
            <a:pPr marL="0" indent="0">
              <a:buNone/>
            </a:pPr>
            <a:r>
              <a:rPr lang="en-US" dirty="0"/>
              <a:t>Based on this understanding I’d recommend a few </a:t>
            </a:r>
            <a:r>
              <a:rPr lang="en-US" dirty="0" err="1"/>
              <a:t>stratergies</a:t>
            </a:r>
            <a:r>
              <a:rPr lang="en-US" dirty="0"/>
              <a:t>. Firstly, keeping a consistent routine and keeping familiar caregivers is important so Amira knows what to expect and who she can rely on. Also building trust through responsive interactions such as one to one attention whilst she’s settling in </a:t>
            </a:r>
          </a:p>
          <a:p>
            <a:pPr marL="0" indent="0">
              <a:buNone/>
            </a:pPr>
            <a:r>
              <a:rPr lang="en-US" dirty="0"/>
              <a:t>Using visual aids and simple language can support her communication making her feel more confident also small group activities and individual play sessions can also encourage her trust and social skills gradually helping her engage more with other individuals</a:t>
            </a:r>
          </a:p>
          <a:p>
            <a:pPr marL="0" indent="0">
              <a:buNone/>
            </a:pPr>
            <a:r>
              <a:rPr lang="en-US" dirty="0"/>
              <a:t>Another </a:t>
            </a:r>
            <a:r>
              <a:rPr lang="en-US" dirty="0" err="1"/>
              <a:t>stratergy</a:t>
            </a:r>
            <a:r>
              <a:rPr lang="en-US" dirty="0"/>
              <a:t> is providing her with transitional objects such as a comfort toy which might sooth her separation anxiety. Patient and gentle reassurance is </a:t>
            </a:r>
            <a:r>
              <a:rPr lang="en-US" dirty="0" err="1"/>
              <a:t>extremly</a:t>
            </a:r>
            <a:r>
              <a:rPr lang="en-US" dirty="0"/>
              <a:t> important and ensuring she feels supported every step of the way. </a:t>
            </a:r>
          </a:p>
          <a:p>
            <a:pPr marL="0" indent="0">
              <a:buNone/>
            </a:pPr>
            <a:endParaRPr lang="en-US" dirty="0"/>
          </a:p>
        </p:txBody>
      </p:sp>
    </p:spTree>
    <p:extLst>
      <p:ext uri="{BB962C8B-B14F-4D97-AF65-F5344CB8AC3E}">
        <p14:creationId xmlns:p14="http://schemas.microsoft.com/office/powerpoint/2010/main" val="142223899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13E9DD-915A-71B9-2C6E-2F22CB3B2432}"/>
              </a:ext>
            </a:extLst>
          </p:cNvPr>
          <p:cNvSpPr>
            <a:spLocks noGrp="1"/>
          </p:cNvSpPr>
          <p:nvPr>
            <p:ph type="title"/>
          </p:nvPr>
        </p:nvSpPr>
        <p:spPr/>
        <p:txBody>
          <a:bodyPr/>
          <a:lstStyle/>
          <a:p>
            <a:r>
              <a:rPr lang="en-US" dirty="0"/>
              <a:t>Nature vs </a:t>
            </a:r>
            <a:r>
              <a:rPr lang="en-US" dirty="0" err="1"/>
              <a:t>nurtre</a:t>
            </a:r>
            <a:r>
              <a:rPr lang="en-US" dirty="0"/>
              <a:t> </a:t>
            </a:r>
          </a:p>
        </p:txBody>
      </p:sp>
      <p:sp>
        <p:nvSpPr>
          <p:cNvPr id="3" name="Content Placeholder 2">
            <a:extLst>
              <a:ext uri="{FF2B5EF4-FFF2-40B4-BE49-F238E27FC236}">
                <a16:creationId xmlns:a16="http://schemas.microsoft.com/office/drawing/2014/main" id="{F43C9867-E4D9-CABB-FC2A-D8CCA6095FB4}"/>
              </a:ext>
            </a:extLst>
          </p:cNvPr>
          <p:cNvSpPr>
            <a:spLocks noGrp="1"/>
          </p:cNvSpPr>
          <p:nvPr>
            <p:ph idx="1"/>
          </p:nvPr>
        </p:nvSpPr>
        <p:spPr/>
        <p:txBody>
          <a:bodyPr/>
          <a:lstStyle/>
          <a:p>
            <a:pPr marL="0" indent="0">
              <a:buNone/>
            </a:pPr>
            <a:r>
              <a:rPr lang="en-US" dirty="0"/>
              <a:t>It is extremely important to consider both environmental and biological influences. Amiras </a:t>
            </a:r>
            <a:r>
              <a:rPr lang="en-US" dirty="0" err="1"/>
              <a:t>temperment</a:t>
            </a:r>
            <a:r>
              <a:rPr lang="en-US" dirty="0"/>
              <a:t>, her innate personality affects how she forms attachments. But her environment including the </a:t>
            </a:r>
            <a:r>
              <a:rPr lang="en-US" dirty="0" err="1"/>
              <a:t>responsivness</a:t>
            </a:r>
            <a:r>
              <a:rPr lang="en-US" dirty="0"/>
              <a:t> of her carers and the nursery setting plays a huge role to. </a:t>
            </a:r>
          </a:p>
          <a:p>
            <a:pPr marL="0" indent="0">
              <a:buNone/>
            </a:pPr>
            <a:r>
              <a:rPr lang="en-US" dirty="0"/>
              <a:t>Her attachment style is shaped by these interactions, showing how nature and nurture work together to influence her emotional development. </a:t>
            </a:r>
          </a:p>
        </p:txBody>
      </p:sp>
    </p:spTree>
    <p:extLst>
      <p:ext uri="{BB962C8B-B14F-4D97-AF65-F5344CB8AC3E}">
        <p14:creationId xmlns:p14="http://schemas.microsoft.com/office/powerpoint/2010/main" val="323140234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ED4E53-F580-1361-A1CF-C6659DF9C901}"/>
              </a:ext>
            </a:extLst>
          </p:cNvPr>
          <p:cNvSpPr>
            <a:spLocks noGrp="1"/>
          </p:cNvSpPr>
          <p:nvPr>
            <p:ph type="title"/>
          </p:nvPr>
        </p:nvSpPr>
        <p:spPr/>
        <p:txBody>
          <a:bodyPr/>
          <a:lstStyle/>
          <a:p>
            <a:r>
              <a:rPr lang="en-US" dirty="0" err="1"/>
              <a:t>Evalution</a:t>
            </a:r>
            <a:r>
              <a:rPr lang="en-US" dirty="0"/>
              <a:t> of </a:t>
            </a:r>
            <a:r>
              <a:rPr lang="en-US" dirty="0" err="1"/>
              <a:t>bowlbys</a:t>
            </a:r>
            <a:r>
              <a:rPr lang="en-US" dirty="0"/>
              <a:t> theory </a:t>
            </a:r>
          </a:p>
        </p:txBody>
      </p:sp>
      <p:sp>
        <p:nvSpPr>
          <p:cNvPr id="3" name="Content Placeholder 2">
            <a:extLst>
              <a:ext uri="{FF2B5EF4-FFF2-40B4-BE49-F238E27FC236}">
                <a16:creationId xmlns:a16="http://schemas.microsoft.com/office/drawing/2014/main" id="{F6AE66E2-80A1-3F60-8C75-0D6C62357AC7}"/>
              </a:ext>
            </a:extLst>
          </p:cNvPr>
          <p:cNvSpPr>
            <a:spLocks noGrp="1"/>
          </p:cNvSpPr>
          <p:nvPr>
            <p:ph idx="1"/>
          </p:nvPr>
        </p:nvSpPr>
        <p:spPr/>
        <p:txBody>
          <a:bodyPr/>
          <a:lstStyle/>
          <a:p>
            <a:pPr marL="0" indent="0">
              <a:buNone/>
            </a:pPr>
            <a:r>
              <a:rPr lang="en-US" dirty="0"/>
              <a:t>Critical evaluation, I think </a:t>
            </a:r>
            <a:r>
              <a:rPr lang="en-US" dirty="0" err="1"/>
              <a:t>Bowlbys</a:t>
            </a:r>
            <a:r>
              <a:rPr lang="en-US" dirty="0"/>
              <a:t> attachment theory is really useful because it highlights the importance of early emotional bonds. There is a variety of research supporting that secure attachments lead to better social and emotional outcomes later on. </a:t>
            </a:r>
          </a:p>
          <a:p>
            <a:pPr marL="0" indent="0">
              <a:buNone/>
            </a:pPr>
            <a:r>
              <a:rPr lang="en-US" dirty="0"/>
              <a:t>However, its not without limitations. For example, it </a:t>
            </a:r>
            <a:r>
              <a:rPr lang="en-US" dirty="0" err="1"/>
              <a:t>overemphersies</a:t>
            </a:r>
            <a:r>
              <a:rPr lang="en-US" dirty="0"/>
              <a:t> the role of the primary caregiver and </a:t>
            </a:r>
            <a:r>
              <a:rPr lang="en-US" dirty="0" err="1"/>
              <a:t>dosen’t</a:t>
            </a:r>
            <a:r>
              <a:rPr lang="en-US" dirty="0"/>
              <a:t> fully account for peer influences or cultural differences in attachment style. Also, some children with insecure attachments still develop </a:t>
            </a:r>
            <a:r>
              <a:rPr lang="en-US" dirty="0" err="1"/>
              <a:t>resiliance</a:t>
            </a:r>
            <a:r>
              <a:rPr lang="en-US" dirty="0"/>
              <a:t> and succeed in life which shows other factors are also in play. </a:t>
            </a:r>
          </a:p>
        </p:txBody>
      </p:sp>
    </p:spTree>
    <p:extLst>
      <p:ext uri="{BB962C8B-B14F-4D97-AF65-F5344CB8AC3E}">
        <p14:creationId xmlns:p14="http://schemas.microsoft.com/office/powerpoint/2010/main" val="415015589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00CFCC-15D8-BD75-6D30-48D1651A5877}"/>
              </a:ext>
            </a:extLst>
          </p:cNvPr>
          <p:cNvSpPr>
            <a:spLocks noGrp="1"/>
          </p:cNvSpPr>
          <p:nvPr>
            <p:ph type="title"/>
          </p:nvPr>
        </p:nvSpPr>
        <p:spPr/>
        <p:txBody>
          <a:bodyPr/>
          <a:lstStyle/>
          <a:p>
            <a:r>
              <a:rPr lang="en-US" dirty="0" err="1"/>
              <a:t>Conlusion</a:t>
            </a:r>
            <a:r>
              <a:rPr lang="en-US" dirty="0"/>
              <a:t> </a:t>
            </a:r>
          </a:p>
        </p:txBody>
      </p:sp>
      <p:sp>
        <p:nvSpPr>
          <p:cNvPr id="3" name="Content Placeholder 2">
            <a:extLst>
              <a:ext uri="{FF2B5EF4-FFF2-40B4-BE49-F238E27FC236}">
                <a16:creationId xmlns:a16="http://schemas.microsoft.com/office/drawing/2014/main" id="{1526E223-ABA5-112C-3BB8-BB43E4E01632}"/>
              </a:ext>
            </a:extLst>
          </p:cNvPr>
          <p:cNvSpPr>
            <a:spLocks noGrp="1"/>
          </p:cNvSpPr>
          <p:nvPr>
            <p:ph idx="1"/>
          </p:nvPr>
        </p:nvSpPr>
        <p:spPr/>
        <p:txBody>
          <a:bodyPr/>
          <a:lstStyle/>
          <a:p>
            <a:pPr marL="0" indent="0">
              <a:buNone/>
            </a:pPr>
            <a:r>
              <a:rPr lang="en-US" dirty="0"/>
              <a:t>Overall </a:t>
            </a:r>
            <a:r>
              <a:rPr lang="en-US" dirty="0" err="1"/>
              <a:t>Bowlbys</a:t>
            </a:r>
            <a:r>
              <a:rPr lang="en-US" dirty="0"/>
              <a:t> attachment theory provides valuable insights into Amiras current </a:t>
            </a:r>
            <a:r>
              <a:rPr lang="en-US" dirty="0" err="1"/>
              <a:t>behavioura</a:t>
            </a:r>
            <a:r>
              <a:rPr lang="en-US" dirty="0"/>
              <a:t> and needs. By forming secure attachments through consistent, responsive care we can support her emotional and social development but it is also important to remember that development is complex and is influenced by many factors which are both biological and environmental. </a:t>
            </a:r>
          </a:p>
          <a:p>
            <a:pPr marL="0" indent="0">
              <a:buNone/>
            </a:pPr>
            <a:r>
              <a:rPr lang="en-US" dirty="0"/>
              <a:t>Thankyou so much for listening and I hope this presentation has given you a clear understanding of how psychological </a:t>
            </a:r>
            <a:r>
              <a:rPr lang="en-US" dirty="0" err="1"/>
              <a:t>theroies</a:t>
            </a:r>
            <a:r>
              <a:rPr lang="en-US" dirty="0"/>
              <a:t> can inform practical care. </a:t>
            </a:r>
          </a:p>
        </p:txBody>
      </p:sp>
    </p:spTree>
    <p:extLst>
      <p:ext uri="{BB962C8B-B14F-4D97-AF65-F5344CB8AC3E}">
        <p14:creationId xmlns:p14="http://schemas.microsoft.com/office/powerpoint/2010/main" val="35588963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C675C3-3B58-56C8-7EB5-B0B1045DCD22}"/>
              </a:ext>
            </a:extLst>
          </p:cNvPr>
          <p:cNvSpPr>
            <a:spLocks noGrp="1"/>
          </p:cNvSpPr>
          <p:nvPr>
            <p:ph type="title"/>
          </p:nvPr>
        </p:nvSpPr>
        <p:spPr/>
        <p:txBody>
          <a:bodyPr/>
          <a:lstStyle/>
          <a:p>
            <a:r>
              <a:rPr lang="en-US" dirty="0"/>
              <a:t>References </a:t>
            </a:r>
          </a:p>
        </p:txBody>
      </p:sp>
      <p:sp>
        <p:nvSpPr>
          <p:cNvPr id="3" name="Content Placeholder 2">
            <a:extLst>
              <a:ext uri="{FF2B5EF4-FFF2-40B4-BE49-F238E27FC236}">
                <a16:creationId xmlns:a16="http://schemas.microsoft.com/office/drawing/2014/main" id="{78659BFD-CD08-BAB6-F4BB-B19C1C8A3E69}"/>
              </a:ext>
            </a:extLst>
          </p:cNvPr>
          <p:cNvSpPr>
            <a:spLocks noGrp="1"/>
          </p:cNvSpPr>
          <p:nvPr>
            <p:ph idx="1"/>
          </p:nvPr>
        </p:nvSpPr>
        <p:spPr/>
        <p:txBody>
          <a:bodyPr>
            <a:normAutofit lnSpcReduction="10000"/>
          </a:bodyPr>
          <a:lstStyle/>
          <a:p>
            <a:r>
              <a:rPr lang="en-US" dirty="0"/>
              <a:t>Bowlby, J. (1969). Attachment and Loss: Vol. Attachment London: Hogarth. </a:t>
            </a:r>
          </a:p>
          <a:p>
            <a:r>
              <a:rPr lang="en-US" dirty="0"/>
              <a:t>Ainsworth, M. D. S., Belhar, M. C., Waters, E., &amp; Wall, S. (1978). Patterns of attachment: A psychological study of the strange situation. Hillsdale, NJ: Erlbaum. </a:t>
            </a:r>
          </a:p>
          <a:p>
            <a:r>
              <a:rPr lang="en-US" dirty="0"/>
              <a:t>Cassidy, J., &amp; Shaver, P. R. (2016). Handbook of attachment: Theory, research, and clinical applications. Guilford Publications. </a:t>
            </a:r>
          </a:p>
          <a:p>
            <a:r>
              <a:rPr lang="en-US" dirty="0"/>
              <a:t>National Institute for Health and Care Excellence (NICE) (2017). Child development in the early years. NICE guidelines”</a:t>
            </a:r>
          </a:p>
          <a:p>
            <a:r>
              <a:rPr lang="en-US" dirty="0"/>
              <a:t>Pianta, R. C., La Paro, K. M., &amp; Hamre, B. K. (2008). Classroom Assessment Scoring System (CLASS)</a:t>
            </a:r>
          </a:p>
          <a:p>
            <a:r>
              <a:rPr lang="en-US" dirty="0"/>
              <a:t>Sroufe, L. A., Egeland B., Carlson, E., &amp; Collins, W. A. (2005). The development of the person: The Minnesota study of risk and adaption from birth to adulthood. Guilford Publications. </a:t>
            </a:r>
          </a:p>
        </p:txBody>
      </p:sp>
    </p:spTree>
    <p:extLst>
      <p:ext uri="{BB962C8B-B14F-4D97-AF65-F5344CB8AC3E}">
        <p14:creationId xmlns:p14="http://schemas.microsoft.com/office/powerpoint/2010/main" val="3833743"/>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Savon">
  <a:themeElements>
    <a:clrScheme name="Savon">
      <a:dk1>
        <a:sysClr val="windowText" lastClr="000000"/>
      </a:dk1>
      <a:lt1>
        <a:sysClr val="window" lastClr="FFFFFF"/>
      </a:lt1>
      <a:dk2>
        <a:srgbClr val="1485A4"/>
      </a:dk2>
      <a:lt2>
        <a:srgbClr val="E3DED1"/>
      </a:lt2>
      <a:accent1>
        <a:srgbClr val="1CADE4"/>
      </a:accent1>
      <a:accent2>
        <a:srgbClr val="2683C6"/>
      </a:accent2>
      <a:accent3>
        <a:srgbClr val="27CED7"/>
      </a:accent3>
      <a:accent4>
        <a:srgbClr val="42BA97"/>
      </a:accent4>
      <a:accent5>
        <a:srgbClr val="3E8853"/>
      </a:accent5>
      <a:accent6>
        <a:srgbClr val="62A39F"/>
      </a:accent6>
      <a:hlink>
        <a:srgbClr val="F49100"/>
      </a:hlink>
      <a:folHlink>
        <a:srgbClr val="739D9B"/>
      </a:folHlink>
    </a:clrScheme>
    <a:fontScheme name="Savon">
      <a:maj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Savon">
      <a:fillStyleLst>
        <a:solidFill>
          <a:schemeClr val="phClr"/>
        </a:solidFill>
        <a:gradFill rotWithShape="1">
          <a:gsLst>
            <a:gs pos="0">
              <a:schemeClr val="phClr">
                <a:tint val="60000"/>
                <a:satMod val="105000"/>
                <a:lumMod val="105000"/>
              </a:schemeClr>
            </a:gs>
            <a:gs pos="100000">
              <a:schemeClr val="phClr">
                <a:tint val="65000"/>
                <a:satMod val="100000"/>
                <a:lumMod val="100000"/>
              </a:schemeClr>
            </a:gs>
            <a:gs pos="100000">
              <a:schemeClr val="phClr">
                <a:tint val="70000"/>
                <a:satMod val="100000"/>
                <a:lumMod val="100000"/>
              </a:schemeClr>
            </a:gs>
          </a:gsLst>
          <a:lin ang="5400000" scaled="0"/>
        </a:gradFill>
        <a:gradFill rotWithShape="1">
          <a:gsLst>
            <a:gs pos="0">
              <a:schemeClr val="phClr">
                <a:satMod val="100000"/>
                <a:lumMod val="100000"/>
              </a:schemeClr>
            </a:gs>
            <a:gs pos="50000">
              <a:schemeClr val="phClr">
                <a:shade val="99000"/>
                <a:satMod val="105000"/>
                <a:lumMod val="100000"/>
              </a:schemeClr>
            </a:gs>
            <a:gs pos="100000">
              <a:schemeClr val="phClr">
                <a:shade val="98000"/>
                <a:satMod val="105000"/>
                <a:lumMod val="100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38100" dist="12700" dir="5400000" algn="ctr" rotWithShape="0">
              <a:srgbClr val="000000">
                <a:alpha val="63000"/>
              </a:srgbClr>
            </a:outerShdw>
          </a:effectLst>
        </a:effectStyle>
        <a:effectStyle>
          <a:effectLst>
            <a:outerShdw blurRad="57150" dist="19050" dir="5400000" algn="ctr" rotWithShape="0">
              <a:srgbClr val="000000">
                <a:alpha val="63000"/>
              </a:srgbClr>
            </a:outerShdw>
          </a:effectLst>
          <a:scene3d>
            <a:camera prst="orthographicFront">
              <a:rot lat="0" lon="0" rev="0"/>
            </a:camera>
            <a:lightRig rig="flat" dir="tl">
              <a:rot lat="0" lon="0" rev="4200000"/>
            </a:lightRig>
          </a:scene3d>
          <a:sp3d prstMaterial="flat">
            <a:bevelT w="50800" h="63500" prst="riblet"/>
          </a:sp3d>
        </a:effectStyle>
      </a:effectStyleLst>
      <a:bgFillStyleLst>
        <a:solidFill>
          <a:schemeClr val="phClr"/>
        </a:solidFill>
        <a:gradFill rotWithShape="1">
          <a:gsLst>
            <a:gs pos="0">
              <a:schemeClr val="phClr">
                <a:tint val="90000"/>
                <a:shade val="92000"/>
                <a:satMod val="160000"/>
              </a:schemeClr>
            </a:gs>
            <a:gs pos="77000">
              <a:schemeClr val="phClr">
                <a:tint val="100000"/>
                <a:shade val="73000"/>
                <a:satMod val="155000"/>
              </a:schemeClr>
            </a:gs>
            <a:gs pos="100000">
              <a:schemeClr val="phClr">
                <a:tint val="100000"/>
                <a:shade val="67000"/>
                <a:satMod val="145000"/>
              </a:schemeClr>
            </a:gs>
          </a:gsLst>
          <a:lin ang="5400000" scaled="0"/>
        </a:gradFill>
        <a:blipFill rotWithShape="1">
          <a:blip xmlns:r="http://schemas.openxmlformats.org/officeDocument/2006/relationships" r:embed="rId1">
            <a:duotone>
              <a:schemeClr val="phClr">
                <a:tint val="95000"/>
              </a:schemeClr>
              <a:schemeClr val="phClr">
                <a:shade val="92000"/>
                <a:satMod val="115000"/>
              </a:schemeClr>
            </a:duotone>
          </a:blip>
          <a:tile tx="0" ty="0" sx="60000" sy="60000" flip="none" algn="tl"/>
        </a:blipFill>
      </a:bgFillStyleLst>
    </a:fmtScheme>
  </a:themeElements>
  <a:objectDefaults/>
  <a:extraClrSchemeLst/>
  <a:extLst>
    <a:ext uri="{05A4C25C-085E-4340-85A3-A5531E510DB2}">
      <thm15:themeFamily xmlns:thm15="http://schemas.microsoft.com/office/thememl/2012/main" name="Savon" id="{1306E473-ED32-493B-A2D0-240A757EDD34}" vid="{C20BADFE-D095-436F-9677-9264042809F0}"/>
    </a:ext>
  </a:extLst>
</a:theme>
</file>

<file path=docProps/app.xml><?xml version="1.0" encoding="utf-8"?>
<Properties xmlns="http://schemas.openxmlformats.org/officeDocument/2006/extended-properties" xmlns:vt="http://schemas.openxmlformats.org/officeDocument/2006/docPropsVTypes">
  <Template>Savon</Template>
  <TotalTime>77</TotalTime>
  <Words>993</Words>
  <Application>Microsoft Office PowerPoint</Application>
  <PresentationFormat>Widescreen</PresentationFormat>
  <Paragraphs>36</Paragraphs>
  <Slides>10</Slides>
  <Notes>0</Notes>
  <HiddenSlides>0</HiddenSlides>
  <MMClips>0</MMClips>
  <ScaleCrop>false</ScaleCrop>
  <HeadingPairs>
    <vt:vector size="4" baseType="variant">
      <vt:variant>
        <vt:lpstr>Theme</vt:lpstr>
      </vt:variant>
      <vt:variant>
        <vt:i4>1</vt:i4>
      </vt:variant>
      <vt:variant>
        <vt:lpstr>Slide Titles</vt:lpstr>
      </vt:variant>
      <vt:variant>
        <vt:i4>10</vt:i4>
      </vt:variant>
    </vt:vector>
  </HeadingPairs>
  <TitlesOfParts>
    <vt:vector size="11" baseType="lpstr">
      <vt:lpstr>Savon</vt:lpstr>
      <vt:lpstr>Khadeeja bibi </vt:lpstr>
      <vt:lpstr>PowerPoint Presentation</vt:lpstr>
      <vt:lpstr>Introduction </vt:lpstr>
      <vt:lpstr>Why I have chosen to use Bowlby’s attachment theory?</vt:lpstr>
      <vt:lpstr>Why is this important in early childhood?</vt:lpstr>
      <vt:lpstr>Practical stratergies and interventions</vt:lpstr>
      <vt:lpstr>Nature vs nurtre </vt:lpstr>
      <vt:lpstr>Evalution of bowlbys theory </vt:lpstr>
      <vt:lpstr>Conlusion </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Mohammed Iqbal</dc:creator>
  <cp:lastModifiedBy>Mohammed Iqbal</cp:lastModifiedBy>
  <cp:revision>4</cp:revision>
  <dcterms:created xsi:type="dcterms:W3CDTF">2025-10-17T00:07:38Z</dcterms:created>
  <dcterms:modified xsi:type="dcterms:W3CDTF">2025-10-17T01:47:43Z</dcterms:modified>
</cp:coreProperties>
</file>