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10287000" cx="18288000"/>
  <p:notesSz cx="6858000" cy="9144000"/>
  <p:embeddedFontLst>
    <p:embeddedFont>
      <p:font typeface="Arimo"/>
      <p:bold r:id="rId16"/>
      <p:boldItalic r:id="rId17"/>
    </p:embeddedFont>
    <p:embeddedFont>
      <p:font typeface="Quattrocento Sans"/>
      <p:bold r:id="rId18"/>
      <p:boldItalic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GoogleSlidesCustomDataVersion2">
      <go:slidesCustomData xmlns:go="http://customooxmlschemas.google.com/" r:id="rId20" roundtripDataSignature="AMtx7mhYnQ9SbrolfnbX2bu28LQ2Wq4ij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customschemas.google.com/relationships/presentationmetadata" Target="meta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Arimo-boldItalic.fntdata"/><Relationship Id="rId16" Type="http://schemas.openxmlformats.org/officeDocument/2006/relationships/font" Target="fonts/Arimo-bold.fntdata"/><Relationship Id="rId5" Type="http://schemas.openxmlformats.org/officeDocument/2006/relationships/notesMaster" Target="notesMasters/notesMaster1.xml"/><Relationship Id="rId19" Type="http://schemas.openxmlformats.org/officeDocument/2006/relationships/font" Target="fonts/QuattrocentoSans-boldItalic.fntdata"/><Relationship Id="rId6" Type="http://schemas.openxmlformats.org/officeDocument/2006/relationships/slide" Target="slides/slide1.xml"/><Relationship Id="rId18" Type="http://schemas.openxmlformats.org/officeDocument/2006/relationships/font" Target="fonts/QuattrocentoSans-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3"/>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3"/>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1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5"/>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5"/>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1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1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6"/>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16"/>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1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1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17"/>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1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17"/>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1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1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1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9"/>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19"/>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1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20"/>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20"/>
          <p:cNvSpPr/>
          <p:nvPr>
            <p:ph idx="2" type="pic"/>
          </p:nvPr>
        </p:nvSpPr>
        <p:spPr>
          <a:xfrm>
            <a:off x="1792288" y="612775"/>
            <a:ext cx="5486400" cy="4114800"/>
          </a:xfrm>
          <a:prstGeom prst="rect">
            <a:avLst/>
          </a:prstGeom>
          <a:noFill/>
          <a:ln>
            <a:noFill/>
          </a:ln>
        </p:spPr>
      </p:sp>
      <p:sp>
        <p:nvSpPr>
          <p:cNvPr id="64" name="Google Shape;64;p20"/>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2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2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2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21"/>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2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22"/>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2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2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 Id="rId4" Type="http://schemas.openxmlformats.org/officeDocument/2006/relationships/image" Target="../media/image3.jpg"/><Relationship Id="rId5" Type="http://schemas.openxmlformats.org/officeDocument/2006/relationships/image" Target="../media/image1.jpg"/><Relationship Id="rId6" Type="http://schemas.openxmlformats.org/officeDocument/2006/relationships/image" Target="../media/image10.jpg"/><Relationship Id="rId7" Type="http://schemas.openxmlformats.org/officeDocument/2006/relationships/image" Target="../media/image5.jpg"/><Relationship Id="rId8" Type="http://schemas.openxmlformats.org/officeDocument/2006/relationships/image" Target="../media/image7.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jpg"/><Relationship Id="rId4" Type="http://schemas.openxmlformats.org/officeDocument/2006/relationships/image" Target="../media/image9.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2.jp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jpg"/><Relationship Id="rId4" Type="http://schemas.openxmlformats.org/officeDocument/2006/relationships/image" Target="../media/image6.jpg"/><Relationship Id="rId5" Type="http://schemas.openxmlformats.org/officeDocument/2006/relationships/image" Target="../media/image8.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2.jpg"/><Relationship Id="rId4" Type="http://schemas.openxmlformats.org/officeDocument/2006/relationships/image" Target="../media/image1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2.jp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2.jpg"/><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2.jpg"/><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2.jpg"/><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4.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83" name="Shape 83"/>
        <p:cNvGrpSpPr/>
        <p:nvPr/>
      </p:nvGrpSpPr>
      <p:grpSpPr>
        <a:xfrm>
          <a:off x="0" y="0"/>
          <a:ext cx="0" cy="0"/>
          <a:chOff x="0" y="0"/>
          <a:chExt cx="0" cy="0"/>
        </a:xfrm>
      </p:grpSpPr>
      <p:grpSp>
        <p:nvGrpSpPr>
          <p:cNvPr id="84" name="Google Shape;84;p1"/>
          <p:cNvGrpSpPr/>
          <p:nvPr/>
        </p:nvGrpSpPr>
        <p:grpSpPr>
          <a:xfrm>
            <a:off x="2144354" y="1482442"/>
            <a:ext cx="13857650" cy="1372067"/>
            <a:chOff x="0" y="-114300"/>
            <a:chExt cx="18476868" cy="1829422"/>
          </a:xfrm>
        </p:grpSpPr>
        <p:sp>
          <p:nvSpPr>
            <p:cNvPr id="85" name="Google Shape;85;p1"/>
            <p:cNvSpPr/>
            <p:nvPr/>
          </p:nvSpPr>
          <p:spPr>
            <a:xfrm>
              <a:off x="0" y="0"/>
              <a:ext cx="18476868" cy="1715118"/>
            </a:xfrm>
            <a:custGeom>
              <a:rect b="b" l="l" r="r" t="t"/>
              <a:pathLst>
                <a:path extrusionOk="0" h="1715118" w="18476868">
                  <a:moveTo>
                    <a:pt x="0" y="0"/>
                  </a:moveTo>
                  <a:lnTo>
                    <a:pt x="18476868" y="0"/>
                  </a:lnTo>
                  <a:lnTo>
                    <a:pt x="18476868" y="1715118"/>
                  </a:lnTo>
                  <a:lnTo>
                    <a:pt x="0" y="1715118"/>
                  </a:lnTo>
                  <a:close/>
                </a:path>
              </a:pathLst>
            </a:custGeom>
            <a:blipFill rotWithShape="1">
              <a:blip r:embed="rId3">
                <a:alphaModFix amt="0"/>
              </a:blip>
              <a:stretch>
                <a:fillRect b="-159908" l="0" r="0" t="-159908"/>
              </a:stretch>
            </a:blipFill>
            <a:ln>
              <a:noFill/>
            </a:ln>
          </p:spPr>
        </p:sp>
        <p:sp>
          <p:nvSpPr>
            <p:cNvPr id="86" name="Google Shape;86;p1"/>
            <p:cNvSpPr txBox="1"/>
            <p:nvPr/>
          </p:nvSpPr>
          <p:spPr>
            <a:xfrm>
              <a:off x="0" y="-114300"/>
              <a:ext cx="18476862" cy="1829422"/>
            </a:xfrm>
            <a:prstGeom prst="rect">
              <a:avLst/>
            </a:prstGeom>
            <a:noFill/>
            <a:ln>
              <a:noFill/>
            </a:ln>
          </p:spPr>
          <p:txBody>
            <a:bodyPr anchorCtr="0" anchor="b" bIns="0" lIns="0" spcFirstLastPara="1" rIns="0" wrap="square" tIns="0">
              <a:noAutofit/>
            </a:bodyPr>
            <a:lstStyle/>
            <a:p>
              <a:pPr indent="0" lvl="0" marL="0" marR="0" rtl="0" algn="l">
                <a:lnSpc>
                  <a:spcPct val="144000"/>
                </a:lnSpc>
                <a:spcBef>
                  <a:spcPts val="0"/>
                </a:spcBef>
                <a:spcAft>
                  <a:spcPts val="0"/>
                </a:spcAft>
                <a:buNone/>
              </a:pPr>
              <a:r>
                <a:rPr b="1" i="0" lang="en-US" sz="4050" u="none" cap="none" strike="noStrike">
                  <a:solidFill>
                    <a:srgbClr val="FFFFFF"/>
                  </a:solidFill>
                  <a:latin typeface="Arimo"/>
                  <a:ea typeface="Arimo"/>
                  <a:cs typeface="Arimo"/>
                  <a:sym typeface="Arimo"/>
                </a:rPr>
                <a:t>ROMANIAN MINI BAKERY </a:t>
              </a:r>
              <a:endParaRPr/>
            </a:p>
            <a:p>
              <a:pPr indent="0" lvl="0" marL="0" marR="0" rtl="0" algn="l">
                <a:lnSpc>
                  <a:spcPct val="144000"/>
                </a:lnSpc>
                <a:spcBef>
                  <a:spcPts val="0"/>
                </a:spcBef>
                <a:spcAft>
                  <a:spcPts val="0"/>
                </a:spcAft>
                <a:buNone/>
              </a:pPr>
              <a:r>
                <a:rPr b="1" i="0" lang="en-US" sz="4050" u="none" cap="none" strike="noStrike">
                  <a:solidFill>
                    <a:srgbClr val="FFFFFF"/>
                  </a:solidFill>
                  <a:latin typeface="Arimo"/>
                  <a:ea typeface="Arimo"/>
                  <a:cs typeface="Arimo"/>
                  <a:sym typeface="Arimo"/>
                </a:rPr>
                <a:t>GRANDMOTHER'S BREAD</a:t>
              </a:r>
              <a:endParaRPr/>
            </a:p>
          </p:txBody>
        </p:sp>
      </p:grpSp>
      <p:sp>
        <p:nvSpPr>
          <p:cNvPr id="87" name="Google Shape;87;p1"/>
          <p:cNvSpPr txBox="1"/>
          <p:nvPr/>
        </p:nvSpPr>
        <p:spPr>
          <a:xfrm>
            <a:off x="2212934" y="3368040"/>
            <a:ext cx="13720486" cy="5741670"/>
          </a:xfrm>
          <a:prstGeom prst="rect">
            <a:avLst/>
          </a:prstGeom>
          <a:noFill/>
          <a:ln>
            <a:noFill/>
          </a:ln>
        </p:spPr>
        <p:txBody>
          <a:bodyPr anchorCtr="0" anchor="t" bIns="0" lIns="0" spcFirstLastPara="1" rIns="0" wrap="square" tIns="0">
            <a:spAutoFit/>
          </a:bodyPr>
          <a:lstStyle/>
          <a:p>
            <a:pPr indent="0" lvl="0" marL="0" marR="0" rtl="0" algn="l">
              <a:lnSpc>
                <a:spcPct val="195000"/>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203597" lvl="1" marL="407194" marR="0" rtl="0" algn="l">
              <a:lnSpc>
                <a:spcPct val="156000"/>
              </a:lnSpc>
              <a:spcBef>
                <a:spcPts val="0"/>
              </a:spcBef>
              <a:spcAft>
                <a:spcPts val="0"/>
              </a:spcAft>
              <a:buClr>
                <a:srgbClr val="FFFFFF"/>
              </a:buClr>
              <a:buSzPts val="2250"/>
              <a:buFont typeface="Arial"/>
              <a:buChar char="•"/>
            </a:pPr>
            <a:r>
              <a:rPr b="0" i="0" lang="en-US" sz="2250" u="none" cap="none" strike="noStrike">
                <a:solidFill>
                  <a:srgbClr val="FFFFFF"/>
                </a:solidFill>
                <a:latin typeface="Arimo"/>
                <a:ea typeface="Arimo"/>
                <a:cs typeface="Arimo"/>
                <a:sym typeface="Arimo"/>
              </a:rPr>
              <a:t>STUDENT NAME : IANINA MARIA PANAITE </a:t>
            </a:r>
            <a:endParaRPr/>
          </a:p>
          <a:p>
            <a:pPr indent="-203597" lvl="1" marL="407194" marR="0" rtl="0" algn="l">
              <a:lnSpc>
                <a:spcPct val="156000"/>
              </a:lnSpc>
              <a:spcBef>
                <a:spcPts val="0"/>
              </a:spcBef>
              <a:spcAft>
                <a:spcPts val="0"/>
              </a:spcAft>
              <a:buClr>
                <a:srgbClr val="FFFFFF"/>
              </a:buClr>
              <a:buSzPts val="2250"/>
              <a:buFont typeface="Arial"/>
              <a:buChar char="•"/>
            </a:pPr>
            <a:r>
              <a:rPr b="0" i="0" lang="en-US" sz="2250" u="none" cap="none" strike="noStrike">
                <a:solidFill>
                  <a:srgbClr val="FFFFFF"/>
                </a:solidFill>
                <a:latin typeface="Arimo"/>
                <a:ea typeface="Arimo"/>
                <a:cs typeface="Arimo"/>
                <a:sym typeface="Arimo"/>
              </a:rPr>
              <a:t>STUDENT ID NUMBER :2434312 </a:t>
            </a:r>
            <a:endParaRPr/>
          </a:p>
          <a:p>
            <a:pPr indent="-203597" lvl="1" marL="407194" marR="0" rtl="0" algn="l">
              <a:lnSpc>
                <a:spcPct val="156000"/>
              </a:lnSpc>
              <a:spcBef>
                <a:spcPts val="0"/>
              </a:spcBef>
              <a:spcAft>
                <a:spcPts val="0"/>
              </a:spcAft>
              <a:buClr>
                <a:srgbClr val="FFFFFF"/>
              </a:buClr>
              <a:buSzPts val="2250"/>
              <a:buFont typeface="Arial"/>
              <a:buChar char="•"/>
            </a:pPr>
            <a:r>
              <a:rPr b="0" i="0" lang="en-US" sz="2250" u="none" cap="none" strike="noStrike">
                <a:solidFill>
                  <a:srgbClr val="FFFFFF"/>
                </a:solidFill>
                <a:latin typeface="Arimo"/>
                <a:ea typeface="Arimo"/>
                <a:cs typeface="Arimo"/>
                <a:sym typeface="Arimo"/>
              </a:rPr>
              <a:t>LECTURE NAME:ROOPA ARUVANALLI NAGARAJU </a:t>
            </a:r>
            <a:endParaRPr/>
          </a:p>
          <a:p>
            <a:pPr indent="-203597" lvl="1" marL="407194" marR="0" rtl="0" algn="l">
              <a:lnSpc>
                <a:spcPct val="156000"/>
              </a:lnSpc>
              <a:spcBef>
                <a:spcPts val="0"/>
              </a:spcBef>
              <a:spcAft>
                <a:spcPts val="0"/>
              </a:spcAft>
              <a:buClr>
                <a:srgbClr val="FFFFFF"/>
              </a:buClr>
              <a:buSzPts val="2250"/>
              <a:buFont typeface="Arial"/>
              <a:buChar char="•"/>
            </a:pPr>
            <a:r>
              <a:rPr b="0" i="0" lang="en-US" sz="2250" u="none" cap="none" strike="noStrike">
                <a:solidFill>
                  <a:srgbClr val="FFFFFF"/>
                </a:solidFill>
                <a:latin typeface="Arimo"/>
                <a:ea typeface="Arimo"/>
                <a:cs typeface="Arimo"/>
                <a:sym typeface="Arimo"/>
              </a:rPr>
              <a:t>MODULE NAME :ENTERPRISE&amp;ENTRPRENEURSHIP </a:t>
            </a:r>
            <a:endParaRPr/>
          </a:p>
          <a:p>
            <a:pPr indent="-203597" lvl="1" marL="407194" marR="0" rtl="0" algn="l">
              <a:lnSpc>
                <a:spcPct val="156000"/>
              </a:lnSpc>
              <a:spcBef>
                <a:spcPts val="0"/>
              </a:spcBef>
              <a:spcAft>
                <a:spcPts val="0"/>
              </a:spcAft>
              <a:buClr>
                <a:srgbClr val="FFFFFF"/>
              </a:buClr>
              <a:buSzPts val="2250"/>
              <a:buFont typeface="Arial"/>
              <a:buChar char="•"/>
            </a:pPr>
            <a:r>
              <a:rPr b="0" i="0" lang="en-US" sz="2250" u="none" cap="none" strike="noStrike">
                <a:solidFill>
                  <a:srgbClr val="FFFFFF"/>
                </a:solidFill>
                <a:latin typeface="Arimo"/>
                <a:ea typeface="Arimo"/>
                <a:cs typeface="Arimo"/>
                <a:sym typeface="Arimo"/>
              </a:rPr>
              <a:t>MODULE CODE:4006  </a:t>
            </a:r>
            <a:endParaRPr/>
          </a:p>
          <a:p>
            <a:pPr indent="-203597" lvl="1" marL="407194" marR="0" rtl="0" algn="l">
              <a:lnSpc>
                <a:spcPct val="156000"/>
              </a:lnSpc>
              <a:spcBef>
                <a:spcPts val="0"/>
              </a:spcBef>
              <a:spcAft>
                <a:spcPts val="0"/>
              </a:spcAft>
              <a:buClr>
                <a:srgbClr val="FFFFFF"/>
              </a:buClr>
              <a:buSzPts val="2250"/>
              <a:buFont typeface="Arial"/>
              <a:buChar char="•"/>
            </a:pPr>
            <a:r>
              <a:rPr b="0" i="0" lang="en-US" sz="2250" u="none" cap="none" strike="noStrike">
                <a:solidFill>
                  <a:srgbClr val="FFFFFF"/>
                </a:solidFill>
                <a:latin typeface="Arimo"/>
                <a:ea typeface="Arimo"/>
                <a:cs typeface="Arimo"/>
                <a:sym typeface="Arimo"/>
              </a:rPr>
              <a:t>ASSIGNEMENT TITLE : BUSINESS PLAN PRESENTATION  COMPONENT 2 </a:t>
            </a:r>
            <a:endParaRPr/>
          </a:p>
          <a:p>
            <a:pPr indent="-203597" lvl="1" marL="407194" marR="0" rtl="0" algn="l">
              <a:lnSpc>
                <a:spcPct val="156000"/>
              </a:lnSpc>
              <a:spcBef>
                <a:spcPts val="0"/>
              </a:spcBef>
              <a:spcAft>
                <a:spcPts val="0"/>
              </a:spcAft>
              <a:buNone/>
            </a:pPr>
            <a:r>
              <a:t/>
            </a:r>
            <a:endParaRPr b="0" i="0" sz="2250" u="none" cap="none" strike="noStrike">
              <a:solidFill>
                <a:srgbClr val="FFFFFF"/>
              </a:solidFill>
              <a:latin typeface="Arimo"/>
              <a:ea typeface="Arimo"/>
              <a:cs typeface="Arimo"/>
              <a:sym typeface="Arimo"/>
            </a:endParaRPr>
          </a:p>
        </p:txBody>
      </p:sp>
      <p:sp>
        <p:nvSpPr>
          <p:cNvPr descr="A hand holding a cup of coffee next to a croissant  AI-generated content may be incorrect." id="88" name="Google Shape;88;p1"/>
          <p:cNvSpPr/>
          <p:nvPr/>
        </p:nvSpPr>
        <p:spPr>
          <a:xfrm>
            <a:off x="9772250" y="4229176"/>
            <a:ext cx="2988278" cy="2697575"/>
          </a:xfrm>
          <a:custGeom>
            <a:rect b="b" l="l" r="r" t="t"/>
            <a:pathLst>
              <a:path extrusionOk="0" h="3596767" w="3984371">
                <a:moveTo>
                  <a:pt x="0" y="0"/>
                </a:moveTo>
                <a:lnTo>
                  <a:pt x="3984371" y="0"/>
                </a:lnTo>
                <a:lnTo>
                  <a:pt x="3984371" y="3596767"/>
                </a:lnTo>
                <a:lnTo>
                  <a:pt x="0" y="3596767"/>
                </a:lnTo>
                <a:lnTo>
                  <a:pt x="0" y="0"/>
                </a:lnTo>
                <a:close/>
              </a:path>
            </a:pathLst>
          </a:custGeom>
          <a:blipFill rotWithShape="1">
            <a:blip r:embed="rId4">
              <a:alphaModFix/>
            </a:blip>
            <a:stretch>
              <a:fillRect b="-24944" l="-46859" r="-22326" t="0"/>
            </a:stretch>
          </a:blipFill>
          <a:ln>
            <a:noFill/>
          </a:ln>
        </p:spPr>
      </p:sp>
      <p:sp>
        <p:nvSpPr>
          <p:cNvPr descr="A group of different types of bread  AI-generated content may be incorrect." id="89" name="Google Shape;89;p1"/>
          <p:cNvSpPr/>
          <p:nvPr/>
        </p:nvSpPr>
        <p:spPr>
          <a:xfrm>
            <a:off x="12397921" y="6922960"/>
            <a:ext cx="5729383" cy="2762346"/>
          </a:xfrm>
          <a:custGeom>
            <a:rect b="b" l="l" r="r" t="t"/>
            <a:pathLst>
              <a:path extrusionOk="0" h="3683127" w="7639177">
                <a:moveTo>
                  <a:pt x="0" y="0"/>
                </a:moveTo>
                <a:lnTo>
                  <a:pt x="7639177" y="0"/>
                </a:lnTo>
                <a:lnTo>
                  <a:pt x="7639177" y="3683127"/>
                </a:lnTo>
                <a:lnTo>
                  <a:pt x="0" y="3683127"/>
                </a:lnTo>
                <a:lnTo>
                  <a:pt x="0" y="0"/>
                </a:lnTo>
                <a:close/>
              </a:path>
            </a:pathLst>
          </a:custGeom>
          <a:blipFill rotWithShape="1">
            <a:blip r:embed="rId5">
              <a:alphaModFix/>
            </a:blip>
            <a:stretch>
              <a:fillRect b="-19109" l="0" r="0" t="-19110"/>
            </a:stretch>
          </a:blipFill>
          <a:ln>
            <a:noFill/>
          </a:ln>
        </p:spPr>
      </p:sp>
      <p:sp>
        <p:nvSpPr>
          <p:cNvPr descr="A person holding a basket of bread  AI-generated content may be incorrect." id="90" name="Google Shape;90;p1"/>
          <p:cNvSpPr/>
          <p:nvPr/>
        </p:nvSpPr>
        <p:spPr>
          <a:xfrm>
            <a:off x="13076787" y="187585"/>
            <a:ext cx="3415950" cy="6715125"/>
          </a:xfrm>
          <a:custGeom>
            <a:rect b="b" l="l" r="r" t="t"/>
            <a:pathLst>
              <a:path extrusionOk="0" h="8953500" w="4554601">
                <a:moveTo>
                  <a:pt x="0" y="0"/>
                </a:moveTo>
                <a:lnTo>
                  <a:pt x="4554601" y="0"/>
                </a:lnTo>
                <a:lnTo>
                  <a:pt x="4554601" y="8953500"/>
                </a:lnTo>
                <a:lnTo>
                  <a:pt x="0" y="8953500"/>
                </a:lnTo>
                <a:lnTo>
                  <a:pt x="0" y="0"/>
                </a:lnTo>
                <a:close/>
              </a:path>
            </a:pathLst>
          </a:custGeom>
          <a:blipFill rotWithShape="1">
            <a:blip r:embed="rId6">
              <a:alphaModFix/>
            </a:blip>
            <a:stretch>
              <a:fillRect b="0" l="-54997" r="-106818" t="0"/>
            </a:stretch>
          </a:blipFill>
          <a:ln>
            <a:noFill/>
          </a:ln>
        </p:spPr>
      </p:sp>
      <p:sp>
        <p:nvSpPr>
          <p:cNvPr descr="Making sourdough bread" id="91" name="Google Shape;91;p1"/>
          <p:cNvSpPr/>
          <p:nvPr/>
        </p:nvSpPr>
        <p:spPr>
          <a:xfrm>
            <a:off x="9564062" y="352292"/>
            <a:ext cx="3415950" cy="3874961"/>
          </a:xfrm>
          <a:custGeom>
            <a:rect b="b" l="l" r="r" t="t"/>
            <a:pathLst>
              <a:path extrusionOk="0" h="5166614" w="4554601">
                <a:moveTo>
                  <a:pt x="0" y="0"/>
                </a:moveTo>
                <a:lnTo>
                  <a:pt x="4554601" y="0"/>
                </a:lnTo>
                <a:lnTo>
                  <a:pt x="4554601" y="5166614"/>
                </a:lnTo>
                <a:lnTo>
                  <a:pt x="0" y="5166614"/>
                </a:lnTo>
                <a:lnTo>
                  <a:pt x="0" y="0"/>
                </a:lnTo>
                <a:close/>
              </a:path>
            </a:pathLst>
          </a:custGeom>
          <a:blipFill rotWithShape="1">
            <a:blip r:embed="rId7">
              <a:alphaModFix/>
            </a:blip>
            <a:stretch>
              <a:fillRect b="-1" l="-35112" r="-35112" t="0"/>
            </a:stretch>
          </a:blipFill>
          <a:ln>
            <a:noFill/>
          </a:ln>
        </p:spPr>
      </p:sp>
      <p:sp>
        <p:nvSpPr>
          <p:cNvPr descr="A person making bread on a table  AI-generated content may be incorrect." id="92" name="Google Shape;92;p1"/>
          <p:cNvSpPr/>
          <p:nvPr/>
        </p:nvSpPr>
        <p:spPr>
          <a:xfrm>
            <a:off x="15088943" y="7093325"/>
            <a:ext cx="2815494" cy="4706493"/>
          </a:xfrm>
          <a:custGeom>
            <a:rect b="b" l="l" r="r" t="t"/>
            <a:pathLst>
              <a:path extrusionOk="0" h="6275324" w="3753993">
                <a:moveTo>
                  <a:pt x="0" y="0"/>
                </a:moveTo>
                <a:lnTo>
                  <a:pt x="3753993" y="0"/>
                </a:lnTo>
                <a:lnTo>
                  <a:pt x="3753993" y="6275324"/>
                </a:lnTo>
                <a:lnTo>
                  <a:pt x="0" y="6275324"/>
                </a:lnTo>
                <a:lnTo>
                  <a:pt x="0" y="0"/>
                </a:lnTo>
                <a:close/>
              </a:path>
            </a:pathLst>
          </a:custGeom>
          <a:blipFill rotWithShape="1">
            <a:blip r:embed="rId8">
              <a:alphaModFix/>
            </a:blip>
            <a:stretch>
              <a:fillRect b="-477352" l="-548441" r="100406" t="358782"/>
            </a:stretch>
          </a:blipFill>
          <a:ln>
            <a:noFill/>
          </a:ln>
        </p:spPr>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96" name="Shape 96"/>
        <p:cNvGrpSpPr/>
        <p:nvPr/>
      </p:nvGrpSpPr>
      <p:grpSpPr>
        <a:xfrm>
          <a:off x="0" y="0"/>
          <a:ext cx="0" cy="0"/>
          <a:chOff x="0" y="0"/>
          <a:chExt cx="0" cy="0"/>
        </a:xfrm>
      </p:grpSpPr>
      <p:grpSp>
        <p:nvGrpSpPr>
          <p:cNvPr id="97" name="Google Shape;97;p2"/>
          <p:cNvGrpSpPr/>
          <p:nvPr/>
        </p:nvGrpSpPr>
        <p:grpSpPr>
          <a:xfrm>
            <a:off x="2150316" y="399269"/>
            <a:ext cx="4867599" cy="1735455"/>
            <a:chOff x="0" y="-104775"/>
            <a:chExt cx="6490132" cy="2313940"/>
          </a:xfrm>
        </p:grpSpPr>
        <p:sp>
          <p:nvSpPr>
            <p:cNvPr id="98" name="Google Shape;98;p2"/>
            <p:cNvSpPr/>
            <p:nvPr/>
          </p:nvSpPr>
          <p:spPr>
            <a:xfrm>
              <a:off x="0" y="0"/>
              <a:ext cx="6490126" cy="2209160"/>
            </a:xfrm>
            <a:custGeom>
              <a:rect b="b" l="l" r="r" t="t"/>
              <a:pathLst>
                <a:path extrusionOk="0" h="2209160" w="6490126">
                  <a:moveTo>
                    <a:pt x="0" y="0"/>
                  </a:moveTo>
                  <a:lnTo>
                    <a:pt x="6490126" y="0"/>
                  </a:lnTo>
                  <a:lnTo>
                    <a:pt x="6490126" y="2209160"/>
                  </a:lnTo>
                  <a:lnTo>
                    <a:pt x="0" y="2209160"/>
                  </a:lnTo>
                  <a:close/>
                </a:path>
              </a:pathLst>
            </a:custGeom>
            <a:blipFill rotWithShape="1">
              <a:blip r:embed="rId3">
                <a:alphaModFix amt="0"/>
              </a:blip>
              <a:stretch>
                <a:fillRect b="-7244" l="0" r="0" t="-7244"/>
              </a:stretch>
            </a:blipFill>
            <a:ln>
              <a:noFill/>
            </a:ln>
          </p:spPr>
        </p:sp>
        <p:sp>
          <p:nvSpPr>
            <p:cNvPr id="99" name="Google Shape;99;p2"/>
            <p:cNvSpPr txBox="1"/>
            <p:nvPr/>
          </p:nvSpPr>
          <p:spPr>
            <a:xfrm>
              <a:off x="0" y="-104775"/>
              <a:ext cx="6490132" cy="2313940"/>
            </a:xfrm>
            <a:prstGeom prst="rect">
              <a:avLst/>
            </a:prstGeom>
            <a:noFill/>
            <a:ln>
              <a:noFill/>
            </a:ln>
          </p:spPr>
          <p:txBody>
            <a:bodyPr anchorCtr="0" anchor="b" bIns="0" lIns="0" spcFirstLastPara="1" rIns="0" wrap="square" tIns="0">
              <a:noAutofit/>
            </a:bodyPr>
            <a:lstStyle/>
            <a:p>
              <a:pPr indent="0" lvl="0" marL="0" marR="0" rtl="0" algn="r">
                <a:lnSpc>
                  <a:spcPct val="144032"/>
                </a:lnSpc>
                <a:spcBef>
                  <a:spcPts val="0"/>
                </a:spcBef>
                <a:spcAft>
                  <a:spcPts val="0"/>
                </a:spcAft>
                <a:buNone/>
              </a:pPr>
              <a:r>
                <a:rPr b="1" i="0" lang="en-US" sz="3779" u="none" cap="none" strike="noStrike">
                  <a:solidFill>
                    <a:srgbClr val="FFFFFF"/>
                  </a:solidFill>
                  <a:latin typeface="Arimo"/>
                  <a:ea typeface="Arimo"/>
                  <a:cs typeface="Arimo"/>
                  <a:sym typeface="Arimo"/>
                </a:rPr>
                <a:t>OVERVIEW OF THE BUSINESS IDEA</a:t>
              </a:r>
              <a:endParaRPr/>
            </a:p>
          </p:txBody>
        </p:sp>
      </p:grpSp>
      <p:sp>
        <p:nvSpPr>
          <p:cNvPr descr="A loaf of bread on a cloth  AI-generated content may be incorrect." id="100" name="Google Shape;100;p2"/>
          <p:cNvSpPr/>
          <p:nvPr/>
        </p:nvSpPr>
        <p:spPr>
          <a:xfrm>
            <a:off x="9362513" y="1143000"/>
            <a:ext cx="6639497" cy="8001000"/>
          </a:xfrm>
          <a:custGeom>
            <a:rect b="b" l="l" r="r" t="t"/>
            <a:pathLst>
              <a:path extrusionOk="0" h="10668000" w="8852662">
                <a:moveTo>
                  <a:pt x="0" y="0"/>
                </a:moveTo>
                <a:lnTo>
                  <a:pt x="8852662" y="0"/>
                </a:lnTo>
                <a:lnTo>
                  <a:pt x="8852662" y="10668000"/>
                </a:lnTo>
                <a:lnTo>
                  <a:pt x="0" y="10668000"/>
                </a:lnTo>
                <a:lnTo>
                  <a:pt x="0" y="0"/>
                </a:lnTo>
                <a:close/>
              </a:path>
            </a:pathLst>
          </a:custGeom>
          <a:blipFill rotWithShape="1">
            <a:blip r:embed="rId4">
              <a:alphaModFix/>
            </a:blip>
            <a:stretch>
              <a:fillRect b="0" l="-30127" r="-50633" t="0"/>
            </a:stretch>
          </a:blipFill>
          <a:ln>
            <a:noFill/>
          </a:ln>
        </p:spPr>
      </p:sp>
      <p:sp>
        <p:nvSpPr>
          <p:cNvPr id="101" name="Google Shape;101;p2"/>
          <p:cNvSpPr txBox="1"/>
          <p:nvPr/>
        </p:nvSpPr>
        <p:spPr>
          <a:xfrm>
            <a:off x="1815484" y="2161623"/>
            <a:ext cx="7047395" cy="7603636"/>
          </a:xfrm>
          <a:prstGeom prst="rect">
            <a:avLst/>
          </a:prstGeom>
          <a:noFill/>
          <a:ln>
            <a:noFill/>
          </a:ln>
        </p:spPr>
        <p:txBody>
          <a:bodyPr anchorCtr="0" anchor="t" bIns="0" lIns="0" spcFirstLastPara="1" rIns="0" wrap="square" tIns="0">
            <a:spAutoFit/>
          </a:bodyPr>
          <a:lstStyle/>
          <a:p>
            <a:pPr indent="0" lvl="0" marL="0" marR="0" rtl="0" algn="r">
              <a:lnSpc>
                <a:spcPct val="124784"/>
              </a:lnSpc>
              <a:spcBef>
                <a:spcPts val="0"/>
              </a:spcBef>
              <a:spcAft>
                <a:spcPts val="0"/>
              </a:spcAft>
              <a:buNone/>
            </a:pPr>
            <a:r>
              <a:rPr b="0" i="0" lang="en-US" sz="2441" u="none" cap="none" strike="noStrike">
                <a:solidFill>
                  <a:srgbClr val="FFFFFF"/>
                </a:solidFill>
                <a:latin typeface="Arimo"/>
                <a:ea typeface="Arimo"/>
                <a:cs typeface="Arimo"/>
                <a:sym typeface="Arimo"/>
              </a:rPr>
              <a:t>Business Concept </a:t>
            </a:r>
            <a:endParaRPr/>
          </a:p>
          <a:p>
            <a:pPr indent="0" lvl="0" marL="0" marR="0" rtl="0" algn="r">
              <a:lnSpc>
                <a:spcPct val="124842"/>
              </a:lnSpc>
              <a:spcBef>
                <a:spcPts val="0"/>
              </a:spcBef>
              <a:spcAft>
                <a:spcPts val="0"/>
              </a:spcAft>
              <a:buNone/>
            </a:pPr>
            <a:r>
              <a:rPr b="0" i="0" lang="en-US" sz="1743" u="none" cap="none" strike="noStrike">
                <a:solidFill>
                  <a:srgbClr val="FFFFFF"/>
                </a:solidFill>
                <a:latin typeface="Arimo"/>
                <a:ea typeface="Arimo"/>
                <a:cs typeface="Arimo"/>
                <a:sym typeface="Arimo"/>
              </a:rPr>
              <a:t>Romanian Mini Bakery located in Birmingham ,offering:</a:t>
            </a:r>
            <a:endParaRPr/>
          </a:p>
          <a:p>
            <a:pPr indent="0" lvl="0" marL="0" marR="0" rtl="0" algn="r">
              <a:lnSpc>
                <a:spcPct val="124842"/>
              </a:lnSpc>
              <a:spcBef>
                <a:spcPts val="0"/>
              </a:spcBef>
              <a:spcAft>
                <a:spcPts val="0"/>
              </a:spcAft>
              <a:buNone/>
            </a:pPr>
            <a:r>
              <a:rPr b="0" i="0" lang="en-US" sz="1743" u="none" cap="none" strike="noStrike">
                <a:solidFill>
                  <a:srgbClr val="FFFFFF"/>
                </a:solidFill>
                <a:latin typeface="Arimo"/>
                <a:ea typeface="Arimo"/>
                <a:cs typeface="Arimo"/>
                <a:sym typeface="Arimo"/>
              </a:rPr>
              <a:t>Fresh traditional Romanian bread</a:t>
            </a:r>
            <a:endParaRPr/>
          </a:p>
          <a:p>
            <a:pPr indent="0" lvl="0" marL="0" marR="0" rtl="0" algn="r">
              <a:lnSpc>
                <a:spcPct val="124842"/>
              </a:lnSpc>
              <a:spcBef>
                <a:spcPts val="0"/>
              </a:spcBef>
              <a:spcAft>
                <a:spcPts val="0"/>
              </a:spcAft>
              <a:buNone/>
            </a:pPr>
            <a:r>
              <a:rPr b="0" i="0" lang="en-US" sz="1743" u="none" cap="none" strike="noStrike">
                <a:solidFill>
                  <a:srgbClr val="FFFFFF"/>
                </a:solidFill>
                <a:latin typeface="Arimo"/>
                <a:ea typeface="Arimo"/>
                <a:cs typeface="Arimo"/>
                <a:sym typeface="Arimo"/>
              </a:rPr>
              <a:t>Pastries and sweet baked goods </a:t>
            </a:r>
            <a:endParaRPr/>
          </a:p>
          <a:p>
            <a:pPr indent="0" lvl="0" marL="0" marR="0" rtl="0" algn="r">
              <a:lnSpc>
                <a:spcPct val="124842"/>
              </a:lnSpc>
              <a:spcBef>
                <a:spcPts val="0"/>
              </a:spcBef>
              <a:spcAft>
                <a:spcPts val="0"/>
              </a:spcAft>
              <a:buNone/>
            </a:pPr>
            <a:r>
              <a:rPr b="0" i="0" lang="en-US" sz="1743" u="none" cap="none" strike="noStrike">
                <a:solidFill>
                  <a:srgbClr val="FFFFFF"/>
                </a:solidFill>
                <a:latin typeface="Arimo"/>
                <a:ea typeface="Arimo"/>
                <a:cs typeface="Arimo"/>
                <a:sym typeface="Arimo"/>
              </a:rPr>
              <a:t>Bakery products made daily </a:t>
            </a:r>
            <a:endParaRPr/>
          </a:p>
          <a:p>
            <a:pPr indent="0" lvl="0" marL="0" marR="0" rtl="0" algn="r">
              <a:lnSpc>
                <a:spcPct val="124842"/>
              </a:lnSpc>
              <a:spcBef>
                <a:spcPts val="0"/>
              </a:spcBef>
              <a:spcAft>
                <a:spcPts val="0"/>
              </a:spcAft>
              <a:buNone/>
            </a:pPr>
            <a:r>
              <a:t/>
            </a:r>
            <a:endParaRPr b="0" i="0" sz="1743" u="none" cap="none" strike="noStrike">
              <a:solidFill>
                <a:srgbClr val="FFFFFF"/>
              </a:solidFill>
              <a:latin typeface="Arimo"/>
              <a:ea typeface="Arimo"/>
              <a:cs typeface="Arimo"/>
              <a:sym typeface="Arimo"/>
            </a:endParaRPr>
          </a:p>
          <a:p>
            <a:pPr indent="0" lvl="0" marL="0" marR="0" rtl="0" algn="r">
              <a:lnSpc>
                <a:spcPct val="124808"/>
              </a:lnSpc>
              <a:spcBef>
                <a:spcPts val="0"/>
              </a:spcBef>
              <a:spcAft>
                <a:spcPts val="0"/>
              </a:spcAft>
              <a:buNone/>
            </a:pPr>
            <a:r>
              <a:rPr b="0" i="0" lang="en-US" sz="2092" u="none" cap="none" strike="noStrike">
                <a:solidFill>
                  <a:srgbClr val="FFFFFF"/>
                </a:solidFill>
                <a:latin typeface="Arimo"/>
                <a:ea typeface="Arimo"/>
                <a:cs typeface="Arimo"/>
                <a:sym typeface="Arimo"/>
              </a:rPr>
              <a:t>Target Market:</a:t>
            </a:r>
            <a:endParaRPr/>
          </a:p>
          <a:p>
            <a:pPr indent="0" lvl="0" marL="0" marR="0" rtl="0" algn="r">
              <a:lnSpc>
                <a:spcPct val="124842"/>
              </a:lnSpc>
              <a:spcBef>
                <a:spcPts val="0"/>
              </a:spcBef>
              <a:spcAft>
                <a:spcPts val="0"/>
              </a:spcAft>
              <a:buNone/>
            </a:pPr>
            <a:r>
              <a:rPr b="0" i="0" lang="en-US" sz="1743" u="none" cap="none" strike="noStrike">
                <a:solidFill>
                  <a:srgbClr val="FFFFFF"/>
                </a:solidFill>
                <a:latin typeface="Arimo"/>
                <a:ea typeface="Arimo"/>
                <a:cs typeface="Arimo"/>
                <a:sym typeface="Arimo"/>
              </a:rPr>
              <a:t>Romanian community in Birmingham </a:t>
            </a:r>
            <a:endParaRPr/>
          </a:p>
          <a:p>
            <a:pPr indent="0" lvl="0" marL="0" marR="0" rtl="0" algn="r">
              <a:lnSpc>
                <a:spcPct val="124842"/>
              </a:lnSpc>
              <a:spcBef>
                <a:spcPts val="0"/>
              </a:spcBef>
              <a:spcAft>
                <a:spcPts val="0"/>
              </a:spcAft>
              <a:buNone/>
            </a:pPr>
            <a:r>
              <a:rPr b="0" i="0" lang="en-US" sz="1743" u="none" cap="none" strike="noStrike">
                <a:solidFill>
                  <a:srgbClr val="FFFFFF"/>
                </a:solidFill>
                <a:latin typeface="Arimo"/>
                <a:ea typeface="Arimo"/>
                <a:cs typeface="Arimo"/>
                <a:sym typeface="Arimo"/>
              </a:rPr>
              <a:t>Local British customers interested in authentic international food </a:t>
            </a:r>
            <a:endParaRPr/>
          </a:p>
          <a:p>
            <a:pPr indent="0" lvl="0" marL="0" marR="0" rtl="0" algn="r">
              <a:lnSpc>
                <a:spcPct val="124842"/>
              </a:lnSpc>
              <a:spcBef>
                <a:spcPts val="0"/>
              </a:spcBef>
              <a:spcAft>
                <a:spcPts val="0"/>
              </a:spcAft>
              <a:buNone/>
            </a:pPr>
            <a:r>
              <a:t/>
            </a:r>
            <a:endParaRPr b="0" i="0" sz="1743" u="none" cap="none" strike="noStrike">
              <a:solidFill>
                <a:srgbClr val="FFFFFF"/>
              </a:solidFill>
              <a:latin typeface="Arimo"/>
              <a:ea typeface="Arimo"/>
              <a:cs typeface="Arimo"/>
              <a:sym typeface="Arimo"/>
            </a:endParaRPr>
          </a:p>
          <a:p>
            <a:pPr indent="0" lvl="0" marL="0" marR="0" rtl="0" algn="r">
              <a:lnSpc>
                <a:spcPct val="124842"/>
              </a:lnSpc>
              <a:spcBef>
                <a:spcPts val="0"/>
              </a:spcBef>
              <a:spcAft>
                <a:spcPts val="0"/>
              </a:spcAft>
              <a:buNone/>
            </a:pPr>
            <a:r>
              <a:rPr b="0" i="0" lang="en-US" sz="1743" u="none" cap="none" strike="noStrike">
                <a:solidFill>
                  <a:srgbClr val="FFFFFF"/>
                </a:solidFill>
                <a:latin typeface="Arimo"/>
                <a:ea typeface="Arimo"/>
                <a:cs typeface="Arimo"/>
                <a:sym typeface="Arimo"/>
              </a:rPr>
              <a:t>Mission : To provide high-quality, fresh bakery products while supporting the local community.</a:t>
            </a:r>
            <a:endParaRPr/>
          </a:p>
          <a:p>
            <a:pPr indent="0" lvl="0" marL="0" marR="0" rtl="0" algn="r">
              <a:lnSpc>
                <a:spcPct val="124842"/>
              </a:lnSpc>
              <a:spcBef>
                <a:spcPts val="0"/>
              </a:spcBef>
              <a:spcAft>
                <a:spcPts val="0"/>
              </a:spcAft>
              <a:buNone/>
            </a:pPr>
            <a:r>
              <a:t/>
            </a:r>
            <a:endParaRPr b="0" i="0" sz="1743" u="none" cap="none" strike="noStrike">
              <a:solidFill>
                <a:srgbClr val="FFFFFF"/>
              </a:solidFill>
              <a:latin typeface="Arimo"/>
              <a:ea typeface="Arimo"/>
              <a:cs typeface="Arimo"/>
              <a:sym typeface="Arimo"/>
            </a:endParaRPr>
          </a:p>
          <a:p>
            <a:pPr indent="0" lvl="0" marL="0" marR="0" rtl="0" algn="r">
              <a:lnSpc>
                <a:spcPct val="124842"/>
              </a:lnSpc>
              <a:spcBef>
                <a:spcPts val="0"/>
              </a:spcBef>
              <a:spcAft>
                <a:spcPts val="0"/>
              </a:spcAft>
              <a:buNone/>
            </a:pPr>
            <a:r>
              <a:rPr b="0" i="0" lang="en-US" sz="1743" u="none" cap="none" strike="noStrike">
                <a:solidFill>
                  <a:srgbClr val="FFFFFF"/>
                </a:solidFill>
                <a:latin typeface="Arimo"/>
                <a:ea typeface="Arimo"/>
                <a:cs typeface="Arimo"/>
                <a:sym typeface="Arimo"/>
              </a:rPr>
              <a:t>Legal Structure :Sole Trader (initial stage)</a:t>
            </a:r>
            <a:endParaRPr/>
          </a:p>
          <a:p>
            <a:pPr indent="0" lvl="0" marL="0" marR="0" rtl="0" algn="r">
              <a:lnSpc>
                <a:spcPct val="124842"/>
              </a:lnSpc>
              <a:spcBef>
                <a:spcPts val="0"/>
              </a:spcBef>
              <a:spcAft>
                <a:spcPts val="0"/>
              </a:spcAft>
              <a:buNone/>
            </a:pPr>
            <a:r>
              <a:rPr b="0" i="0" lang="en-US" sz="1743" u="none" cap="none" strike="noStrike">
                <a:solidFill>
                  <a:srgbClr val="FFFFFF"/>
                </a:solidFill>
                <a:latin typeface="Arimo"/>
                <a:ea typeface="Arimo"/>
                <a:cs typeface="Arimo"/>
                <a:sym typeface="Arimo"/>
              </a:rPr>
              <a:t>Management :Owner –managed business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105" name="Shape 105"/>
        <p:cNvGrpSpPr/>
        <p:nvPr/>
      </p:nvGrpSpPr>
      <p:grpSpPr>
        <a:xfrm>
          <a:off x="0" y="0"/>
          <a:ext cx="0" cy="0"/>
          <a:chOff x="0" y="0"/>
          <a:chExt cx="0" cy="0"/>
        </a:xfrm>
      </p:grpSpPr>
      <p:grpSp>
        <p:nvGrpSpPr>
          <p:cNvPr id="106" name="Google Shape;106;p3"/>
          <p:cNvGrpSpPr/>
          <p:nvPr/>
        </p:nvGrpSpPr>
        <p:grpSpPr>
          <a:xfrm>
            <a:off x="3198152" y="1370448"/>
            <a:ext cx="4918647" cy="1065285"/>
            <a:chOff x="0" y="-95250"/>
            <a:chExt cx="6558196" cy="1420381"/>
          </a:xfrm>
        </p:grpSpPr>
        <p:sp>
          <p:nvSpPr>
            <p:cNvPr id="107" name="Google Shape;107;p3"/>
            <p:cNvSpPr/>
            <p:nvPr/>
          </p:nvSpPr>
          <p:spPr>
            <a:xfrm>
              <a:off x="0" y="0"/>
              <a:ext cx="6558196" cy="1325128"/>
            </a:xfrm>
            <a:custGeom>
              <a:rect b="b" l="l" r="r" t="t"/>
              <a:pathLst>
                <a:path extrusionOk="0" h="1325128" w="6558196">
                  <a:moveTo>
                    <a:pt x="0" y="0"/>
                  </a:moveTo>
                  <a:lnTo>
                    <a:pt x="6558196" y="0"/>
                  </a:lnTo>
                  <a:lnTo>
                    <a:pt x="6558196" y="1325128"/>
                  </a:lnTo>
                  <a:lnTo>
                    <a:pt x="0" y="1325128"/>
                  </a:lnTo>
                  <a:close/>
                </a:path>
              </a:pathLst>
            </a:custGeom>
            <a:blipFill rotWithShape="1">
              <a:blip r:embed="rId3">
                <a:alphaModFix amt="0"/>
              </a:blip>
              <a:stretch>
                <a:fillRect b="-46432" l="0" r="0" t="-46432"/>
              </a:stretch>
            </a:blipFill>
            <a:ln>
              <a:noFill/>
            </a:ln>
          </p:spPr>
        </p:sp>
        <p:sp>
          <p:nvSpPr>
            <p:cNvPr id="108" name="Google Shape;108;p3"/>
            <p:cNvSpPr txBox="1"/>
            <p:nvPr/>
          </p:nvSpPr>
          <p:spPr>
            <a:xfrm>
              <a:off x="0" y="-95250"/>
              <a:ext cx="6558191" cy="1420381"/>
            </a:xfrm>
            <a:prstGeom prst="rect">
              <a:avLst/>
            </a:prstGeom>
            <a:noFill/>
            <a:ln>
              <a:noFill/>
            </a:ln>
          </p:spPr>
          <p:txBody>
            <a:bodyPr anchorCtr="0" anchor="b" bIns="0" lIns="0" spcFirstLastPara="1" rIns="0" wrap="square" tIns="0">
              <a:noAutofit/>
            </a:bodyPr>
            <a:lstStyle/>
            <a:p>
              <a:pPr indent="0" lvl="0" marL="0" marR="0" rtl="0" algn="r">
                <a:lnSpc>
                  <a:spcPct val="144056"/>
                </a:lnSpc>
                <a:spcBef>
                  <a:spcPts val="0"/>
                </a:spcBef>
                <a:spcAft>
                  <a:spcPts val="0"/>
                </a:spcAft>
                <a:buNone/>
              </a:pPr>
              <a:r>
                <a:rPr b="1" i="0" lang="en-US" sz="3441" u="none" cap="none" strike="noStrike">
                  <a:solidFill>
                    <a:srgbClr val="FFFFFF"/>
                  </a:solidFill>
                  <a:latin typeface="Arimo"/>
                  <a:ea typeface="Arimo"/>
                  <a:cs typeface="Arimo"/>
                  <a:sym typeface="Arimo"/>
                </a:rPr>
                <a:t>Three External Factors (PESTEL Analysis)</a:t>
              </a:r>
              <a:endParaRPr/>
            </a:p>
          </p:txBody>
        </p:sp>
      </p:grpSp>
      <p:sp>
        <p:nvSpPr>
          <p:cNvPr descr="A pile of croissants  AI-generated content may be incorrect." id="109" name="Google Shape;109;p3"/>
          <p:cNvSpPr/>
          <p:nvPr/>
        </p:nvSpPr>
        <p:spPr>
          <a:xfrm>
            <a:off x="10471899" y="2857500"/>
            <a:ext cx="6000750" cy="4000500"/>
          </a:xfrm>
          <a:custGeom>
            <a:rect b="b" l="l" r="r" t="t"/>
            <a:pathLst>
              <a:path extrusionOk="0" h="5334000" w="8001000">
                <a:moveTo>
                  <a:pt x="0" y="0"/>
                </a:moveTo>
                <a:lnTo>
                  <a:pt x="8001000" y="0"/>
                </a:lnTo>
                <a:lnTo>
                  <a:pt x="8001000" y="5334000"/>
                </a:lnTo>
                <a:lnTo>
                  <a:pt x="0" y="5334000"/>
                </a:lnTo>
                <a:lnTo>
                  <a:pt x="0" y="0"/>
                </a:lnTo>
                <a:close/>
              </a:path>
            </a:pathLst>
          </a:custGeom>
          <a:blipFill rotWithShape="1">
            <a:blip r:embed="rId4">
              <a:alphaModFix/>
            </a:blip>
            <a:stretch>
              <a:fillRect b="0" l="0" r="0" t="0"/>
            </a:stretch>
          </a:blipFill>
          <a:ln>
            <a:noFill/>
          </a:ln>
        </p:spPr>
      </p:sp>
      <p:sp>
        <p:nvSpPr>
          <p:cNvPr id="110" name="Google Shape;110;p3"/>
          <p:cNvSpPr txBox="1"/>
          <p:nvPr/>
        </p:nvSpPr>
        <p:spPr>
          <a:xfrm>
            <a:off x="2804884" y="2814380"/>
            <a:ext cx="6621600" cy="5174100"/>
          </a:xfrm>
          <a:prstGeom prst="rect">
            <a:avLst/>
          </a:prstGeom>
          <a:noFill/>
          <a:ln>
            <a:noFill/>
          </a:ln>
        </p:spPr>
        <p:txBody>
          <a:bodyPr anchorCtr="0" anchor="t" bIns="0" lIns="0" spcFirstLastPara="1" rIns="0" wrap="square" tIns="0">
            <a:spAutoFit/>
          </a:bodyPr>
          <a:lstStyle/>
          <a:p>
            <a:pPr indent="0" lvl="0" marL="0" marR="0" rtl="0" algn="r">
              <a:lnSpc>
                <a:spcPct val="156000"/>
              </a:lnSpc>
              <a:spcBef>
                <a:spcPts val="0"/>
              </a:spcBef>
              <a:spcAft>
                <a:spcPts val="0"/>
              </a:spcAft>
              <a:buNone/>
            </a:pPr>
            <a:r>
              <a:rPr b="0" i="0" lang="en-US" sz="2025" u="none" cap="none" strike="noStrike">
                <a:solidFill>
                  <a:srgbClr val="FFFFFF"/>
                </a:solidFill>
                <a:latin typeface="Arimo"/>
                <a:ea typeface="Arimo"/>
                <a:cs typeface="Arimo"/>
                <a:sym typeface="Arimo"/>
              </a:rPr>
              <a:t>1.</a:t>
            </a:r>
            <a:r>
              <a:rPr lang="en-US" sz="2025">
                <a:solidFill>
                  <a:srgbClr val="FFFFFF"/>
                </a:solidFill>
                <a:latin typeface="Arimo"/>
                <a:ea typeface="Arimo"/>
                <a:cs typeface="Arimo"/>
                <a:sym typeface="Arimo"/>
              </a:rPr>
              <a:t> Economic factors</a:t>
            </a:r>
            <a:r>
              <a:rPr b="0" i="0" lang="en-US" sz="2025" u="none" cap="none" strike="noStrike">
                <a:solidFill>
                  <a:srgbClr val="FFFFFF"/>
                </a:solidFill>
                <a:latin typeface="Arimo"/>
                <a:ea typeface="Arimo"/>
                <a:cs typeface="Arimo"/>
                <a:sym typeface="Arimo"/>
              </a:rPr>
              <a:t> </a:t>
            </a:r>
            <a:endParaRPr/>
          </a:p>
          <a:p>
            <a:pPr indent="-183237" lvl="1" marL="366474" marR="0" rtl="0" algn="r">
              <a:lnSpc>
                <a:spcPct val="156000"/>
              </a:lnSpc>
              <a:spcBef>
                <a:spcPts val="0"/>
              </a:spcBef>
              <a:spcAft>
                <a:spcPts val="0"/>
              </a:spcAft>
              <a:buClr>
                <a:srgbClr val="FFFFFF"/>
              </a:buClr>
              <a:buSzPts val="2025"/>
              <a:buFont typeface="Arial"/>
              <a:buChar char="•"/>
            </a:pPr>
            <a:r>
              <a:rPr b="0" i="0" lang="en-US" sz="2025" u="none" cap="none" strike="noStrike">
                <a:solidFill>
                  <a:srgbClr val="FFFFFF"/>
                </a:solidFill>
                <a:latin typeface="Arimo"/>
                <a:ea typeface="Arimo"/>
                <a:cs typeface="Arimo"/>
                <a:sym typeface="Arimo"/>
              </a:rPr>
              <a:t>Rising ingredient costs </a:t>
            </a:r>
            <a:r>
              <a:rPr lang="en-US" sz="2025">
                <a:solidFill>
                  <a:srgbClr val="FFFFFF"/>
                </a:solidFill>
                <a:latin typeface="Arimo"/>
                <a:ea typeface="Arimo"/>
                <a:cs typeface="Arimo"/>
                <a:sym typeface="Arimo"/>
              </a:rPr>
              <a:t>(flour, energy)</a:t>
            </a:r>
            <a:endParaRPr/>
          </a:p>
          <a:p>
            <a:pPr indent="-183237" lvl="1" marL="366474" marR="0" rtl="0" algn="r">
              <a:lnSpc>
                <a:spcPct val="156000"/>
              </a:lnSpc>
              <a:spcBef>
                <a:spcPts val="0"/>
              </a:spcBef>
              <a:spcAft>
                <a:spcPts val="0"/>
              </a:spcAft>
              <a:buClr>
                <a:srgbClr val="FFFFFF"/>
              </a:buClr>
              <a:buSzPts val="2025"/>
              <a:buFont typeface="Arial"/>
              <a:buChar char="•"/>
            </a:pPr>
            <a:r>
              <a:rPr b="0" i="0" lang="en-US" sz="2025" u="none" cap="none" strike="noStrike">
                <a:solidFill>
                  <a:srgbClr val="FFFFFF"/>
                </a:solidFill>
                <a:latin typeface="Arimo"/>
                <a:ea typeface="Arimo"/>
                <a:cs typeface="Arimo"/>
                <a:sym typeface="Arimo"/>
              </a:rPr>
              <a:t>Inflation affecting customer spending </a:t>
            </a:r>
            <a:endParaRPr/>
          </a:p>
          <a:p>
            <a:pPr indent="-183237" lvl="1" marL="366474" marR="0" rtl="0" algn="r">
              <a:lnSpc>
                <a:spcPct val="156000"/>
              </a:lnSpc>
              <a:spcBef>
                <a:spcPts val="0"/>
              </a:spcBef>
              <a:spcAft>
                <a:spcPts val="0"/>
              </a:spcAft>
              <a:buNone/>
            </a:pPr>
            <a:r>
              <a:t/>
            </a:r>
            <a:endParaRPr b="0" i="0" sz="2025" u="none" cap="none" strike="noStrike">
              <a:solidFill>
                <a:srgbClr val="FFFFFF"/>
              </a:solidFill>
              <a:latin typeface="Arimo"/>
              <a:ea typeface="Arimo"/>
              <a:cs typeface="Arimo"/>
              <a:sym typeface="Arimo"/>
            </a:endParaRPr>
          </a:p>
          <a:p>
            <a:pPr indent="-183237" lvl="1" marL="366474" marR="0" rtl="0" algn="r">
              <a:lnSpc>
                <a:spcPct val="156000"/>
              </a:lnSpc>
              <a:spcBef>
                <a:spcPts val="0"/>
              </a:spcBef>
              <a:spcAft>
                <a:spcPts val="0"/>
              </a:spcAft>
              <a:buNone/>
            </a:pPr>
            <a:r>
              <a:rPr b="0" i="0" lang="en-US" sz="2025" u="none" cap="none" strike="noStrike">
                <a:solidFill>
                  <a:srgbClr val="FFFFFF"/>
                </a:solidFill>
                <a:latin typeface="Arimo"/>
                <a:ea typeface="Arimo"/>
                <a:cs typeface="Arimo"/>
                <a:sym typeface="Arimo"/>
              </a:rPr>
              <a:t>2.</a:t>
            </a:r>
            <a:r>
              <a:rPr lang="en-US" sz="2025">
                <a:solidFill>
                  <a:srgbClr val="FFFFFF"/>
                </a:solidFill>
                <a:latin typeface="Arimo"/>
                <a:ea typeface="Arimo"/>
                <a:cs typeface="Arimo"/>
                <a:sym typeface="Arimo"/>
              </a:rPr>
              <a:t> Social Factors</a:t>
            </a:r>
            <a:r>
              <a:rPr b="0" i="0" lang="en-US" sz="2025" u="none" cap="none" strike="noStrike">
                <a:solidFill>
                  <a:srgbClr val="FFFFFF"/>
                </a:solidFill>
                <a:latin typeface="Arimo"/>
                <a:ea typeface="Arimo"/>
                <a:cs typeface="Arimo"/>
                <a:sym typeface="Arimo"/>
              </a:rPr>
              <a:t> </a:t>
            </a:r>
            <a:endParaRPr/>
          </a:p>
          <a:p>
            <a:pPr indent="-183237" lvl="1" marL="366474" marR="0" rtl="0" algn="r">
              <a:lnSpc>
                <a:spcPct val="156000"/>
              </a:lnSpc>
              <a:spcBef>
                <a:spcPts val="0"/>
              </a:spcBef>
              <a:spcAft>
                <a:spcPts val="0"/>
              </a:spcAft>
              <a:buClr>
                <a:srgbClr val="FFFFFF"/>
              </a:buClr>
              <a:buSzPts val="2025"/>
              <a:buFont typeface="Arial"/>
              <a:buChar char="•"/>
            </a:pPr>
            <a:r>
              <a:rPr b="0" i="0" lang="en-US" sz="2025" u="none" cap="none" strike="noStrike">
                <a:solidFill>
                  <a:srgbClr val="FFFFFF"/>
                </a:solidFill>
                <a:latin typeface="Arimo"/>
                <a:ea typeface="Arimo"/>
                <a:cs typeface="Arimo"/>
                <a:sym typeface="Arimo"/>
              </a:rPr>
              <a:t>Growing Romanian community in Birmingham </a:t>
            </a:r>
            <a:endParaRPr/>
          </a:p>
          <a:p>
            <a:pPr indent="-183237" lvl="1" marL="366474" marR="0" rtl="0" algn="r">
              <a:lnSpc>
                <a:spcPct val="156000"/>
              </a:lnSpc>
              <a:spcBef>
                <a:spcPts val="0"/>
              </a:spcBef>
              <a:spcAft>
                <a:spcPts val="0"/>
              </a:spcAft>
              <a:buClr>
                <a:srgbClr val="FFFFFF"/>
              </a:buClr>
              <a:buSzPts val="2025"/>
              <a:buFont typeface="Arial"/>
              <a:buChar char="•"/>
            </a:pPr>
            <a:r>
              <a:rPr b="0" i="0" lang="en-US" sz="2025" u="none" cap="none" strike="noStrike">
                <a:solidFill>
                  <a:srgbClr val="FFFFFF"/>
                </a:solidFill>
                <a:latin typeface="Arimo"/>
                <a:ea typeface="Arimo"/>
                <a:cs typeface="Arimo"/>
                <a:sym typeface="Arimo"/>
              </a:rPr>
              <a:t>Demand for traditional and homemade products </a:t>
            </a:r>
            <a:endParaRPr/>
          </a:p>
          <a:p>
            <a:pPr indent="-183237" lvl="1" marL="366474" marR="0" rtl="0" algn="r">
              <a:lnSpc>
                <a:spcPct val="156000"/>
              </a:lnSpc>
              <a:spcBef>
                <a:spcPts val="0"/>
              </a:spcBef>
              <a:spcAft>
                <a:spcPts val="0"/>
              </a:spcAft>
              <a:buNone/>
            </a:pPr>
            <a:r>
              <a:rPr b="0" i="0" lang="en-US" sz="2025" u="none" cap="none" strike="noStrike">
                <a:solidFill>
                  <a:srgbClr val="FFFFFF"/>
                </a:solidFill>
                <a:latin typeface="Arimo"/>
                <a:ea typeface="Arimo"/>
                <a:cs typeface="Arimo"/>
                <a:sym typeface="Arimo"/>
              </a:rPr>
              <a:t>3.</a:t>
            </a:r>
            <a:r>
              <a:rPr lang="en-US" sz="2025">
                <a:solidFill>
                  <a:srgbClr val="FFFFFF"/>
                </a:solidFill>
                <a:latin typeface="Arimo"/>
                <a:ea typeface="Arimo"/>
                <a:cs typeface="Arimo"/>
                <a:sym typeface="Arimo"/>
              </a:rPr>
              <a:t> Legal Factors</a:t>
            </a:r>
            <a:r>
              <a:rPr b="0" i="0" lang="en-US" sz="2025" u="none" cap="none" strike="noStrike">
                <a:solidFill>
                  <a:srgbClr val="FFFFFF"/>
                </a:solidFill>
                <a:latin typeface="Arimo"/>
                <a:ea typeface="Arimo"/>
                <a:cs typeface="Arimo"/>
                <a:sym typeface="Arimo"/>
              </a:rPr>
              <a:t> </a:t>
            </a:r>
            <a:endParaRPr/>
          </a:p>
          <a:p>
            <a:pPr indent="-183237" lvl="1" marL="366474" marR="0" rtl="0" algn="r">
              <a:lnSpc>
                <a:spcPct val="156000"/>
              </a:lnSpc>
              <a:spcBef>
                <a:spcPts val="0"/>
              </a:spcBef>
              <a:spcAft>
                <a:spcPts val="0"/>
              </a:spcAft>
              <a:buClr>
                <a:srgbClr val="FFFFFF"/>
              </a:buClr>
              <a:buSzPts val="2025"/>
              <a:buFont typeface="Arial"/>
              <a:buChar char="•"/>
            </a:pPr>
            <a:r>
              <a:rPr b="0" i="0" lang="en-US" sz="2025" u="none" cap="none" strike="noStrike">
                <a:solidFill>
                  <a:srgbClr val="FFFFFF"/>
                </a:solidFill>
                <a:latin typeface="Arimo"/>
                <a:ea typeface="Arimo"/>
                <a:cs typeface="Arimo"/>
                <a:sym typeface="Arimo"/>
              </a:rPr>
              <a:t>UK food hygiene regulations </a:t>
            </a:r>
            <a:endParaRPr/>
          </a:p>
          <a:p>
            <a:pPr indent="-183237" lvl="1" marL="366474" marR="0" rtl="0" algn="r">
              <a:lnSpc>
                <a:spcPct val="156000"/>
              </a:lnSpc>
              <a:spcBef>
                <a:spcPts val="0"/>
              </a:spcBef>
              <a:spcAft>
                <a:spcPts val="0"/>
              </a:spcAft>
              <a:buClr>
                <a:srgbClr val="FFFFFF"/>
              </a:buClr>
              <a:buSzPts val="2025"/>
              <a:buFont typeface="Arial"/>
              <a:buChar char="•"/>
            </a:pPr>
            <a:r>
              <a:rPr b="0" i="0" lang="en-US" sz="2025" u="none" cap="none" strike="noStrike">
                <a:solidFill>
                  <a:srgbClr val="FFFFFF"/>
                </a:solidFill>
                <a:latin typeface="Arimo"/>
                <a:ea typeface="Arimo"/>
                <a:cs typeface="Arimo"/>
                <a:sym typeface="Arimo"/>
              </a:rPr>
              <a:t>Health &amp;</a:t>
            </a:r>
            <a:r>
              <a:rPr lang="en-US" sz="2025">
                <a:solidFill>
                  <a:srgbClr val="FFFFFF"/>
                </a:solidFill>
                <a:latin typeface="Arimo"/>
                <a:ea typeface="Arimo"/>
                <a:cs typeface="Arimo"/>
                <a:sym typeface="Arimo"/>
              </a:rPr>
              <a:t> safety requirements</a:t>
            </a:r>
            <a:r>
              <a:rPr b="0" i="0" lang="en-US" sz="2025" u="none" cap="none" strike="noStrike">
                <a:solidFill>
                  <a:srgbClr val="FFFFFF"/>
                </a:solidFill>
                <a:latin typeface="Arimo"/>
                <a:ea typeface="Arimo"/>
                <a:cs typeface="Arimo"/>
                <a:sym typeface="Arimo"/>
              </a:rPr>
              <a:t> </a:t>
            </a:r>
            <a:endParaRPr/>
          </a:p>
          <a:p>
            <a:pPr indent="-183237" lvl="1" marL="366474" marR="0" rtl="0" algn="r">
              <a:lnSpc>
                <a:spcPct val="156000"/>
              </a:lnSpc>
              <a:spcBef>
                <a:spcPts val="0"/>
              </a:spcBef>
              <a:spcAft>
                <a:spcPts val="0"/>
              </a:spcAft>
              <a:buClr>
                <a:srgbClr val="FFFFFF"/>
              </a:buClr>
              <a:buSzPts val="2025"/>
              <a:buFont typeface="Arial"/>
              <a:buChar char="•"/>
            </a:pPr>
            <a:r>
              <a:rPr b="0" i="0" lang="en-US" sz="2025" u="none" cap="none" strike="noStrike">
                <a:solidFill>
                  <a:srgbClr val="FFFFFF"/>
                </a:solidFill>
                <a:latin typeface="Arimo"/>
                <a:ea typeface="Arimo"/>
                <a:cs typeface="Arimo"/>
                <a:sym typeface="Arimo"/>
              </a:rPr>
              <a:t>Licensing  and food safety inspections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114" name="Shape 114"/>
        <p:cNvGrpSpPr/>
        <p:nvPr/>
      </p:nvGrpSpPr>
      <p:grpSpPr>
        <a:xfrm>
          <a:off x="0" y="0"/>
          <a:ext cx="0" cy="0"/>
          <a:chOff x="0" y="0"/>
          <a:chExt cx="0" cy="0"/>
        </a:xfrm>
      </p:grpSpPr>
      <p:grpSp>
        <p:nvGrpSpPr>
          <p:cNvPr id="115" name="Google Shape;115;p4"/>
          <p:cNvGrpSpPr/>
          <p:nvPr/>
        </p:nvGrpSpPr>
        <p:grpSpPr>
          <a:xfrm>
            <a:off x="3228975" y="1589189"/>
            <a:ext cx="5760634" cy="1576988"/>
            <a:chOff x="0" y="-114300"/>
            <a:chExt cx="7680846" cy="2102650"/>
          </a:xfrm>
        </p:grpSpPr>
        <p:sp>
          <p:nvSpPr>
            <p:cNvPr id="116" name="Google Shape;116;p4"/>
            <p:cNvSpPr/>
            <p:nvPr/>
          </p:nvSpPr>
          <p:spPr>
            <a:xfrm>
              <a:off x="0" y="0"/>
              <a:ext cx="7680842" cy="1988344"/>
            </a:xfrm>
            <a:custGeom>
              <a:rect b="b" l="l" r="r" t="t"/>
              <a:pathLst>
                <a:path extrusionOk="0" h="1988344" w="7680842">
                  <a:moveTo>
                    <a:pt x="0" y="0"/>
                  </a:moveTo>
                  <a:lnTo>
                    <a:pt x="7680842" y="0"/>
                  </a:lnTo>
                  <a:lnTo>
                    <a:pt x="7680842" y="1988344"/>
                  </a:lnTo>
                  <a:lnTo>
                    <a:pt x="0" y="1988344"/>
                  </a:lnTo>
                  <a:close/>
                </a:path>
              </a:pathLst>
            </a:custGeom>
            <a:blipFill rotWithShape="1">
              <a:blip r:embed="rId3">
                <a:alphaModFix amt="0"/>
              </a:blip>
              <a:stretch>
                <a:fillRect b="-25269" l="0" r="0" t="-25269"/>
              </a:stretch>
            </a:blipFill>
            <a:ln>
              <a:noFill/>
            </a:ln>
          </p:spPr>
        </p:sp>
        <p:sp>
          <p:nvSpPr>
            <p:cNvPr id="117" name="Google Shape;117;p4"/>
            <p:cNvSpPr txBox="1"/>
            <p:nvPr/>
          </p:nvSpPr>
          <p:spPr>
            <a:xfrm>
              <a:off x="0" y="-114300"/>
              <a:ext cx="7680846" cy="2102650"/>
            </a:xfrm>
            <a:prstGeom prst="rect">
              <a:avLst/>
            </a:prstGeom>
            <a:noFill/>
            <a:ln>
              <a:noFill/>
            </a:ln>
          </p:spPr>
          <p:txBody>
            <a:bodyPr anchorCtr="0" anchor="ctr" bIns="0" lIns="0" spcFirstLastPara="1" rIns="0" wrap="square" tIns="0">
              <a:noAutofit/>
            </a:bodyPr>
            <a:lstStyle/>
            <a:p>
              <a:pPr indent="0" lvl="0" marL="0" marR="0" rtl="0" algn="l">
                <a:lnSpc>
                  <a:spcPct val="144000"/>
                </a:lnSpc>
                <a:spcBef>
                  <a:spcPts val="0"/>
                </a:spcBef>
                <a:spcAft>
                  <a:spcPts val="0"/>
                </a:spcAft>
                <a:buNone/>
              </a:pPr>
              <a:r>
                <a:rPr b="1" i="0" lang="en-US" sz="4200" u="none" cap="none" strike="noStrike">
                  <a:solidFill>
                    <a:srgbClr val="FFFFFF"/>
                  </a:solidFill>
                  <a:latin typeface="Arimo"/>
                  <a:ea typeface="Arimo"/>
                  <a:cs typeface="Arimo"/>
                  <a:sym typeface="Arimo"/>
                </a:rPr>
                <a:t>Two Major Marketing Strategies</a:t>
              </a:r>
              <a:endParaRPr/>
            </a:p>
          </p:txBody>
        </p:sp>
      </p:grpSp>
      <p:sp>
        <p:nvSpPr>
          <p:cNvPr descr="A close up of a pie  AI-generated content may be incorrect." id="118" name="Google Shape;118;p4"/>
          <p:cNvSpPr/>
          <p:nvPr/>
        </p:nvSpPr>
        <p:spPr>
          <a:xfrm>
            <a:off x="9330309" y="1285875"/>
            <a:ext cx="3959256" cy="3383851"/>
          </a:xfrm>
          <a:custGeom>
            <a:rect b="b" l="l" r="r" t="t"/>
            <a:pathLst>
              <a:path extrusionOk="0" h="4511802" w="5279009">
                <a:moveTo>
                  <a:pt x="0" y="0"/>
                </a:moveTo>
                <a:lnTo>
                  <a:pt x="5279009" y="0"/>
                </a:lnTo>
                <a:lnTo>
                  <a:pt x="5279009" y="4511802"/>
                </a:lnTo>
                <a:lnTo>
                  <a:pt x="0" y="4511802"/>
                </a:lnTo>
                <a:lnTo>
                  <a:pt x="0" y="0"/>
                </a:lnTo>
                <a:close/>
              </a:path>
            </a:pathLst>
          </a:custGeom>
          <a:blipFill rotWithShape="1">
            <a:blip r:embed="rId4">
              <a:alphaModFix/>
            </a:blip>
            <a:stretch>
              <a:fillRect b="-5" l="-12164" r="-16043" t="0"/>
            </a:stretch>
          </a:blipFill>
          <a:ln>
            <a:noFill/>
          </a:ln>
        </p:spPr>
      </p:sp>
      <p:sp>
        <p:nvSpPr>
          <p:cNvPr id="119" name="Google Shape;119;p4"/>
          <p:cNvSpPr txBox="1"/>
          <p:nvPr/>
        </p:nvSpPr>
        <p:spPr>
          <a:xfrm>
            <a:off x="3146279" y="3859206"/>
            <a:ext cx="5768100" cy="3610200"/>
          </a:xfrm>
          <a:prstGeom prst="rect">
            <a:avLst/>
          </a:prstGeom>
          <a:noFill/>
          <a:ln>
            <a:noFill/>
          </a:ln>
        </p:spPr>
        <p:txBody>
          <a:bodyPr anchorCtr="0" anchor="t" bIns="0" lIns="0" spcFirstLastPara="1" rIns="0" wrap="square" tIns="0">
            <a:spAutoFit/>
          </a:bodyPr>
          <a:lstStyle/>
          <a:p>
            <a:pPr indent="0" lvl="0" marL="0" marR="0" rtl="0" algn="l">
              <a:lnSpc>
                <a:spcPct val="124765"/>
              </a:lnSpc>
              <a:spcBef>
                <a:spcPts val="0"/>
              </a:spcBef>
              <a:spcAft>
                <a:spcPts val="0"/>
              </a:spcAft>
              <a:buNone/>
            </a:pPr>
            <a:r>
              <a:rPr lang="en-US" sz="1918">
                <a:solidFill>
                  <a:srgbClr val="FFFFFF"/>
                </a:solidFill>
                <a:latin typeface="Arimo"/>
                <a:ea typeface="Arimo"/>
                <a:cs typeface="Arimo"/>
                <a:sym typeface="Arimo"/>
              </a:rPr>
              <a:t>1. Social</a:t>
            </a:r>
            <a:r>
              <a:rPr b="0" i="0" lang="en-US" sz="1918" u="none" cap="none" strike="noStrike">
                <a:solidFill>
                  <a:srgbClr val="FFFFFF"/>
                </a:solidFill>
                <a:latin typeface="Arimo"/>
                <a:ea typeface="Arimo"/>
                <a:cs typeface="Arimo"/>
                <a:sym typeface="Arimo"/>
              </a:rPr>
              <a:t> Media Marketing  </a:t>
            </a:r>
            <a:endParaRPr/>
          </a:p>
          <a:p>
            <a:pPr indent="-173566" lvl="1" marL="347133" marR="0" rtl="0" algn="l">
              <a:lnSpc>
                <a:spcPct val="124765"/>
              </a:lnSpc>
              <a:spcBef>
                <a:spcPts val="0"/>
              </a:spcBef>
              <a:spcAft>
                <a:spcPts val="0"/>
              </a:spcAft>
              <a:buClr>
                <a:srgbClr val="FFFFFF"/>
              </a:buClr>
              <a:buSzPts val="1918"/>
              <a:buFont typeface="Arial"/>
              <a:buChar char="•"/>
            </a:pPr>
            <a:r>
              <a:rPr b="0" i="0" lang="en-US" sz="1918" u="none" cap="none" strike="noStrike">
                <a:solidFill>
                  <a:srgbClr val="FFFFFF"/>
                </a:solidFill>
                <a:latin typeface="Arimo"/>
                <a:ea typeface="Arimo"/>
                <a:cs typeface="Arimo"/>
                <a:sym typeface="Arimo"/>
              </a:rPr>
              <a:t>Facebook </a:t>
            </a:r>
            <a:r>
              <a:rPr lang="en-US" sz="1918">
                <a:solidFill>
                  <a:srgbClr val="FFFFFF"/>
                </a:solidFill>
                <a:latin typeface="Arimo"/>
                <a:ea typeface="Arimo"/>
                <a:cs typeface="Arimo"/>
                <a:sym typeface="Arimo"/>
              </a:rPr>
              <a:t>&amp; Instagram</a:t>
            </a:r>
            <a:r>
              <a:rPr b="0" i="0" lang="en-US" sz="1918" u="none" cap="none" strike="noStrike">
                <a:solidFill>
                  <a:srgbClr val="FFFFFF"/>
                </a:solidFill>
                <a:latin typeface="Arimo"/>
                <a:ea typeface="Arimo"/>
                <a:cs typeface="Arimo"/>
                <a:sym typeface="Arimo"/>
              </a:rPr>
              <a:t> promotion </a:t>
            </a:r>
            <a:endParaRPr/>
          </a:p>
          <a:p>
            <a:pPr indent="-173566" lvl="1" marL="347133" marR="0" rtl="0" algn="l">
              <a:lnSpc>
                <a:spcPct val="124765"/>
              </a:lnSpc>
              <a:spcBef>
                <a:spcPts val="0"/>
              </a:spcBef>
              <a:spcAft>
                <a:spcPts val="0"/>
              </a:spcAft>
              <a:buClr>
                <a:srgbClr val="FFFFFF"/>
              </a:buClr>
              <a:buSzPts val="1918"/>
              <a:buFont typeface="Arial"/>
              <a:buChar char="•"/>
            </a:pPr>
            <a:r>
              <a:rPr b="0" i="0" lang="en-US" sz="1918" u="none" cap="none" strike="noStrike">
                <a:solidFill>
                  <a:srgbClr val="FFFFFF"/>
                </a:solidFill>
                <a:latin typeface="Arimo"/>
                <a:ea typeface="Arimo"/>
                <a:cs typeface="Arimo"/>
                <a:sym typeface="Arimo"/>
              </a:rPr>
              <a:t>Posting daily fresh products</a:t>
            </a:r>
            <a:endParaRPr/>
          </a:p>
          <a:p>
            <a:pPr indent="-173566" lvl="1" marL="347133" marR="0" rtl="0" algn="l">
              <a:lnSpc>
                <a:spcPct val="124765"/>
              </a:lnSpc>
              <a:spcBef>
                <a:spcPts val="0"/>
              </a:spcBef>
              <a:spcAft>
                <a:spcPts val="0"/>
              </a:spcAft>
              <a:buClr>
                <a:srgbClr val="FFFFFF"/>
              </a:buClr>
              <a:buSzPts val="1918"/>
              <a:buFont typeface="Arial"/>
              <a:buChar char="•"/>
            </a:pPr>
            <a:r>
              <a:rPr b="0" i="0" lang="en-US" sz="1918" u="none" cap="none" strike="noStrike">
                <a:solidFill>
                  <a:srgbClr val="FFFFFF"/>
                </a:solidFill>
                <a:latin typeface="Arimo"/>
                <a:ea typeface="Arimo"/>
                <a:cs typeface="Arimo"/>
                <a:sym typeface="Arimo"/>
              </a:rPr>
              <a:t>Promotions and seasonal offers </a:t>
            </a:r>
            <a:endParaRPr/>
          </a:p>
          <a:p>
            <a:pPr indent="-173566" lvl="1" marL="347133" marR="0" rtl="0" algn="l">
              <a:lnSpc>
                <a:spcPct val="124765"/>
              </a:lnSpc>
              <a:spcBef>
                <a:spcPts val="0"/>
              </a:spcBef>
              <a:spcAft>
                <a:spcPts val="0"/>
              </a:spcAft>
              <a:buNone/>
            </a:pPr>
            <a:r>
              <a:rPr lang="en-US" sz="1918">
                <a:solidFill>
                  <a:srgbClr val="FFFFFF"/>
                </a:solidFill>
                <a:latin typeface="Arimo"/>
                <a:ea typeface="Arimo"/>
                <a:cs typeface="Arimo"/>
                <a:sym typeface="Arimo"/>
              </a:rPr>
              <a:t>2. Local</a:t>
            </a:r>
            <a:r>
              <a:rPr b="0" i="0" lang="en-US" sz="1918" u="none" cap="none" strike="noStrike">
                <a:solidFill>
                  <a:srgbClr val="FFFFFF"/>
                </a:solidFill>
                <a:latin typeface="Arimo"/>
                <a:ea typeface="Arimo"/>
                <a:cs typeface="Arimo"/>
                <a:sym typeface="Arimo"/>
              </a:rPr>
              <a:t> Community Strategy </a:t>
            </a:r>
            <a:endParaRPr/>
          </a:p>
          <a:p>
            <a:pPr indent="-173566" lvl="1" marL="347133" marR="0" rtl="0" algn="l">
              <a:lnSpc>
                <a:spcPct val="124765"/>
              </a:lnSpc>
              <a:spcBef>
                <a:spcPts val="0"/>
              </a:spcBef>
              <a:spcAft>
                <a:spcPts val="0"/>
              </a:spcAft>
              <a:buClr>
                <a:srgbClr val="FFFFFF"/>
              </a:buClr>
              <a:buSzPts val="1918"/>
              <a:buFont typeface="Arial"/>
              <a:buChar char="•"/>
            </a:pPr>
            <a:r>
              <a:rPr b="0" i="0" lang="en-US" sz="1918" u="none" cap="none" strike="noStrike">
                <a:solidFill>
                  <a:srgbClr val="FFFFFF"/>
                </a:solidFill>
                <a:latin typeface="Arimo"/>
                <a:ea typeface="Arimo"/>
                <a:cs typeface="Arimo"/>
                <a:sym typeface="Arimo"/>
              </a:rPr>
              <a:t>Partnerships with Romanian shops</a:t>
            </a:r>
            <a:endParaRPr/>
          </a:p>
          <a:p>
            <a:pPr indent="-173566" lvl="1" marL="347133" marR="0" rtl="0" algn="l">
              <a:lnSpc>
                <a:spcPct val="124765"/>
              </a:lnSpc>
              <a:spcBef>
                <a:spcPts val="0"/>
              </a:spcBef>
              <a:spcAft>
                <a:spcPts val="0"/>
              </a:spcAft>
              <a:buClr>
                <a:srgbClr val="FFFFFF"/>
              </a:buClr>
              <a:buSzPts val="1918"/>
              <a:buFont typeface="Arial"/>
              <a:buChar char="•"/>
            </a:pPr>
            <a:r>
              <a:rPr b="0" i="0" lang="en-US" sz="1918" u="none" cap="none" strike="noStrike">
                <a:solidFill>
                  <a:srgbClr val="FFFFFF"/>
                </a:solidFill>
                <a:latin typeface="Arimo"/>
                <a:ea typeface="Arimo"/>
                <a:cs typeface="Arimo"/>
                <a:sym typeface="Arimo"/>
              </a:rPr>
              <a:t>Word-of-mouth marketing</a:t>
            </a:r>
            <a:endParaRPr/>
          </a:p>
          <a:p>
            <a:pPr indent="-173566" lvl="1" marL="347133" marR="0" rtl="0" algn="l">
              <a:lnSpc>
                <a:spcPct val="124765"/>
              </a:lnSpc>
              <a:spcBef>
                <a:spcPts val="0"/>
              </a:spcBef>
              <a:spcAft>
                <a:spcPts val="0"/>
              </a:spcAft>
              <a:buClr>
                <a:srgbClr val="FFFFFF"/>
              </a:buClr>
              <a:buSzPts val="1918"/>
              <a:buFont typeface="Arial"/>
              <a:buChar char="•"/>
            </a:pPr>
            <a:r>
              <a:rPr b="0" i="0" lang="en-US" sz="1918" u="none" cap="none" strike="noStrike">
                <a:solidFill>
                  <a:srgbClr val="FFFFFF"/>
                </a:solidFill>
                <a:latin typeface="Arimo"/>
                <a:ea typeface="Arimo"/>
                <a:cs typeface="Arimo"/>
                <a:sym typeface="Arimo"/>
              </a:rPr>
              <a:t>Community events </a:t>
            </a:r>
            <a:endParaRPr/>
          </a:p>
          <a:p>
            <a:pPr indent="-173566" lvl="1" marL="347133" marR="0" rtl="0" algn="l">
              <a:lnSpc>
                <a:spcPct val="124765"/>
              </a:lnSpc>
              <a:spcBef>
                <a:spcPts val="0"/>
              </a:spcBef>
              <a:spcAft>
                <a:spcPts val="0"/>
              </a:spcAft>
              <a:buClr>
                <a:srgbClr val="FFFFFF"/>
              </a:buClr>
              <a:buSzPts val="1918"/>
              <a:buFont typeface="Arial"/>
              <a:buChar char="•"/>
            </a:pPr>
            <a:r>
              <a:rPr b="0" i="0" lang="en-US" sz="1918" u="none" cap="none" strike="noStrike">
                <a:solidFill>
                  <a:srgbClr val="FFFFFF"/>
                </a:solidFill>
                <a:latin typeface="Arimo"/>
                <a:ea typeface="Arimo"/>
                <a:cs typeface="Arimo"/>
                <a:sym typeface="Arimo"/>
              </a:rPr>
              <a:t>Highlighting social responsibility (daily bread donations)</a:t>
            </a:r>
            <a:endParaRPr/>
          </a:p>
        </p:txBody>
      </p:sp>
      <p:sp>
        <p:nvSpPr>
          <p:cNvPr descr="A loaf of bread with a white crust  AI-generated content may be incorrect." id="120" name="Google Shape;120;p4"/>
          <p:cNvSpPr/>
          <p:nvPr/>
        </p:nvSpPr>
        <p:spPr>
          <a:xfrm>
            <a:off x="11174920" y="4354573"/>
            <a:ext cx="4827080" cy="4646580"/>
          </a:xfrm>
          <a:custGeom>
            <a:rect b="b" l="l" r="r" t="t"/>
            <a:pathLst>
              <a:path extrusionOk="0" h="6195441" w="6436106">
                <a:moveTo>
                  <a:pt x="0" y="0"/>
                </a:moveTo>
                <a:lnTo>
                  <a:pt x="6436106" y="0"/>
                </a:lnTo>
                <a:lnTo>
                  <a:pt x="6436106" y="6195441"/>
                </a:lnTo>
                <a:lnTo>
                  <a:pt x="0" y="6195441"/>
                </a:lnTo>
                <a:lnTo>
                  <a:pt x="0" y="0"/>
                </a:lnTo>
                <a:close/>
              </a:path>
            </a:pathLst>
          </a:custGeom>
          <a:blipFill rotWithShape="1">
            <a:blip r:embed="rId5">
              <a:alphaModFix/>
            </a:blip>
            <a:stretch>
              <a:fillRect b="1" l="-28154" r="-16234" t="0"/>
            </a:stretch>
          </a:blipFill>
          <a:ln>
            <a:noFill/>
          </a:ln>
        </p:spPr>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124" name="Shape 124"/>
        <p:cNvGrpSpPr/>
        <p:nvPr/>
      </p:nvGrpSpPr>
      <p:grpSpPr>
        <a:xfrm>
          <a:off x="0" y="0"/>
          <a:ext cx="0" cy="0"/>
          <a:chOff x="0" y="0"/>
          <a:chExt cx="0" cy="0"/>
        </a:xfrm>
      </p:grpSpPr>
      <p:grpSp>
        <p:nvGrpSpPr>
          <p:cNvPr id="125" name="Google Shape;125;p5"/>
          <p:cNvGrpSpPr/>
          <p:nvPr/>
        </p:nvGrpSpPr>
        <p:grpSpPr>
          <a:xfrm>
            <a:off x="-6725" y="-89716"/>
            <a:ext cx="7254116" cy="2915231"/>
            <a:chOff x="0" y="-123825"/>
            <a:chExt cx="9672155" cy="3886975"/>
          </a:xfrm>
        </p:grpSpPr>
        <p:sp>
          <p:nvSpPr>
            <p:cNvPr id="126" name="Google Shape;126;p5"/>
            <p:cNvSpPr/>
            <p:nvPr/>
          </p:nvSpPr>
          <p:spPr>
            <a:xfrm>
              <a:off x="0" y="0"/>
              <a:ext cx="9672152" cy="3763150"/>
            </a:xfrm>
            <a:custGeom>
              <a:rect b="b" l="l" r="r" t="t"/>
              <a:pathLst>
                <a:path extrusionOk="0" h="3763150" w="9672152">
                  <a:moveTo>
                    <a:pt x="0" y="0"/>
                  </a:moveTo>
                  <a:lnTo>
                    <a:pt x="9672152" y="0"/>
                  </a:lnTo>
                  <a:lnTo>
                    <a:pt x="9672152" y="3763150"/>
                  </a:lnTo>
                  <a:lnTo>
                    <a:pt x="0" y="3763150"/>
                  </a:lnTo>
                  <a:close/>
                </a:path>
              </a:pathLst>
            </a:custGeom>
            <a:blipFill rotWithShape="1">
              <a:blip r:embed="rId3">
                <a:alphaModFix amt="0"/>
              </a:blip>
              <a:stretch>
                <a:fillRect b="-80" l="0" r="0" t="-81"/>
              </a:stretch>
            </a:blipFill>
            <a:ln>
              <a:noFill/>
            </a:ln>
          </p:spPr>
        </p:sp>
        <p:sp>
          <p:nvSpPr>
            <p:cNvPr id="127" name="Google Shape;127;p5"/>
            <p:cNvSpPr txBox="1"/>
            <p:nvPr/>
          </p:nvSpPr>
          <p:spPr>
            <a:xfrm>
              <a:off x="0" y="-123825"/>
              <a:ext cx="9672155" cy="3886975"/>
            </a:xfrm>
            <a:prstGeom prst="rect">
              <a:avLst/>
            </a:prstGeom>
            <a:noFill/>
            <a:ln>
              <a:noFill/>
            </a:ln>
          </p:spPr>
          <p:txBody>
            <a:bodyPr anchorCtr="0" anchor="ctr" bIns="0" lIns="0" spcFirstLastPara="1" rIns="0" wrap="square" tIns="0">
              <a:noAutofit/>
            </a:bodyPr>
            <a:lstStyle/>
            <a:p>
              <a:pPr indent="0" lvl="0" marL="0" marR="0" rtl="0" algn="r">
                <a:lnSpc>
                  <a:spcPct val="144000"/>
                </a:lnSpc>
                <a:spcBef>
                  <a:spcPts val="0"/>
                </a:spcBef>
                <a:spcAft>
                  <a:spcPts val="0"/>
                </a:spcAft>
                <a:buNone/>
              </a:pPr>
              <a:r>
                <a:rPr b="1" i="0" lang="en-US" sz="4500" u="none" cap="none" strike="noStrike">
                  <a:solidFill>
                    <a:srgbClr val="FFFFFF"/>
                  </a:solidFill>
                  <a:latin typeface="Arimo"/>
                  <a:ea typeface="Arimo"/>
                  <a:cs typeface="Arimo"/>
                  <a:sym typeface="Arimo"/>
                </a:rPr>
                <a:t>Funding Requirements and Allocation </a:t>
              </a:r>
              <a:endParaRPr/>
            </a:p>
          </p:txBody>
        </p:sp>
      </p:grpSp>
      <p:sp>
        <p:nvSpPr>
          <p:cNvPr descr="A basket of bread on a table  AI-generated content may be incorrect." id="128" name="Google Shape;128;p5"/>
          <p:cNvSpPr/>
          <p:nvPr/>
        </p:nvSpPr>
        <p:spPr>
          <a:xfrm>
            <a:off x="8001000" y="1143000"/>
            <a:ext cx="8001000" cy="8001000"/>
          </a:xfrm>
          <a:custGeom>
            <a:rect b="b" l="l" r="r" t="t"/>
            <a:pathLst>
              <a:path extrusionOk="0" h="10668000" w="10668000">
                <a:moveTo>
                  <a:pt x="0" y="0"/>
                </a:moveTo>
                <a:lnTo>
                  <a:pt x="10668000" y="0"/>
                </a:lnTo>
                <a:lnTo>
                  <a:pt x="10668000" y="10668000"/>
                </a:lnTo>
                <a:lnTo>
                  <a:pt x="0" y="10668000"/>
                </a:lnTo>
                <a:lnTo>
                  <a:pt x="0" y="0"/>
                </a:lnTo>
                <a:close/>
              </a:path>
            </a:pathLst>
          </a:custGeom>
          <a:blipFill rotWithShape="1">
            <a:blip r:embed="rId4">
              <a:alphaModFix/>
            </a:blip>
            <a:stretch>
              <a:fillRect b="0" l="-25001" r="-25001" t="0"/>
            </a:stretch>
          </a:blipFill>
          <a:ln>
            <a:noFill/>
          </a:ln>
        </p:spPr>
      </p:sp>
      <p:sp>
        <p:nvSpPr>
          <p:cNvPr id="129" name="Google Shape;129;p5"/>
          <p:cNvSpPr txBox="1"/>
          <p:nvPr/>
        </p:nvSpPr>
        <p:spPr>
          <a:xfrm>
            <a:off x="1167041" y="2782862"/>
            <a:ext cx="6255600" cy="6179400"/>
          </a:xfrm>
          <a:prstGeom prst="rect">
            <a:avLst/>
          </a:prstGeom>
          <a:noFill/>
          <a:ln>
            <a:noFill/>
          </a:ln>
        </p:spPr>
        <p:txBody>
          <a:bodyPr anchorCtr="0" anchor="t" bIns="0" lIns="0" spcFirstLastPara="1" rIns="0" wrap="square" tIns="0">
            <a:spAutoFit/>
          </a:bodyPr>
          <a:lstStyle/>
          <a:p>
            <a:pPr indent="0" lvl="0" marL="0" marR="0" rtl="0" algn="r">
              <a:lnSpc>
                <a:spcPct val="140355"/>
              </a:lnSpc>
              <a:spcBef>
                <a:spcPts val="0"/>
              </a:spcBef>
              <a:spcAft>
                <a:spcPts val="0"/>
              </a:spcAft>
              <a:buNone/>
            </a:pPr>
            <a:r>
              <a:rPr b="0" i="0" lang="en-US" sz="2250" u="none" cap="none" strike="noStrike">
                <a:solidFill>
                  <a:srgbClr val="FFFFFF"/>
                </a:solidFill>
                <a:latin typeface="Arimo"/>
                <a:ea typeface="Arimo"/>
                <a:cs typeface="Arimo"/>
                <a:sym typeface="Arimo"/>
              </a:rPr>
              <a:t>Total funding required:</a:t>
            </a:r>
            <a:r>
              <a:rPr lang="en-US" sz="2250">
                <a:solidFill>
                  <a:srgbClr val="FFFFFF"/>
                </a:solidFill>
                <a:latin typeface="Arimo"/>
                <a:ea typeface="Arimo"/>
                <a:cs typeface="Arimo"/>
                <a:sym typeface="Arimo"/>
              </a:rPr>
              <a:t> £20,000-£25,000</a:t>
            </a:r>
            <a:endParaRPr/>
          </a:p>
          <a:p>
            <a:pPr indent="0" lvl="0" marL="0" marR="0" rtl="0" algn="r">
              <a:lnSpc>
                <a:spcPct val="140355"/>
              </a:lnSpc>
              <a:spcBef>
                <a:spcPts val="0"/>
              </a:spcBef>
              <a:spcAft>
                <a:spcPts val="0"/>
              </a:spcAft>
              <a:buNone/>
            </a:pPr>
            <a:r>
              <a:rPr b="0" i="0" lang="en-US" sz="2250" u="none" cap="none" strike="noStrike">
                <a:solidFill>
                  <a:srgbClr val="FFFFFF"/>
                </a:solidFill>
                <a:latin typeface="Arimo"/>
                <a:ea typeface="Arimo"/>
                <a:cs typeface="Arimo"/>
                <a:sym typeface="Arimo"/>
              </a:rPr>
              <a:t>Allocation:</a:t>
            </a:r>
            <a:endParaRPr/>
          </a:p>
          <a:p>
            <a:pPr indent="0" lvl="0" marL="0" marR="0" rtl="0" algn="r">
              <a:lnSpc>
                <a:spcPct val="140355"/>
              </a:lnSpc>
              <a:spcBef>
                <a:spcPts val="0"/>
              </a:spcBef>
              <a:spcAft>
                <a:spcPts val="0"/>
              </a:spcAft>
              <a:buNone/>
            </a:pPr>
            <a:r>
              <a:rPr b="0" i="0" lang="en-US" sz="2250" u="none" cap="none" strike="noStrike">
                <a:solidFill>
                  <a:srgbClr val="FFFFFF"/>
                </a:solidFill>
                <a:latin typeface="Arimo"/>
                <a:ea typeface="Arimo"/>
                <a:cs typeface="Arimo"/>
                <a:sym typeface="Arimo"/>
              </a:rPr>
              <a:t>-Equipment (oven,</a:t>
            </a:r>
            <a:r>
              <a:rPr lang="en-US" sz="2250">
                <a:solidFill>
                  <a:srgbClr val="FFFFFF"/>
                </a:solidFill>
                <a:latin typeface="Arimo"/>
                <a:ea typeface="Arimo"/>
                <a:cs typeface="Arimo"/>
                <a:sym typeface="Arimo"/>
              </a:rPr>
              <a:t> mixer, display): £8,000</a:t>
            </a:r>
            <a:endParaRPr/>
          </a:p>
          <a:p>
            <a:pPr indent="0" lvl="0" marL="0" marR="0" rtl="0" algn="r">
              <a:lnSpc>
                <a:spcPct val="140355"/>
              </a:lnSpc>
              <a:spcBef>
                <a:spcPts val="0"/>
              </a:spcBef>
              <a:spcAft>
                <a:spcPts val="0"/>
              </a:spcAft>
              <a:buNone/>
            </a:pPr>
            <a:r>
              <a:rPr b="0" i="0" lang="en-US" sz="2250" u="none" cap="none" strike="noStrike">
                <a:solidFill>
                  <a:srgbClr val="FFFFFF"/>
                </a:solidFill>
                <a:latin typeface="Arimo"/>
                <a:ea typeface="Arimo"/>
                <a:cs typeface="Arimo"/>
                <a:sym typeface="Arimo"/>
              </a:rPr>
              <a:t>-Rent</a:t>
            </a:r>
            <a:r>
              <a:rPr lang="en-US" sz="2250">
                <a:solidFill>
                  <a:srgbClr val="FFFFFF"/>
                </a:solidFill>
                <a:latin typeface="Arimo"/>
                <a:ea typeface="Arimo"/>
                <a:cs typeface="Arimo"/>
                <a:sym typeface="Arimo"/>
              </a:rPr>
              <a:t> &amp; deposit: £</a:t>
            </a:r>
            <a:r>
              <a:rPr b="0" i="0" lang="en-US" sz="2250" u="none" cap="none" strike="noStrike">
                <a:solidFill>
                  <a:srgbClr val="FFFFFF"/>
                </a:solidFill>
                <a:latin typeface="Arimo"/>
                <a:ea typeface="Arimo"/>
                <a:cs typeface="Arimo"/>
                <a:sym typeface="Arimo"/>
              </a:rPr>
              <a:t> 3,000</a:t>
            </a:r>
            <a:endParaRPr/>
          </a:p>
          <a:p>
            <a:pPr indent="0" lvl="0" marL="0" marR="0" rtl="0" algn="r">
              <a:lnSpc>
                <a:spcPct val="140355"/>
              </a:lnSpc>
              <a:spcBef>
                <a:spcPts val="0"/>
              </a:spcBef>
              <a:spcAft>
                <a:spcPts val="0"/>
              </a:spcAft>
              <a:buNone/>
            </a:pPr>
            <a:r>
              <a:rPr b="0" i="0" lang="en-US" sz="2250" u="none" cap="none" strike="noStrike">
                <a:solidFill>
                  <a:srgbClr val="FFFFFF"/>
                </a:solidFill>
                <a:latin typeface="Arimo"/>
                <a:ea typeface="Arimo"/>
                <a:cs typeface="Arimo"/>
                <a:sym typeface="Arimo"/>
              </a:rPr>
              <a:t>-Ingredients </a:t>
            </a:r>
            <a:r>
              <a:rPr lang="en-US" sz="2250">
                <a:solidFill>
                  <a:srgbClr val="FFFFFF"/>
                </a:solidFill>
                <a:latin typeface="Arimo"/>
                <a:ea typeface="Arimo"/>
                <a:cs typeface="Arimo"/>
                <a:sym typeface="Arimo"/>
              </a:rPr>
              <a:t>&amp; stock:</a:t>
            </a:r>
            <a:r>
              <a:rPr b="0" i="0" lang="en-US" sz="2250" u="none" cap="none" strike="noStrike">
                <a:solidFill>
                  <a:srgbClr val="FFFFFF"/>
                </a:solidFill>
                <a:latin typeface="Arimo"/>
                <a:ea typeface="Arimo"/>
                <a:cs typeface="Arimo"/>
                <a:sym typeface="Arimo"/>
              </a:rPr>
              <a:t> £3,000</a:t>
            </a:r>
            <a:endParaRPr/>
          </a:p>
          <a:p>
            <a:pPr indent="0" lvl="0" marL="0" marR="0" rtl="0" algn="r">
              <a:lnSpc>
                <a:spcPct val="140355"/>
              </a:lnSpc>
              <a:spcBef>
                <a:spcPts val="0"/>
              </a:spcBef>
              <a:spcAft>
                <a:spcPts val="0"/>
              </a:spcAft>
              <a:buNone/>
            </a:pPr>
            <a:r>
              <a:rPr lang="en-US" sz="2250">
                <a:solidFill>
                  <a:srgbClr val="FFFFFF"/>
                </a:solidFill>
                <a:latin typeface="Arimo"/>
                <a:ea typeface="Arimo"/>
                <a:cs typeface="Arimo"/>
                <a:sym typeface="Arimo"/>
              </a:rPr>
              <a:t>- Licenses &amp; Insurance: £</a:t>
            </a:r>
            <a:r>
              <a:rPr b="0" i="0" lang="en-US" sz="2250" u="none" cap="none" strike="noStrike">
                <a:solidFill>
                  <a:srgbClr val="FFFFFF"/>
                </a:solidFill>
                <a:latin typeface="Arimo"/>
                <a:ea typeface="Arimo"/>
                <a:cs typeface="Arimo"/>
                <a:sym typeface="Arimo"/>
              </a:rPr>
              <a:t> 2,000</a:t>
            </a:r>
            <a:endParaRPr/>
          </a:p>
          <a:p>
            <a:pPr indent="0" lvl="0" marL="0" marR="0" rtl="0" algn="r">
              <a:lnSpc>
                <a:spcPct val="140355"/>
              </a:lnSpc>
              <a:spcBef>
                <a:spcPts val="0"/>
              </a:spcBef>
              <a:spcAft>
                <a:spcPts val="0"/>
              </a:spcAft>
              <a:buNone/>
            </a:pPr>
            <a:r>
              <a:rPr b="0" i="0" lang="en-US" sz="2250" u="none" cap="none" strike="noStrike">
                <a:solidFill>
                  <a:srgbClr val="FFFFFF"/>
                </a:solidFill>
                <a:latin typeface="Arimo"/>
                <a:ea typeface="Arimo"/>
                <a:cs typeface="Arimo"/>
                <a:sym typeface="Arimo"/>
              </a:rPr>
              <a:t>-Marketing</a:t>
            </a:r>
            <a:r>
              <a:rPr lang="en-US" sz="2250">
                <a:solidFill>
                  <a:srgbClr val="FFFFFF"/>
                </a:solidFill>
                <a:latin typeface="Arimo"/>
                <a:ea typeface="Arimo"/>
                <a:cs typeface="Arimo"/>
                <a:sym typeface="Arimo"/>
              </a:rPr>
              <a:t>: £1,000</a:t>
            </a:r>
            <a:r>
              <a:rPr b="0" i="0" lang="en-US" sz="2250" u="none" cap="none" strike="noStrike">
                <a:solidFill>
                  <a:srgbClr val="FFFFFF"/>
                </a:solidFill>
                <a:latin typeface="Arimo"/>
                <a:ea typeface="Arimo"/>
                <a:cs typeface="Arimo"/>
                <a:sym typeface="Arimo"/>
              </a:rPr>
              <a:t> </a:t>
            </a:r>
            <a:endParaRPr/>
          </a:p>
          <a:p>
            <a:pPr indent="0" lvl="0" marL="0" marR="0" rtl="0" algn="r">
              <a:lnSpc>
                <a:spcPct val="140355"/>
              </a:lnSpc>
              <a:spcBef>
                <a:spcPts val="0"/>
              </a:spcBef>
              <a:spcAft>
                <a:spcPts val="0"/>
              </a:spcAft>
              <a:buNone/>
            </a:pPr>
            <a:r>
              <a:rPr b="0" i="0" lang="en-US" sz="2250" u="none" cap="none" strike="noStrike">
                <a:solidFill>
                  <a:srgbClr val="FFFFFF"/>
                </a:solidFill>
                <a:latin typeface="Arimo"/>
                <a:ea typeface="Arimo"/>
                <a:cs typeface="Arimo"/>
                <a:sym typeface="Arimo"/>
              </a:rPr>
              <a:t>-Emergency reserve:</a:t>
            </a:r>
            <a:r>
              <a:rPr lang="en-US" sz="2250">
                <a:solidFill>
                  <a:srgbClr val="FFFFFF"/>
                </a:solidFill>
                <a:latin typeface="Arimo"/>
                <a:ea typeface="Arimo"/>
                <a:cs typeface="Arimo"/>
                <a:sym typeface="Arimo"/>
              </a:rPr>
              <a:t> £4,000</a:t>
            </a:r>
            <a:r>
              <a:rPr b="0" i="0" lang="en-US" sz="2250" u="none" cap="none" strike="noStrike">
                <a:solidFill>
                  <a:srgbClr val="FFFFFF"/>
                </a:solidFill>
                <a:latin typeface="Arimo"/>
                <a:ea typeface="Arimo"/>
                <a:cs typeface="Arimo"/>
                <a:sym typeface="Arimo"/>
              </a:rPr>
              <a:t> </a:t>
            </a:r>
            <a:endParaRPr/>
          </a:p>
          <a:p>
            <a:pPr indent="0" lvl="0" marL="0" marR="0" rtl="0" algn="r">
              <a:lnSpc>
                <a:spcPct val="140355"/>
              </a:lnSpc>
              <a:spcBef>
                <a:spcPts val="0"/>
              </a:spcBef>
              <a:spcAft>
                <a:spcPts val="0"/>
              </a:spcAft>
              <a:buNone/>
            </a:pPr>
            <a:r>
              <a:t/>
            </a:r>
            <a:endParaRPr b="0" i="0" sz="2250" u="none" cap="none" strike="noStrike">
              <a:solidFill>
                <a:srgbClr val="FFFFFF"/>
              </a:solidFill>
              <a:latin typeface="Arimo"/>
              <a:ea typeface="Arimo"/>
              <a:cs typeface="Arimo"/>
              <a:sym typeface="Arimo"/>
            </a:endParaRPr>
          </a:p>
          <a:p>
            <a:pPr indent="0" lvl="0" marL="0" marR="0" rtl="0" algn="r">
              <a:lnSpc>
                <a:spcPct val="140355"/>
              </a:lnSpc>
              <a:spcBef>
                <a:spcPts val="0"/>
              </a:spcBef>
              <a:spcAft>
                <a:spcPts val="0"/>
              </a:spcAft>
              <a:buNone/>
            </a:pPr>
            <a:r>
              <a:rPr b="0" i="0" lang="en-US" sz="2250" u="none" cap="none" strike="noStrike">
                <a:solidFill>
                  <a:srgbClr val="FFFFFF"/>
                </a:solidFill>
                <a:latin typeface="Arimo"/>
                <a:ea typeface="Arimo"/>
                <a:cs typeface="Arimo"/>
                <a:sym typeface="Arimo"/>
              </a:rPr>
              <a:t>SOCIAL COMMITMENT:</a:t>
            </a:r>
            <a:endParaRPr/>
          </a:p>
          <a:p>
            <a:pPr indent="0" lvl="0" marL="0" marR="0" rtl="0" algn="r">
              <a:lnSpc>
                <a:spcPct val="140355"/>
              </a:lnSpc>
              <a:spcBef>
                <a:spcPts val="0"/>
              </a:spcBef>
              <a:spcAft>
                <a:spcPts val="0"/>
              </a:spcAft>
              <a:buNone/>
            </a:pPr>
            <a:r>
              <a:rPr b="0" i="0" lang="en-US" sz="2250" u="none" cap="none" strike="noStrike">
                <a:solidFill>
                  <a:srgbClr val="FFFFFF"/>
                </a:solidFill>
                <a:latin typeface="Arimo"/>
                <a:ea typeface="Arimo"/>
                <a:cs typeface="Arimo"/>
                <a:sym typeface="Arimo"/>
              </a:rPr>
              <a:t>Part of daily production will be donated to a hospital or </a:t>
            </a:r>
            <a:r>
              <a:rPr lang="en-US" sz="2250">
                <a:solidFill>
                  <a:srgbClr val="FFFFFF"/>
                </a:solidFill>
                <a:latin typeface="Arimo"/>
                <a:ea typeface="Arimo"/>
                <a:cs typeface="Arimo"/>
                <a:sym typeface="Arimo"/>
              </a:rPr>
              <a:t>orphanage, supporting</a:t>
            </a:r>
            <a:r>
              <a:rPr b="0" i="0" lang="en-US" sz="2250" u="none" cap="none" strike="noStrike">
                <a:solidFill>
                  <a:srgbClr val="FFFFFF"/>
                </a:solidFill>
                <a:latin typeface="Arimo"/>
                <a:ea typeface="Arimo"/>
                <a:cs typeface="Arimo"/>
                <a:sym typeface="Arimo"/>
              </a:rPr>
              <a:t> the local community.</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133" name="Shape 133"/>
        <p:cNvGrpSpPr/>
        <p:nvPr/>
      </p:nvGrpSpPr>
      <p:grpSpPr>
        <a:xfrm>
          <a:off x="0" y="0"/>
          <a:ext cx="0" cy="0"/>
          <a:chOff x="0" y="0"/>
          <a:chExt cx="0" cy="0"/>
        </a:xfrm>
      </p:grpSpPr>
      <p:grpSp>
        <p:nvGrpSpPr>
          <p:cNvPr id="134" name="Google Shape;134;p6"/>
          <p:cNvGrpSpPr/>
          <p:nvPr/>
        </p:nvGrpSpPr>
        <p:grpSpPr>
          <a:xfrm>
            <a:off x="2306564" y="651187"/>
            <a:ext cx="4568704" cy="3330006"/>
            <a:chOff x="0" y="-57150"/>
            <a:chExt cx="6091606" cy="4440009"/>
          </a:xfrm>
        </p:grpSpPr>
        <p:sp>
          <p:nvSpPr>
            <p:cNvPr id="135" name="Google Shape;135;p6"/>
            <p:cNvSpPr/>
            <p:nvPr/>
          </p:nvSpPr>
          <p:spPr>
            <a:xfrm>
              <a:off x="0" y="0"/>
              <a:ext cx="6091600" cy="4382856"/>
            </a:xfrm>
            <a:custGeom>
              <a:rect b="b" l="l" r="r" t="t"/>
              <a:pathLst>
                <a:path extrusionOk="0" h="4382856" w="6091600">
                  <a:moveTo>
                    <a:pt x="0" y="0"/>
                  </a:moveTo>
                  <a:lnTo>
                    <a:pt x="6091600" y="0"/>
                  </a:lnTo>
                  <a:lnTo>
                    <a:pt x="6091600" y="4382856"/>
                  </a:lnTo>
                  <a:lnTo>
                    <a:pt x="0" y="4382856"/>
                  </a:lnTo>
                  <a:close/>
                </a:path>
              </a:pathLst>
            </a:custGeom>
            <a:blipFill rotWithShape="1">
              <a:blip r:embed="rId3">
                <a:alphaModFix amt="0"/>
              </a:blip>
              <a:stretch>
                <a:fillRect b="0" l="-42312" r="-42312" t="0"/>
              </a:stretch>
            </a:blipFill>
            <a:ln>
              <a:noFill/>
            </a:ln>
          </p:spPr>
        </p:sp>
        <p:sp>
          <p:nvSpPr>
            <p:cNvPr id="136" name="Google Shape;136;p6"/>
            <p:cNvSpPr txBox="1"/>
            <p:nvPr/>
          </p:nvSpPr>
          <p:spPr>
            <a:xfrm>
              <a:off x="0" y="-57150"/>
              <a:ext cx="6091606" cy="4440009"/>
            </a:xfrm>
            <a:prstGeom prst="rect">
              <a:avLst/>
            </a:prstGeom>
            <a:noFill/>
            <a:ln>
              <a:noFill/>
            </a:ln>
          </p:spPr>
          <p:txBody>
            <a:bodyPr anchorCtr="0" anchor="b" bIns="0" lIns="0" spcFirstLastPara="1" rIns="0" wrap="square" tIns="0">
              <a:noAutofit/>
            </a:bodyPr>
            <a:lstStyle/>
            <a:p>
              <a:pPr indent="0" lvl="0" marL="0" marR="0" rtl="0" algn="r">
                <a:lnSpc>
                  <a:spcPct val="144000"/>
                </a:lnSpc>
                <a:spcBef>
                  <a:spcPts val="0"/>
                </a:spcBef>
                <a:spcAft>
                  <a:spcPts val="0"/>
                </a:spcAft>
                <a:buNone/>
              </a:pPr>
              <a:r>
                <a:rPr b="1" i="0" lang="en-US" sz="2100" u="none" cap="none" strike="noStrike">
                  <a:solidFill>
                    <a:srgbClr val="FFFFFF"/>
                  </a:solidFill>
                  <a:latin typeface="Arimo"/>
                  <a:ea typeface="Arimo"/>
                  <a:cs typeface="Arimo"/>
                  <a:sym typeface="Arimo"/>
                </a:rPr>
                <a:t>ESTIMATED </a:t>
              </a:r>
              <a:r>
                <a:rPr b="1" lang="en-US" sz="2100">
                  <a:solidFill>
                    <a:srgbClr val="FFFFFF"/>
                  </a:solidFill>
                  <a:latin typeface="Arimo"/>
                  <a:ea typeface="Arimo"/>
                  <a:cs typeface="Arimo"/>
                  <a:sym typeface="Arimo"/>
                </a:rPr>
                <a:t>MONTHLY</a:t>
              </a:r>
              <a:r>
                <a:rPr b="1" i="0" lang="en-US" sz="2100" u="none" cap="none" strike="noStrike">
                  <a:solidFill>
                    <a:srgbClr val="FFFFFF"/>
                  </a:solidFill>
                  <a:latin typeface="Arimo"/>
                  <a:ea typeface="Arimo"/>
                  <a:cs typeface="Arimo"/>
                  <a:sym typeface="Arimo"/>
                </a:rPr>
                <a:t> CASH FLOW </a:t>
              </a:r>
              <a:endParaRPr/>
            </a:p>
            <a:p>
              <a:pPr indent="0" lvl="0" marL="0" marR="0" rtl="0" algn="r">
                <a:lnSpc>
                  <a:spcPct val="144000"/>
                </a:lnSpc>
                <a:spcBef>
                  <a:spcPts val="0"/>
                </a:spcBef>
                <a:spcAft>
                  <a:spcPts val="0"/>
                </a:spcAft>
                <a:buNone/>
              </a:pPr>
              <a:r>
                <a:rPr b="1" i="0" lang="en-US" sz="2100" u="none" cap="none" strike="noStrike">
                  <a:solidFill>
                    <a:srgbClr val="FFFFFF"/>
                  </a:solidFill>
                  <a:latin typeface="Arimo"/>
                  <a:ea typeface="Arimo"/>
                  <a:cs typeface="Arimo"/>
                  <a:sym typeface="Arimo"/>
                </a:rPr>
                <a:t>  </a:t>
              </a:r>
              <a:endParaRPr/>
            </a:p>
            <a:p>
              <a:pPr indent="0" lvl="0" marL="0" marR="0" rtl="0" algn="r">
                <a:lnSpc>
                  <a:spcPct val="108000"/>
                </a:lnSpc>
                <a:spcBef>
                  <a:spcPts val="0"/>
                </a:spcBef>
                <a:spcAft>
                  <a:spcPts val="0"/>
                </a:spcAft>
                <a:buNone/>
              </a:pPr>
              <a:r>
                <a:t/>
              </a:r>
              <a:endParaRPr b="1" i="0" sz="2100" u="none" cap="none" strike="noStrike">
                <a:solidFill>
                  <a:srgbClr val="FFFFFF"/>
                </a:solidFill>
                <a:latin typeface="Arimo"/>
                <a:ea typeface="Arimo"/>
                <a:cs typeface="Arimo"/>
                <a:sym typeface="Arimo"/>
              </a:endParaRPr>
            </a:p>
            <a:p>
              <a:pPr indent="0" lvl="0" marL="0" marR="0" rtl="0" algn="r">
                <a:lnSpc>
                  <a:spcPct val="108000"/>
                </a:lnSpc>
                <a:spcBef>
                  <a:spcPts val="0"/>
                </a:spcBef>
                <a:spcAft>
                  <a:spcPts val="0"/>
                </a:spcAft>
                <a:buNone/>
              </a:pPr>
              <a:r>
                <a:t/>
              </a:r>
              <a:endParaRPr b="1" i="0" sz="2100" u="none" cap="none" strike="noStrike">
                <a:solidFill>
                  <a:srgbClr val="FFFFFF"/>
                </a:solidFill>
                <a:latin typeface="Arimo"/>
                <a:ea typeface="Arimo"/>
                <a:cs typeface="Arimo"/>
                <a:sym typeface="Arimo"/>
              </a:endParaRPr>
            </a:p>
            <a:p>
              <a:pPr indent="0" lvl="0" marL="0" marR="0" rtl="0" algn="r">
                <a:lnSpc>
                  <a:spcPct val="108000"/>
                </a:lnSpc>
                <a:spcBef>
                  <a:spcPts val="0"/>
                </a:spcBef>
                <a:spcAft>
                  <a:spcPts val="0"/>
                </a:spcAft>
                <a:buNone/>
              </a:pPr>
              <a:r>
                <a:t/>
              </a:r>
              <a:endParaRPr b="1" i="0" sz="2100" u="none" cap="none" strike="noStrike">
                <a:solidFill>
                  <a:srgbClr val="FFFFFF"/>
                </a:solidFill>
                <a:latin typeface="Arimo"/>
                <a:ea typeface="Arimo"/>
                <a:cs typeface="Arimo"/>
                <a:sym typeface="Arimo"/>
              </a:endParaRPr>
            </a:p>
            <a:p>
              <a:pPr indent="0" lvl="0" marL="0" marR="0" rtl="0" algn="r">
                <a:lnSpc>
                  <a:spcPct val="108000"/>
                </a:lnSpc>
                <a:spcBef>
                  <a:spcPts val="0"/>
                </a:spcBef>
                <a:spcAft>
                  <a:spcPts val="0"/>
                </a:spcAft>
                <a:buNone/>
              </a:pPr>
              <a:r>
                <a:t/>
              </a:r>
              <a:endParaRPr b="1" i="0" sz="2100" u="none" cap="none" strike="noStrike">
                <a:solidFill>
                  <a:srgbClr val="FFFFFF"/>
                </a:solidFill>
                <a:latin typeface="Arimo"/>
                <a:ea typeface="Arimo"/>
                <a:cs typeface="Arimo"/>
                <a:sym typeface="Arimo"/>
              </a:endParaRPr>
            </a:p>
            <a:p>
              <a:pPr indent="0" lvl="0" marL="0" marR="0" rtl="0" algn="r">
                <a:lnSpc>
                  <a:spcPct val="108000"/>
                </a:lnSpc>
                <a:spcBef>
                  <a:spcPts val="0"/>
                </a:spcBef>
                <a:spcAft>
                  <a:spcPts val="0"/>
                </a:spcAft>
                <a:buNone/>
              </a:pPr>
              <a:r>
                <a:t/>
              </a:r>
              <a:endParaRPr b="1" i="0" sz="2100" u="none" cap="none" strike="noStrike">
                <a:solidFill>
                  <a:srgbClr val="FFFFFF"/>
                </a:solidFill>
                <a:latin typeface="Arimo"/>
                <a:ea typeface="Arimo"/>
                <a:cs typeface="Arimo"/>
                <a:sym typeface="Arimo"/>
              </a:endParaRPr>
            </a:p>
            <a:p>
              <a:pPr indent="0" lvl="0" marL="0" marR="0" rtl="0" algn="r">
                <a:lnSpc>
                  <a:spcPct val="108000"/>
                </a:lnSpc>
                <a:spcBef>
                  <a:spcPts val="0"/>
                </a:spcBef>
                <a:spcAft>
                  <a:spcPts val="0"/>
                </a:spcAft>
                <a:buNone/>
              </a:pPr>
              <a:r>
                <a:t/>
              </a:r>
              <a:endParaRPr b="1" i="0" sz="2100" u="none" cap="none" strike="noStrike">
                <a:solidFill>
                  <a:srgbClr val="FFFFFF"/>
                </a:solidFill>
                <a:latin typeface="Arimo"/>
                <a:ea typeface="Arimo"/>
                <a:cs typeface="Arimo"/>
                <a:sym typeface="Arimo"/>
              </a:endParaRPr>
            </a:p>
            <a:p>
              <a:pPr indent="0" lvl="0" marL="0" marR="0" rtl="0" algn="r">
                <a:lnSpc>
                  <a:spcPct val="144000"/>
                </a:lnSpc>
                <a:spcBef>
                  <a:spcPts val="0"/>
                </a:spcBef>
                <a:spcAft>
                  <a:spcPts val="0"/>
                </a:spcAft>
                <a:buNone/>
              </a:pPr>
              <a:r>
                <a:t/>
              </a:r>
              <a:endParaRPr b="1" i="0" sz="2100" u="none" cap="none" strike="noStrike">
                <a:solidFill>
                  <a:srgbClr val="FFFFFF"/>
                </a:solidFill>
                <a:latin typeface="Arimo"/>
                <a:ea typeface="Arimo"/>
                <a:cs typeface="Arimo"/>
                <a:sym typeface="Arimo"/>
              </a:endParaRPr>
            </a:p>
          </p:txBody>
        </p:sp>
      </p:grpSp>
      <p:sp>
        <p:nvSpPr>
          <p:cNvPr id="137" name="Google Shape;137;p6"/>
          <p:cNvSpPr txBox="1"/>
          <p:nvPr/>
        </p:nvSpPr>
        <p:spPr>
          <a:xfrm>
            <a:off x="2760097" y="1856289"/>
            <a:ext cx="4033500" cy="4687800"/>
          </a:xfrm>
          <a:prstGeom prst="rect">
            <a:avLst/>
          </a:prstGeom>
          <a:noFill/>
          <a:ln>
            <a:noFill/>
          </a:ln>
        </p:spPr>
        <p:txBody>
          <a:bodyPr anchorCtr="0" anchor="t" bIns="0" lIns="0" spcFirstLastPara="1" rIns="0" wrap="square" tIns="0">
            <a:spAutoFit/>
          </a:bodyPr>
          <a:lstStyle/>
          <a:p>
            <a:pPr indent="0" lvl="0" marL="0" marR="0" rtl="0" algn="r">
              <a:lnSpc>
                <a:spcPct val="156000"/>
              </a:lnSpc>
              <a:spcBef>
                <a:spcPts val="0"/>
              </a:spcBef>
              <a:spcAft>
                <a:spcPts val="0"/>
              </a:spcAft>
              <a:buNone/>
            </a:pPr>
            <a:r>
              <a:rPr b="0" i="0" lang="en-US" sz="2025" u="none" cap="none" strike="noStrike">
                <a:solidFill>
                  <a:srgbClr val="FFFFFF"/>
                </a:solidFill>
                <a:latin typeface="Arimo"/>
                <a:ea typeface="Arimo"/>
                <a:cs typeface="Arimo"/>
                <a:sym typeface="Arimo"/>
              </a:rPr>
              <a:t>Income:</a:t>
            </a:r>
            <a:endParaRPr/>
          </a:p>
          <a:p>
            <a:pPr indent="0" lvl="0" marL="0" marR="0" rtl="0" algn="r">
              <a:lnSpc>
                <a:spcPct val="156000"/>
              </a:lnSpc>
              <a:spcBef>
                <a:spcPts val="0"/>
              </a:spcBef>
              <a:spcAft>
                <a:spcPts val="0"/>
              </a:spcAft>
              <a:buNone/>
            </a:pPr>
            <a:r>
              <a:rPr b="0" i="0" lang="en-US" sz="2025" u="none" cap="none" strike="noStrike">
                <a:solidFill>
                  <a:srgbClr val="FFFFFF"/>
                </a:solidFill>
                <a:latin typeface="Arimo"/>
                <a:ea typeface="Arimo"/>
                <a:cs typeface="Arimo"/>
                <a:sym typeface="Arimo"/>
              </a:rPr>
              <a:t>-Product sales: £ 8,000</a:t>
            </a:r>
            <a:endParaRPr/>
          </a:p>
          <a:p>
            <a:pPr indent="0" lvl="0" marL="0" marR="0" rtl="0" algn="r">
              <a:lnSpc>
                <a:spcPct val="156000"/>
              </a:lnSpc>
              <a:spcBef>
                <a:spcPts val="0"/>
              </a:spcBef>
              <a:spcAft>
                <a:spcPts val="0"/>
              </a:spcAft>
              <a:buNone/>
            </a:pPr>
            <a:r>
              <a:rPr b="0" i="0" lang="en-US" sz="2025" u="none" cap="none" strike="noStrike">
                <a:solidFill>
                  <a:srgbClr val="FFFFFF"/>
                </a:solidFill>
                <a:latin typeface="Arimo"/>
                <a:ea typeface="Arimo"/>
                <a:cs typeface="Arimo"/>
                <a:sym typeface="Arimo"/>
              </a:rPr>
              <a:t>EXPENSES : </a:t>
            </a:r>
            <a:endParaRPr/>
          </a:p>
          <a:p>
            <a:pPr indent="0" lvl="0" marL="0" marR="0" rtl="0" algn="r">
              <a:lnSpc>
                <a:spcPct val="156000"/>
              </a:lnSpc>
              <a:spcBef>
                <a:spcPts val="0"/>
              </a:spcBef>
              <a:spcAft>
                <a:spcPts val="0"/>
              </a:spcAft>
              <a:buNone/>
            </a:pPr>
            <a:r>
              <a:rPr b="0" i="0" lang="en-US" sz="2025" u="none" cap="none" strike="noStrike">
                <a:solidFill>
                  <a:srgbClr val="FFFFFF"/>
                </a:solidFill>
                <a:latin typeface="Arimo"/>
                <a:ea typeface="Arimo"/>
                <a:cs typeface="Arimo"/>
                <a:sym typeface="Arimo"/>
              </a:rPr>
              <a:t>-RENT :£2,000 </a:t>
            </a:r>
            <a:endParaRPr/>
          </a:p>
          <a:p>
            <a:pPr indent="0" lvl="0" marL="0" marR="0" rtl="0" algn="r">
              <a:lnSpc>
                <a:spcPct val="156000"/>
              </a:lnSpc>
              <a:spcBef>
                <a:spcPts val="0"/>
              </a:spcBef>
              <a:spcAft>
                <a:spcPts val="0"/>
              </a:spcAft>
              <a:buNone/>
            </a:pPr>
            <a:r>
              <a:rPr b="0" i="0" lang="en-US" sz="2025" u="none" cap="none" strike="noStrike">
                <a:solidFill>
                  <a:srgbClr val="FFFFFF"/>
                </a:solidFill>
                <a:latin typeface="Arimo"/>
                <a:ea typeface="Arimo"/>
                <a:cs typeface="Arimo"/>
                <a:sym typeface="Arimo"/>
              </a:rPr>
              <a:t>-Staff </a:t>
            </a:r>
            <a:r>
              <a:rPr lang="en-US" sz="2025">
                <a:solidFill>
                  <a:srgbClr val="FFFFFF"/>
                </a:solidFill>
                <a:latin typeface="Arimo"/>
                <a:ea typeface="Arimo"/>
                <a:cs typeface="Arimo"/>
                <a:sym typeface="Arimo"/>
              </a:rPr>
              <a:t>salary: £</a:t>
            </a:r>
            <a:r>
              <a:rPr b="0" i="0" lang="en-US" sz="2025" u="none" cap="none" strike="noStrike">
                <a:solidFill>
                  <a:srgbClr val="FFFFFF"/>
                </a:solidFill>
                <a:latin typeface="Arimo"/>
                <a:ea typeface="Arimo"/>
                <a:cs typeface="Arimo"/>
                <a:sym typeface="Arimo"/>
              </a:rPr>
              <a:t> 2,000 </a:t>
            </a:r>
            <a:endParaRPr/>
          </a:p>
          <a:p>
            <a:pPr indent="0" lvl="0" marL="0" marR="0" rtl="0" algn="r">
              <a:lnSpc>
                <a:spcPct val="156000"/>
              </a:lnSpc>
              <a:spcBef>
                <a:spcPts val="0"/>
              </a:spcBef>
              <a:spcAft>
                <a:spcPts val="0"/>
              </a:spcAft>
              <a:buNone/>
            </a:pPr>
            <a:r>
              <a:rPr b="0" i="0" lang="en-US" sz="2025" u="none" cap="none" strike="noStrike">
                <a:solidFill>
                  <a:srgbClr val="FFFFFF"/>
                </a:solidFill>
                <a:latin typeface="Arimo"/>
                <a:ea typeface="Arimo"/>
                <a:cs typeface="Arimo"/>
                <a:sym typeface="Arimo"/>
              </a:rPr>
              <a:t>-Stock purchase: £ 2,000</a:t>
            </a:r>
            <a:endParaRPr/>
          </a:p>
          <a:p>
            <a:pPr indent="0" lvl="0" marL="0" marR="0" rtl="0" algn="r">
              <a:lnSpc>
                <a:spcPct val="156000"/>
              </a:lnSpc>
              <a:spcBef>
                <a:spcPts val="0"/>
              </a:spcBef>
              <a:spcAft>
                <a:spcPts val="0"/>
              </a:spcAft>
              <a:buNone/>
            </a:pPr>
            <a:r>
              <a:rPr b="0" i="0" lang="en-US" sz="2025" u="none" cap="none" strike="noStrike">
                <a:solidFill>
                  <a:srgbClr val="FFFFFF"/>
                </a:solidFill>
                <a:latin typeface="Arimo"/>
                <a:ea typeface="Arimo"/>
                <a:cs typeface="Arimo"/>
                <a:sym typeface="Arimo"/>
              </a:rPr>
              <a:t>-Utilities: £ 500</a:t>
            </a:r>
            <a:endParaRPr/>
          </a:p>
          <a:p>
            <a:pPr indent="-183237" lvl="1" marL="366474" marR="0" rtl="0" algn="r">
              <a:lnSpc>
                <a:spcPct val="156000"/>
              </a:lnSpc>
              <a:spcBef>
                <a:spcPts val="0"/>
              </a:spcBef>
              <a:spcAft>
                <a:spcPts val="0"/>
              </a:spcAft>
              <a:buClr>
                <a:srgbClr val="FFFFFF"/>
              </a:buClr>
              <a:buSzPts val="2025"/>
              <a:buFont typeface="Arial"/>
              <a:buChar char="•"/>
            </a:pPr>
            <a:r>
              <a:rPr b="0" i="0" lang="en-US" sz="2025" u="none" cap="none" strike="noStrike">
                <a:solidFill>
                  <a:srgbClr val="FFFFFF"/>
                </a:solidFill>
                <a:latin typeface="Arimo"/>
                <a:ea typeface="Arimo"/>
                <a:cs typeface="Arimo"/>
                <a:sym typeface="Arimo"/>
              </a:rPr>
              <a:t>Marketing</a:t>
            </a:r>
            <a:r>
              <a:rPr lang="en-US" sz="2025">
                <a:solidFill>
                  <a:srgbClr val="FFFFFF"/>
                </a:solidFill>
                <a:latin typeface="Arimo"/>
                <a:ea typeface="Arimo"/>
                <a:cs typeface="Arimo"/>
                <a:sym typeface="Arimo"/>
              </a:rPr>
              <a:t>: £</a:t>
            </a:r>
            <a:r>
              <a:rPr b="0" i="0" lang="en-US" sz="2025" u="none" cap="none" strike="noStrike">
                <a:solidFill>
                  <a:srgbClr val="FFFFFF"/>
                </a:solidFill>
                <a:latin typeface="Arimo"/>
                <a:ea typeface="Arimo"/>
                <a:cs typeface="Arimo"/>
                <a:sym typeface="Arimo"/>
              </a:rPr>
              <a:t> 300</a:t>
            </a:r>
            <a:endParaRPr/>
          </a:p>
          <a:p>
            <a:pPr indent="-183237" lvl="1" marL="366474" marR="0" rtl="0" algn="r">
              <a:lnSpc>
                <a:spcPct val="156000"/>
              </a:lnSpc>
              <a:spcBef>
                <a:spcPts val="0"/>
              </a:spcBef>
              <a:spcAft>
                <a:spcPts val="0"/>
              </a:spcAft>
              <a:buNone/>
            </a:pPr>
            <a:r>
              <a:t/>
            </a:r>
            <a:endParaRPr b="0" i="0" sz="2025" u="none" cap="none" strike="noStrike">
              <a:solidFill>
                <a:srgbClr val="FFFFFF"/>
              </a:solidFill>
              <a:latin typeface="Arimo"/>
              <a:ea typeface="Arimo"/>
              <a:cs typeface="Arimo"/>
              <a:sym typeface="Arimo"/>
            </a:endParaRPr>
          </a:p>
          <a:p>
            <a:pPr indent="-183237" lvl="1" marL="366474" marR="0" rtl="0" algn="r">
              <a:lnSpc>
                <a:spcPct val="156000"/>
              </a:lnSpc>
              <a:spcBef>
                <a:spcPts val="0"/>
              </a:spcBef>
              <a:spcAft>
                <a:spcPts val="0"/>
              </a:spcAft>
              <a:buNone/>
            </a:pPr>
            <a:r>
              <a:t/>
            </a:r>
            <a:endParaRPr b="0" i="0" sz="2025" u="none" cap="none" strike="noStrike">
              <a:solidFill>
                <a:srgbClr val="FFFFFF"/>
              </a:solidFill>
              <a:latin typeface="Arimo"/>
              <a:ea typeface="Arimo"/>
              <a:cs typeface="Arimo"/>
              <a:sym typeface="Arimo"/>
            </a:endParaRPr>
          </a:p>
        </p:txBody>
      </p:sp>
      <p:grpSp>
        <p:nvGrpSpPr>
          <p:cNvPr id="138" name="Google Shape;138;p6"/>
          <p:cNvGrpSpPr/>
          <p:nvPr/>
        </p:nvGrpSpPr>
        <p:grpSpPr>
          <a:xfrm rot="5400000">
            <a:off x="15710200" y="7333404"/>
            <a:ext cx="4009942" cy="554832"/>
            <a:chOff x="0" y="-9525"/>
            <a:chExt cx="5346590" cy="739775"/>
          </a:xfrm>
        </p:grpSpPr>
        <p:sp>
          <p:nvSpPr>
            <p:cNvPr id="139" name="Google Shape;139;p6"/>
            <p:cNvSpPr/>
            <p:nvPr/>
          </p:nvSpPr>
          <p:spPr>
            <a:xfrm>
              <a:off x="0" y="0"/>
              <a:ext cx="5346590" cy="730250"/>
            </a:xfrm>
            <a:custGeom>
              <a:rect b="b" l="l" r="r" t="t"/>
              <a:pathLst>
                <a:path extrusionOk="0" h="730250" w="5346590">
                  <a:moveTo>
                    <a:pt x="0" y="0"/>
                  </a:moveTo>
                  <a:lnTo>
                    <a:pt x="5346590" y="0"/>
                  </a:lnTo>
                  <a:lnTo>
                    <a:pt x="5346590" y="730250"/>
                  </a:lnTo>
                  <a:lnTo>
                    <a:pt x="0" y="730250"/>
                  </a:lnTo>
                  <a:close/>
                </a:path>
              </a:pathLst>
            </a:custGeom>
            <a:blipFill rotWithShape="1">
              <a:blip r:embed="rId3">
                <a:alphaModFix amt="0"/>
              </a:blip>
              <a:stretch>
                <a:fillRect b="-92662" l="0" r="0" t="-92662"/>
              </a:stretch>
            </a:blipFill>
            <a:ln>
              <a:noFill/>
            </a:ln>
          </p:spPr>
        </p:sp>
        <p:sp>
          <p:nvSpPr>
            <p:cNvPr id="140" name="Google Shape;140;p6"/>
            <p:cNvSpPr txBox="1"/>
            <p:nvPr/>
          </p:nvSpPr>
          <p:spPr>
            <a:xfrm>
              <a:off x="0" y="-9525"/>
              <a:ext cx="5346586" cy="739775"/>
            </a:xfrm>
            <a:prstGeom prst="rect">
              <a:avLst/>
            </a:prstGeom>
            <a:noFill/>
            <a:ln>
              <a:noFill/>
            </a:ln>
          </p:spPr>
          <p:txBody>
            <a:bodyPr anchorCtr="0" anchor="ctr" bIns="0" lIns="0" spcFirstLastPara="1" rIns="0" wrap="square" tIns="0">
              <a:noAutofit/>
            </a:bodyPr>
            <a:lstStyle/>
            <a:p>
              <a:pPr indent="0" lvl="0" marL="0" marR="0" rtl="0" algn="l">
                <a:lnSpc>
                  <a:spcPct val="120000"/>
                </a:lnSpc>
                <a:spcBef>
                  <a:spcPts val="0"/>
                </a:spcBef>
                <a:spcAft>
                  <a:spcPts val="0"/>
                </a:spcAft>
                <a:buNone/>
              </a:pPr>
              <a:r>
                <a:rPr b="1" i="0" lang="en-US" sz="1050" u="none" cap="none" strike="noStrike">
                  <a:solidFill>
                    <a:srgbClr val="FFFFFF"/>
                  </a:solidFill>
                  <a:latin typeface="Arimo"/>
                  <a:ea typeface="Arimo"/>
                  <a:cs typeface="Arimo"/>
                  <a:sym typeface="Arimo"/>
                </a:rPr>
                <a:t>3/14/2026</a:t>
              </a:r>
              <a:endParaRPr/>
            </a:p>
          </p:txBody>
        </p:sp>
      </p:grpSp>
      <p:grpSp>
        <p:nvGrpSpPr>
          <p:cNvPr id="141" name="Google Shape;141;p6"/>
          <p:cNvGrpSpPr/>
          <p:nvPr/>
        </p:nvGrpSpPr>
        <p:grpSpPr>
          <a:xfrm>
            <a:off x="17239364" y="4822631"/>
            <a:ext cx="944480" cy="651891"/>
            <a:chOff x="0" y="-9525"/>
            <a:chExt cx="1259307" cy="869188"/>
          </a:xfrm>
        </p:grpSpPr>
        <p:sp>
          <p:nvSpPr>
            <p:cNvPr id="142" name="Google Shape;142;p6"/>
            <p:cNvSpPr/>
            <p:nvPr/>
          </p:nvSpPr>
          <p:spPr>
            <a:xfrm>
              <a:off x="0" y="0"/>
              <a:ext cx="1259306" cy="859660"/>
            </a:xfrm>
            <a:custGeom>
              <a:rect b="b" l="l" r="r" t="t"/>
              <a:pathLst>
                <a:path extrusionOk="0" h="859660" w="1259306">
                  <a:moveTo>
                    <a:pt x="0" y="0"/>
                  </a:moveTo>
                  <a:lnTo>
                    <a:pt x="1259306" y="0"/>
                  </a:lnTo>
                  <a:lnTo>
                    <a:pt x="1259306" y="859660"/>
                  </a:lnTo>
                  <a:lnTo>
                    <a:pt x="0" y="859660"/>
                  </a:lnTo>
                  <a:close/>
                </a:path>
              </a:pathLst>
            </a:custGeom>
            <a:blipFill rotWithShape="1">
              <a:blip r:embed="rId3">
                <a:alphaModFix amt="0"/>
              </a:blip>
              <a:stretch>
                <a:fillRect b="0" l="-37587" r="-37587" t="0"/>
              </a:stretch>
            </a:blipFill>
            <a:ln>
              <a:noFill/>
            </a:ln>
          </p:spPr>
        </p:sp>
        <p:sp>
          <p:nvSpPr>
            <p:cNvPr id="143" name="Google Shape;143;p6"/>
            <p:cNvSpPr txBox="1"/>
            <p:nvPr/>
          </p:nvSpPr>
          <p:spPr>
            <a:xfrm>
              <a:off x="0" y="-9525"/>
              <a:ext cx="1259307" cy="869188"/>
            </a:xfrm>
            <a:prstGeom prst="rect">
              <a:avLst/>
            </a:prstGeom>
            <a:noFill/>
            <a:ln>
              <a:noFill/>
            </a:ln>
          </p:spPr>
          <p:txBody>
            <a:bodyPr anchorCtr="0" anchor="ctr" bIns="0" lIns="0" spcFirstLastPara="1" rIns="0" wrap="square" tIns="0">
              <a:noAutofit/>
            </a:bodyPr>
            <a:lstStyle/>
            <a:p>
              <a:pPr indent="0" lvl="0" marL="0" marR="0" rtl="0" algn="ctr">
                <a:lnSpc>
                  <a:spcPct val="119958"/>
                </a:lnSpc>
                <a:spcBef>
                  <a:spcPts val="0"/>
                </a:spcBef>
                <a:spcAft>
                  <a:spcPts val="0"/>
                </a:spcAft>
                <a:buNone/>
              </a:pPr>
              <a:r>
                <a:rPr b="1" i="0" lang="en-US" sz="2400" u="none" cap="none" strike="noStrike">
                  <a:solidFill>
                    <a:srgbClr val="FFFFFF"/>
                  </a:solidFill>
                  <a:latin typeface="Arimo"/>
                  <a:ea typeface="Arimo"/>
                  <a:cs typeface="Arimo"/>
                  <a:sym typeface="Arimo"/>
                </a:rPr>
                <a:t>6</a:t>
              </a:r>
              <a:endParaRPr/>
            </a:p>
          </p:txBody>
        </p:sp>
      </p:grpSp>
      <p:sp>
        <p:nvSpPr>
          <p:cNvPr descr="A stack of sliced bread  AI-generated content may be incorrect." id="144" name="Google Shape;144;p6"/>
          <p:cNvSpPr/>
          <p:nvPr/>
        </p:nvSpPr>
        <p:spPr>
          <a:xfrm>
            <a:off x="7815262" y="2228850"/>
            <a:ext cx="7031260" cy="5829300"/>
          </a:xfrm>
          <a:custGeom>
            <a:rect b="b" l="l" r="r" t="t"/>
            <a:pathLst>
              <a:path extrusionOk="0" h="7772400" w="9375013">
                <a:moveTo>
                  <a:pt x="0" y="0"/>
                </a:moveTo>
                <a:lnTo>
                  <a:pt x="9375013" y="0"/>
                </a:lnTo>
                <a:lnTo>
                  <a:pt x="9375013" y="7772400"/>
                </a:lnTo>
                <a:lnTo>
                  <a:pt x="0" y="7772400"/>
                </a:lnTo>
                <a:lnTo>
                  <a:pt x="0" y="0"/>
                </a:lnTo>
                <a:close/>
              </a:path>
            </a:pathLst>
          </a:custGeom>
          <a:blipFill rotWithShape="1">
            <a:blip r:embed="rId4">
              <a:alphaModFix/>
            </a:blip>
            <a:stretch>
              <a:fillRect b="0" l="-11802" r="-12556" t="0"/>
            </a:stretch>
          </a:blipFill>
          <a:ln>
            <a:noFill/>
          </a:ln>
        </p:spPr>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148" name="Shape 148"/>
        <p:cNvGrpSpPr/>
        <p:nvPr/>
      </p:nvGrpSpPr>
      <p:grpSpPr>
        <a:xfrm>
          <a:off x="0" y="0"/>
          <a:ext cx="0" cy="0"/>
          <a:chOff x="0" y="0"/>
          <a:chExt cx="0" cy="0"/>
        </a:xfrm>
      </p:grpSpPr>
      <p:grpSp>
        <p:nvGrpSpPr>
          <p:cNvPr id="149" name="Google Shape;149;p7"/>
          <p:cNvGrpSpPr/>
          <p:nvPr/>
        </p:nvGrpSpPr>
        <p:grpSpPr>
          <a:xfrm>
            <a:off x="2952102" y="1881711"/>
            <a:ext cx="4596574" cy="706279"/>
            <a:chOff x="0" y="-114300"/>
            <a:chExt cx="6128766" cy="941705"/>
          </a:xfrm>
        </p:grpSpPr>
        <p:sp>
          <p:nvSpPr>
            <p:cNvPr id="150" name="Google Shape;150;p7"/>
            <p:cNvSpPr/>
            <p:nvPr/>
          </p:nvSpPr>
          <p:spPr>
            <a:xfrm>
              <a:off x="0" y="0"/>
              <a:ext cx="6128766" cy="827404"/>
            </a:xfrm>
            <a:custGeom>
              <a:rect b="b" l="l" r="r" t="t"/>
              <a:pathLst>
                <a:path extrusionOk="0" h="827404" w="6128766">
                  <a:moveTo>
                    <a:pt x="0" y="0"/>
                  </a:moveTo>
                  <a:lnTo>
                    <a:pt x="6128766" y="0"/>
                  </a:lnTo>
                  <a:lnTo>
                    <a:pt x="6128766" y="827404"/>
                  </a:lnTo>
                  <a:lnTo>
                    <a:pt x="0" y="827404"/>
                  </a:lnTo>
                  <a:close/>
                </a:path>
              </a:pathLst>
            </a:custGeom>
            <a:blipFill rotWithShape="1">
              <a:blip r:embed="rId3">
                <a:alphaModFix amt="0"/>
              </a:blip>
              <a:stretch>
                <a:fillRect b="-94331" l="0" r="0" t="-94328"/>
              </a:stretch>
            </a:blipFill>
            <a:ln>
              <a:noFill/>
            </a:ln>
          </p:spPr>
        </p:sp>
        <p:sp>
          <p:nvSpPr>
            <p:cNvPr id="151" name="Google Shape;151;p7"/>
            <p:cNvSpPr txBox="1"/>
            <p:nvPr/>
          </p:nvSpPr>
          <p:spPr>
            <a:xfrm>
              <a:off x="0" y="-114300"/>
              <a:ext cx="6128766" cy="941705"/>
            </a:xfrm>
            <a:prstGeom prst="rect">
              <a:avLst/>
            </a:prstGeom>
            <a:noFill/>
            <a:ln>
              <a:noFill/>
            </a:ln>
          </p:spPr>
          <p:txBody>
            <a:bodyPr anchorCtr="0" anchor="b" bIns="0" lIns="0" spcFirstLastPara="1" rIns="0" wrap="square" tIns="0">
              <a:noAutofit/>
            </a:bodyPr>
            <a:lstStyle/>
            <a:p>
              <a:pPr indent="0" lvl="0" marL="0" marR="0" rtl="0" algn="r">
                <a:lnSpc>
                  <a:spcPct val="144000"/>
                </a:lnSpc>
                <a:spcBef>
                  <a:spcPts val="0"/>
                </a:spcBef>
                <a:spcAft>
                  <a:spcPts val="0"/>
                </a:spcAft>
                <a:buNone/>
              </a:pPr>
              <a:r>
                <a:rPr b="1" lang="en-US" sz="4200">
                  <a:solidFill>
                    <a:srgbClr val="FFFFFF"/>
                  </a:solidFill>
                  <a:latin typeface="Arimo"/>
                  <a:ea typeface="Arimo"/>
                  <a:cs typeface="Arimo"/>
                  <a:sym typeface="Arimo"/>
                </a:rPr>
                <a:t>Legal form</a:t>
              </a:r>
              <a:r>
                <a:rPr b="1" i="0" lang="en-US" sz="4200" u="none" cap="none" strike="noStrike">
                  <a:solidFill>
                    <a:srgbClr val="FFFFFF"/>
                  </a:solidFill>
                  <a:latin typeface="Arimo"/>
                  <a:ea typeface="Arimo"/>
                  <a:cs typeface="Arimo"/>
                  <a:sym typeface="Arimo"/>
                </a:rPr>
                <a:t> </a:t>
              </a:r>
              <a:endParaRPr/>
            </a:p>
          </p:txBody>
        </p:sp>
      </p:grpSp>
      <p:sp>
        <p:nvSpPr>
          <p:cNvPr id="152" name="Google Shape;152;p7"/>
          <p:cNvSpPr txBox="1"/>
          <p:nvPr/>
        </p:nvSpPr>
        <p:spPr>
          <a:xfrm>
            <a:off x="2952127" y="3429000"/>
            <a:ext cx="4596600" cy="6132300"/>
          </a:xfrm>
          <a:prstGeom prst="rect">
            <a:avLst/>
          </a:prstGeom>
          <a:noFill/>
          <a:ln>
            <a:noFill/>
          </a:ln>
        </p:spPr>
        <p:txBody>
          <a:bodyPr anchorCtr="0" anchor="t" bIns="0" lIns="0" spcFirstLastPara="1" rIns="0" wrap="square" tIns="0">
            <a:spAutoFit/>
          </a:bodyPr>
          <a:lstStyle/>
          <a:p>
            <a:pPr indent="-381000" lvl="1" marL="914400" rtl="0" algn="r">
              <a:lnSpc>
                <a:spcPct val="156000"/>
              </a:lnSpc>
              <a:spcBef>
                <a:spcPts val="0"/>
              </a:spcBef>
              <a:spcAft>
                <a:spcPts val="0"/>
              </a:spcAft>
              <a:buClr>
                <a:srgbClr val="FFFFFF"/>
              </a:buClr>
              <a:buSzPts val="2400"/>
              <a:buChar char="•"/>
            </a:pPr>
            <a:r>
              <a:rPr lang="en-US" sz="2400">
                <a:solidFill>
                  <a:srgbClr val="FFFFFF"/>
                </a:solidFill>
                <a:latin typeface="Arimo"/>
                <a:ea typeface="Arimo"/>
                <a:cs typeface="Arimo"/>
                <a:sym typeface="Arimo"/>
              </a:rPr>
              <a:t>Business Enterprise: Ltd Company.</a:t>
            </a:r>
            <a:endParaRPr sz="2400">
              <a:solidFill>
                <a:srgbClr val="FFFFFF"/>
              </a:solidFill>
              <a:latin typeface="Arimo"/>
              <a:ea typeface="Arimo"/>
              <a:cs typeface="Arimo"/>
              <a:sym typeface="Arimo"/>
            </a:endParaRPr>
          </a:p>
          <a:p>
            <a:pPr indent="0" lvl="0" marL="914400" rtl="0" algn="l">
              <a:lnSpc>
                <a:spcPct val="156000"/>
              </a:lnSpc>
              <a:spcBef>
                <a:spcPts val="0"/>
              </a:spcBef>
              <a:spcAft>
                <a:spcPts val="0"/>
              </a:spcAft>
              <a:buNone/>
            </a:pPr>
            <a:r>
              <a:t/>
            </a:r>
            <a:endParaRPr sz="2400">
              <a:solidFill>
                <a:srgbClr val="FFFFFF"/>
              </a:solidFill>
              <a:latin typeface="Arimo"/>
              <a:ea typeface="Arimo"/>
              <a:cs typeface="Arimo"/>
              <a:sym typeface="Arimo"/>
            </a:endParaRPr>
          </a:p>
          <a:p>
            <a:pPr indent="-381000" lvl="1" marL="914400" rtl="0" algn="r">
              <a:lnSpc>
                <a:spcPct val="156000"/>
              </a:lnSpc>
              <a:spcBef>
                <a:spcPts val="0"/>
              </a:spcBef>
              <a:spcAft>
                <a:spcPts val="0"/>
              </a:spcAft>
              <a:buClr>
                <a:srgbClr val="FFFFFF"/>
              </a:buClr>
              <a:buSzPts val="2400"/>
              <a:buChar char="•"/>
            </a:pPr>
            <a:r>
              <a:rPr lang="en-US" sz="2400">
                <a:solidFill>
                  <a:srgbClr val="FFFFFF"/>
                </a:solidFill>
                <a:latin typeface="Arimo"/>
                <a:ea typeface="Arimo"/>
                <a:cs typeface="Arimo"/>
                <a:sym typeface="Arimo"/>
              </a:rPr>
              <a:t>Advantages:</a:t>
            </a:r>
            <a:endParaRPr sz="2400">
              <a:solidFill>
                <a:srgbClr val="FFFFFF"/>
              </a:solidFill>
              <a:latin typeface="Arimo"/>
              <a:ea typeface="Arimo"/>
              <a:cs typeface="Arimo"/>
              <a:sym typeface="Arimo"/>
            </a:endParaRPr>
          </a:p>
          <a:p>
            <a:pPr indent="-381000" lvl="1" marL="914400" rtl="0" algn="r">
              <a:lnSpc>
                <a:spcPct val="156000"/>
              </a:lnSpc>
              <a:spcBef>
                <a:spcPts val="0"/>
              </a:spcBef>
              <a:spcAft>
                <a:spcPts val="0"/>
              </a:spcAft>
              <a:buClr>
                <a:srgbClr val="FFFFFF"/>
              </a:buClr>
              <a:buSzPts val="2400"/>
              <a:buChar char="•"/>
            </a:pPr>
            <a:r>
              <a:rPr lang="en-US" sz="2400">
                <a:solidFill>
                  <a:srgbClr val="FFFFFF"/>
                </a:solidFill>
                <a:latin typeface="Arimo"/>
                <a:ea typeface="Arimo"/>
                <a:cs typeface="Arimo"/>
                <a:sym typeface="Arimo"/>
              </a:rPr>
              <a:t>The owner is only liable to a certain extent.</a:t>
            </a:r>
            <a:endParaRPr sz="2400">
              <a:solidFill>
                <a:srgbClr val="FFFFFF"/>
              </a:solidFill>
              <a:latin typeface="Arimo"/>
              <a:ea typeface="Arimo"/>
              <a:cs typeface="Arimo"/>
              <a:sym typeface="Arimo"/>
            </a:endParaRPr>
          </a:p>
          <a:p>
            <a:pPr indent="-381000" lvl="1" marL="914400" rtl="0" algn="r">
              <a:lnSpc>
                <a:spcPct val="156000"/>
              </a:lnSpc>
              <a:spcBef>
                <a:spcPts val="0"/>
              </a:spcBef>
              <a:spcAft>
                <a:spcPts val="0"/>
              </a:spcAft>
              <a:buClr>
                <a:srgbClr val="FFFFFF"/>
              </a:buClr>
              <a:buSzPts val="2400"/>
              <a:buChar char="•"/>
            </a:pPr>
            <a:r>
              <a:rPr lang="en-US" sz="2400">
                <a:solidFill>
                  <a:srgbClr val="FFFFFF"/>
                </a:solidFill>
                <a:latin typeface="Arimo"/>
                <a:ea typeface="Arimo"/>
                <a:cs typeface="Arimo"/>
                <a:sym typeface="Arimo"/>
              </a:rPr>
              <a:t>Corporate business organisation.</a:t>
            </a:r>
            <a:endParaRPr sz="2400">
              <a:solidFill>
                <a:srgbClr val="FFFFFF"/>
              </a:solidFill>
              <a:latin typeface="Arimo"/>
              <a:ea typeface="Arimo"/>
              <a:cs typeface="Arimo"/>
              <a:sym typeface="Arimo"/>
            </a:endParaRPr>
          </a:p>
          <a:p>
            <a:pPr indent="-381000" lvl="1" marL="914400" rtl="0" algn="r">
              <a:lnSpc>
                <a:spcPct val="156000"/>
              </a:lnSpc>
              <a:spcBef>
                <a:spcPts val="0"/>
              </a:spcBef>
              <a:spcAft>
                <a:spcPts val="0"/>
              </a:spcAft>
              <a:buClr>
                <a:srgbClr val="FFFFFF"/>
              </a:buClr>
              <a:buSzPts val="2400"/>
              <a:buChar char="•"/>
            </a:pPr>
            <a:r>
              <a:rPr lang="en-US" sz="2400">
                <a:solidFill>
                  <a:srgbClr val="FFFFFF"/>
                </a:solidFill>
                <a:latin typeface="Arimo"/>
                <a:ea typeface="Arimo"/>
                <a:cs typeface="Arimo"/>
                <a:sym typeface="Arimo"/>
              </a:rPr>
              <a:t>Enables expansion in the future.</a:t>
            </a:r>
            <a:endParaRPr sz="2400">
              <a:solidFill>
                <a:srgbClr val="FFFFFF"/>
              </a:solidFill>
              <a:latin typeface="Arimo"/>
              <a:ea typeface="Arimo"/>
              <a:cs typeface="Arimo"/>
              <a:sym typeface="Arimo"/>
            </a:endParaRPr>
          </a:p>
          <a:p>
            <a:pPr indent="0" lvl="0" marL="914400" marR="0" rtl="0" algn="r">
              <a:lnSpc>
                <a:spcPct val="156000"/>
              </a:lnSpc>
              <a:spcBef>
                <a:spcPts val="0"/>
              </a:spcBef>
              <a:spcAft>
                <a:spcPts val="0"/>
              </a:spcAft>
              <a:buNone/>
            </a:pPr>
            <a:r>
              <a:rPr b="0" i="0" lang="en-US" sz="2400" u="none" cap="none" strike="noStrike">
                <a:solidFill>
                  <a:srgbClr val="FFFFFF"/>
                </a:solidFill>
                <a:latin typeface="Arimo"/>
                <a:ea typeface="Arimo"/>
                <a:cs typeface="Arimo"/>
                <a:sym typeface="Arimo"/>
              </a:rPr>
              <a:t> </a:t>
            </a:r>
            <a:endParaRPr/>
          </a:p>
        </p:txBody>
      </p:sp>
      <p:sp>
        <p:nvSpPr>
          <p:cNvPr descr="A wooden box with loaves of bread wrapped in brown paper  AI-generated content may be incorrect." id="153" name="Google Shape;153;p7"/>
          <p:cNvSpPr/>
          <p:nvPr/>
        </p:nvSpPr>
        <p:spPr>
          <a:xfrm>
            <a:off x="9751750" y="2716854"/>
            <a:ext cx="6000750" cy="4005453"/>
          </a:xfrm>
          <a:custGeom>
            <a:rect b="b" l="l" r="r" t="t"/>
            <a:pathLst>
              <a:path extrusionOk="0" h="5340604" w="8001000">
                <a:moveTo>
                  <a:pt x="0" y="0"/>
                </a:moveTo>
                <a:lnTo>
                  <a:pt x="8001000" y="0"/>
                </a:lnTo>
                <a:lnTo>
                  <a:pt x="8001000" y="5340604"/>
                </a:lnTo>
                <a:lnTo>
                  <a:pt x="0" y="5340604"/>
                </a:lnTo>
                <a:lnTo>
                  <a:pt x="0" y="0"/>
                </a:lnTo>
                <a:close/>
              </a:path>
            </a:pathLst>
          </a:custGeom>
          <a:blipFill rotWithShape="1">
            <a:blip r:embed="rId4">
              <a:alphaModFix/>
            </a:blip>
            <a:stretch>
              <a:fillRect b="-1" l="-62" r="-62" t="0"/>
            </a:stretch>
          </a:blipFill>
          <a:ln>
            <a:noFill/>
          </a:ln>
        </p:spPr>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157" name="Shape 157"/>
        <p:cNvGrpSpPr/>
        <p:nvPr/>
      </p:nvGrpSpPr>
      <p:grpSpPr>
        <a:xfrm>
          <a:off x="0" y="0"/>
          <a:ext cx="0" cy="0"/>
          <a:chOff x="0" y="0"/>
          <a:chExt cx="0" cy="0"/>
        </a:xfrm>
      </p:grpSpPr>
      <p:grpSp>
        <p:nvGrpSpPr>
          <p:cNvPr id="158" name="Google Shape;158;p8"/>
          <p:cNvGrpSpPr/>
          <p:nvPr/>
        </p:nvGrpSpPr>
        <p:grpSpPr>
          <a:xfrm>
            <a:off x="3135925" y="2032464"/>
            <a:ext cx="4165406" cy="726834"/>
            <a:chOff x="0" y="-114300"/>
            <a:chExt cx="5553875" cy="969112"/>
          </a:xfrm>
        </p:grpSpPr>
        <p:sp>
          <p:nvSpPr>
            <p:cNvPr id="159" name="Google Shape;159;p8"/>
            <p:cNvSpPr/>
            <p:nvPr/>
          </p:nvSpPr>
          <p:spPr>
            <a:xfrm>
              <a:off x="0" y="0"/>
              <a:ext cx="5553870" cy="854812"/>
            </a:xfrm>
            <a:custGeom>
              <a:rect b="b" l="l" r="r" t="t"/>
              <a:pathLst>
                <a:path extrusionOk="0" h="854812" w="5553870">
                  <a:moveTo>
                    <a:pt x="0" y="0"/>
                  </a:moveTo>
                  <a:lnTo>
                    <a:pt x="5553870" y="0"/>
                  </a:lnTo>
                  <a:lnTo>
                    <a:pt x="5553870" y="854812"/>
                  </a:lnTo>
                  <a:lnTo>
                    <a:pt x="0" y="854812"/>
                  </a:lnTo>
                  <a:close/>
                </a:path>
              </a:pathLst>
            </a:custGeom>
            <a:blipFill rotWithShape="1">
              <a:blip r:embed="rId3">
                <a:alphaModFix amt="0"/>
              </a:blip>
              <a:stretch>
                <a:fillRect b="-76597" l="0" r="0" t="-76600"/>
              </a:stretch>
            </a:blipFill>
            <a:ln>
              <a:noFill/>
            </a:ln>
          </p:spPr>
        </p:sp>
        <p:sp>
          <p:nvSpPr>
            <p:cNvPr id="160" name="Google Shape;160;p8"/>
            <p:cNvSpPr txBox="1"/>
            <p:nvPr/>
          </p:nvSpPr>
          <p:spPr>
            <a:xfrm>
              <a:off x="0" y="-114300"/>
              <a:ext cx="5553875" cy="969112"/>
            </a:xfrm>
            <a:prstGeom prst="rect">
              <a:avLst/>
            </a:prstGeom>
            <a:noFill/>
            <a:ln>
              <a:noFill/>
            </a:ln>
          </p:spPr>
          <p:txBody>
            <a:bodyPr anchorCtr="0" anchor="b" bIns="0" lIns="0" spcFirstLastPara="1" rIns="0" wrap="square" tIns="0">
              <a:noAutofit/>
            </a:bodyPr>
            <a:lstStyle/>
            <a:p>
              <a:pPr indent="0" lvl="0" marL="0" marR="0" rtl="0" algn="r">
                <a:lnSpc>
                  <a:spcPct val="144000"/>
                </a:lnSpc>
                <a:spcBef>
                  <a:spcPts val="0"/>
                </a:spcBef>
                <a:spcAft>
                  <a:spcPts val="0"/>
                </a:spcAft>
                <a:buNone/>
              </a:pPr>
              <a:r>
                <a:rPr b="1" i="0" lang="en-US" sz="4200" u="none" cap="none" strike="noStrike">
                  <a:solidFill>
                    <a:srgbClr val="FFFFFF"/>
                  </a:solidFill>
                  <a:latin typeface="Arimo"/>
                  <a:ea typeface="Arimo"/>
                  <a:cs typeface="Arimo"/>
                  <a:sym typeface="Arimo"/>
                </a:rPr>
                <a:t>Conclusion </a:t>
              </a:r>
              <a:endParaRPr/>
            </a:p>
          </p:txBody>
        </p:sp>
      </p:grpSp>
      <p:sp>
        <p:nvSpPr>
          <p:cNvPr descr="A tray of pastries on a concrete surface  AI-generated content may be incorrect." id="161" name="Google Shape;161;p8"/>
          <p:cNvSpPr/>
          <p:nvPr/>
        </p:nvSpPr>
        <p:spPr>
          <a:xfrm>
            <a:off x="8001000" y="1143000"/>
            <a:ext cx="8001000" cy="8001000"/>
          </a:xfrm>
          <a:custGeom>
            <a:rect b="b" l="l" r="r" t="t"/>
            <a:pathLst>
              <a:path extrusionOk="0" h="10668000" w="10668000">
                <a:moveTo>
                  <a:pt x="0" y="0"/>
                </a:moveTo>
                <a:lnTo>
                  <a:pt x="10668000" y="0"/>
                </a:lnTo>
                <a:lnTo>
                  <a:pt x="10668000" y="10668000"/>
                </a:lnTo>
                <a:lnTo>
                  <a:pt x="0" y="10668000"/>
                </a:lnTo>
                <a:lnTo>
                  <a:pt x="0" y="0"/>
                </a:lnTo>
                <a:close/>
              </a:path>
            </a:pathLst>
          </a:custGeom>
          <a:blipFill rotWithShape="1">
            <a:blip r:embed="rId4">
              <a:alphaModFix/>
            </a:blip>
            <a:stretch>
              <a:fillRect b="0" l="-25001" r="-25001" t="0"/>
            </a:stretch>
          </a:blipFill>
          <a:ln>
            <a:noFill/>
          </a:ln>
        </p:spPr>
      </p:sp>
      <p:sp>
        <p:nvSpPr>
          <p:cNvPr id="162" name="Google Shape;162;p8"/>
          <p:cNvSpPr txBox="1"/>
          <p:nvPr/>
        </p:nvSpPr>
        <p:spPr>
          <a:xfrm>
            <a:off x="2409325" y="2945350"/>
            <a:ext cx="5058600" cy="6534600"/>
          </a:xfrm>
          <a:prstGeom prst="rect">
            <a:avLst/>
          </a:prstGeom>
          <a:noFill/>
          <a:ln>
            <a:noFill/>
          </a:ln>
        </p:spPr>
        <p:txBody>
          <a:bodyPr anchorCtr="0" anchor="t" bIns="0" lIns="0" spcFirstLastPara="1" rIns="0" wrap="square" tIns="0">
            <a:spAutoFit/>
          </a:bodyPr>
          <a:lstStyle/>
          <a:p>
            <a:pPr indent="-75008" lvl="0" marL="150018" rtl="0" algn="r">
              <a:lnSpc>
                <a:spcPct val="140355"/>
              </a:lnSpc>
              <a:spcBef>
                <a:spcPts val="0"/>
              </a:spcBef>
              <a:spcAft>
                <a:spcPts val="0"/>
              </a:spcAft>
              <a:buClr>
                <a:schemeClr val="dk1"/>
              </a:buClr>
              <a:buSzPts val="1100"/>
              <a:buFont typeface="Arial"/>
              <a:buNone/>
            </a:pPr>
            <a:r>
              <a:rPr lang="en-US" sz="2250">
                <a:solidFill>
                  <a:srgbClr val="FFFFFF"/>
                </a:solidFill>
                <a:latin typeface="Arimo"/>
                <a:ea typeface="Arimo"/>
                <a:cs typeface="Arimo"/>
                <a:sym typeface="Arimo"/>
              </a:rPr>
              <a:t>Grandmother's Bread is a lucrative small-scale business that at the same time achieves socially responsible goals. It combines the traditional Romanian products and the support systems of the community, hence creating sustainable growth opportunities in the region of Birmingham.</a:t>
            </a:r>
            <a:endParaRPr sz="2250">
              <a:solidFill>
                <a:srgbClr val="FFFFFF"/>
              </a:solidFill>
              <a:latin typeface="Arimo"/>
              <a:ea typeface="Arimo"/>
              <a:cs typeface="Arimo"/>
              <a:sym typeface="Arimo"/>
            </a:endParaRPr>
          </a:p>
          <a:p>
            <a:pPr indent="-75008" lvl="0" marL="150018" rtl="0" algn="r">
              <a:lnSpc>
                <a:spcPct val="140355"/>
              </a:lnSpc>
              <a:spcBef>
                <a:spcPts val="0"/>
              </a:spcBef>
              <a:spcAft>
                <a:spcPts val="0"/>
              </a:spcAft>
              <a:buClr>
                <a:schemeClr val="dk1"/>
              </a:buClr>
              <a:buSzPts val="1100"/>
              <a:buFont typeface="Arial"/>
              <a:buNone/>
            </a:pPr>
            <a:r>
              <a:t/>
            </a:r>
            <a:endParaRPr sz="2250">
              <a:solidFill>
                <a:srgbClr val="FFFFFF"/>
              </a:solidFill>
              <a:latin typeface="Arimo"/>
              <a:ea typeface="Arimo"/>
              <a:cs typeface="Arimo"/>
              <a:sym typeface="Arimo"/>
            </a:endParaRPr>
          </a:p>
          <a:p>
            <a:pPr indent="-75008" lvl="0" marL="150018" rtl="0" algn="r">
              <a:lnSpc>
                <a:spcPct val="140355"/>
              </a:lnSpc>
              <a:spcBef>
                <a:spcPts val="0"/>
              </a:spcBef>
              <a:spcAft>
                <a:spcPts val="0"/>
              </a:spcAft>
              <a:buClr>
                <a:schemeClr val="dk1"/>
              </a:buClr>
              <a:buSzPts val="1100"/>
              <a:buFont typeface="Arial"/>
              <a:buNone/>
            </a:pPr>
            <a:r>
              <a:rPr lang="en-US" sz="2250">
                <a:solidFill>
                  <a:srgbClr val="FFFFFF"/>
                </a:solidFill>
                <a:latin typeface="Arimo"/>
                <a:ea typeface="Arimo"/>
                <a:cs typeface="Arimo"/>
                <a:sym typeface="Arimo"/>
              </a:rPr>
              <a:t>Through careful planning and management, this business shows great potential for long-term success.</a:t>
            </a:r>
            <a:endParaRPr sz="2250">
              <a:solidFill>
                <a:srgbClr val="FFFFFF"/>
              </a:solidFill>
              <a:latin typeface="Arimo"/>
              <a:ea typeface="Arimo"/>
              <a:cs typeface="Arimo"/>
              <a:sym typeface="Arimo"/>
            </a:endParaRPr>
          </a:p>
          <a:p>
            <a:pPr indent="-75009" lvl="1" marL="150019" marR="0" rtl="0" algn="r">
              <a:lnSpc>
                <a:spcPct val="140355"/>
              </a:lnSpc>
              <a:spcBef>
                <a:spcPts val="0"/>
              </a:spcBef>
              <a:spcAft>
                <a:spcPts val="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166" name="Shape 166"/>
        <p:cNvGrpSpPr/>
        <p:nvPr/>
      </p:nvGrpSpPr>
      <p:grpSpPr>
        <a:xfrm>
          <a:off x="0" y="0"/>
          <a:ext cx="0" cy="0"/>
          <a:chOff x="0" y="0"/>
          <a:chExt cx="0" cy="0"/>
        </a:xfrm>
      </p:grpSpPr>
      <p:grpSp>
        <p:nvGrpSpPr>
          <p:cNvPr id="167" name="Google Shape;167;p9"/>
          <p:cNvGrpSpPr/>
          <p:nvPr/>
        </p:nvGrpSpPr>
        <p:grpSpPr>
          <a:xfrm>
            <a:off x="3885943" y="2039664"/>
            <a:ext cx="3662738" cy="1261396"/>
            <a:chOff x="0" y="-114300"/>
            <a:chExt cx="4883650" cy="1681861"/>
          </a:xfrm>
        </p:grpSpPr>
        <p:sp>
          <p:nvSpPr>
            <p:cNvPr id="168" name="Google Shape;168;p9"/>
            <p:cNvSpPr/>
            <p:nvPr/>
          </p:nvSpPr>
          <p:spPr>
            <a:xfrm>
              <a:off x="0" y="0"/>
              <a:ext cx="4883650" cy="1567558"/>
            </a:xfrm>
            <a:custGeom>
              <a:rect b="b" l="l" r="r" t="t"/>
              <a:pathLst>
                <a:path extrusionOk="0" h="1567558" w="4883650">
                  <a:moveTo>
                    <a:pt x="0" y="0"/>
                  </a:moveTo>
                  <a:lnTo>
                    <a:pt x="4883650" y="0"/>
                  </a:lnTo>
                  <a:lnTo>
                    <a:pt x="4883650" y="1567558"/>
                  </a:lnTo>
                  <a:lnTo>
                    <a:pt x="0" y="1567558"/>
                  </a:lnTo>
                  <a:close/>
                </a:path>
              </a:pathLst>
            </a:custGeom>
            <a:blipFill rotWithShape="1">
              <a:blip r:embed="rId3">
                <a:alphaModFix amt="0"/>
              </a:blip>
              <a:stretch>
                <a:fillRect b="-10705" l="0" r="0" t="-10705"/>
              </a:stretch>
            </a:blipFill>
            <a:ln>
              <a:noFill/>
            </a:ln>
          </p:spPr>
        </p:sp>
        <p:sp>
          <p:nvSpPr>
            <p:cNvPr id="169" name="Google Shape;169;p9"/>
            <p:cNvSpPr txBox="1"/>
            <p:nvPr/>
          </p:nvSpPr>
          <p:spPr>
            <a:xfrm>
              <a:off x="0" y="-114300"/>
              <a:ext cx="4883645" cy="1681861"/>
            </a:xfrm>
            <a:prstGeom prst="rect">
              <a:avLst/>
            </a:prstGeom>
            <a:noFill/>
            <a:ln>
              <a:noFill/>
            </a:ln>
          </p:spPr>
          <p:txBody>
            <a:bodyPr anchorCtr="0" anchor="b" bIns="0" lIns="0" spcFirstLastPara="1" rIns="0" wrap="square" tIns="0">
              <a:noAutofit/>
            </a:bodyPr>
            <a:lstStyle/>
            <a:p>
              <a:pPr indent="0" lvl="0" marL="0" marR="0" rtl="0" algn="r">
                <a:lnSpc>
                  <a:spcPct val="144000"/>
                </a:lnSpc>
                <a:spcBef>
                  <a:spcPts val="0"/>
                </a:spcBef>
                <a:spcAft>
                  <a:spcPts val="0"/>
                </a:spcAft>
                <a:buNone/>
              </a:pPr>
              <a:r>
                <a:rPr b="1" lang="en-US" sz="4200">
                  <a:solidFill>
                    <a:srgbClr val="FFFFFF"/>
                  </a:solidFill>
                  <a:latin typeface="Arimo"/>
                  <a:ea typeface="Arimo"/>
                  <a:cs typeface="Arimo"/>
                  <a:sym typeface="Arimo"/>
                </a:rPr>
                <a:t>REFERENCES</a:t>
              </a:r>
              <a:r>
                <a:rPr b="1" i="0" lang="en-US" sz="4200" u="none" cap="none" strike="noStrike">
                  <a:solidFill>
                    <a:srgbClr val="FFFFFF"/>
                  </a:solidFill>
                  <a:latin typeface="Arimo"/>
                  <a:ea typeface="Arimo"/>
                  <a:cs typeface="Arimo"/>
                  <a:sym typeface="Arimo"/>
                </a:rPr>
                <a:t> </a:t>
              </a:r>
              <a:endParaRPr/>
            </a:p>
          </p:txBody>
        </p:sp>
      </p:grpSp>
      <p:sp>
        <p:nvSpPr>
          <p:cNvPr descr="A display of donuts and other pastries  AI-generated content may be incorrect." id="170" name="Google Shape;170;p9"/>
          <p:cNvSpPr/>
          <p:nvPr/>
        </p:nvSpPr>
        <p:spPr>
          <a:xfrm>
            <a:off x="8707550" y="1623450"/>
            <a:ext cx="8001000" cy="8001000"/>
          </a:xfrm>
          <a:custGeom>
            <a:rect b="b" l="l" r="r" t="t"/>
            <a:pathLst>
              <a:path extrusionOk="0" h="10668000" w="10668000">
                <a:moveTo>
                  <a:pt x="0" y="0"/>
                </a:moveTo>
                <a:lnTo>
                  <a:pt x="10668000" y="0"/>
                </a:lnTo>
                <a:lnTo>
                  <a:pt x="10668000" y="10668000"/>
                </a:lnTo>
                <a:lnTo>
                  <a:pt x="0" y="10668000"/>
                </a:lnTo>
                <a:lnTo>
                  <a:pt x="0" y="0"/>
                </a:lnTo>
                <a:close/>
              </a:path>
            </a:pathLst>
          </a:custGeom>
          <a:blipFill rotWithShape="1">
            <a:blip r:embed="rId4">
              <a:alphaModFix/>
            </a:blip>
            <a:stretch>
              <a:fillRect b="0" l="-25001" r="-25001" t="0"/>
            </a:stretch>
          </a:blipFill>
          <a:ln>
            <a:noFill/>
          </a:ln>
        </p:spPr>
      </p:sp>
      <p:sp>
        <p:nvSpPr>
          <p:cNvPr id="171" name="Google Shape;171;p9"/>
          <p:cNvSpPr txBox="1"/>
          <p:nvPr/>
        </p:nvSpPr>
        <p:spPr>
          <a:xfrm>
            <a:off x="1815850" y="3429000"/>
            <a:ext cx="5972100" cy="5036400"/>
          </a:xfrm>
          <a:prstGeom prst="rect">
            <a:avLst/>
          </a:prstGeom>
          <a:noFill/>
          <a:ln>
            <a:noFill/>
          </a:ln>
        </p:spPr>
        <p:txBody>
          <a:bodyPr anchorCtr="0" anchor="t" bIns="0" lIns="0" spcFirstLastPara="1" rIns="0" wrap="square" tIns="0">
            <a:spAutoFit/>
          </a:bodyPr>
          <a:lstStyle/>
          <a:p>
            <a:pPr indent="-381000" lvl="1" marL="914400" rtl="0" algn="r">
              <a:lnSpc>
                <a:spcPct val="140375"/>
              </a:lnSpc>
              <a:spcBef>
                <a:spcPts val="0"/>
              </a:spcBef>
              <a:spcAft>
                <a:spcPts val="0"/>
              </a:spcAft>
              <a:buClr>
                <a:srgbClr val="FFFFFF"/>
              </a:buClr>
              <a:buSzPts val="2400"/>
              <a:buChar char="•"/>
            </a:pPr>
            <a:r>
              <a:rPr lang="en-US" sz="2400">
                <a:solidFill>
                  <a:srgbClr val="FFFFFF"/>
                </a:solidFill>
                <a:latin typeface="Arimo"/>
                <a:ea typeface="Arimo"/>
                <a:cs typeface="Arimo"/>
                <a:sym typeface="Arimo"/>
              </a:rPr>
              <a:t>UK Government (2014) - The policy decision with regard to the formation of restricted companies.  </a:t>
            </a:r>
            <a:endParaRPr sz="2400">
              <a:solidFill>
                <a:srgbClr val="FFFFFF"/>
              </a:solidFill>
              <a:latin typeface="Arimo"/>
              <a:ea typeface="Arimo"/>
              <a:cs typeface="Arimo"/>
              <a:sym typeface="Arimo"/>
            </a:endParaRPr>
          </a:p>
          <a:p>
            <a:pPr indent="-381000" lvl="1" marL="914400" rtl="0" algn="r">
              <a:lnSpc>
                <a:spcPct val="140375"/>
              </a:lnSpc>
              <a:spcBef>
                <a:spcPts val="0"/>
              </a:spcBef>
              <a:spcAft>
                <a:spcPts val="0"/>
              </a:spcAft>
              <a:buClr>
                <a:srgbClr val="FFFFFF"/>
              </a:buClr>
              <a:buSzPts val="2400"/>
              <a:buChar char="•"/>
            </a:pPr>
            <a:r>
              <a:rPr lang="en-US" sz="2400">
                <a:solidFill>
                  <a:srgbClr val="FFFFFF"/>
                </a:solidFill>
                <a:latin typeface="Arimo"/>
                <a:ea typeface="Arimo"/>
                <a:cs typeface="Arimo"/>
                <a:sym typeface="Arimo"/>
              </a:rPr>
              <a:t>Companies House (2014) - Publication of procedural regulations on company registration.  </a:t>
            </a:r>
            <a:endParaRPr sz="2400">
              <a:solidFill>
                <a:srgbClr val="FFFFFF"/>
              </a:solidFill>
              <a:latin typeface="Arimo"/>
              <a:ea typeface="Arimo"/>
              <a:cs typeface="Arimo"/>
              <a:sym typeface="Arimo"/>
            </a:endParaRPr>
          </a:p>
          <a:p>
            <a:pPr indent="-381000" lvl="1" marL="914400" rtl="0" algn="r">
              <a:lnSpc>
                <a:spcPct val="140375"/>
              </a:lnSpc>
              <a:spcBef>
                <a:spcPts val="0"/>
              </a:spcBef>
              <a:spcAft>
                <a:spcPts val="0"/>
              </a:spcAft>
              <a:buClr>
                <a:srgbClr val="FFFFFF"/>
              </a:buClr>
              <a:buSzPts val="2400"/>
              <a:buChar char="•"/>
            </a:pPr>
            <a:r>
              <a:rPr lang="en-US" sz="2400">
                <a:solidFill>
                  <a:srgbClr val="FFFFFF"/>
                </a:solidFill>
                <a:latin typeface="Arimo"/>
                <a:ea typeface="Arimo"/>
                <a:cs typeface="Arimo"/>
                <a:sym typeface="Arimo"/>
              </a:rPr>
              <a:t>Office for National Statistics (2023) United Kingdom The United Kingdom is a source of demographic statistics.</a:t>
            </a:r>
            <a:endParaRPr sz="2400">
              <a:solidFill>
                <a:srgbClr val="FFFFFF"/>
              </a:solidFill>
              <a:latin typeface="Arimo"/>
              <a:ea typeface="Arimo"/>
              <a:cs typeface="Arimo"/>
              <a:sym typeface="Arimo"/>
            </a:endParaRPr>
          </a:p>
          <a:p>
            <a:pPr indent="0" lvl="0" marL="914400" marR="0" rtl="0" algn="r">
              <a:lnSpc>
                <a:spcPct val="140375"/>
              </a:lnSpc>
              <a:spcBef>
                <a:spcPts val="0"/>
              </a:spcBef>
              <a:spcAft>
                <a:spcPts val="0"/>
              </a:spcAft>
              <a:buNone/>
            </a:pPr>
            <a:r>
              <a:t/>
            </a:r>
            <a:endParaRPr sz="2400">
              <a:solidFill>
                <a:srgbClr val="FFFFFF"/>
              </a:solidFill>
              <a:latin typeface="Arimo"/>
              <a:ea typeface="Arimo"/>
              <a:cs typeface="Arimo"/>
              <a:sym typeface="Arimo"/>
            </a:endParaRPr>
          </a:p>
        </p:txBody>
      </p:sp>
      <p:grpSp>
        <p:nvGrpSpPr>
          <p:cNvPr id="172" name="Google Shape;172;p9"/>
          <p:cNvGrpSpPr/>
          <p:nvPr/>
        </p:nvGrpSpPr>
        <p:grpSpPr>
          <a:xfrm rot="5400000">
            <a:off x="14069547" y="6785040"/>
            <a:ext cx="3007456" cy="417910"/>
            <a:chOff x="0" y="-9525"/>
            <a:chExt cx="4009942" cy="557213"/>
          </a:xfrm>
        </p:grpSpPr>
        <p:sp>
          <p:nvSpPr>
            <p:cNvPr id="173" name="Google Shape;173;p9"/>
            <p:cNvSpPr/>
            <p:nvPr/>
          </p:nvSpPr>
          <p:spPr>
            <a:xfrm>
              <a:off x="0" y="0"/>
              <a:ext cx="4009942" cy="547688"/>
            </a:xfrm>
            <a:custGeom>
              <a:rect b="b" l="l" r="r" t="t"/>
              <a:pathLst>
                <a:path extrusionOk="0" h="547688" w="4009942">
                  <a:moveTo>
                    <a:pt x="0" y="0"/>
                  </a:moveTo>
                  <a:lnTo>
                    <a:pt x="4009942" y="0"/>
                  </a:lnTo>
                  <a:lnTo>
                    <a:pt x="4009942" y="547688"/>
                  </a:lnTo>
                  <a:lnTo>
                    <a:pt x="0" y="547688"/>
                  </a:lnTo>
                  <a:close/>
                </a:path>
              </a:pathLst>
            </a:custGeom>
            <a:blipFill rotWithShape="1">
              <a:blip r:embed="rId3">
                <a:alphaModFix amt="0"/>
              </a:blip>
              <a:stretch>
                <a:fillRect b="-92662" l="0" r="0" t="-92662"/>
              </a:stretch>
            </a:blipFill>
            <a:ln>
              <a:noFill/>
            </a:ln>
          </p:spPr>
        </p:sp>
        <p:sp>
          <p:nvSpPr>
            <p:cNvPr id="174" name="Google Shape;174;p9"/>
            <p:cNvSpPr txBox="1"/>
            <p:nvPr/>
          </p:nvSpPr>
          <p:spPr>
            <a:xfrm>
              <a:off x="0" y="-9525"/>
              <a:ext cx="4009936" cy="557213"/>
            </a:xfrm>
            <a:prstGeom prst="rect">
              <a:avLst/>
            </a:prstGeom>
            <a:noFill/>
            <a:ln>
              <a:noFill/>
            </a:ln>
          </p:spPr>
          <p:txBody>
            <a:bodyPr anchorCtr="0" anchor="ctr" bIns="0" lIns="0" spcFirstLastPara="1" rIns="0" wrap="square" tIns="0">
              <a:noAutofit/>
            </a:bodyPr>
            <a:lstStyle/>
            <a:p>
              <a:pPr indent="0" lvl="0" marL="0" marR="0" rtl="0" algn="l">
                <a:lnSpc>
                  <a:spcPct val="120000"/>
                </a:lnSpc>
                <a:spcBef>
                  <a:spcPts val="0"/>
                </a:spcBef>
                <a:spcAft>
                  <a:spcPts val="0"/>
                </a:spcAft>
                <a:buNone/>
              </a:pPr>
              <a:r>
                <a:rPr b="1" i="0" lang="en-US" sz="1050" u="none" cap="none" strike="noStrike">
                  <a:solidFill>
                    <a:srgbClr val="FFFFFF"/>
                  </a:solidFill>
                  <a:latin typeface="Arimo"/>
                  <a:ea typeface="Arimo"/>
                  <a:cs typeface="Arimo"/>
                  <a:sym typeface="Arimo"/>
                </a:rPr>
                <a:t>3/14/2026</a:t>
              </a:r>
              <a:endParaRPr/>
            </a:p>
          </p:txBody>
        </p:sp>
      </p:grpSp>
      <p:grpSp>
        <p:nvGrpSpPr>
          <p:cNvPr id="175" name="Google Shape;175;p9"/>
          <p:cNvGrpSpPr/>
          <p:nvPr/>
        </p:nvGrpSpPr>
        <p:grpSpPr>
          <a:xfrm>
            <a:off x="15215521" y="4901069"/>
            <a:ext cx="708365" cy="490704"/>
            <a:chOff x="0" y="-9525"/>
            <a:chExt cx="944486" cy="654271"/>
          </a:xfrm>
        </p:grpSpPr>
        <p:sp>
          <p:nvSpPr>
            <p:cNvPr id="176" name="Google Shape;176;p9"/>
            <p:cNvSpPr/>
            <p:nvPr/>
          </p:nvSpPr>
          <p:spPr>
            <a:xfrm>
              <a:off x="0" y="0"/>
              <a:ext cx="944480" cy="644746"/>
            </a:xfrm>
            <a:custGeom>
              <a:rect b="b" l="l" r="r" t="t"/>
              <a:pathLst>
                <a:path extrusionOk="0" h="644746" w="944480">
                  <a:moveTo>
                    <a:pt x="0" y="0"/>
                  </a:moveTo>
                  <a:lnTo>
                    <a:pt x="944480" y="0"/>
                  </a:lnTo>
                  <a:lnTo>
                    <a:pt x="944480" y="644746"/>
                  </a:lnTo>
                  <a:lnTo>
                    <a:pt x="0" y="644746"/>
                  </a:lnTo>
                  <a:close/>
                </a:path>
              </a:pathLst>
            </a:custGeom>
            <a:blipFill rotWithShape="1">
              <a:blip r:embed="rId3">
                <a:alphaModFix amt="0"/>
              </a:blip>
              <a:stretch>
                <a:fillRect b="0" l="-37584" r="-37584" t="0"/>
              </a:stretch>
            </a:blipFill>
            <a:ln>
              <a:noFill/>
            </a:ln>
          </p:spPr>
        </p:sp>
        <p:sp>
          <p:nvSpPr>
            <p:cNvPr id="177" name="Google Shape;177;p9"/>
            <p:cNvSpPr txBox="1"/>
            <p:nvPr/>
          </p:nvSpPr>
          <p:spPr>
            <a:xfrm>
              <a:off x="0" y="-9525"/>
              <a:ext cx="944486" cy="654266"/>
            </a:xfrm>
            <a:prstGeom prst="rect">
              <a:avLst/>
            </a:prstGeom>
            <a:noFill/>
            <a:ln>
              <a:noFill/>
            </a:ln>
          </p:spPr>
          <p:txBody>
            <a:bodyPr anchorCtr="0" anchor="ctr" bIns="0" lIns="0" spcFirstLastPara="1" rIns="0" wrap="square" tIns="0">
              <a:noAutofit/>
            </a:bodyPr>
            <a:lstStyle/>
            <a:p>
              <a:pPr indent="0" lvl="0" marL="0" marR="0" rtl="0" algn="ctr">
                <a:lnSpc>
                  <a:spcPct val="119958"/>
                </a:lnSpc>
                <a:spcBef>
                  <a:spcPts val="0"/>
                </a:spcBef>
                <a:spcAft>
                  <a:spcPts val="0"/>
                </a:spcAft>
                <a:buNone/>
              </a:pPr>
              <a:r>
                <a:rPr b="1" i="0" lang="en-US" sz="2400" u="none" cap="none" strike="noStrike">
                  <a:solidFill>
                    <a:srgbClr val="FFFFFF"/>
                  </a:solidFill>
                  <a:latin typeface="Arimo"/>
                  <a:ea typeface="Arimo"/>
                  <a:cs typeface="Arimo"/>
                  <a:sym typeface="Arimo"/>
                </a:rPr>
                <a:t>9</a:t>
              </a: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181" name="Shape 181"/>
        <p:cNvGrpSpPr/>
        <p:nvPr/>
      </p:nvGrpSpPr>
      <p:grpSpPr>
        <a:xfrm>
          <a:off x="0" y="0"/>
          <a:ext cx="0" cy="0"/>
          <a:chOff x="0" y="0"/>
          <a:chExt cx="0" cy="0"/>
        </a:xfrm>
      </p:grpSpPr>
      <p:sp>
        <p:nvSpPr>
          <p:cNvPr descr="A person making dough on a table  AI-generated content may be incorrect." id="182" name="Google Shape;182;p10"/>
          <p:cNvSpPr/>
          <p:nvPr/>
        </p:nvSpPr>
        <p:spPr>
          <a:xfrm>
            <a:off x="4081510" y="2932709"/>
            <a:ext cx="9895237" cy="4888801"/>
          </a:xfrm>
          <a:custGeom>
            <a:rect b="b" l="l" r="r" t="t"/>
            <a:pathLst>
              <a:path extrusionOk="0" h="6518402" w="13193649">
                <a:moveTo>
                  <a:pt x="0" y="0"/>
                </a:moveTo>
                <a:lnTo>
                  <a:pt x="13193649" y="0"/>
                </a:lnTo>
                <a:lnTo>
                  <a:pt x="13193649" y="6518402"/>
                </a:lnTo>
                <a:lnTo>
                  <a:pt x="0" y="6518402"/>
                </a:lnTo>
                <a:lnTo>
                  <a:pt x="0" y="0"/>
                </a:lnTo>
                <a:close/>
              </a:path>
            </a:pathLst>
          </a:custGeom>
          <a:blipFill rotWithShape="1">
            <a:blip r:embed="rId3">
              <a:alphaModFix/>
            </a:blip>
            <a:stretch>
              <a:fillRect b="-33901" l="0" r="1" t="-1207"/>
            </a:stretch>
          </a:blipFill>
          <a:ln>
            <a:noFill/>
          </a:ln>
        </p:spPr>
      </p:sp>
      <p:sp>
        <p:nvSpPr>
          <p:cNvPr id="183" name="Google Shape;183;p10"/>
          <p:cNvSpPr txBox="1"/>
          <p:nvPr/>
        </p:nvSpPr>
        <p:spPr>
          <a:xfrm>
            <a:off x="6160103" y="5023418"/>
            <a:ext cx="6373120" cy="1093089"/>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None/>
            </a:pPr>
            <a:r>
              <a:rPr b="1" i="0" lang="en-US" sz="6750" u="none" cap="none" strike="noStrike">
                <a:solidFill>
                  <a:srgbClr val="000000"/>
                </a:solidFill>
                <a:latin typeface="Quattrocento Sans"/>
                <a:ea typeface="Quattrocento Sans"/>
                <a:cs typeface="Quattrocento Sans"/>
                <a:sym typeface="Quattrocento Sans"/>
              </a:rPr>
              <a:t>Thank you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cp:coreProperties>
</file>