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5" r:id="rId3"/>
    <p:sldMasterId id="2147483667" r:id="rId4"/>
    <p:sldMasterId id="2147483669" r:id="rId5"/>
    <p:sldMasterId id="2147483671" r:id="rId6"/>
    <p:sldMasterId id="2147483674" r:id="rId7"/>
    <p:sldMasterId id="2147483676" r:id="rId8"/>
    <p:sldMasterId id="2147483678" r:id="rId9"/>
    <p:sldMasterId id="2147483680" r:id="rId10"/>
    <p:sldMasterId id="2147483692" r:id="rId11"/>
    <p:sldMasterId id="2147483697" r:id="rId12"/>
    <p:sldMasterId id="2147483701" r:id="rId13"/>
    <p:sldMasterId id="2147483705" r:id="rId14"/>
    <p:sldMasterId id="2147483717" r:id="rId15"/>
    <p:sldMasterId id="2147483729" r:id="rId16"/>
    <p:sldMasterId id="2147483738" r:id="rId17"/>
  </p:sldMasterIdLst>
  <p:notesMasterIdLst>
    <p:notesMasterId r:id="rId70"/>
  </p:notesMasterIdLst>
  <p:sldIdLst>
    <p:sldId id="681" r:id="rId18"/>
    <p:sldId id="619" r:id="rId19"/>
    <p:sldId id="314" r:id="rId20"/>
    <p:sldId id="307" r:id="rId21"/>
    <p:sldId id="313" r:id="rId22"/>
    <p:sldId id="687" r:id="rId23"/>
    <p:sldId id="276" r:id="rId24"/>
    <p:sldId id="277" r:id="rId25"/>
    <p:sldId id="278" r:id="rId26"/>
    <p:sldId id="684" r:id="rId27"/>
    <p:sldId id="683" r:id="rId28"/>
    <p:sldId id="679" r:id="rId29"/>
    <p:sldId id="280" r:id="rId30"/>
    <p:sldId id="283" r:id="rId31"/>
    <p:sldId id="691" r:id="rId32"/>
    <p:sldId id="688" r:id="rId33"/>
    <p:sldId id="309" r:id="rId34"/>
    <p:sldId id="266" r:id="rId35"/>
    <p:sldId id="308" r:id="rId36"/>
    <p:sldId id="686" r:id="rId37"/>
    <p:sldId id="317" r:id="rId38"/>
    <p:sldId id="300" r:id="rId39"/>
    <p:sldId id="326" r:id="rId40"/>
    <p:sldId id="689" r:id="rId41"/>
    <p:sldId id="318" r:id="rId42"/>
    <p:sldId id="267" r:id="rId43"/>
    <p:sldId id="268" r:id="rId44"/>
    <p:sldId id="269" r:id="rId45"/>
    <p:sldId id="319" r:id="rId46"/>
    <p:sldId id="270" r:id="rId47"/>
    <p:sldId id="272" r:id="rId48"/>
    <p:sldId id="273" r:id="rId49"/>
    <p:sldId id="322" r:id="rId50"/>
    <p:sldId id="311" r:id="rId51"/>
    <p:sldId id="690" r:id="rId52"/>
    <p:sldId id="274" r:id="rId53"/>
    <p:sldId id="275" r:id="rId54"/>
    <p:sldId id="327" r:id="rId55"/>
    <p:sldId id="328" r:id="rId56"/>
    <p:sldId id="329" r:id="rId57"/>
    <p:sldId id="279" r:id="rId58"/>
    <p:sldId id="330" r:id="rId59"/>
    <p:sldId id="692" r:id="rId60"/>
    <p:sldId id="324" r:id="rId61"/>
    <p:sldId id="304" r:id="rId62"/>
    <p:sldId id="694" r:id="rId63"/>
    <p:sldId id="693" r:id="rId64"/>
    <p:sldId id="695" r:id="rId65"/>
    <p:sldId id="616" r:id="rId66"/>
    <p:sldId id="287" r:id="rId67"/>
    <p:sldId id="320" r:id="rId68"/>
    <p:sldId id="321"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662" autoAdjust="0"/>
  </p:normalViewPr>
  <p:slideViewPr>
    <p:cSldViewPr snapToGrid="0">
      <p:cViewPr varScale="1">
        <p:scale>
          <a:sx n="51" d="100"/>
          <a:sy n="51" d="100"/>
        </p:scale>
        <p:origin x="73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slide" Target="slides/slide22.xml"/><Relationship Id="rId21" Type="http://schemas.openxmlformats.org/officeDocument/2006/relationships/slide" Target="slides/slide4.xml"/><Relationship Id="rId34" Type="http://schemas.openxmlformats.org/officeDocument/2006/relationships/slide" Target="slides/slide17.xml"/><Relationship Id="rId42" Type="http://schemas.openxmlformats.org/officeDocument/2006/relationships/slide" Target="slides/slide25.xml"/><Relationship Id="rId47" Type="http://schemas.openxmlformats.org/officeDocument/2006/relationships/slide" Target="slides/slide30.xml"/><Relationship Id="rId50" Type="http://schemas.openxmlformats.org/officeDocument/2006/relationships/slide" Target="slides/slide33.xml"/><Relationship Id="rId55" Type="http://schemas.openxmlformats.org/officeDocument/2006/relationships/slide" Target="slides/slide38.xml"/><Relationship Id="rId63" Type="http://schemas.openxmlformats.org/officeDocument/2006/relationships/slide" Target="slides/slide46.xml"/><Relationship Id="rId68" Type="http://schemas.openxmlformats.org/officeDocument/2006/relationships/slide" Target="slides/slide51.xml"/><Relationship Id="rId7" Type="http://schemas.openxmlformats.org/officeDocument/2006/relationships/slideMaster" Target="slideMasters/slideMaster7.xml"/><Relationship Id="rId71"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2.xml"/><Relationship Id="rId11" Type="http://schemas.openxmlformats.org/officeDocument/2006/relationships/slideMaster" Target="slideMasters/slideMaster11.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slide" Target="slides/slide20.xml"/><Relationship Id="rId40" Type="http://schemas.openxmlformats.org/officeDocument/2006/relationships/slide" Target="slides/slide23.xml"/><Relationship Id="rId45" Type="http://schemas.openxmlformats.org/officeDocument/2006/relationships/slide" Target="slides/slide28.xml"/><Relationship Id="rId53" Type="http://schemas.openxmlformats.org/officeDocument/2006/relationships/slide" Target="slides/slide36.xml"/><Relationship Id="rId58" Type="http://schemas.openxmlformats.org/officeDocument/2006/relationships/slide" Target="slides/slide41.xml"/><Relationship Id="rId66" Type="http://schemas.openxmlformats.org/officeDocument/2006/relationships/slide" Target="slides/slide49.xml"/><Relationship Id="rId7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49" Type="http://schemas.openxmlformats.org/officeDocument/2006/relationships/slide" Target="slides/slide32.xml"/><Relationship Id="rId57" Type="http://schemas.openxmlformats.org/officeDocument/2006/relationships/slide" Target="slides/slide40.xml"/><Relationship Id="rId61" Type="http://schemas.openxmlformats.org/officeDocument/2006/relationships/slide" Target="slides/slide44.xml"/><Relationship Id="rId10" Type="http://schemas.openxmlformats.org/officeDocument/2006/relationships/slideMaster" Target="slideMasters/slideMaster10.xml"/><Relationship Id="rId19" Type="http://schemas.openxmlformats.org/officeDocument/2006/relationships/slide" Target="slides/slide2.xml"/><Relationship Id="rId31" Type="http://schemas.openxmlformats.org/officeDocument/2006/relationships/slide" Target="slides/slide14.xml"/><Relationship Id="rId44" Type="http://schemas.openxmlformats.org/officeDocument/2006/relationships/slide" Target="slides/slide27.xml"/><Relationship Id="rId52" Type="http://schemas.openxmlformats.org/officeDocument/2006/relationships/slide" Target="slides/slide35.xml"/><Relationship Id="rId60" Type="http://schemas.openxmlformats.org/officeDocument/2006/relationships/slide" Target="slides/slide43.xml"/><Relationship Id="rId65" Type="http://schemas.openxmlformats.org/officeDocument/2006/relationships/slide" Target="slides/slide48.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43" Type="http://schemas.openxmlformats.org/officeDocument/2006/relationships/slide" Target="slides/slide26.xml"/><Relationship Id="rId48" Type="http://schemas.openxmlformats.org/officeDocument/2006/relationships/slide" Target="slides/slide31.xml"/><Relationship Id="rId56" Type="http://schemas.openxmlformats.org/officeDocument/2006/relationships/slide" Target="slides/slide39.xml"/><Relationship Id="rId64" Type="http://schemas.openxmlformats.org/officeDocument/2006/relationships/slide" Target="slides/slide47.xml"/><Relationship Id="rId69" Type="http://schemas.openxmlformats.org/officeDocument/2006/relationships/slide" Target="slides/slide52.xml"/><Relationship Id="rId8" Type="http://schemas.openxmlformats.org/officeDocument/2006/relationships/slideMaster" Target="slideMasters/slideMaster8.xml"/><Relationship Id="rId51" Type="http://schemas.openxmlformats.org/officeDocument/2006/relationships/slide" Target="slides/slide34.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slide" Target="slides/slide21.xml"/><Relationship Id="rId46" Type="http://schemas.openxmlformats.org/officeDocument/2006/relationships/slide" Target="slides/slide29.xml"/><Relationship Id="rId59" Type="http://schemas.openxmlformats.org/officeDocument/2006/relationships/slide" Target="slides/slide42.xml"/><Relationship Id="rId67" Type="http://schemas.openxmlformats.org/officeDocument/2006/relationships/slide" Target="slides/slide50.xml"/><Relationship Id="rId20" Type="http://schemas.openxmlformats.org/officeDocument/2006/relationships/slide" Target="slides/slide3.xml"/><Relationship Id="rId41" Type="http://schemas.openxmlformats.org/officeDocument/2006/relationships/slide" Target="slides/slide24.xml"/><Relationship Id="rId54" Type="http://schemas.openxmlformats.org/officeDocument/2006/relationships/slide" Target="slides/slide37.xml"/><Relationship Id="rId62" Type="http://schemas.openxmlformats.org/officeDocument/2006/relationships/slide" Target="slides/slide45.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150B4-9341-4EB0-A43A-D97F83B2322D}" type="doc">
      <dgm:prSet loTypeId="urn:microsoft.com/office/officeart/2005/8/layout/venn3" loCatId="relationship" qsTypeId="urn:microsoft.com/office/officeart/2005/8/quickstyle/simple1" qsCatId="simple" csTypeId="urn:microsoft.com/office/officeart/2005/8/colors/accent5_2" csCatId="accent5" phldr="1"/>
      <dgm:spPr/>
    </dgm:pt>
    <dgm:pt modelId="{74F255CB-5F81-4C4C-99AD-40E45029FB40}">
      <dgm:prSet phldrT="[Text]"/>
      <dgm:spPr/>
      <dgm:t>
        <a:bodyPr/>
        <a:lstStyle/>
        <a:p>
          <a:r>
            <a:rPr lang="en-GB" dirty="0"/>
            <a:t>Mission Statement</a:t>
          </a:r>
        </a:p>
      </dgm:t>
    </dgm:pt>
    <dgm:pt modelId="{AFAC6B5B-6078-4BE9-85CD-3637F691236D}" type="parTrans" cxnId="{94436191-AE59-425E-98C7-C1694CCA934D}">
      <dgm:prSet/>
      <dgm:spPr/>
      <dgm:t>
        <a:bodyPr/>
        <a:lstStyle/>
        <a:p>
          <a:endParaRPr lang="en-GB"/>
        </a:p>
      </dgm:t>
    </dgm:pt>
    <dgm:pt modelId="{3FFAB2B7-16DA-483C-917F-090FA3F9F716}" type="sibTrans" cxnId="{94436191-AE59-425E-98C7-C1694CCA934D}">
      <dgm:prSet/>
      <dgm:spPr/>
      <dgm:t>
        <a:bodyPr/>
        <a:lstStyle/>
        <a:p>
          <a:endParaRPr lang="en-GB"/>
        </a:p>
      </dgm:t>
    </dgm:pt>
    <dgm:pt modelId="{29FEBF67-FC23-4251-9407-AC05773FE425}">
      <dgm:prSet phldrT="[Text]"/>
      <dgm:spPr/>
      <dgm:t>
        <a:bodyPr/>
        <a:lstStyle/>
        <a:p>
          <a:r>
            <a:rPr lang="en-GB" dirty="0"/>
            <a:t>Vison</a:t>
          </a:r>
        </a:p>
      </dgm:t>
    </dgm:pt>
    <dgm:pt modelId="{7F65F5C1-8316-4F5B-8530-85A519E7740C}" type="parTrans" cxnId="{B2F7A1E3-2E84-42CB-A212-CF38669242F6}">
      <dgm:prSet/>
      <dgm:spPr/>
      <dgm:t>
        <a:bodyPr/>
        <a:lstStyle/>
        <a:p>
          <a:endParaRPr lang="en-GB"/>
        </a:p>
      </dgm:t>
    </dgm:pt>
    <dgm:pt modelId="{6736C3E7-0AD0-417E-9EDE-12064895B063}" type="sibTrans" cxnId="{B2F7A1E3-2E84-42CB-A212-CF38669242F6}">
      <dgm:prSet/>
      <dgm:spPr/>
      <dgm:t>
        <a:bodyPr/>
        <a:lstStyle/>
        <a:p>
          <a:endParaRPr lang="en-GB"/>
        </a:p>
      </dgm:t>
    </dgm:pt>
    <dgm:pt modelId="{ED6CB135-3F1D-41FA-B423-C5F5C9C336CE}">
      <dgm:prSet phldrT="[Text]"/>
      <dgm:spPr/>
      <dgm:t>
        <a:bodyPr/>
        <a:lstStyle/>
        <a:p>
          <a:r>
            <a:rPr lang="en-GB" dirty="0"/>
            <a:t>Employee Goals</a:t>
          </a:r>
        </a:p>
      </dgm:t>
    </dgm:pt>
    <dgm:pt modelId="{7277401A-5619-4680-B8FB-039070E3DF99}" type="parTrans" cxnId="{594223D3-A3E9-4DC4-BE06-E26AF38E84BC}">
      <dgm:prSet/>
      <dgm:spPr/>
      <dgm:t>
        <a:bodyPr/>
        <a:lstStyle/>
        <a:p>
          <a:endParaRPr lang="en-GB"/>
        </a:p>
      </dgm:t>
    </dgm:pt>
    <dgm:pt modelId="{343E8815-EE93-40E0-8983-B8ABAF697E81}" type="sibTrans" cxnId="{594223D3-A3E9-4DC4-BE06-E26AF38E84BC}">
      <dgm:prSet/>
      <dgm:spPr/>
      <dgm:t>
        <a:bodyPr/>
        <a:lstStyle/>
        <a:p>
          <a:endParaRPr lang="en-GB"/>
        </a:p>
      </dgm:t>
    </dgm:pt>
    <dgm:pt modelId="{895B5B5A-ED68-4F95-9C26-D188D4DBB6FF}" type="pres">
      <dgm:prSet presAssocID="{A52150B4-9341-4EB0-A43A-D97F83B2322D}" presName="Name0" presStyleCnt="0">
        <dgm:presLayoutVars>
          <dgm:dir/>
          <dgm:resizeHandles val="exact"/>
        </dgm:presLayoutVars>
      </dgm:prSet>
      <dgm:spPr/>
    </dgm:pt>
    <dgm:pt modelId="{8D7FB4AF-A288-4E0C-A9F1-127F8392267D}" type="pres">
      <dgm:prSet presAssocID="{74F255CB-5F81-4C4C-99AD-40E45029FB40}" presName="Name5" presStyleLbl="vennNode1" presStyleIdx="0" presStyleCnt="3">
        <dgm:presLayoutVars>
          <dgm:bulletEnabled val="1"/>
        </dgm:presLayoutVars>
      </dgm:prSet>
      <dgm:spPr/>
    </dgm:pt>
    <dgm:pt modelId="{CF5C8591-7169-42F4-A292-7550AE2EE5E4}" type="pres">
      <dgm:prSet presAssocID="{3FFAB2B7-16DA-483C-917F-090FA3F9F716}" presName="space" presStyleCnt="0"/>
      <dgm:spPr/>
    </dgm:pt>
    <dgm:pt modelId="{37517171-7414-4359-895B-00034818CBEF}" type="pres">
      <dgm:prSet presAssocID="{29FEBF67-FC23-4251-9407-AC05773FE425}" presName="Name5" presStyleLbl="vennNode1" presStyleIdx="1" presStyleCnt="3" custLinFactX="58867" custLinFactNeighborX="100000" custLinFactNeighborY="-1331">
        <dgm:presLayoutVars>
          <dgm:bulletEnabled val="1"/>
        </dgm:presLayoutVars>
      </dgm:prSet>
      <dgm:spPr/>
    </dgm:pt>
    <dgm:pt modelId="{087EA752-8F7D-4390-9E8F-A89C812BDF37}" type="pres">
      <dgm:prSet presAssocID="{6736C3E7-0AD0-417E-9EDE-12064895B063}" presName="space" presStyleCnt="0"/>
      <dgm:spPr/>
    </dgm:pt>
    <dgm:pt modelId="{14FC3DBD-6BFE-41B8-8730-8ADB68915D9F}" type="pres">
      <dgm:prSet presAssocID="{ED6CB135-3F1D-41FA-B423-C5F5C9C336CE}" presName="Name5" presStyleLbl="vennNode1" presStyleIdx="2" presStyleCnt="3" custLinFactX="-54433" custLinFactNeighborX="-100000" custLinFactNeighborY="-129">
        <dgm:presLayoutVars>
          <dgm:bulletEnabled val="1"/>
        </dgm:presLayoutVars>
      </dgm:prSet>
      <dgm:spPr/>
    </dgm:pt>
  </dgm:ptLst>
  <dgm:cxnLst>
    <dgm:cxn modelId="{28A82F1A-A795-4118-876D-856C46E0AFCB}" type="presOf" srcId="{A52150B4-9341-4EB0-A43A-D97F83B2322D}" destId="{895B5B5A-ED68-4F95-9C26-D188D4DBB6FF}" srcOrd="0" destOrd="0" presId="urn:microsoft.com/office/officeart/2005/8/layout/venn3"/>
    <dgm:cxn modelId="{F040B38B-2CF5-47D8-A7B5-A8663D63C7CE}" type="presOf" srcId="{74F255CB-5F81-4C4C-99AD-40E45029FB40}" destId="{8D7FB4AF-A288-4E0C-A9F1-127F8392267D}" srcOrd="0" destOrd="0" presId="urn:microsoft.com/office/officeart/2005/8/layout/venn3"/>
    <dgm:cxn modelId="{94436191-AE59-425E-98C7-C1694CCA934D}" srcId="{A52150B4-9341-4EB0-A43A-D97F83B2322D}" destId="{74F255CB-5F81-4C4C-99AD-40E45029FB40}" srcOrd="0" destOrd="0" parTransId="{AFAC6B5B-6078-4BE9-85CD-3637F691236D}" sibTransId="{3FFAB2B7-16DA-483C-917F-090FA3F9F716}"/>
    <dgm:cxn modelId="{594223D3-A3E9-4DC4-BE06-E26AF38E84BC}" srcId="{A52150B4-9341-4EB0-A43A-D97F83B2322D}" destId="{ED6CB135-3F1D-41FA-B423-C5F5C9C336CE}" srcOrd="2" destOrd="0" parTransId="{7277401A-5619-4680-B8FB-039070E3DF99}" sibTransId="{343E8815-EE93-40E0-8983-B8ABAF697E81}"/>
    <dgm:cxn modelId="{0A4CC3E1-6C52-4F54-B3C3-F898A6541664}" type="presOf" srcId="{29FEBF67-FC23-4251-9407-AC05773FE425}" destId="{37517171-7414-4359-895B-00034818CBEF}" srcOrd="0" destOrd="0" presId="urn:microsoft.com/office/officeart/2005/8/layout/venn3"/>
    <dgm:cxn modelId="{B2F7A1E3-2E84-42CB-A212-CF38669242F6}" srcId="{A52150B4-9341-4EB0-A43A-D97F83B2322D}" destId="{29FEBF67-FC23-4251-9407-AC05773FE425}" srcOrd="1" destOrd="0" parTransId="{7F65F5C1-8316-4F5B-8530-85A519E7740C}" sibTransId="{6736C3E7-0AD0-417E-9EDE-12064895B063}"/>
    <dgm:cxn modelId="{8D7F12FC-7FF1-4A75-8092-36F4D58EEFC3}" type="presOf" srcId="{ED6CB135-3F1D-41FA-B423-C5F5C9C336CE}" destId="{14FC3DBD-6BFE-41B8-8730-8ADB68915D9F}" srcOrd="0" destOrd="0" presId="urn:microsoft.com/office/officeart/2005/8/layout/venn3"/>
    <dgm:cxn modelId="{77E1D16B-3FD8-471B-9AF6-27ACC134D194}" type="presParOf" srcId="{895B5B5A-ED68-4F95-9C26-D188D4DBB6FF}" destId="{8D7FB4AF-A288-4E0C-A9F1-127F8392267D}" srcOrd="0" destOrd="0" presId="urn:microsoft.com/office/officeart/2005/8/layout/venn3"/>
    <dgm:cxn modelId="{605C936B-ED03-4E02-A35B-EC1F076C3C34}" type="presParOf" srcId="{895B5B5A-ED68-4F95-9C26-D188D4DBB6FF}" destId="{CF5C8591-7169-42F4-A292-7550AE2EE5E4}" srcOrd="1" destOrd="0" presId="urn:microsoft.com/office/officeart/2005/8/layout/venn3"/>
    <dgm:cxn modelId="{BC45C928-3C82-4C29-AF3D-E81063A7FDD1}" type="presParOf" srcId="{895B5B5A-ED68-4F95-9C26-D188D4DBB6FF}" destId="{37517171-7414-4359-895B-00034818CBEF}" srcOrd="2" destOrd="0" presId="urn:microsoft.com/office/officeart/2005/8/layout/venn3"/>
    <dgm:cxn modelId="{A06E523A-F6F9-4059-8A5E-14DC320A8E86}" type="presParOf" srcId="{895B5B5A-ED68-4F95-9C26-D188D4DBB6FF}" destId="{087EA752-8F7D-4390-9E8F-A89C812BDF37}" srcOrd="3" destOrd="0" presId="urn:microsoft.com/office/officeart/2005/8/layout/venn3"/>
    <dgm:cxn modelId="{DEA1E3A5-656F-4202-AA53-7F263606A8BC}" type="presParOf" srcId="{895B5B5A-ED68-4F95-9C26-D188D4DBB6FF}" destId="{14FC3DBD-6BFE-41B8-8730-8ADB68915D9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FB4AF-A288-4E0C-A9F1-127F8392267D}">
      <dsp:nvSpPr>
        <dsp:cNvPr id="0" name=""/>
        <dsp:cNvSpPr/>
      </dsp:nvSpPr>
      <dsp:spPr>
        <a:xfrm>
          <a:off x="4621" y="155216"/>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Mission Statement</a:t>
          </a:r>
        </a:p>
      </dsp:txBody>
      <dsp:txXfrm>
        <a:off x="596398" y="746993"/>
        <a:ext cx="2857352" cy="2857352"/>
      </dsp:txXfrm>
    </dsp:sp>
    <dsp:sp modelId="{37517171-7414-4359-895B-00034818CBEF}">
      <dsp:nvSpPr>
        <dsp:cNvPr id="0" name=""/>
        <dsp:cNvSpPr/>
      </dsp:nvSpPr>
      <dsp:spPr>
        <a:xfrm>
          <a:off x="6424288" y="101431"/>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Vison</a:t>
          </a:r>
        </a:p>
      </dsp:txBody>
      <dsp:txXfrm>
        <a:off x="7016065" y="693208"/>
        <a:ext cx="2857352" cy="2857352"/>
      </dsp:txXfrm>
    </dsp:sp>
    <dsp:sp modelId="{14FC3DBD-6BFE-41B8-8730-8ADB68915D9F}">
      <dsp:nvSpPr>
        <dsp:cNvPr id="0" name=""/>
        <dsp:cNvSpPr/>
      </dsp:nvSpPr>
      <dsp:spPr>
        <a:xfrm>
          <a:off x="3462303" y="150003"/>
          <a:ext cx="4040906" cy="4040906"/>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2385" tIns="57150" rIns="22238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Employee Goals</a:t>
          </a:r>
        </a:p>
      </dsp:txBody>
      <dsp:txXfrm>
        <a:off x="4054080" y="741780"/>
        <a:ext cx="2857352" cy="285735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11.377"/>
    </inkml:context>
    <inkml:brush xml:id="br0">
      <inkml:brushProperty name="width" value="0.3" units="cm"/>
      <inkml:brushProperty name="height" value="0.6" units="cm"/>
      <inkml:brushProperty name="color" value="#E5B8E5"/>
      <inkml:brushProperty name="tip" value="rectangle"/>
      <inkml:brushProperty name="rasterOp" value="maskPen"/>
    </inkml:brush>
  </inkml:definitions>
  <inkml:trace contextRef="#ctx0" brushRef="#br0">528 816 16383,'25'-25'0,"-7"3"0,-10 13 0,15-18 0,-14 14 0,21-14 0,-28 18 0,10 3 0,-6-2 0,3 7 0,4-7 0,-3 7 0,4-7 0,-6 6 0,2-2 0,2-4 0,-2 6 0,-1-10 0,0 7 0,-5 0 0,6-3 0,0 2 0,-5-3 0,4-1 0,-5 1 0,6-6 0,6 4 0,-6-4 0,10 0 0,-4 4 0,5-4 0,0-1 0,1 5 0,-2-9 0,2 8 0,4-9 0,-3 9 0,4-4 0,-6 1 0,0 4 0,-5 0 0,4 2 0,-9 3 0,4 0 0,-6 2 0,0 4 0,5 0 0,-4 0 0,2 0 0,-2-4 0,-1 3 0,6-8 0,1 8 0,4-8 0,2 3 0,-6 0 0,3-4 0,-8 9 0,9-8 0,-10 8 0,5-4 0,0 5 0,-5-4 0,10 3 0,-9-4 0,4 1 0,-1 3 0,-3-3 0,4 4 0,-6 0 0,0 0 0,11-4 0,-4-2 0,16-5 0,3 0 0,2 0 0,4-1 0,-6 5 0,-7-3 0,0 9 0,-8-3 0,-4 4 0,-1 0 0,-6 0 0,1 0 0,4 0 0,2 0 0,4 0 0,2 0 0,-2 0 0,2 0 0,4 0 0,-8 0 0,8 0 0,-16 0 0,5 0 0,-5 4 0,-1-4 0,1 9 0,-41-8 0,17 3 0,-40 1 0,25 2 0,-5 4 0,0 0 0,-8 7 0,6-5 0,-13 11 0,13-11 0,-13 5 0,13-2 0,-12-2 0,11 8 0,-12-8 0,13 8 0,-12-8 0,12 2 0,-6-4 0,7 5 0,6-5 0,3 5 0,4-7 0,6-4 0,2-2 0,4 0 0,1-2 0,-4 6 0,2-7 0,-2 3 0,3 0 0,1-3 0,-6 8 0,-1-3 0,-4 5 0,-2-1 0,-4 1 0,3 0 0,-4-1 0,6 1 0,0 0 0,-6-1 0,4 1 0,-9 0 0,9 0 0,-10 0 0,10 0 0,-4 0 0,11-1 0,-4 0 0,10 0 0,-4-4 0,4-2 0,2-4 0,20-21 0,-12 12 0,21-13 0,-20 14 0,7 7 0,-50-2 0,6 22 0,4-12 0,-2 3 0,-10 13 0,2 4 0,8-8 0,0-1 0,-7 5 0,-2 0 0,5-2 0,2-2 0,-24 9 0,30-12 0,0 0 0,-21 9 0,10-6 0,12-3 0,7-5 0,7-5 0,10-6 0,22-22 0,-7 8 0,16-17 0,-11 20 0,2-5 0,-1 1 0,4 4 0,-4-5 0,5 1 0,0 4 0,-5-9 0,4 8 0,-4-3 0,1 0 0,-2 7 0,-5-5 0,-1 8 0,0-5 0,1 1 0,0-1 0,-1 1 0,6-6 0,1-1 0,5-5 0,0-6 0,1 4 0,0 1 0,-1 2 0,0 8 0,-5-7 0,-1 8 0,-5-4 0,5 5 0,1 0 0,4-5 0,8-3 0,0-4 0,1 5 0,4-5 0,-11 10 0,6-4 0,-12 6 0,-2 4 0,-4 2 0,-1 0 0,0 3 0,5-3 0,-4 4 0,4 0 0,-6 0 0,2 0 0,4-5 0,8-2 0,13-9 0,2-3 0,11-6 0,3 0 0,2 6 0,5-6 0,-8 6 0,0-1 0,-7-3 0,6 9 0,-6-3 0,0 0 0,5 3 0,-11-3 0,4 0 0,-12 5 0,-2 1 0,-6 1 0,-5 9 0,-1-8 0,-6 8 0,1-3 0,3 4 0,-3 0 0,4 0 0,-6 0 0,2 0 0,4 0 0,2 0 0,-2 0 0,1 0 0,0 0 0,-5 0 0,5 0 0,-6 0 0,1 0 0,3 0 0,-3 0 0,3 0 0,-3 0 0,-1 0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39.710"/>
    </inkml:context>
    <inkml:brush xml:id="br0">
      <inkml:brushProperty name="width" value="0.35" units="cm"/>
      <inkml:brushProperty name="height" value="0.35" units="cm"/>
      <inkml:brushProperty name="color" value="#E5B8E5"/>
    </inkml:brush>
  </inkml:definitions>
  <inkml:trace contextRef="#ctx0" brushRef="#br0">455 2058 24575,'0'23'0,"0"13"0,-5 11 0,4 6 0,-9-1 0,9-16 0,-14-3 0,12-6 0,-17 1 0,18-8 0,-7 0 0,9-10 0,-5 5 0,4-6 0,-7 1 0,7 0 0,-4-1 0,5 0 0,0 1 0,-4-5 0,3 4 0,-3-35 0,4 14 0,0-27 0,5 18 0,-4 0 0,4 0 0,-1-6 0,-2 4 0,3-9 0,0 9 0,-4-4 0,8 0 0,-7 4 0,3-10 0,0 10 0,-4-3 0,8 4 0,-7 2 0,7-2 0,-8 6 0,8-3 0,-8 8 0,9-4 0,-10 0 0,4 5 0,-4-10 0,0 9 0,0-8 0,0 8 0,0-9 0,0 4 0,0-5 0,0 5 0,5-4 0,-4 4 0,4-4 0,0-2 0,-4 6 0,4-3 0,-1 8 0,-3-9 0,3 10 0,1-5 0,0 5 0,0 1 0,-1-1 0,0 1 0,2 0 0,-1-1 0,3 6 0,-3 0 0,0 0 0,3 2 0,-3-2 0,1 0 0,2 4 0,-4-5 0,2 1 0,-2-1 0,0-5 0,-4 2 0,4-1 0,-4 0 0,0 1 0,0-1 0,0 0 0,0 0 0,5 4 0,-4-3 0,3-1 0,0-1 0,2-9 0,4 9 0,0-10 0,-4 4 0,2 0 0,-2-4 0,4 10 0,0-5 0,-5 0 0,4 9 0,-9-8 0,9 9 0,-4-4 0,4 3 0,-4-2 0,3 7 0,-8-7 0,8 3 0,-2-5 0,3-4 0,0 4 0,1-5 0,0 0 0,0 5 0,0-10 0,5 4 0,-4 0 0,9-4 0,-9 4 0,4 0 0,0-3 0,-4 8 0,3-3 0,1-1 0,-4-1 0,9-5 0,-8 5 0,7-4 0,-8 10 0,3-5 0,-4 10 0,0-4 0,-1 8 0,0-3 0,-3 0 0,2 2 0,-4-2 0,5 4 0,0-4 0,0-1 0,0-4 0,1-1 0,-1 1 0,0 4 0,1-4 0,0 8 0,-1-7 0,0 6 0,1-2 0,-1 0 0,0 3 0,1-12 0,4 6 0,3-13 0,10 3 0,-5-4 0,12 3 0,-6-3 0,7 3 0,-6-4 0,3-1 0,-3 1 0,6-1 0,7-1 0,-6 0 0,5 0 0,1 1 0,-6 0 0,5-1 0,-12 6 0,-2-3 0,1 9 0,-6-3 0,5 4 0,-6 0 0,0 1 0,0 4 0,6-4 0,-10 4 0,9 0 0,-10-2 0,6 2 0,-2 0 0,2-4 0,-6 9 0,3-4 0,-8 1 0,3 3 0,-4-3 0,0 4 0,-1 0 0,0 0 0,1 0 0,-1 0 0,0 0 0,6 0 0,1 0 0,5 0 0,-5 0 0,4 0 0,-4 0 0,5 0 0,-5 0 0,3 0 0,-8 0 0,4 0 0,-1 0 0,-3 0 0,4 0 0,-5 0 0,-1 0 0,0 0 0,1 0 0,0 0 0,-5 4 0,-1 1 0,-8 3 0,-1-2 0,-10 2 0,4-6 0,-8 7 0,8-8 0,-9 9 0,4-10 0,-5 5 0,0 0 0,0-4 0,-6 4 0,-1 0 0,-7 1 0,0 1 0,-6 3 0,-2-2 0,-8 4 0,-7 1 0,6-6 0,1 4 0,2-4 0,13-1 0,-6 5 0,13-10 0,-3 5 0,9-2 0,-10 3 0,11 3 0,-12 2 0,6-1 0,-7 5 0,0 2 0,1 6 0,6-2 0,-6-5 0,12 3 0,-5-3 0,0 5 0,5-1 0,-12 2 0,4 5 0,-4-3 0,-4 12 0,3-13 0,-9 14 0,7-14 0,-15 16 0,20-15 0,-4 2 0,20-13 0,2-4 0,4 0 0,0 0 0,1-1 0,0 0 0,-1 0 0,2-4 0,3 3 0,18-20 0,-5 4 0,20-13 0,-16 1 0,8 3 0,-4-3 0,11-2 0,-4-5 0,5 4 0,-7-4 0,0 6 0,6-1 0,-4 0 0,5-6 0,-7 6 0,1-5 0,6-2 0,2-1 0,8-7 0,-1-1 0,0 7 0,0-5 0,5 10 0,-3-10 0,3 10 0,3-11 0,0 4 0,1 1 0,6-8 0,-15 20 0,6-9 0,-14 12 0,-2-1 0,-11 8 0,-1 1 0,-6 8 0,0-3 0,1 0 0,0 2 0,-2-2 0,2 4 0,-1 0 0,0 0 0,0 0 0,0 0 0,6 0 0,1 0 0,11 0 0,-5 0 0,18-5 0,-10-2 0,12-5 0,-14 2 0,6-2 0,-17 6 0,9-4 0,-15 9 0,3-8 0,-4 8 0,-1-3 0,-29 4 0,9 0 0,-21 0 0,12 0 0,9 0 0,-8 5 0,8-4 0,-9 8 0,9-8 0,-9 8 0,4-7 0,-4 7 0,-2-3 0,2 0 0,-2 3 0,2-3 0,-2 0 0,1 3 0,0-3 0,5 0 0,-4-1 0,10-5 0,-5 4 0,0-3 0,5 7 0,-10-7 0,4 3 0,0 1 0,2-4 0,-1 8 0,4-8 0,-9 3 0,10 1 0,-10 0 0,9 1 0,-9 3 0,9-4 0,-8 6 0,8-2 0,-9 2 0,4-1 0,0 0 0,-4 1 0,5-1 0,-6 0 0,-1 6 0,-4 0 0,3 1 0,-10 5 0,4-5 0,-6 7 0,7-2 0,-5 0 0,4 0 0,1-4 0,-5-1 0,10-2 0,-4-3 0,11 3 0,-3-5 0,8 0 0,-9 0 0,4 1 0,-5-1 0,5 0 0,-4 0 0,4 0 0,-4 1 0,3 4 0,-3-3 0,4 8 0,0-9 0,-4 4 0,9-5 0,-3 0 0,4-1 0,1 0 0,4 1 0,-4 0 0,4-1 0,0 0 0,-3 0 0,7 0 0,-13 1 0,8 0 0,-9 4 0,0 2 0,3 6 0,-8-2 0,9 2 0,-9-2 0,8 2 0,-3-6 0,5 3 0,0-8 0,0 3 0,5-4 0,-3 0 0,3-1 0,-5 6 0,0-5 0,0 10 0,0-9 0,0 9 0,0-9 0,0 3 0,5-4 0,-4-1 0,8 1 0,-7-1 0,7 1 0,-8-1 0,8 1 0,-7-1 0,7 1 0,-8-1 0,3 6 0,-4 1 0,0 0 0,0 4 0,0-10 0,0 5 0,1-6 0,0 1 0,3-1 0,2 1 0,0-1 0,2 1 0,-6-5 0,8 3 0,-4-3 0,-1 5 0,0-1 0,-10 6 0,4 1 0,-4 5 0,0-5 0,3 10 0,-4-8 0,6 4 0,-5-3 0,4-3 0,-5 6 0,6-2 0,-1 2 0,-4-2 0,3 8 0,-8-6 0,8 5 0,-4 0 0,1-4 0,3 4 0,-3-6 0,5-5 0,4 3 0,-2-7 0,2 2 0,1 0 0,-4-2 0,9 2 0,-9-4 0,8-1 0,-8 6 0,8-5 0,-4 5 0,1-6 0,3 1 0,-3 0 0,4-1 0,-4 0 0,2 1 0,-2-2 0,4 1 0,0 0 0,0-1 0,0 1 0,0 0 0,0-1 0,0 2 0,0-2 0,0 1 0,0 0 0,-4 0 0,3 0 0,-8 6 0,8-4 0,-8 9 0,8-10 0,-8 5 0,8-6 0,-4 1 0,1 0 0,3-2 0,-3-26 0,4 11 0,0-22 0,0 19 0,0 1 0,0 0 0,0 0 0,0 0 0,0-1 0,0 2 0,0-1 0,0 0 0,0 0 0,0 0 0,0 0 0,0 0 0,0 0 0,0 0 0,0-1 0,0 1 0,0-6 0,0 4 0,0-3 0,0 4 0,0 1 0,0-1 0,0 1 0,0-1 0,0 1 0,0-1 0,0-4 0,0 3 0,0-4 0,0 6 0,0-6 0,0 5 0,0-5 0,0 5 0,0 1 0,0-1 0,0 1 0,0 0 0,0-1 0,0 1 0,0 0 0,0-1 0,0 1 0,0 0 0,0 0 0,0 0 0,4 4 0,-3-4 0,3 5 0,0-2 0,-3-2 0,3 2 0,0-3 0,-3 0 0,3-1 0,0 6 0,-2-5 0,2 4 0,0-1 0,-3-2 0,8 3 0,-9-4 0,4-1 0,-4 0 0,5 2 0,-4-2 0,3 0 0,0 6 0,-2-5 0,2 4 0,0-5 0,-3 2 0,7-2 0,-7 1 0,7 0 0,-6-1 0,2 1 0,0 0 0,-4-1 0,9 6 0,-8-5 0,3 4 0,-4-5 0,4 6 0,-2-5 0,2 4 0,0 0 0,-3-4 0,3 5 0,1-2 0,-5-2 0,8 2 0,-2 2 0,-2-5 0,4 4 0,-7-4 0,7 4 0,-7-3 0,8 3 0,-8-4 0,7-1 0,-2 0 0,-1-4 0,3 3 0,-7-4 0,8 6 0,-8 0 0,7 3 0,-7-2 0,4 3 0,-1 0 0,1 1 0,4 0 0,0 2 0,-4-6 0,3 3 0,-3-4 0,4 4 0,1-9 0,0 8 0,0-9 0,0 1 0,0 3 0,-1-4 0,6 5 0,-4 0 0,4 0 0,-6 1 0,0 4 0,-3-3 0,2 6 0,-3-2 0,0 0 0,3 4 0,-8-8 0,8 2 0,-2-2 0,4-7 0,0-1 0,5-5 0,-4 5 0,9-4 0,-9 4 0,9-4 0,-9 4 0,3 1 0,-4 6 0,0-1 0,-1 5 0,-4-4 0,3 8 0,-2-3 0,2 4 0,-3-4 0,3 3 0,-3-7 0,4-2 0,1-6 0,5-4 0,2-7 0,4 5 0,1-5 0,-1 5 0,-5 7 0,-1 0 0,-6 5 0,0 6 0,1-1 0,-1 5 0,0 0 0,0 0 0,0 0 0,0 0 0,5 0 0,2-5 0,20-14 0,-5 0 0,13-19 0,0 6 0,-6 0 0,6 1 0,-10 13 0,-5-3 0,-8 10 0,-6-4 0,-5 10 0,-1 0 0,1 5 0,-1 0 0,0 0 0,1 0 0,-2 0 0,2-4 0,-1 3 0,0-7 0,6 2 0,1-4 0,5-1 0,-5 6 0,4-4 0,-10 7 0,5-7 0,-5 8 0,-1-3 0,1 4 0,-1 0 0,0-4 0,1-2 0,-1-3 0,6-1 0,1 0 0,0 0 0,4-1 0,-10 2 0,5 3 0,-6-2 0,6 7 0,1-8 0,5 3 0,6-10 0,1 3 0,7-3 0,-1 0 0,1 2 0,0-2 0,-7 5 0,6 0 0,-12 0 0,5 4 0,-11-1 0,3 6 0,-7-2 0,2 4 0,-4 0 0,-1 0 0,0 0 0,1 4 0,4-3 0,2 3 0,4-4 0,8 0 0,-6 0 0,6 0 0,-8 0 0,2 0 0,-6 0 0,-2 0 0,0 0 0,-2 0 0,2 4 0,-4-3 0,-1 3 0,0-4 0,1 0 0,-5 4 0,3-2 0,-28 2 0,15-8 0,-21 3 0,21-8 0,-4 4 0,8-4 0,-3-1 0,0 6 0,3-5 0,-3 4 0,4-5 0,-4 5 0,-2 1 0,-2 4 0,-2 0 0,0 0 0,1 0 0,0 0 0,-1 0 0,2 0 0,2-4 0,-2 3 0,3-3 0,0 0 0,1-1 0,4-4 0,0 0 0,0 0 0,0-1 0,0 2 0,0-2 0,0 2 0,4 3 0,-3-4 0,7 9 0,-7-9 0,7 8 0,-2-7 0,3 7 0,-4-8 0,-21 9 0,6-5 0,-15 5 0,16 0 0,-1 0 0,1 0 0,0 0 0,-1 0 0,1 0 0,0 5 0,-1-5 0,0 5 0,1-1 0,0-3 0,-1 3 0,-4-4 0,4 4 0,-4-3 0,5 3 0,0-4 0,0 0 0,0 0 0,0 4 0,0-3 0,0 7 0,0-7 0,4 7 0,-3-3 0,3 5 0,0-2 0,-3-3 0,7 3 0,-7-7 0,6 7 0,-6-7 0,3 3 0,0 0 0,-3-3 0,2 3 0,-3-4 0,4 4 0,-3-2 0,4 2 0,-6 0 0,2-3 0,-2 3 0,6 0 0,-5-3 0,4 3 0,-4-4 0,0 0 0,0 0 0,4 4 0,-3-2 0,3 2 0,0 0 0,-3-3 0,7 7 0,-7-7 0,3 3 0,-1 0 0,-2-3 0,4 3 0,-2 0 0,-2-3 0,3 3 0,-4 0 0,0-3 0,0 7 0,1-7 0,-2 7 0,2-7 0,-1 7 0,0-7 0,0 3 0,0-4 0,0 0 0,0 0 0,1 0 0,-2 0 0,2 0 0,-2 0 0,1 0 0,0 0 0,-1 4 0,1-3 0,0 8 0,-1-9 0,0 4 0,1 1 0,0-4 0,-1 3 0,0 0 0,1-2 0,0 2 0,-1-4 0,2 4 0,-2-4 0,1 4 0,0-4 0,-1 5 0,0-4 0,1 7 0,0-6 0,-1 6 0,0-7 0,1 7 0,0-7 0,4 7 0,-3-7 0,3 7 0,-5-3 0,2 4 0,-2-4 0,6 3 0,-4-6 0,6 6 0,-6-7 0,2 8 0,-2-5 0,-2 2 0,0 2 0,2-3 0,-2 0 0,5 3 0,-4-6 0,4 6 0,-4-3 0,-1 0 0,1 4 0,-6-4 0,4 5 0,-8 0 0,8 0 0,-4 0 0,5 0 0,-4 0 0,3-1 0,-4 1 0,6 0 0,-6-1 0,-1 7 0,-4-5 0,-2 9 0,2-4 0,-2 5 0,2 0 0,-2 0 0,2 0 0,4-5 0,1-1 0,6-6 0,-1 1 0,0-1 0,5 1 0,-3-1 0,3 0 0,-1 1 0,3-2 0,-1 1 0,3 0 0,-7-4 0,6 3 0,-2-3 0,0 4 0,-1 0 0,0 1 0,-3-1 0,3 0 0,0 1 0,-4-1 0,4 1 0,-5-1 0,1 1 0,-6 4 0,4 2 0,-9 5 0,3-4 0,1 3 0,-4-4 0,4 5 0,-5 0 0,-1 6 0,-5-4 0,3 5 0,-3-6 0,6-2 0,5 2 0,-4-6 0,8 4 0,-8-8 0,9 8 0,-4-10 0,5 5 0,1-5 0,-1 5 0,0-5 0,0 10 0,-1-4 0,-3 5 0,2-5 0,-3 3 0,6-7 0,-2 7 0,6-8 0,-4 3 0,8-4 0,-3 0 0,4-1 0,-4 0 0,2 1 0,-2-2 0,4 2 0,0 0 0,0-1 0,-4 0 0,4 1 0,-10 4 0,9 2 0,-8 6 0,8-2 0,-9 8 0,9-6 0,-9 5 0,9-6 0,-9 6 0,9-4 0,-5 4 0,2-6 0,2 0 0,-2 0 0,4 0 0,0 0 0,0 0 0,0 0 0,-5 0 0,4 0 0,-3-5 0,4 4 0,0-4 0,0-1 0,0 9 0,0-7 0,0 8 0,0-9 0,0 4 0,0-4 0,0-1 0,0 0 0,0 0 0,0 1 0,0 0 0,0-2 0,0 1 0,0-4 0,0 9 0,0-10 0,0 10 0,4-9 0,-3 8 0,7-7 0,-7 2 0,8 0 0,-8-3 0,8 4 0,-8-5 0,3-1 0,0 0 0,-2 1 0,2 0 0,0-1 0,-3 0 0,8-3 0,-5-2 0,5-4 0,0 0 0,0 0 0,0 0 0,0 0 0,0 0 0,0 0 0,0 0 0,-4-5 0,4 0 0,-4-1 0,4-2 0,1 3 0,0-10 0,0 5 0,0-10 0,0 9 0,0-9 0,5 4 0,-4-5 0,10-6 0,-10 10 0,5-9 0,-1 10 0,-4 0 0,5-4 0,-7 10 0,1-5 0,-1 6 0,1-1 0,0 0 0,-5 1 0,4 4 0,-9-4 0,9 8 0,-8-7 0,7 3 0,-7-4 0,7-1 0,-7 2 0,7 3 0,-7-4 0,4 5 0,-1-6 0,-4 2 0,4-1 0,-4 0 0,4 0 0,-3 0 0,3 0 0,-4 0 0,0 1 0,0-2 0,0 2 0,5 2 0,-5-2 0,5 4 0,-5-6 0,4 6 0,-3-4 0,3 2 0,0 2 0,-2-4 0,2 2 0,0 1 0,-3-4 0,8 4 0,-9-4 0,9 3 0,-8-2 0,3 4 0,-4-6 0,4 1 0,-3 0 0,3 0 0,1 4 0,-5-3 0,5 3 0,-1-4 0,-3 0 0,7 4 0,-7-3 0,3 3 0,1 0 0,-5-3 0,9 2 0,-3-8 0,4-2 0,5-5 0,-3 0 0,8 0 0,-9 0 0,4 5 0,-5-4 0,0 9 0,0-4 0,0 10 0,-5-3 0,-1 3 0,-4-4 0,0 0 0,0 1 0,0-1 0,0 0 0,0 1 0,4 3 0,1-2 0,0 1 0,4-14 0,3-4 0,6-10 0,13-10 0,-6 8 0,13-16-423,-4 6 423,-2 0 0,0 3 0,-10 14 0,-6 7 0,0 2 0,-7 14 0,1-8 0,-1 13 423,0-3-423,0 4 0,-4-4 0,2 3 0,-2-3 0,0 0 0,3 3 0,-3-8 0,4-1 0,13-2 0,-5-8 0,16 3 0,-4-5 0,0-1 0,3 1 0,-9 5 0,0-4 0,-3 15 0,-10-8 0,5 13 0,-10-8 0,3 8 0,-2-3 0,3 4 0,0 0 0,6-9 0,1 2 0,5-8 0,6-1 0,1-2 0,1 0 0,-2-2 0,-6 8 0,-5-3 0,-2 10 0,-4-4 0,0 8 0,-1-3 0,0 4 0,0 0 0,0 0 0,1-4 0,4-2 0,2-4 0,0 4 0,4-4 0,-10 5 0,10 0 0,-9-4 0,4 8 0,-6-7 0,0 6 0,1-2 0,0 4 0,-1 0 0,0 0 0,1 0 0,-2-4 0,2-1 0,4-4 0,8-7 0,6 4 0,7-10 0,0 9 0,-1-9 0,-5 10 0,-2-5 0,-6 12 0,-5 0 0,-1 1 0,-6 3 0,0-4 0,0 5 0,0 0 0,0 0 0,0 0 0,1 0 0,0 0 0,-1 0 0,6 0 0,1-4 0,0 3 0,3-8 0,-8 7 0,3-6 0,1 6 0,-4-2 0,9 0 0,-10 2 0,10-7 0,-9 8 0,4-4 0,-6 5 0,0 0 0,1 0 0,0 0 0,-1 0 0,-30 0 0,9 0 0,-22 0 0,20 0 0,-1 0 0,4 0 0,-9 5 0,10-4 0,-10 4 0,9-1 0,-4-3 0,1 3 0,3 0 0,-9-3 0,9 3 0,-3 1 0,4-4 0,1 3 0,-1 0 0,-5 2 0,0 0 0,-1 2 0,-4-6 0,9 2 0,-9 0 0,10-2 0,-5 2 0,0-4 0,5 0 0,-5 0 0,6 0 0,-1 0 0,-4 0 0,3 0 0,-4 0 0,1 0 0,3 0 0,-4 0 0,5 0 0,1 0 0,-6 0 0,5 0 0,-10 0 0,9 0 0,-8 0 0,3 0 0,-6 0 0,-5 0 0,5 0 0,-5 0 0,-1 0 0,6 0 0,-5 0 0,0 0 0,9 0 0,-7 0 0,9 0 0,0-4 0,1 3 0,6-4 0,-1 5 0,1 0 0,-1 0 0,1 0 0,0 0 0,-6 0 0,4 0 0,-3-4 0,4 3 0,1-3 0,0 0 0,-1 3 0,2-7 0,-2 4 0,6-6 0,0 6 0,4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3.758"/>
    </inkml:context>
    <inkml:brush xml:id="br0">
      <inkml:brushProperty name="width" value="0.35" units="cm"/>
      <inkml:brushProperty name="height" value="0.35" units="cm"/>
      <inkml:brushProperty name="color" value="#E5B8E5"/>
    </inkml:brush>
  </inkml:definitions>
  <inkml:trace contextRef="#ctx0" brushRef="#br0">191 2337 24575,'0'-20'0,"0"4"0,0 6 0,0 2 0,0-1 0,0 0 0,0 1 0,-5-2 0,5 2 0,-9 2 0,4-2 0,-5 7 0,5-8 0,-4 9 0,9-9 0,-5 4 0,1 0 0,3-7 0,-3 7 0,4-8 0,-9 8 0,7-3 0,-10 6 0,7-2 0,-4 4 0,0 0 0,0 0 0,0 0 0,0 0 0,0 0 0,-1 0 0,1 0 0,0 0 0,0 0 0,0 0 0,4-4 0,5-5 0,5 3 0,1-7 0,2 8 0,-3-4 0,0-1 0,3 6 0,-6-5 0,2 4 0,0-1 0,-3-2 0,4 3 0,-1 0 0,-3-3 0,3 2 0,-4-2 0,4 2 0,-3-2 0,3 3 0,-4-4 0,0 0 0,4 4 0,-3-3 0,4 3 0,-5-4 0,0-1 0,0 1 0,0 0 0,0-1 0,0 2 0,0-2 0,0 2 0,0-2 0,0 1 0,0 0 0,0-1 0,0 1 0,0 0 0,0-1 0,0 2 0,0-2 0,0 1 0,0 0 0,0-1 0,0 1 0,0 0 0,0 0 0,0 0 0,3 0 0,-2 0 0,7 5 0,-6-4 0,6 3 0,-8-4 0,8 0 0,-6 0 0,6-1 0,-7-4 0,8 3 0,-4-9 0,5 9 0,-5-9 0,8-3 0,-6 6 0,2-5 0,-5 8 0,1-1 0,0 1 0,1-5 0,3 3 0,-3-6 0,4 2 0,-4 4 0,4-4 0,-10 9 0,10-4 0,-10 6 0,5 0 0,-1 4 0,-3-3 0,7 7 0,-6-7 0,6 3 0,-7-4 0,7 0 0,-2-6 0,3 5 0,2-10 0,-6 4 0,5-5 0,-5 0 0,6-1 0,-1 2 0,1-2 0,0 2 0,3-2 0,-2 2 0,8-2 0,-8 1 0,8 0 0,-8 0 0,2 6 0,-4 0 0,0 5 0,-1 1 0,0-1 0,1 5 0,0-3 0,-2 7 0,2-7 0,-2 7 0,-3-7 0,3 7 0,-3-3 0,4 4 0,-4-4 0,3-2 0,-3-2 0,4-2 0,6-5 0,-4 4 0,9-8 0,-10 8 0,5-4 0,-6 10 0,1-3 0,-1 6 0,-4-6 0,3 8 0,-2-4 0,3 0 0,0-6 0,0 0 0,6-9 0,1 8 0,0-9 0,4 4 0,-4-6 0,5 2 0,0 3 0,-5-3 0,-1 9 0,-5 1 0,0 1 0,-1 8 0,1-7 0,-1 6 0,0-2 0,0 4 0,0-4 0,0-1 0,6-5 0,-4 1 0,8-2 0,-8 2 0,9-2 0,-9 6 0,3-5 0,-4 10 0,0-9 0,-2 8 0,2-3 0,-2 0 0,2-1 0,-1-10 0,1-1 0,5-4 0,2 3 0,-1 2 0,-1 1 0,-5 2 0,0 2 0,-1 2 0,0 7 0,1-4 0,-2 5 0,1 0 0,-4-4 0,3-1 0,-2-4 0,8-1 0,2 0 0,5-5 0,0 3 0,0-3 0,-5 5 0,4 0 0,-9 0 0,3 4 0,-4 2 0,-1 4 0,-4-4 0,3 3 0,-2-12 0,8 5 0,3-7 0,-1 5 0,3 0 0,-7 0 0,2 0 0,-4 5 0,-1 1 0,0 4 0,1 0 0,-1 0 0,0 0 0,0 0 0,0 0 0,1 0 0,0 0 0,-1 0 0,6 0 0,-5 0 0,5 0 0,-6 0 0,1 0 0,-1 0 0,-4-4 0,3 2 0,-2-2 0,3 0 0,0 3 0,1-3 0,0-1 0,-1 5 0,0-9 0,1 8 0,0-3 0,-1 4 0,0 0 0,1-4 0,-1-2 0,6 1 0,0-4 0,1 4 0,4-6 0,-4 6 0,0-4 0,-1 8 0,-6-8 0,0 9 0,1-5 0,0 5 0,-32 9 0,10-2 0,-32 9 0,22-1 0,-12-3 0,12 4 0,-11-4 0,10-2 0,-3 1 0,4 0 0,6-1 0,-4-5 0,5 4 0,-1-8 0,1 8 0,6-8 0,-1 4 0,1-5 0,-1 4 0,1-3 0,-1 3 0,1-4 0,-1 4 0,1-3 0,0 3 0,-1 1 0,1-4 0,0 3 0,3 0 0,-2-3 0,3 8 0,-5-8 0,1 3 0,-1-4 0,0 4 0,1-3 0,0 3 0,-1-4 0,0 5 0,1-4 0,0 3 0,-1-4 0,-4 5 0,-2-4 0,0 8 0,-4-8 0,4 8 0,-5-8 0,5 8 0,-4-8 0,5 8 0,-1-4 0,-4 1 0,9 2 0,-4-6 0,6 6 0,0-3 0,-1 4 0,1 1 0,-1-1 0,1-4 0,-1 4 0,1-4 0,-1 5 0,1-1 0,-1 0 0,1 1 0,-6 0 0,5 0 0,-10 5 0,8 0 0,-8 2 0,3 9 0,-4-13 0,-1 13 0,1-10 0,5 0 0,-4 4 0,9-9 0,-8 4 0,8-5 0,-3 0 0,4-1 0,0 6 0,4-5 0,-8 6 0,8-2 0,-9-2 0,4 7 0,2-8 0,-1 4 0,-5-1 0,4-3 0,-3 4 0,4 0 0,0-5 0,0 5 0,1-6 0,-6 1 0,8 0 0,-6 0 0,2 4 0,1-3 0,-5 4 0,6-5 0,-1-1 0,0 0 0,1 1 0,0 0 0,-1-1 0,0-4 0,1 3 0,0-2 0,-1-1 0,2-1 0,2-8 0,2-6 0,4-1 0,5-9 0,1 5 0,5-6 0,-5-1 0,2 7 0,-2-5 0,0 4 0,-2 0 0,0 1 0,-2 6 0,2 0 0,-4-1 0,0 0 0,0 1 0,0 0 0,0-1 0,4 0 0,-3 1 0,8 0 0,-4-6 0,0 4 0,5-3 0,-5 4 0,4-5 0,-3 4 0,3-3 0,-4 4 0,5 1 0,-5 0 0,-1-1 0,1 0 0,-1 1 0,6 0 0,-1 0 0,0 4 0,0 1 0,1 0 0,-1-2 0,1 2 0,-1-5 0,0 8 0,1-7 0,-1 2 0,0-2 0,0 2 0,0-2 0,0 8 0,-4-9 0,3 8 0,-2-3 0,3 0 0,0-2 0,1 1 0,0-3 0,-1 3 0,0-1 0,1-2 0,-1 7 0,0-7 0,1 7 0,0-7 0,-1 6 0,0-2 0,1 0 0,-2 4 0,2-4 0,-2 0 0,2 2 0,-6-6 0,4 8 0,-6-8 0,6 6 0,-7-6 0,8 2 0,-4 2 0,4-5 0,1 4 0,-1-1 0,-4-2 0,3 8 0,-7-9 0,7 8 0,-7-7 0,7 2 0,-2-4 0,3 1 0,6-1 0,1-5 0,5 4 0,0-9 0,0 8 0,-5-8 0,4 13 0,-9-6 0,4 8 0,-6-1 0,1 2 0,0 0 0,-1 3 0,0-4 0,1 1 0,-1 3 0,0-3 0,1 0 0,0-1 0,4-1 0,-3-2 0,8 2 0,-8 0 0,9-3 0,-9 8 0,3-3 0,-4 4 0,-1 0 0,0 0 0,1-4 0,-2 2 0,2-6 0,-1 7 0,1-3 0,-1 4 0,1-4 0,-1 3 0,0-3 0,0 4 0,0 0 0,0-5 0,0 4 0,1-7 0,0 6 0,-1-2 0,0 0 0,1 3 0,0-3 0,-1 4 0,0 0 0,1 0 0,-2 0 0,2 0 0,-1-4 0,0 3 0,1-3 0,0 4 0,-1 0 0,0 0 0,1 0 0,0 0 0,-1 0 0,0 0 0,1 0 0,0 0 0,4 0 0,-3 0 0,8 0 0,-7 0 0,2 0 0,-4 0 0,-1 0 0,0 0 0,1 0 0,0 0 0,-1 0 0,0 0 0,0 0 0,0 0 0,0 0 0,1 0 0,-1 0 0,1 0 0,-1 0 0,1 0 0,-1 0 0,1 0 0,-1 0 0,0 0 0,0 0 0,0 0 0,1 0 0,0 0 0,-1 0 0,0 0 0,1 0 0,0 0 0,-1 0 0,0 0 0,-1 0 0,1 0 0,0 0 0,0 0 0,0 0 0,1 0 0,-1 0 0,1 0 0,-1 4 0,1-4 0,-2 4 0,2-4 0,-1 0 0,-4 4 0,-21-3 0,7 3 0,-22-4 0,21 0 0,-5 0 0,0 0 0,-1 0 0,-5 0 0,5 0 0,-3 0 0,3 0 0,0 0 0,1 0 0,0 0 0,5 0 0,-5 0 0,0 0 0,5 0 0,-4 0 0,-1 5 0,4 0 0,-9 6 0,4-1 0,0 0 0,-3 0 0,8-4 0,-9 3 0,10-8 0,-5 8 0,5-8 0,-4 8 0,3-8 0,-4 8 0,0-8 0,5 7 0,-5-6 0,6 2 0,-6 0 0,4-2 0,-3 6 0,-1-6 0,4 6 0,-3-7 0,4 3 0,-4 1 0,3-4 0,-9 8 0,4-7 0,0 6 0,-3-2 0,3 0 0,-12 4 0,6-10 0,0 10 0,2-9 0,4 3 0,-5 1 0,5-4 0,1 4 0,6-5 0,0 0 0,0 0 0,0 0 0,-1 0 0,1 0 0,0 0 0,-1 0 0,0 0 0,1 0 0,0 0 0,-1 0 0,-4 0 0,-2 0 0,-6 0 0,2 4 0,-2-2 0,2 2 0,-2-4 0,2 5 0,-2-4 0,6 4 0,2-5 0,-1 0 0,4 0 0,-3 0 0,4 0 0,1 0 0,0 0 0,-1 0 0,1 0 0,0 0 0,-1 0 0,1 0 0,0 0 0,-1 0 0,1 0 0,-1 0 0,1 0 0,-1 0 0,1 0 0,-1 0 0,-5 0 0,5 0 0,-5 0 0,6 0 0,-1 0 0,1 0 0,4 3 0,1 3 0,4 2 0,0 2 0,0-2 0,4-2 0,1-2 0,4-4 0,0 0 0,0 0 0,1 0 0,-1 0 0,1 0 0,-1 0 0,1 0 0,-1 0 0,1 0 0,-1-5 0,6 4 0,-4-3 0,3 4 0,-4 0 0,-1 0 0,-4 4 0,-1 0 0,0 1 0,1 3 0,4-7 0,1 3 0,-1-4 0,0 4 0,1-3 0,0 8 0,-1-8 0,0 7 0,6-2 0,-4 3 0,9-3 0,-10 2 0,10-6 0,-9 2 0,9-4 0,-9 0 0,3 0 0,1 0 0,-4 0 0,8 0 0,-8 0 0,9 0 0,-10 0 0,5 0 0,0 0 0,-4 0 0,3 0 0,1 0 0,-4 0 0,4-4 0,-6-2 0,0 1 0,1-3 0,0 3 0,-1-1 0,0-2 0,1 6 0,-5-6 0,4 3 0,-4-4 0,4 3 0,-3-2 0,2 6 0,-7-6 0,8 3 0,-4-4 0,4-1 0,-3 1 0,2 4 0,-3-4 0,4 4 0,-3-5 0,2 1 0,-2 0 0,8-1 0,-3 0 0,4 0 0,-6 0 0,0 1 0,1 4 0,4-4 0,-3 8 0,4-8 0,-1 8 0,-3-3 0,4-1 0,-5 4 0,-1-3 0,0 4 0,1 0 0,0 0 0,-1 0 0,0 0 0,1 0 0,0-4 0,-1 2 0,0-2 0,1 0 0,0 3 0,4-3 0,-3 4 0,4 0 0,-6 0 0,6 0 0,-5-4 0,5 3 0,-6-3 0,6 4 0,-4 0 0,3 0 0,-4 0 0,4 0 0,-3 0 0,4 0 0,-5 0 0,-1 0 0,0 0 0,1 0 0,0 0 0,-1 0 0,0 4 0,1 1 0,0 4 0,-1 1 0,0 0 0,1-1 0,0-4 0,-5 3 0,-1-2 0,0-1 0,-3 4 0,3-5 0,0 1 0,2-1 0,2-4 0,-33 11 0,22-8 0,-27 8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2T13:48:58.388"/>
    </inkml:context>
    <inkml:brush xml:id="br0">
      <inkml:brushProperty name="width" value="0.35" units="cm"/>
      <inkml:brushProperty name="height" value="0.35" units="cm"/>
      <inkml:brushProperty name="color" value="#E5B8E5"/>
    </inkml:brush>
  </inkml:definitions>
  <inkml:trace contextRef="#ctx0" brushRef="#br0">0 847 24575,'11'-25'0,"1"4"0,-6 12 0,-1-1 0,0 0 0,-1 1 0,5-4 0,6-7 0,1-2 0,-2 2 0,-4 0 0,0 4 0,0 0 0,1-3 0,-6 3 0,4 0 0,-4 1 0,5 6 0,-5 0 0,4-1 0,-3-5 0,3 4 0,-3-3 0,2 4 0,-3 1 0,5-6 0,0-1 0,-4 0 0,4-3 0,-5 8 0,6-9 0,-1 4 0,0-5 0,0 0 0,0 5 0,1-4 0,-1 10 0,0-10 0,-5 9 0,5-4 0,-5 1 0,5 3 0,-5-8 0,4 7 0,-8-7 0,8 3 0,-8-5 0,9 0 0,-10 5 0,10-4 0,-9 9 0,4-8 0,-5 8 0,0-3 0,0 4 0,0 9 0,-9 20 0,2-6 0,-7 20 0,4-17 0,0-1 0,-6 5 0,6-4 0,-6 5 0,6 0 0,-1 0 0,0 0 0,-3 0 0,2 0 0,-4 0 0,2-5 0,2 4 0,-3-8 0,4 8 0,6-10 0,-4 5 0,3 0 0,-3-5 0,-1 5 0,5-6 0,-4 1 0,4 4 0,-5-3 0,0 4 0,0-5 0,0 4 0,5-3 0,-4 4 0,4-6 0,0 0 0,-4-3 0,8 2 0,-7-7 0,6 8 0,-6-9 0,12-12 0,-3 4 0,9-19 0,-1 16 0,1-3 0,0 4 0,0-5 0,-5 4 0,4-3 0,-3 8 0,-1-2 0,3 3 0,-7-5 0,7 5 0,-2-3 0,-1 2 0,4-3 0,-4-1 0,0 1 0,4-1 0,-4 1 0,0-1 0,4 1 0,-8-1 0,7 1 0,-7 0 0,7 4 0,-7-4 0,3 29 0,-8-15 0,3 20 0,-3-15 0,0-1 0,3 0 0,-3 1 0,4 0 0,-5-6 0,5 5 0,-5-4 0,5 5 0,-4-5 0,3 4 0,-3-5 0,0 2 0,2 2 0,-6-7 0,8 6 0,-8-5 0,6-14 0,3 8 0,0-8 0,3 16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9905A-EB01-47DF-8CF4-441E543C1B14}"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F43B6-10DC-4B47-B5D3-F6C7D866ED8F}" type="slidenum">
              <a:rPr lang="en-GB" smtClean="0"/>
              <a:t>‹#›</a:t>
            </a:fld>
            <a:endParaRPr lang="en-GB"/>
          </a:p>
        </p:txBody>
      </p:sp>
    </p:spTree>
    <p:extLst>
      <p:ext uri="{BB962C8B-B14F-4D97-AF65-F5344CB8AC3E}">
        <p14:creationId xmlns:p14="http://schemas.microsoft.com/office/powerpoint/2010/main" val="368761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ndependent.co.uk/topic/dan-price" TargetMode="External"/><Relationship Id="rId7" Type="http://schemas.openxmlformats.org/officeDocument/2006/relationships/hyperlink" Target="https://www.bbc.co.uk/news/stories-51332811"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independent.co.uk/topic/fox-news" TargetMode="External"/><Relationship Id="rId5" Type="http://schemas.openxmlformats.org/officeDocument/2006/relationships/hyperlink" Target="https://www.independent.co.uk/topic/employees" TargetMode="External"/><Relationship Id="rId4" Type="http://schemas.openxmlformats.org/officeDocument/2006/relationships/hyperlink" Target="https://www.independent.co.uk/topic/salar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jstor.org/stable/256287"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donrheem.com/william-kahn-father-of-employee-engagement/"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hrdive.com/news/job-dissatisfaction-not-bad-bosses-may-be-main-reason-employees-leave/511087/" TargetMode="External"/><Relationship Id="rId3" Type="http://schemas.openxmlformats.org/officeDocument/2006/relationships/hyperlink" Target="https://www.toolbox.com/hr/engagement-retention/articles/employee-engagement-vs-job-satisfaction-differences/" TargetMode="External"/><Relationship Id="rId7" Type="http://schemas.openxmlformats.org/officeDocument/2006/relationships/hyperlink" Target="https://www.lorman.com/blog/post/leading-across-generation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opensourcedworkplace.com/news/50-workplace-stress-statistics" TargetMode="External"/><Relationship Id="rId5" Type="http://schemas.openxmlformats.org/officeDocument/2006/relationships/hyperlink" Target="https://news.gallup.com/poll/159845/engaged-employees-exercise-eat-healthier.aspx" TargetMode="External"/><Relationship Id="rId4" Type="http://schemas.openxmlformats.org/officeDocument/2006/relationships/hyperlink" Target="https://www.lorman.com/blog/post/what-is-virtual-instructor-led-training" TargetMode="External"/><Relationship Id="rId9" Type="http://schemas.openxmlformats.org/officeDocument/2006/relationships/hyperlink" Target="https://zoovu.com/blog/digital-sales-assistants-human-sales-interaction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opengrowth.com/article/do-you-have-the-right-mindset-to-grow-your-business"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opengrowth.com/article/mission-and-vision-why-is-it-important#:~:text=Both%20the%20mission%20and%20vision%20statement%20play%20an,to%20work%20harder%20in%20order%20to%20achieve%20success." TargetMode="External"/><Relationship Id="rId5" Type="http://schemas.openxmlformats.org/officeDocument/2006/relationships/hyperlink" Target="https://www.opengrowth.com/article/startups-in-the-sports-industry" TargetMode="External"/><Relationship Id="rId4" Type="http://schemas.openxmlformats.org/officeDocument/2006/relationships/hyperlink" Target="https://www.opengrowth.com/article/do-you-know-how-to-plan-a-business-expansion"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marriott.com/culture-and-values/core-values.mi"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insperity.com/blog/5-critical-steps-to-future-proofing-your-human-resources-strategy/" TargetMode="External"/><Relationship Id="rId7" Type="http://schemas.openxmlformats.org/officeDocument/2006/relationships/hyperlink" Target="https://www.insperity.com/blog/connect-employees-companys-mission/"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www.insperity.com/blog/52-epic-ways-to-reward-your-employees/" TargetMode="External"/><Relationship Id="rId5" Type="http://schemas.openxmlformats.org/officeDocument/2006/relationships/hyperlink" Target="https://www.insperity.com/blog/9-crucial-rules-to-remember-when-having-difficult-conversations-with-employees/" TargetMode="External"/><Relationship Id="rId4" Type="http://schemas.openxmlformats.org/officeDocument/2006/relationships/hyperlink" Target="https://www.insperity.com/blog/6-proven-ways-promote-positive-company-culture/"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ing.com/images/search?view=detailV2&amp;ccid=TJgaS3fL&amp;id=C185A734A49BEF95150600D1004CA56F64B39CE5&amp;thid=OIP.TJgaS3fLUPvvz4BAsa1p1QHaEK&amp;mediaurl=https%3a%2f%2fimage.slidesharecdn.com%2fmissionandvisionstatements-161006162133%2f95%2fmission-and-vision-statements-36-638.jpg%3fcb%3d1475770953&amp;cdnurl=https%3a%2f%2fth.bing.com%2fth%2fid%2fR.4c981a4b77cb50fbefcf8040b1ad69d5%3frik%3d5ZyzZG%252blTADRAA%26pid%3dImgRaw%26r%3d0&amp;exph=359&amp;expw=638&amp;q=reinforce+mission+and+vision+statements&amp;simid=608042372900198227&amp;FORM=IRPRST&amp;ck=1C35EFD56EA94C2549E4522807CE7816&amp;selectedIndex=112&amp;ajaxhist=0&amp;ajaxserp=0"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8" Type="http://schemas.openxmlformats.org/officeDocument/2006/relationships/hyperlink" Target="https://www.geocaching.com/play" TargetMode="External"/><Relationship Id="rId13" Type="http://schemas.openxmlformats.org/officeDocument/2006/relationships/hyperlink" Target="https://teambuilding.com/blog/virtual-happy-hour" TargetMode="External"/><Relationship Id="rId18" Type="http://schemas.openxmlformats.org/officeDocument/2006/relationships/hyperlink" Target="https://teambuilding.com/blog/team-bonding-questions" TargetMode="External"/><Relationship Id="rId3" Type="http://schemas.openxmlformats.org/officeDocument/2006/relationships/hyperlink" Target="https://teambuilding.com/blog/team-building-games" TargetMode="External"/><Relationship Id="rId21" Type="http://schemas.openxmlformats.org/officeDocument/2006/relationships/hyperlink" Target="https://teambuilding.com/blog/team-bonding-ideas#:~:text=%20List%20of%20team%20bonding%20ideas%20%201,discover%20that%20some%20of%20my%20strongest...%20More%20" TargetMode="External"/><Relationship Id="rId7" Type="http://schemas.openxmlformats.org/officeDocument/2006/relationships/hyperlink" Target="https://e360.yale.edu/features/ecopsychology-how-immersion-in-nature-benefits-your-health" TargetMode="External"/><Relationship Id="rId12" Type="http://schemas.openxmlformats.org/officeDocument/2006/relationships/hyperlink" Target="https://teambuilding.com/blog/virtual-team-building-activities" TargetMode="External"/><Relationship Id="rId17" Type="http://schemas.openxmlformats.org/officeDocument/2006/relationships/hyperlink" Target="https://teambuilding.com/blog/team-building-tips" TargetMode="External"/><Relationship Id="rId2" Type="http://schemas.openxmlformats.org/officeDocument/2006/relationships/slide" Target="../slides/slide27.xml"/><Relationship Id="rId16" Type="http://schemas.openxmlformats.org/officeDocument/2006/relationships/hyperlink" Target="https://teambuilding.com/blog/team-building-skills" TargetMode="External"/><Relationship Id="rId20" Type="http://schemas.openxmlformats.org/officeDocument/2006/relationships/hyperlink" Target="https://teambuilding.com/blog/indoor-team-building" TargetMode="External"/><Relationship Id="rId1" Type="http://schemas.openxmlformats.org/officeDocument/2006/relationships/notesMaster" Target="../notesMasters/notesMaster1.xml"/><Relationship Id="rId6" Type="http://schemas.openxmlformats.org/officeDocument/2006/relationships/hyperlink" Target="https://teambuilding.com/blog/community-building" TargetMode="External"/><Relationship Id="rId11" Type="http://schemas.openxmlformats.org/officeDocument/2006/relationships/hyperlink" Target="https://teambuilding.com/blog/virtual-retreat" TargetMode="External"/><Relationship Id="rId5" Type="http://schemas.openxmlformats.org/officeDocument/2006/relationships/hyperlink" Target="https://teambuilding.com/blog/online-volunteering" TargetMode="External"/><Relationship Id="rId15" Type="http://schemas.openxmlformats.org/officeDocument/2006/relationships/hyperlink" Target="https://teambuilding.com/blog/team-building-yoga" TargetMode="External"/><Relationship Id="rId10" Type="http://schemas.openxmlformats.org/officeDocument/2006/relationships/hyperlink" Target="https://teambuilding.com/blog/team-building-quotes" TargetMode="External"/><Relationship Id="rId19" Type="http://schemas.openxmlformats.org/officeDocument/2006/relationships/hyperlink" Target="https://teambuilding.com/blog/outdoor-team-building" TargetMode="External"/><Relationship Id="rId4" Type="http://schemas.openxmlformats.org/officeDocument/2006/relationships/hyperlink" Target="https://teambuilding.com/blog/benefits-of-team-building" TargetMode="External"/><Relationship Id="rId9" Type="http://schemas.openxmlformats.org/officeDocument/2006/relationships/hyperlink" Target="https://teambuilding.com/blog/virtual-tours#virtual-zoo-tours" TargetMode="External"/><Relationship Id="rId14" Type="http://schemas.openxmlformats.org/officeDocument/2006/relationships/hyperlink" Target="https://teambuilding.com/blog/online-art-classes"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raccoongang.com/blog/examples-gamification-workplac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blog.bonus.ly/creative-employee-reward-ideas#professional-development" TargetMode="External"/><Relationship Id="rId7" Type="http://schemas.openxmlformats.org/officeDocument/2006/relationships/hyperlink" Target="https://blog.bonus.ly/radical-candor?hsLang=en-us"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blog.bonus.ly/how-to-refine-your-management-style-and-boost-employee-engagement?hsLang=en-us" TargetMode="External"/><Relationship Id="rId5" Type="http://schemas.openxmlformats.org/officeDocument/2006/relationships/hyperlink" Target="https://www.bamboohr.com/blog/hr-resolutions-setting-goals/" TargetMode="External"/><Relationship Id="rId4" Type="http://schemas.openxmlformats.org/officeDocument/2006/relationships/hyperlink" Target="https://www.forbes.com/sites/nazbeheshti/2018/09/24/are-hard-skills-or-soft-skills-more-important-to-be-an-effective-leader/#8ca5adf2eb3b"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USE the Marriott</a:t>
            </a:r>
            <a:r>
              <a:rPr lang="en-GB"/>
              <a:t>, Hilton, SAVOY HOTEL AS EXAMPLES</a:t>
            </a:r>
          </a:p>
        </p:txBody>
      </p:sp>
      <p:sp>
        <p:nvSpPr>
          <p:cNvPr id="4" name="Slide Number Placeholder 3"/>
          <p:cNvSpPr>
            <a:spLocks noGrp="1"/>
          </p:cNvSpPr>
          <p:nvPr>
            <p:ph type="sldNum" sz="quarter" idx="5"/>
          </p:nvPr>
        </p:nvSpPr>
        <p:spPr/>
        <p:txBody>
          <a:bodyPr/>
          <a:lstStyle/>
          <a:p>
            <a:fld id="{C0CF43B6-10DC-4B47-B5D3-F6C7D866ED8F}" type="slidenum">
              <a:rPr lang="en-GB" smtClean="0"/>
              <a:t>1</a:t>
            </a:fld>
            <a:endParaRPr lang="en-GB"/>
          </a:p>
        </p:txBody>
      </p:sp>
    </p:spTree>
    <p:extLst>
      <p:ext uri="{BB962C8B-B14F-4D97-AF65-F5344CB8AC3E}">
        <p14:creationId xmlns:p14="http://schemas.microsoft.com/office/powerpoint/2010/main" val="3663588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Review last week’s ideas form breakout groups – find notes!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Employee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Wrong job</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121</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Annual reviews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Progress reviews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recognition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Team recognition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Meetings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Competitions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Training</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Empowerment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Work buddy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Pay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Aces in places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Communication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Teamwork</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Parity</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Fairness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Incentives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bonus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Emotional connections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Aces in places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Feedback</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Opportunities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Education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Right place</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a:t>
            </a:fld>
            <a:endParaRPr lang="en-GB"/>
          </a:p>
        </p:txBody>
      </p:sp>
    </p:spTree>
    <p:extLst>
      <p:ext uri="{BB962C8B-B14F-4D97-AF65-F5344CB8AC3E}">
        <p14:creationId xmlns:p14="http://schemas.microsoft.com/office/powerpoint/2010/main" val="3520584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6.34</a:t>
            </a:r>
          </a:p>
        </p:txBody>
      </p:sp>
      <p:sp>
        <p:nvSpPr>
          <p:cNvPr id="4" name="Slide Number Placeholder 3"/>
          <p:cNvSpPr>
            <a:spLocks noGrp="1"/>
          </p:cNvSpPr>
          <p:nvPr>
            <p:ph type="sldNum" sz="quarter" idx="5"/>
          </p:nvPr>
        </p:nvSpPr>
        <p:spPr/>
        <p:txBody>
          <a:bodyPr/>
          <a:lstStyle/>
          <a:p>
            <a:fld id="{C0CF43B6-10DC-4B47-B5D3-F6C7D866ED8F}" type="slidenum">
              <a:rPr lang="en-GB" smtClean="0"/>
              <a:t>4</a:t>
            </a:fld>
            <a:endParaRPr lang="en-GB"/>
          </a:p>
        </p:txBody>
      </p:sp>
    </p:spTree>
    <p:extLst>
      <p:ext uri="{BB962C8B-B14F-4D97-AF65-F5344CB8AC3E}">
        <p14:creationId xmlns:p14="http://schemas.microsoft.com/office/powerpoint/2010/main" val="2025101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Open discussion!</a:t>
            </a:r>
          </a:p>
          <a:p>
            <a:endParaRPr lang="en-GB" dirty="0"/>
          </a:p>
          <a:p>
            <a:endParaRPr lang="en-GB" dirty="0"/>
          </a:p>
          <a:p>
            <a:pPr algn="l"/>
            <a:r>
              <a:rPr lang="en-GB" b="0" i="0" dirty="0">
                <a:solidFill>
                  <a:srgbClr val="222222"/>
                </a:solidFill>
                <a:effectLst/>
                <a:latin typeface="Indy Serif"/>
              </a:rPr>
              <a:t>CEO </a:t>
            </a:r>
            <a:r>
              <a:rPr lang="en-GB" b="0" i="0" u="none" strike="noStrike" dirty="0">
                <a:solidFill>
                  <a:srgbClr val="EC1A2E"/>
                </a:solidFill>
                <a:effectLst/>
                <a:latin typeface="Indy Serif"/>
                <a:hlinkClick r:id="rId3"/>
              </a:rPr>
              <a:t>Dan Price</a:t>
            </a:r>
            <a:r>
              <a:rPr lang="en-GB" b="0" i="0" dirty="0">
                <a:solidFill>
                  <a:srgbClr val="222222"/>
                </a:solidFill>
                <a:effectLst/>
                <a:latin typeface="Indy Serif"/>
              </a:rPr>
              <a:t> announced six years that he planned to raise the minimum annual </a:t>
            </a:r>
            <a:r>
              <a:rPr lang="en-GB" b="0" i="0" u="none" strike="noStrike" dirty="0">
                <a:solidFill>
                  <a:srgbClr val="EC1A2E"/>
                </a:solidFill>
                <a:effectLst/>
                <a:latin typeface="Indy Serif"/>
                <a:hlinkClick r:id="rId4"/>
              </a:rPr>
              <a:t>salary</a:t>
            </a:r>
            <a:r>
              <a:rPr lang="en-GB" b="0" i="0" dirty="0">
                <a:solidFill>
                  <a:srgbClr val="222222"/>
                </a:solidFill>
                <a:effectLst/>
                <a:latin typeface="Indy Serif"/>
              </a:rPr>
              <a:t> of </a:t>
            </a:r>
            <a:r>
              <a:rPr lang="en-GB" b="0" i="0" u="none" strike="noStrike" dirty="0">
                <a:solidFill>
                  <a:srgbClr val="EC1A2E"/>
                </a:solidFill>
                <a:effectLst/>
                <a:latin typeface="Indy Serif"/>
                <a:hlinkClick r:id="rId5"/>
              </a:rPr>
              <a:t>employees</a:t>
            </a:r>
            <a:r>
              <a:rPr lang="en-GB" b="0" i="0" dirty="0">
                <a:solidFill>
                  <a:srgbClr val="222222"/>
                </a:solidFill>
                <a:effectLst/>
                <a:latin typeface="Indy Serif"/>
              </a:rPr>
              <a:t> at his company to $70,000.</a:t>
            </a:r>
          </a:p>
          <a:p>
            <a:pPr algn="l"/>
            <a:r>
              <a:rPr lang="en-GB" b="0" i="0" dirty="0">
                <a:solidFill>
                  <a:srgbClr val="222222"/>
                </a:solidFill>
                <a:effectLst/>
                <a:latin typeface="Indy Serif"/>
              </a:rPr>
              <a:t>In order to do that, he had to cut into his own $1.1m pay package.</a:t>
            </a:r>
          </a:p>
          <a:p>
            <a:pPr algn="l"/>
            <a:r>
              <a:rPr lang="en-GB" b="0" i="0" dirty="0">
                <a:solidFill>
                  <a:srgbClr val="222222"/>
                </a:solidFill>
                <a:effectLst/>
                <a:latin typeface="Indy Serif"/>
              </a:rPr>
              <a:t>Mr Price said in interviews that he chose to raise the salaries of his workers after discovering one of his employees had been secretly working a second job at McDonald's to live.</a:t>
            </a:r>
          </a:p>
          <a:p>
            <a:pPr algn="l"/>
            <a:endParaRPr lang="en-GB" b="0" i="0" dirty="0">
              <a:solidFill>
                <a:srgbClr val="222222"/>
              </a:solidFill>
              <a:effectLst/>
              <a:latin typeface="Indy Serif"/>
            </a:endParaRPr>
          </a:p>
          <a:p>
            <a:pPr algn="l"/>
            <a:r>
              <a:rPr lang="en-GB" b="0" i="0" dirty="0">
                <a:solidFill>
                  <a:srgbClr val="222222"/>
                </a:solidFill>
                <a:effectLst/>
                <a:latin typeface="Indy Serif"/>
              </a:rPr>
              <a:t>"It was clear I was an awful CEO who was failing his employees. I gave her a raise to quit that job. No one should have to work two jobs to make ends meet," Mr Price said.</a:t>
            </a:r>
          </a:p>
          <a:p>
            <a:pPr algn="l"/>
            <a:r>
              <a:rPr lang="en-GB" b="0" i="0" dirty="0">
                <a:solidFill>
                  <a:srgbClr val="222222"/>
                </a:solidFill>
                <a:effectLst/>
                <a:latin typeface="Indy Serif"/>
              </a:rPr>
              <a:t>The unprecedented move drew mockery and scorn from "pro-business" conservative voices like </a:t>
            </a:r>
            <a:r>
              <a:rPr lang="en-GB" b="0" i="0" u="none" strike="noStrike" dirty="0">
                <a:solidFill>
                  <a:srgbClr val="EC1A2E"/>
                </a:solidFill>
                <a:effectLst/>
                <a:latin typeface="Indy Serif"/>
                <a:hlinkClick r:id="rId6"/>
              </a:rPr>
              <a:t>Fox News</a:t>
            </a:r>
            <a:r>
              <a:rPr lang="en-GB" b="0" i="0" dirty="0">
                <a:solidFill>
                  <a:srgbClr val="222222"/>
                </a:solidFill>
                <a:effectLst/>
                <a:latin typeface="Indy Serif"/>
              </a:rPr>
              <a:t> pundits and "Dirty Jobs" actor Mike Rowe, who tried to smear the decision as an act of "socialism.“</a:t>
            </a:r>
          </a:p>
          <a:p>
            <a:pPr algn="l"/>
            <a:r>
              <a:rPr lang="en-GB" b="0" i="0" dirty="0">
                <a:solidFill>
                  <a:srgbClr val="222222"/>
                </a:solidFill>
                <a:effectLst/>
                <a:latin typeface="Indy Serif"/>
              </a:rPr>
              <a:t>On Fox Business, presenter Stuart Varney called Mr Price the "lunatic of all lunatics."</a:t>
            </a:r>
          </a:p>
          <a:p>
            <a:pPr algn="l"/>
            <a:r>
              <a:rPr lang="en-GB" b="0" i="0" dirty="0">
                <a:solidFill>
                  <a:srgbClr val="222222"/>
                </a:solidFill>
                <a:effectLst/>
                <a:latin typeface="Indy Serif"/>
              </a:rPr>
              <a:t>Rush Limbaugh, who ran the most popular conservative radio show in the country, called it "pure, unadulterated socialism" and said he hoped "this company is a case study in MBA programs on how socialism does not work, because it's going to fail."</a:t>
            </a:r>
          </a:p>
          <a:p>
            <a:pPr algn="l"/>
            <a:r>
              <a:rPr lang="en-GB" b="0" i="0" dirty="0">
                <a:solidFill>
                  <a:srgbClr val="222222"/>
                </a:solidFill>
                <a:effectLst/>
                <a:latin typeface="Indy Serif"/>
              </a:rPr>
              <a:t>It is unclear why Mr Price choosing to run his business how he wishes constitutes socialism. Under a socialist management of the business, Mr Price's workers would have some control over what their company produces, how they price and distribute it, and have a say in setting their pays.</a:t>
            </a:r>
          </a:p>
          <a:p>
            <a:pPr algn="l"/>
            <a:r>
              <a:rPr lang="en-GB" b="0" i="0" dirty="0">
                <a:solidFill>
                  <a:srgbClr val="222222"/>
                </a:solidFill>
                <a:effectLst/>
                <a:latin typeface="Indy Serif"/>
              </a:rPr>
              <a:t>Mr Price said he does not think those who criticised him cared about his company or his workers, but rather were threatened by the disruption his move caused to the narratives that are used to justify exorbitant CEO pay.</a:t>
            </a:r>
          </a:p>
          <a:p>
            <a:pPr algn="l"/>
            <a:r>
              <a:rPr lang="en-GB" b="0" i="0" dirty="0">
                <a:solidFill>
                  <a:srgbClr val="222222"/>
                </a:solidFill>
                <a:effectLst/>
                <a:latin typeface="Indy Serif"/>
              </a:rPr>
              <a:t>"I did this as a private business owner. It affected no one but myself (I cut my salary from $1.1M to $70k) - the definition of private enterprise. But what I did was very threatening to them because it disrupts the narrative of 'CEOs must be paid 1,000x more than their employees,'" he wrote.</a:t>
            </a:r>
          </a:p>
          <a:p>
            <a:pPr algn="l"/>
            <a:r>
              <a:rPr lang="en-GB" b="0" i="0" dirty="0">
                <a:solidFill>
                  <a:srgbClr val="222222"/>
                </a:solidFill>
                <a:effectLst/>
                <a:latin typeface="Indy Serif"/>
              </a:rPr>
              <a:t>Despite the bad-faith predictions from conservatives that his company would fail and his employees would be out of work thanks to his reckless flirting with socialism, Mr Price appears to have proven that the most "pro-business" move a company can make is treating its employees well paying them fairly.</a:t>
            </a:r>
          </a:p>
          <a:p>
            <a:pPr algn="l"/>
            <a:r>
              <a:rPr lang="en-GB" b="0" i="0" dirty="0">
                <a:solidFill>
                  <a:srgbClr val="222222"/>
                </a:solidFill>
                <a:effectLst/>
                <a:latin typeface="Indy Serif"/>
              </a:rPr>
              <a:t>In the wake of his decision to raise his employees' minimum salaries, his company - which processes credit card payments - appears to have flourished. When he started his initiative, his company was processing payments worth $3bn. Today, it is processing $10bn worth of payments. The company has expanded from a 130-person location in Seattle to a second location in Boise, Idaho. According to Mr Price, 76 per cent of his employees are engaged while they're at work, which is twice the national average, and the number of people he was able to hire grew by 70 per cent.</a:t>
            </a:r>
          </a:p>
          <a:p>
            <a:pPr algn="l"/>
            <a:r>
              <a:rPr lang="en-GB" b="0" i="0" dirty="0">
                <a:solidFill>
                  <a:srgbClr val="222222"/>
                </a:solidFill>
                <a:effectLst/>
                <a:latin typeface="Indy Serif"/>
              </a:rPr>
              <a:t>Ten times more employees are having children and buying homes than before he adjusted their pay, and 70 per cent of his employees reported they were able to pay down on their debts. A report by Inc. found that the company's number of employees doubled.</a:t>
            </a:r>
          </a:p>
          <a:p>
            <a:pPr algn="l"/>
            <a:r>
              <a:rPr lang="en-GB" b="0" i="0" dirty="0">
                <a:solidFill>
                  <a:srgbClr val="222222"/>
                </a:solidFill>
                <a:effectLst/>
                <a:latin typeface="Indy Serif"/>
              </a:rPr>
              <a:t>Ultimately, Mr Limbaugh got his wish, though perhaps not how he envisioned it; today, the company is used as a case study by Harvard Business School.</a:t>
            </a:r>
          </a:p>
          <a:p>
            <a:pPr algn="l"/>
            <a:endParaRPr lang="en-GB" b="0" i="0" dirty="0">
              <a:solidFill>
                <a:srgbClr val="222222"/>
              </a:solidFill>
              <a:effectLst/>
              <a:latin typeface="Indy Serif"/>
            </a:endParaRPr>
          </a:p>
          <a:p>
            <a:pPr algn="l"/>
            <a:r>
              <a:rPr lang="en-GB" b="0" i="0" dirty="0">
                <a:solidFill>
                  <a:srgbClr val="222222"/>
                </a:solidFill>
                <a:effectLst/>
                <a:latin typeface="Indy Serif"/>
              </a:rPr>
              <a:t>Break out session – how do you think it has turned out, is this something that you think you would do? How else can you engage employees by thinking out of the box?</a:t>
            </a:r>
          </a:p>
          <a:p>
            <a:pPr algn="l"/>
            <a:endParaRPr lang="en-GB" b="0" i="0" dirty="0">
              <a:solidFill>
                <a:srgbClr val="222222"/>
              </a:solidFill>
              <a:effectLst/>
              <a:latin typeface="Indy Serif"/>
            </a:endParaRPr>
          </a:p>
          <a:p>
            <a:pPr algn="l"/>
            <a:r>
              <a:rPr lang="en-GB" b="0" i="0" dirty="0">
                <a:solidFill>
                  <a:srgbClr val="222222"/>
                </a:solidFill>
                <a:effectLst/>
                <a:latin typeface="Indy Serif"/>
              </a:rPr>
              <a:t>Review how it has gone and discuss with the group.</a:t>
            </a:r>
          </a:p>
          <a:p>
            <a:pPr algn="l"/>
            <a:endParaRPr lang="en-GB" b="0" i="0" dirty="0">
              <a:solidFill>
                <a:srgbClr val="222222"/>
              </a:solidFill>
              <a:effectLst/>
              <a:latin typeface="Indy Serif"/>
            </a:endParaRPr>
          </a:p>
          <a:p>
            <a:pPr algn="l"/>
            <a:r>
              <a:rPr lang="en-GB" dirty="0">
                <a:hlinkClick r:id="rId7"/>
              </a:rPr>
              <a:t>The boss who put everyone on 70K - BBC News</a:t>
            </a:r>
            <a:endParaRPr lang="en-GB" b="0" i="0" dirty="0">
              <a:solidFill>
                <a:srgbClr val="222222"/>
              </a:solidFill>
              <a:effectLst/>
              <a:latin typeface="Indy Serif"/>
            </a:endParaRPr>
          </a:p>
          <a:p>
            <a:pPr algn="l"/>
            <a:endParaRPr lang="en-GB" b="0" i="0" dirty="0">
              <a:solidFill>
                <a:srgbClr val="222222"/>
              </a:solidFill>
              <a:effectLst/>
              <a:latin typeface="Indy Serif"/>
            </a:endParaRPr>
          </a:p>
          <a:p>
            <a:r>
              <a:rPr lang="en-GB" dirty="0"/>
              <a:t>https://www.cbsnews.com/news/dan-price-gravity-payments-ceo-70000-employee-minimum-wage/ Video available on this link if you would like to share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5</a:t>
            </a:fld>
            <a:endParaRPr lang="en-GB"/>
          </a:p>
        </p:txBody>
      </p:sp>
    </p:spTree>
    <p:extLst>
      <p:ext uri="{BB962C8B-B14F-4D97-AF65-F5344CB8AC3E}">
        <p14:creationId xmlns:p14="http://schemas.microsoft.com/office/powerpoint/2010/main" val="1422170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6</a:t>
            </a:fld>
            <a:endParaRPr lang="en-GB"/>
          </a:p>
        </p:txBody>
      </p:sp>
    </p:spTree>
    <p:extLst>
      <p:ext uri="{BB962C8B-B14F-4D97-AF65-F5344CB8AC3E}">
        <p14:creationId xmlns:p14="http://schemas.microsoft.com/office/powerpoint/2010/main" val="1200330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p>
          <a:p>
            <a:pPr lvl="0"/>
            <a:endParaRPr lang="en-US" dirty="0"/>
          </a:p>
          <a:p>
            <a:pPr lvl="0"/>
            <a:r>
              <a:rPr lang="en-US" dirty="0"/>
              <a:t>THE IES Model of Engagement, developed in 2003, emphasizes that employees much feel valued and involved to be properly engaged with their employer.</a:t>
            </a:r>
          </a:p>
          <a:p>
            <a:pPr lvl="0"/>
            <a:endParaRPr lang="en-US" dirty="0"/>
          </a:p>
          <a:p>
            <a:pPr lvl="0"/>
            <a:r>
              <a:rPr lang="en-US" dirty="0"/>
              <a:t>The 10 core concepts that lead to feel valued and involved ae:</a:t>
            </a:r>
          </a:p>
          <a:p>
            <a:pPr lvl="0"/>
            <a:endParaRPr lang="en-US" dirty="0"/>
          </a:p>
          <a:p>
            <a:pPr lvl="0"/>
            <a:r>
              <a:rPr lang="en-US" dirty="0"/>
              <a:t>1 – job satisfaction</a:t>
            </a:r>
          </a:p>
          <a:p>
            <a:pPr lvl="0"/>
            <a:r>
              <a:rPr lang="en-US" dirty="0"/>
              <a:t>2 Family friendliness</a:t>
            </a:r>
          </a:p>
          <a:p>
            <a:pPr lvl="0"/>
            <a:r>
              <a:rPr lang="en-US" dirty="0"/>
              <a:t>3 Cooperation and communication</a:t>
            </a:r>
          </a:p>
          <a:p>
            <a:pPr lvl="0"/>
            <a:r>
              <a:rPr lang="en-US" dirty="0"/>
              <a:t>Health and safety </a:t>
            </a:r>
          </a:p>
          <a:p>
            <a:pPr lvl="0"/>
            <a:r>
              <a:rPr lang="en-US" dirty="0"/>
              <a:t>Pay</a:t>
            </a:r>
          </a:p>
          <a:p>
            <a:pPr lvl="0"/>
            <a:r>
              <a:rPr lang="en-US" dirty="0"/>
              <a:t>Conditions and benefits</a:t>
            </a:r>
          </a:p>
          <a:p>
            <a:pPr lvl="0"/>
            <a:r>
              <a:rPr lang="en-US" dirty="0"/>
              <a:t>Equal opportunities and fair treatment</a:t>
            </a:r>
          </a:p>
          <a:p>
            <a:pPr lvl="0"/>
            <a:r>
              <a:rPr lang="en-US" dirty="0"/>
              <a:t>Performance and appraisal</a:t>
            </a:r>
          </a:p>
          <a:p>
            <a:pPr lvl="0"/>
            <a:r>
              <a:rPr lang="en-US" dirty="0"/>
              <a:t>Immediate management and training</a:t>
            </a:r>
          </a:p>
          <a:p>
            <a:pPr lvl="0"/>
            <a:r>
              <a:rPr lang="en-US" dirty="0"/>
              <a:t>Development and training</a:t>
            </a:r>
          </a:p>
          <a:p>
            <a:pPr lvl="0"/>
            <a:r>
              <a:rPr lang="en-US" dirty="0"/>
              <a:t>When these needs are fulfilled, then employees will be engaged</a:t>
            </a:r>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endParaRPr lang="en-GB" dirty="0"/>
          </a:p>
          <a:p>
            <a:pPr lvl="0"/>
            <a:endParaRPr lang="en-GB" dirty="0"/>
          </a:p>
          <a:p>
            <a:pPr lvl="0"/>
            <a:r>
              <a:rPr lang="en-US" dirty="0"/>
              <a:t>Th</a:t>
            </a:r>
            <a:r>
              <a:rPr lang="en-GB" dirty="0"/>
              <a:t>E Schmidt model of employee engagement developed in 2004 places a great deal of emphasis on the recruitment and retention of the right workers. This model posits that once an organisation has the right workforce in terms of specific competencies and knowledge then the can focus on creating a postie and supportive workplace, which in turn promotes a feeling or workplace well being, which will lead to employee engagement. </a:t>
            </a:r>
          </a:p>
          <a:p>
            <a:pPr lvl="0"/>
            <a:endParaRPr lang="en-GB" dirty="0"/>
          </a:p>
          <a:p>
            <a:pPr lvl="0"/>
            <a:r>
              <a:rPr lang="en-US" dirty="0"/>
              <a:t>P</a:t>
            </a:r>
            <a:r>
              <a:rPr lang="en-GB" dirty="0" err="1"/>
              <a:t>enn</a:t>
            </a:r>
            <a:r>
              <a:rPr lang="en-US" dirty="0"/>
              <a:t>a's model of employee engagement. Was developed in 2007 and is a hierarchical model. The pyramid shaped model begins with basic working conditions, It then moves to the next level, learning and development. Followed by a promotion opportunities which is followed by leadership, trust and respectful stop at the top of the pyramid is meaning. As the organization develops, each of these levels, employee engagement will increase. This model posits that an organization that follows this model delivering meaning within work to employees, will increase their retention and attract better employees. </a:t>
            </a:r>
            <a:endParaRPr lang="en-GB" dirty="0"/>
          </a:p>
          <a:p>
            <a:pPr lvl="0"/>
            <a:endParaRPr lang="en-GB" dirty="0"/>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8</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 singer model of employee engagements was developed in 2009. By David singer. This model balances 3 inputs. </a:t>
            </a:r>
            <a:r>
              <a:rPr lang="en-GB" dirty="0"/>
              <a:t>:</a:t>
            </a:r>
          </a:p>
          <a:p>
            <a:pPr lvl="0"/>
            <a:endParaRPr lang="en-GB" dirty="0"/>
          </a:p>
          <a:p>
            <a:pPr lvl="0"/>
            <a:r>
              <a:rPr lang="en-US" dirty="0" err="1"/>
              <a:t>Organizacional</a:t>
            </a:r>
            <a:r>
              <a:rPr lang="en-US" dirty="0"/>
              <a:t> </a:t>
            </a:r>
            <a:endParaRPr lang="en-GB" dirty="0"/>
          </a:p>
          <a:p>
            <a:pPr lvl="0"/>
            <a:r>
              <a:rPr lang="en-US" dirty="0"/>
              <a:t>Organizational input is the development of culture where employee engagement is valued, prioritized and shared amongst all employees. The recognition and appreciation are key aspects. Of this. At the top levels of management, support should be given, as well as investment in organizational resource and education to increase engagement. </a:t>
            </a:r>
            <a:endParaRPr lang="en-GB" dirty="0"/>
          </a:p>
          <a:p>
            <a:pPr lvl="0"/>
            <a:endParaRPr lang="en-GB" dirty="0"/>
          </a:p>
          <a:p>
            <a:pPr lvl="0"/>
            <a:r>
              <a:rPr lang="en-US" dirty="0"/>
              <a:t>Leadership. Leadership input is the development of leaders who are themselves engaged. Zingers model states that employees will not become engaged if their leaders are not. So. This is a key step. Leaders must engage authentically with their employees, paying close attention to working enthusiastically, develop their team strength, and helping them overcome weakness. </a:t>
            </a:r>
          </a:p>
          <a:p>
            <a:pPr lvl="0"/>
            <a:endParaRPr lang="en-US" dirty="0"/>
          </a:p>
          <a:p>
            <a:pPr lvl="0"/>
            <a:r>
              <a:rPr lang="en-US" dirty="0"/>
              <a:t>Individual. </a:t>
            </a:r>
            <a:endParaRPr lang="en-GB" dirty="0"/>
          </a:p>
          <a:p>
            <a:pPr lvl="0"/>
            <a:endParaRPr lang="en-GB" dirty="0"/>
          </a:p>
          <a:p>
            <a:pPr lvl="0"/>
            <a:r>
              <a:rPr lang="en-US" dirty="0"/>
              <a:t>Individual input is the employees own engagement contributions. Employees should work to focus on the positive aspects of engagement, channeling their energy in the correct direction or making space to include fun in their work life. Ownership of one's own work, contributions to the organization are key factors here. Singles model persists. That one knows three inputs are developed. Employee engagement will increase. </a:t>
            </a:r>
            <a:endParaRPr lang="en-GB" dirty="0"/>
          </a:p>
          <a:p>
            <a:pPr lvl="0"/>
            <a:endParaRPr lang="en-GB" dirty="0"/>
          </a:p>
          <a:p>
            <a:pPr lvl="0"/>
            <a:r>
              <a:rPr lang="en-GB" dirty="0"/>
              <a:t>The zinger engagement model </a:t>
            </a:r>
            <a:r>
              <a:rPr lang="en-US" dirty="0"/>
              <a:t>Is arranged like a pyramid, with the bottom four blocks representing the leveraging of employees strengths, making meaning and work, leveraging employee energy, unemployed. Well being. The next level consists of three blocks that were present in living in the moment, fostering a strong workplace community, and proper recognition of employee effort. The third level is two blocks representing the path of career development and excelling at performance. The final level, which is the culmination of all the levels below, as the achievement of those results. </a:t>
            </a:r>
            <a:endParaRPr lang="en-GB" dirty="0"/>
          </a:p>
          <a:p>
            <a:pPr lvl="0"/>
            <a:endParaRPr lang="en-GB" dirty="0"/>
          </a:p>
          <a:p>
            <a:pPr lvl="0"/>
            <a:r>
              <a:rPr lang="en-US" dirty="0"/>
              <a:t> </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1" i="0" dirty="0">
                <a:solidFill>
                  <a:srgbClr val="17193C"/>
                </a:solidFill>
                <a:effectLst/>
                <a:latin typeface="effra"/>
              </a:rPr>
              <a:t>Maslow’s model</a:t>
            </a:r>
          </a:p>
          <a:p>
            <a:pPr algn="l"/>
            <a:r>
              <a:rPr lang="en-US" b="0" i="0" dirty="0">
                <a:solidFill>
                  <a:srgbClr val="17193C"/>
                </a:solidFill>
                <a:effectLst/>
                <a:latin typeface="Varela Round" panose="00000500000000000000" pitchFamily="2" charset="-79"/>
                <a:cs typeface="Varela Round" panose="00000500000000000000" pitchFamily="2" charset="-79"/>
              </a:rPr>
              <a:t>Most people in business will have heard of Maslow’s hierarchy of needs. It’s as inevitable as the tea break on most business courses and has had a profound influence on the management of employees.</a:t>
            </a:r>
          </a:p>
          <a:p>
            <a:pPr algn="l"/>
            <a:r>
              <a:rPr lang="en-US" b="0" i="0" dirty="0">
                <a:solidFill>
                  <a:srgbClr val="17193C"/>
                </a:solidFill>
                <a:effectLst/>
                <a:latin typeface="Varela Round" panose="00000500000000000000" pitchFamily="2" charset="-79"/>
                <a:cs typeface="Varela Round" panose="00000500000000000000" pitchFamily="2" charset="-79"/>
              </a:rPr>
              <a:t>So just to recap. Abraham Maslow introduced his hierarchy of needs in a 1943 paper called “A Theory of Human Motivation.” Maslow’s motivational theory in psychology comprises a five-tier model of human needs.</a:t>
            </a:r>
          </a:p>
          <a:p>
            <a:pPr algn="l"/>
            <a:r>
              <a:rPr lang="en-US" b="0" i="0" dirty="0">
                <a:solidFill>
                  <a:srgbClr val="17193C"/>
                </a:solidFill>
                <a:effectLst/>
                <a:latin typeface="Varela Round" panose="00000500000000000000" pitchFamily="2" charset="-79"/>
                <a:cs typeface="Varela Round" panose="00000500000000000000" pitchFamily="2" charset="-79"/>
              </a:rPr>
              <a:t>The theory posits that motivation is the result of attempting to fulfil these five basic needs, which are: physical, safety, social, esteem, and self-actualization (fulfilment). The more these needs are fulfilled, the more motivated an employee becomes.</a:t>
            </a:r>
          </a:p>
          <a:p>
            <a:pPr algn="l"/>
            <a:r>
              <a:rPr lang="en-US" b="0" i="0" dirty="0">
                <a:solidFill>
                  <a:srgbClr val="17193C"/>
                </a:solidFill>
                <a:effectLst/>
                <a:latin typeface="Varela Round" panose="00000500000000000000" pitchFamily="2" charset="-79"/>
                <a:cs typeface="Varela Round" panose="00000500000000000000" pitchFamily="2" charset="-79"/>
              </a:rPr>
              <a:t>The theory determines that without satisfying these needs, a person can’t be fully engaged or happy in their role. On a basic level, employees need job security and a living wage, and they need to be and feel safe in their jobs. Employees also need to feel a sense of camaraderie – to feel a part of something (a sense of belonging), and to feel appreciated. Employees also need to grow, to progress, to be creative and to be able to run with ideas.</a:t>
            </a:r>
          </a:p>
          <a:p>
            <a:pPr algn="l"/>
            <a:r>
              <a:rPr lang="en-US" b="0" i="0" dirty="0">
                <a:solidFill>
                  <a:srgbClr val="17193C"/>
                </a:solidFill>
                <a:effectLst/>
                <a:latin typeface="Varela Round" panose="00000500000000000000" pitchFamily="2" charset="-79"/>
                <a:cs typeface="Varela Round" panose="00000500000000000000" pitchFamily="2" charset="-79"/>
              </a:rPr>
              <a:t>None of the needs are more important than others below them in the hierarchy. Employees must be satisfied on all levels to be motivated to perform at their best.</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10</a:t>
            </a:fld>
            <a:endParaRPr lang="en-GB"/>
          </a:p>
        </p:txBody>
      </p:sp>
    </p:spTree>
    <p:extLst>
      <p:ext uri="{BB962C8B-B14F-4D97-AF65-F5344CB8AC3E}">
        <p14:creationId xmlns:p14="http://schemas.microsoft.com/office/powerpoint/2010/main" val="979317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1" i="0" dirty="0">
                <a:solidFill>
                  <a:srgbClr val="17193C"/>
                </a:solidFill>
                <a:effectLst/>
                <a:latin typeface="effra"/>
              </a:rPr>
              <a:t>The Kahn Model</a:t>
            </a:r>
          </a:p>
          <a:p>
            <a:pPr algn="l"/>
            <a:r>
              <a:rPr lang="en-US" b="0" i="0" dirty="0">
                <a:solidFill>
                  <a:srgbClr val="17193C"/>
                </a:solidFill>
                <a:effectLst/>
                <a:latin typeface="Varela Round" panose="00000500000000000000" pitchFamily="2" charset="-79"/>
                <a:cs typeface="Varela Round" panose="00000500000000000000" pitchFamily="2" charset="-79"/>
              </a:rPr>
              <a:t>Organisational psychologist, William Kahn, was one of the first researchers to identify the concept of employee engagement. In his work he identified three principle dimensions of employee engagement – physical, cognitive and emotional.</a:t>
            </a:r>
          </a:p>
          <a:p>
            <a:pPr algn="l"/>
            <a:r>
              <a:rPr lang="en-US" b="0" i="0" dirty="0">
                <a:solidFill>
                  <a:srgbClr val="17193C"/>
                </a:solidFill>
                <a:effectLst/>
                <a:latin typeface="Varela Round" panose="00000500000000000000" pitchFamily="2" charset="-79"/>
                <a:cs typeface="Varela Round" panose="00000500000000000000" pitchFamily="2" charset="-79"/>
              </a:rPr>
              <a:t>Kahn’s </a:t>
            </a:r>
            <a:r>
              <a:rPr lang="en-US" b="0" i="1" u="none" strike="noStrike" dirty="0">
                <a:solidFill>
                  <a:srgbClr val="FF4F7A"/>
                </a:solidFill>
                <a:effectLst/>
                <a:latin typeface="Varela Round" panose="00000500000000000000" pitchFamily="2" charset="-79"/>
                <a:cs typeface="Varela Round" panose="00000500000000000000" pitchFamily="2" charset="-79"/>
                <a:hlinkClick r:id="rId3"/>
              </a:rPr>
              <a:t>Psychological Conditions of Personal Engagement and Disengagement at Work</a:t>
            </a:r>
            <a:r>
              <a:rPr lang="en-US" b="0" i="0" dirty="0">
                <a:solidFill>
                  <a:srgbClr val="17193C"/>
                </a:solidFill>
                <a:effectLst/>
                <a:latin typeface="Varela Round" panose="00000500000000000000" pitchFamily="2" charset="-79"/>
                <a:cs typeface="Varela Round" panose="00000500000000000000" pitchFamily="2" charset="-79"/>
              </a:rPr>
              <a:t> looked at two sets of workers – summer camp counsellors and members of an architecture firm. The study explored the conditions at work in which people engage or disengage.</a:t>
            </a:r>
          </a:p>
          <a:p>
            <a:pPr algn="l"/>
            <a:r>
              <a:rPr lang="en-US" b="0" i="0" dirty="0">
                <a:solidFill>
                  <a:srgbClr val="17193C"/>
                </a:solidFill>
                <a:effectLst/>
                <a:latin typeface="Varela Round" panose="00000500000000000000" pitchFamily="2" charset="-79"/>
                <a:cs typeface="Varela Round" panose="00000500000000000000" pitchFamily="2" charset="-79"/>
              </a:rPr>
              <a:t>Kahn found that there were three psychological conditions that enable engagement:</a:t>
            </a:r>
          </a:p>
          <a:p>
            <a:pPr algn="l">
              <a:buFont typeface="Arial" panose="020B0604020202020204" pitchFamily="34" charset="0"/>
              <a:buChar char="•"/>
            </a:pPr>
            <a:r>
              <a:rPr lang="en-US" b="0" i="0" dirty="0">
                <a:solidFill>
                  <a:srgbClr val="17193C"/>
                </a:solidFill>
                <a:effectLst/>
                <a:latin typeface="Varela Round" panose="00000500000000000000" pitchFamily="2" charset="-79"/>
                <a:cs typeface="Varela Round" panose="00000500000000000000" pitchFamily="2" charset="-79"/>
              </a:rPr>
              <a:t>Meaningfulness: Does an employee find their work meaningful?</a:t>
            </a:r>
          </a:p>
          <a:p>
            <a:pPr algn="l">
              <a:buFont typeface="Arial" panose="020B0604020202020204" pitchFamily="34" charset="0"/>
              <a:buChar char="•"/>
            </a:pPr>
            <a:r>
              <a:rPr lang="en-US" b="0" i="0" dirty="0">
                <a:solidFill>
                  <a:srgbClr val="17193C"/>
                </a:solidFill>
                <a:effectLst/>
                <a:latin typeface="Varela Round" panose="00000500000000000000" pitchFamily="2" charset="-79"/>
                <a:cs typeface="Varela Round" panose="00000500000000000000" pitchFamily="2" charset="-79"/>
              </a:rPr>
              <a:t>Safety: Does the employee feel safe to express opinions at work without the risk of negative consequences?</a:t>
            </a:r>
          </a:p>
          <a:p>
            <a:pPr algn="l">
              <a:buFont typeface="Arial" panose="020B0604020202020204" pitchFamily="34" charset="0"/>
              <a:buChar char="•"/>
            </a:pPr>
            <a:r>
              <a:rPr lang="en-US" b="0" i="0" dirty="0">
                <a:solidFill>
                  <a:srgbClr val="17193C"/>
                </a:solidFill>
                <a:effectLst/>
                <a:latin typeface="Varela Round" panose="00000500000000000000" pitchFamily="2" charset="-79"/>
                <a:cs typeface="Varela Round" panose="00000500000000000000" pitchFamily="2" charset="-79"/>
              </a:rPr>
              <a:t>Availability: Does the employee feel mentally and physically able to harness their full self at this moment?</a:t>
            </a:r>
          </a:p>
          <a:p>
            <a:pPr algn="l"/>
            <a:r>
              <a:rPr lang="en-US" b="0" i="0" dirty="0">
                <a:solidFill>
                  <a:srgbClr val="17193C"/>
                </a:solidFill>
                <a:effectLst/>
                <a:latin typeface="Varela Round" panose="00000500000000000000" pitchFamily="2" charset="-79"/>
                <a:cs typeface="Varela Round" panose="00000500000000000000" pitchFamily="2" charset="-79"/>
              </a:rPr>
              <a:t>Kahn challenged the existing ideas in business at that time that engagement stemmed from what an employee thought about their work. He argued that engagement came from feelings not thoughts. Kahn said of his theory – “The </a:t>
            </a:r>
            <a:r>
              <a:rPr lang="en-US" b="0" i="0" u="none" strike="noStrike" dirty="0">
                <a:solidFill>
                  <a:srgbClr val="FF4F7A"/>
                </a:solidFill>
                <a:effectLst/>
                <a:latin typeface="Varela Round" panose="00000500000000000000" pitchFamily="2" charset="-79"/>
                <a:cs typeface="Varela Round" panose="00000500000000000000" pitchFamily="2" charset="-79"/>
                <a:hlinkClick r:id="rId4"/>
              </a:rPr>
              <a:t>engagement concept</a:t>
            </a:r>
            <a:r>
              <a:rPr lang="en-US" b="0" i="0" dirty="0">
                <a:solidFill>
                  <a:srgbClr val="17193C"/>
                </a:solidFill>
                <a:effectLst/>
                <a:latin typeface="Varela Round" panose="00000500000000000000" pitchFamily="2" charset="-79"/>
                <a:cs typeface="Varela Round" panose="00000500000000000000" pitchFamily="2" charset="-79"/>
              </a:rPr>
              <a:t> was developed based on the premise that individuals can make real choices about how much of their real, personal selves they would reveal and express in their work.”</a:t>
            </a:r>
          </a:p>
          <a:p>
            <a:pPr algn="l"/>
            <a:r>
              <a:rPr lang="en-US" b="0" i="0" dirty="0">
                <a:solidFill>
                  <a:srgbClr val="17193C"/>
                </a:solidFill>
                <a:effectLst/>
                <a:latin typeface="Varela Round" panose="00000500000000000000" pitchFamily="2" charset="-79"/>
                <a:cs typeface="Varela Round" panose="00000500000000000000" pitchFamily="2" charset="-79"/>
              </a:rPr>
              <a:t>Kahn illustrated the cost of disengagement – employees doing just enough to remain employed but offering none of their cognitive or emotional energy to the job. According to Khan’s theory, more effort is only given by employees when they feel safe to be their real selves in their job.</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11</a:t>
            </a:fld>
            <a:endParaRPr lang="en-GB"/>
          </a:p>
        </p:txBody>
      </p:sp>
    </p:spTree>
    <p:extLst>
      <p:ext uri="{BB962C8B-B14F-4D97-AF65-F5344CB8AC3E}">
        <p14:creationId xmlns:p14="http://schemas.microsoft.com/office/powerpoint/2010/main" val="1975087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Achieve results.</a:t>
            </a:r>
            <a:endParaRPr lang="en-GB" dirty="0"/>
          </a:p>
          <a:p>
            <a:pPr lvl="0"/>
            <a:endParaRPr lang="en-GB" dirty="0"/>
          </a:p>
          <a:p>
            <a:pPr lvl="0"/>
            <a:r>
              <a:rPr lang="en-US" dirty="0"/>
              <a:t> This symbol is directed towards the achievement of results. The employee should be clear about what he wants to achieve</a:t>
            </a:r>
            <a:r>
              <a:rPr lang="en-GB" dirty="0"/>
              <a:t> and when he will be able to do that.</a:t>
            </a:r>
          </a:p>
          <a:p>
            <a:pPr lvl="0"/>
            <a:endParaRPr lang="en-GB" dirty="0"/>
          </a:p>
          <a:p>
            <a:pPr lvl="0"/>
            <a:r>
              <a:rPr lang="en-US" dirty="0"/>
              <a:t>Excel at performance. </a:t>
            </a:r>
            <a:endParaRPr lang="en-GB" dirty="0"/>
          </a:p>
          <a:p>
            <a:pPr lvl="0"/>
            <a:endParaRPr lang="en-GB" dirty="0"/>
          </a:p>
          <a:p>
            <a:pPr lvl="0"/>
            <a:r>
              <a:rPr lang="en-US" dirty="0"/>
              <a:t>Engagement for result can contribute for effective performance management. High level performance by the employees is also one of the results of engagement. Good employee engagement should</a:t>
            </a:r>
            <a:r>
              <a:rPr lang="en-GB" dirty="0"/>
              <a:t> a</a:t>
            </a:r>
            <a:r>
              <a:rPr lang="en-US" dirty="0" err="1"/>
              <a:t>dopt</a:t>
            </a:r>
            <a:r>
              <a:rPr lang="en-US" dirty="0"/>
              <a:t> star performers. </a:t>
            </a:r>
            <a:endParaRPr lang="en-GB" dirty="0"/>
          </a:p>
          <a:p>
            <a:pPr lvl="0"/>
            <a:endParaRPr lang="en-GB" dirty="0"/>
          </a:p>
          <a:p>
            <a:pPr lvl="0"/>
            <a:r>
              <a:rPr lang="en-US" dirty="0"/>
              <a:t>Poth progress. </a:t>
            </a:r>
            <a:endParaRPr lang="en-GB" dirty="0"/>
          </a:p>
          <a:p>
            <a:pPr lvl="0"/>
            <a:endParaRPr lang="en-GB" dirty="0"/>
          </a:p>
          <a:p>
            <a:pPr lvl="0"/>
            <a:r>
              <a:rPr lang="en-US" dirty="0"/>
              <a:t>Engagement can be brought to employees by giving considerate value for the path progress of employees. Employees should be helped in crafting their career and deciding their career path. Path progress</a:t>
            </a:r>
            <a:r>
              <a:rPr lang="en-GB" dirty="0"/>
              <a:t> is in</a:t>
            </a:r>
            <a:r>
              <a:rPr lang="en-US" dirty="0"/>
              <a:t> the 2nd row to Specify. How imperative this building block is for managers to rise</a:t>
            </a:r>
            <a:r>
              <a:rPr lang="en-GB" dirty="0"/>
              <a:t> e</a:t>
            </a:r>
            <a:r>
              <a:rPr lang="en-US" dirty="0" err="1"/>
              <a:t>mployee</a:t>
            </a:r>
            <a:r>
              <a:rPr lang="en-US" dirty="0"/>
              <a:t> engagement</a:t>
            </a:r>
            <a:r>
              <a:rPr lang="en-GB" dirty="0"/>
              <a:t>. </a:t>
            </a:r>
            <a:r>
              <a:rPr lang="en-US" dirty="0"/>
              <a:t>It is paired. </a:t>
            </a:r>
            <a:r>
              <a:rPr lang="en-GB" dirty="0"/>
              <a:t>It is paired with p</a:t>
            </a:r>
            <a:r>
              <a:rPr lang="en-US" dirty="0" err="1"/>
              <a:t>erformance</a:t>
            </a:r>
            <a:r>
              <a:rPr lang="en-US" dirty="0"/>
              <a:t> as these practices work together to achieve results.</a:t>
            </a:r>
            <a:endParaRPr lang="en-GB" dirty="0"/>
          </a:p>
          <a:p>
            <a:pPr lvl="0"/>
            <a:endParaRPr lang="en-GB" dirty="0"/>
          </a:p>
          <a:p>
            <a:pPr lvl="0"/>
            <a:r>
              <a:rPr lang="en-US" dirty="0"/>
              <a:t>Recognition. </a:t>
            </a:r>
            <a:endParaRPr lang="en-GB" dirty="0"/>
          </a:p>
          <a:p>
            <a:pPr lvl="0"/>
            <a:endParaRPr lang="en-GB" dirty="0"/>
          </a:p>
          <a:p>
            <a:pPr lvl="0"/>
            <a:r>
              <a:rPr lang="en-US" dirty="0"/>
              <a:t>The high potential employees often require powerful recognition. Proper recognition policy of the organization will also help employees towards engagement. It assists the employees to better relate to the recognition with the worth they have in their organization and</a:t>
            </a:r>
            <a:r>
              <a:rPr lang="en-GB" dirty="0"/>
              <a:t> a</a:t>
            </a:r>
            <a:r>
              <a:rPr lang="en-US" dirty="0" err="1"/>
              <a:t>lso</a:t>
            </a:r>
            <a:r>
              <a:rPr lang="en-US" dirty="0"/>
              <a:t> with their work. </a:t>
            </a:r>
            <a:endParaRPr lang="en-GB" dirty="0"/>
          </a:p>
          <a:p>
            <a:pPr lvl="0"/>
            <a:endParaRPr lang="en-GB" dirty="0"/>
          </a:p>
          <a:p>
            <a:pPr lvl="0"/>
            <a:r>
              <a:rPr lang="en-US" dirty="0"/>
              <a:t>Foster community. </a:t>
            </a:r>
            <a:endParaRPr lang="en-GB" dirty="0"/>
          </a:p>
          <a:p>
            <a:pPr lvl="0"/>
            <a:r>
              <a:rPr lang="en-US" dirty="0"/>
              <a:t>Strong, crucial and employee engagement is the connection to relationships and community. Relationships do matter for everyone on Earth. The organizations that do not alter themselves into communities are at risk of becoming obsolete or ignored. Relationships and relationship building are basic foundation of employee engagement. As there is one definition of management which suggests for getting work done through people at an engaged office, work is doing along with people. In an organization we have a relationship with people, not with an asset. A manager who has capability to value relations and building relations are more successful than others. </a:t>
            </a:r>
          </a:p>
          <a:p>
            <a:pPr lvl="0"/>
            <a:endParaRPr lang="en-US" dirty="0"/>
          </a:p>
          <a:p>
            <a:pPr lvl="0"/>
            <a:r>
              <a:rPr lang="en-US" dirty="0"/>
              <a:t>Master moments. </a:t>
            </a:r>
            <a:endParaRPr lang="en-GB" dirty="0"/>
          </a:p>
          <a:p>
            <a:pPr lvl="0"/>
            <a:endParaRPr lang="en-GB" dirty="0"/>
          </a:p>
          <a:p>
            <a:pPr lvl="0"/>
            <a:r>
              <a:rPr lang="en-US" dirty="0"/>
              <a:t>This model gives emphasis on living. In the moment. Working in a moment results in reducing stress among employees. Normally people get stressed when they think about the future or regret about the past, But when they live in the present moment, they can concentrate more and give their best. By practicing. I'm concentrating on one particular task, employee</a:t>
            </a:r>
            <a:r>
              <a:rPr lang="en-GB" dirty="0"/>
              <a:t>s can be more </a:t>
            </a:r>
            <a:r>
              <a:rPr lang="en-GB" dirty="0" err="1"/>
              <a:t>producitive</a:t>
            </a:r>
            <a:r>
              <a:rPr lang="en-GB" dirty="0"/>
              <a:t> and calm. </a:t>
            </a:r>
            <a:r>
              <a:rPr lang="en-US" dirty="0"/>
              <a:t>The employee should not try rushing to do more than one task. Instead, an attempt should be made for getting</a:t>
            </a:r>
            <a:r>
              <a:rPr lang="en-GB" dirty="0"/>
              <a:t> d</a:t>
            </a:r>
            <a:r>
              <a:rPr lang="en-US" dirty="0" err="1"/>
              <a:t>eeper</a:t>
            </a:r>
            <a:r>
              <a:rPr lang="en-US" dirty="0"/>
              <a:t> into that moment. Many suggestions have been mad</a:t>
            </a:r>
            <a:r>
              <a:rPr lang="en-GB" dirty="0"/>
              <a:t>e </a:t>
            </a:r>
            <a:r>
              <a:rPr lang="en-US" dirty="0"/>
              <a:t>To improve our moments at work such as going to a meeting early. And composing themselves before others arrive, If one task gets finished, then taking a pause before starting another. Or even when waiting for the elevator, the person should think of the present instead of succumbing to the rush and anxiety of tasks. </a:t>
            </a:r>
            <a:endParaRPr lang="en-GB" dirty="0"/>
          </a:p>
          <a:p>
            <a:pPr lvl="0"/>
            <a:endParaRPr lang="en-GB" dirty="0"/>
          </a:p>
          <a:p>
            <a:pPr lvl="0"/>
            <a:endParaRPr lang="en-GB" dirty="0"/>
          </a:p>
          <a:p>
            <a:pPr lvl="0"/>
            <a:endParaRPr lang="en-GB"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13</a:t>
            </a:fld>
            <a:endParaRPr lang="cs-CZ"/>
          </a:p>
        </p:txBody>
      </p:sp>
    </p:spTree>
    <p:extLst>
      <p:ext uri="{BB962C8B-B14F-4D97-AF65-F5344CB8AC3E}">
        <p14:creationId xmlns:p14="http://schemas.microsoft.com/office/powerpoint/2010/main" val="1938110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Leverage strength. </a:t>
            </a:r>
            <a:endParaRPr lang="en-GB" dirty="0"/>
          </a:p>
          <a:p>
            <a:pPr lvl="0"/>
            <a:r>
              <a:rPr lang="en-US" dirty="0"/>
              <a:t>Employees should be appreciated for the strength they have. Employees should be aware of their own strength first. Only then can they appreciate others for their strength. People should accept themselves first, They should not try to change as people say. They should work on their weakness and then improve on that. In today's scenario, a successful career is not planned in advance. It can only happen when people are prepared for the opportunity and have assessed their unique</a:t>
            </a:r>
            <a:r>
              <a:rPr lang="en-GB" dirty="0"/>
              <a:t> </a:t>
            </a:r>
            <a:r>
              <a:rPr lang="en-GB" dirty="0" err="1"/>
              <a:t>ch</a:t>
            </a:r>
            <a:r>
              <a:rPr lang="en-US" dirty="0" err="1"/>
              <a:t>aracteristics</a:t>
            </a:r>
            <a:r>
              <a:rPr lang="en-US" dirty="0"/>
              <a:t>. </a:t>
            </a:r>
            <a:endParaRPr lang="en-GB" dirty="0"/>
          </a:p>
          <a:p>
            <a:pPr lvl="0"/>
            <a:endParaRPr lang="en-GB" dirty="0"/>
          </a:p>
          <a:p>
            <a:pPr lvl="0"/>
            <a:r>
              <a:rPr lang="en-US" dirty="0"/>
              <a:t>Make meaning. The employee should feel meaning in their work. If the employee feels meaning in their work then they will give their best. Meaningful progress is one of the best events of a work day for work to sustain and enrich people. It must be meaningful. There are many ways for creating meaningful work, such as focusing on meaning</a:t>
            </a:r>
            <a:r>
              <a:rPr lang="en-GB" dirty="0"/>
              <a:t> rather and the monetary as</a:t>
            </a:r>
            <a:r>
              <a:rPr lang="en-US" dirty="0" err="1"/>
              <a:t>pect</a:t>
            </a:r>
            <a:r>
              <a:rPr lang="en-GB" dirty="0"/>
              <a:t>. They should</a:t>
            </a:r>
            <a:r>
              <a:rPr lang="en-US" dirty="0"/>
              <a:t> lead on purpose, Build abundant leaderships and so on. Organizations, managers, leaders, and employees must learn how to Co create meaningful workplaces. </a:t>
            </a:r>
          </a:p>
          <a:p>
            <a:pPr lvl="0"/>
            <a:endParaRPr lang="en-US" dirty="0"/>
          </a:p>
          <a:p>
            <a:pPr lvl="0"/>
            <a:r>
              <a:rPr lang="en-US" dirty="0"/>
              <a:t>Leverage energies. </a:t>
            </a:r>
            <a:endParaRPr lang="en-GB" dirty="0"/>
          </a:p>
          <a:p>
            <a:pPr lvl="0"/>
            <a:r>
              <a:rPr lang="en-US" dirty="0"/>
              <a:t>There should be proper consumption of human energy. The energy that is channeled in the right direction serves a milestone for success. Powerful engagement involves mastery of mental, physical, emotional and organizational energy. Energy, not time, is the vital resource for engaged working. </a:t>
            </a:r>
            <a:endParaRPr lang="en-GB" dirty="0"/>
          </a:p>
          <a:p>
            <a:pPr lvl="0"/>
            <a:endParaRPr lang="en-GB" dirty="0"/>
          </a:p>
          <a:p>
            <a:pPr lvl="0"/>
            <a:r>
              <a:rPr lang="en-US" dirty="0"/>
              <a:t>Experience well being. Ultimately, the work should always contribute to </a:t>
            </a:r>
            <a:r>
              <a:rPr lang="en-GB" dirty="0"/>
              <a:t>an </a:t>
            </a:r>
            <a:r>
              <a:rPr lang="en-US" dirty="0"/>
              <a:t>employee </a:t>
            </a:r>
            <a:r>
              <a:rPr lang="en-GB" dirty="0"/>
              <a:t>w</a:t>
            </a:r>
            <a:r>
              <a:rPr lang="en-US" dirty="0"/>
              <a:t>ell being. Employees should feel healthy. Balanced and that will help in engagement. Ultimately, the profit or performance of an organization will depend on the well being of its employees. Stop. </a:t>
            </a:r>
            <a:endParaRPr lang="en-GB" dirty="0"/>
          </a:p>
          <a:p>
            <a:pPr lvl="0"/>
            <a:endParaRPr lang="en-GB" dirty="0"/>
          </a:p>
          <a:p>
            <a:pPr lvl="0"/>
            <a:endParaRPr lang="en-GB" dirty="0"/>
          </a:p>
          <a:p>
            <a:pPr lvl="0"/>
            <a:endParaRPr lang="en-GB"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extLst>
      <p:ext uri="{BB962C8B-B14F-4D97-AF65-F5344CB8AC3E}">
        <p14:creationId xmlns:p14="http://schemas.microsoft.com/office/powerpoint/2010/main" val="858932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Premier Inn </a:t>
            </a:r>
          </a:p>
          <a:p>
            <a:endParaRPr lang="en-GB" dirty="0"/>
          </a:p>
          <a:p>
            <a:r>
              <a:rPr lang="en-US" dirty="0"/>
              <a:t>A healthy and safe working environment › Industry-leading training and development </a:t>
            </a:r>
            <a:r>
              <a:rPr lang="en-US" dirty="0" err="1"/>
              <a:t>programmes</a:t>
            </a:r>
            <a:r>
              <a:rPr lang="en-US" dirty="0"/>
              <a:t> › Market-leading reward and retention structures › A business that considers team member wellbeing (physical, mental and financial) › An inclusive culture that values difference, allowing everyone to be themselves at work › Career development opportunities › Open, honest and transparent management processes</a:t>
            </a:r>
          </a:p>
          <a:p>
            <a:endParaRPr lang="en-US" dirty="0"/>
          </a:p>
          <a:p>
            <a:r>
              <a:rPr lang="en-US" dirty="0"/>
              <a:t>Outcomes of engagement › Diversity and Inclusion achievements › Pay and reward levels above National Living Wage, see page 34 › Board appointments › Improved health and safety scores. Of the 2,586 COVID-Secure audits completed there was a failure of just 0.15%. › Significantly enhanced engagement on the subject of mental health and staff wellbeing, particularly through the pandemic</a:t>
            </a:r>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15</a:t>
            </a:fld>
            <a:endParaRPr lang="en-GB"/>
          </a:p>
        </p:txBody>
      </p:sp>
    </p:spTree>
    <p:extLst>
      <p:ext uri="{BB962C8B-B14F-4D97-AF65-F5344CB8AC3E}">
        <p14:creationId xmlns:p14="http://schemas.microsoft.com/office/powerpoint/2010/main" val="15195268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u="none" dirty="0">
                <a:solidFill>
                  <a:srgbClr val="0563C1"/>
                </a:solidFill>
                <a:hlinkClick r:id="rId3">
                  <a:extLst>
                    <a:ext uri="{A12FA001-AC4F-418D-AE19-62706E023703}">
                      <ahyp:hlinkClr xmlns:ahyp="http://schemas.microsoft.com/office/drawing/2018/hyperlinkcolor" val="tx"/>
                    </a:ext>
                  </a:extLst>
                </a:hlinkClick>
              </a:rPr>
              <a:t>Before you begin improving your employees engagement levels. You will need to know where you are at! Asking your team to complete an engagement survey will certainly help you establish where you are</a:t>
            </a:r>
            <a:r>
              <a:rPr lang="en-GB" u="none" dirty="0">
                <a:solidFill>
                  <a:schemeClr val="tx1"/>
                </a:solidFill>
                <a:hlinkClick r:id="rId3">
                  <a:extLst>
                    <a:ext uri="{A12FA001-AC4F-418D-AE19-62706E023703}">
                      <ahyp:hlinkClr xmlns:ahyp="http://schemas.microsoft.com/office/drawing/2018/hyperlinkcolor" val="tx"/>
                    </a:ext>
                  </a:extLst>
                </a:hlinkClick>
              </a:rPr>
              <a:t> as a team and how far you need to go.</a:t>
            </a:r>
          </a:p>
          <a:p>
            <a:endParaRPr lang="en-GB" u="none" dirty="0">
              <a:solidFill>
                <a:schemeClr val="tx1"/>
              </a:solidFill>
              <a:hlinkClick r:id="rId3">
                <a:extLst>
                  <a:ext uri="{A12FA001-AC4F-418D-AE19-62706E023703}">
                    <ahyp:hlinkClr xmlns:ahyp="http://schemas.microsoft.com/office/drawing/2018/hyperlinkcolor" val="tx"/>
                  </a:ext>
                </a:extLst>
              </a:hlinkClick>
            </a:endParaRPr>
          </a:p>
          <a:p>
            <a:r>
              <a:rPr lang="en-GB" b="0" i="0" dirty="0">
                <a:solidFill>
                  <a:srgbClr val="444444"/>
                </a:solidFill>
                <a:effectLst/>
                <a:latin typeface="proxima-nova"/>
              </a:rPr>
              <a:t>Employee engagement as you all know is considered to be the miracle solution for most workplace challenges. High engagement rates offer miraculous effects that benefit the organization significantly.</a:t>
            </a:r>
          </a:p>
          <a:p>
            <a:endParaRPr lang="en-GB" b="0" i="0" u="none" dirty="0">
              <a:solidFill>
                <a:srgbClr val="444444"/>
              </a:solidFill>
              <a:effectLst/>
              <a:latin typeface="proxima-nova"/>
              <a:hlinkClick r:id="rId3">
                <a:extLst>
                  <a:ext uri="{A12FA001-AC4F-418D-AE19-62706E023703}">
                    <ahyp:hlinkClr xmlns:ahyp="http://schemas.microsoft.com/office/drawing/2018/hyperlinkcolor" val="tx"/>
                  </a:ext>
                </a:extLst>
              </a:hlinkClick>
            </a:endParaRPr>
          </a:p>
          <a:p>
            <a:r>
              <a:rPr lang="en-GB" b="0" i="0" u="sng" dirty="0">
                <a:solidFill>
                  <a:srgbClr val="444444"/>
                </a:solidFill>
                <a:effectLst/>
                <a:latin typeface="proxima-nova"/>
                <a:hlinkClick r:id="rId3">
                  <a:extLst>
                    <a:ext uri="{A12FA001-AC4F-418D-AE19-62706E023703}">
                      <ahyp:hlinkClr xmlns:ahyp="http://schemas.microsoft.com/office/drawing/2018/hyperlinkcolor" val="tx"/>
                    </a:ext>
                  </a:extLst>
                </a:hlinkClick>
              </a:rPr>
              <a:t>Employee surveys</a:t>
            </a:r>
          </a:p>
          <a:p>
            <a:pPr algn="l"/>
            <a:r>
              <a:rPr lang="en-GB" b="1" i="0" u="none" strike="noStrike" dirty="0">
                <a:solidFill>
                  <a:srgbClr val="444444"/>
                </a:solidFill>
                <a:effectLst/>
                <a:latin typeface="proxima-nova"/>
              </a:rPr>
              <a:t>1. Improved Employee Safety</a:t>
            </a:r>
          </a:p>
          <a:p>
            <a:pPr algn="l"/>
            <a:r>
              <a:rPr lang="en-GB" b="0" i="0" dirty="0">
                <a:solidFill>
                  <a:srgbClr val="444444"/>
                </a:solidFill>
                <a:effectLst/>
                <a:latin typeface="proxima-nova"/>
              </a:rPr>
              <a:t>Employee engagement surveys allow employers to ensure that they form an emotional and mental connection with their employees, which can help improve employee safety.</a:t>
            </a:r>
          </a:p>
          <a:p>
            <a:pPr algn="l"/>
            <a:r>
              <a:rPr lang="en-GB" b="0" i="0" dirty="0">
                <a:solidFill>
                  <a:srgbClr val="444444"/>
                </a:solidFill>
                <a:effectLst/>
                <a:latin typeface="proxima-nova"/>
              </a:rPr>
              <a:t>Engaged employees are more likely to be connected to the workplace which makes them more aware of their surroundings. Research reveals that there are </a:t>
            </a:r>
            <a:r>
              <a:rPr lang="en-GB" b="1" i="0" dirty="0">
                <a:solidFill>
                  <a:srgbClr val="444444"/>
                </a:solidFill>
                <a:effectLst/>
                <a:latin typeface="proxima-nova"/>
              </a:rPr>
              <a:t>70% fewer safety incidents in highly engaged workplaces</a:t>
            </a:r>
            <a:r>
              <a:rPr lang="en-GB" b="0" i="0" dirty="0">
                <a:solidFill>
                  <a:srgbClr val="444444"/>
                </a:solidFill>
                <a:effectLst/>
                <a:latin typeface="proxima-nova"/>
              </a:rPr>
              <a:t> as compared to disengaged ones.</a:t>
            </a:r>
          </a:p>
          <a:p>
            <a:pPr algn="l"/>
            <a:r>
              <a:rPr lang="en-GB" b="0" i="0" dirty="0">
                <a:solidFill>
                  <a:srgbClr val="444444"/>
                </a:solidFill>
                <a:effectLst/>
                <a:latin typeface="proxima-nova"/>
              </a:rPr>
              <a:t>A safer workplace often translates into fewer lawsuits filed involving workplace safety and work conditions against the organization, which would help reduce legal costs considerably. </a:t>
            </a:r>
          </a:p>
          <a:p>
            <a:pPr algn="l"/>
            <a:r>
              <a:rPr lang="en-GB" b="0" i="0" dirty="0">
                <a:solidFill>
                  <a:srgbClr val="444444"/>
                </a:solidFill>
                <a:effectLst/>
                <a:latin typeface="proxima-nova"/>
              </a:rPr>
              <a:t>Plus, people are drawn to safe workplaces, and organizations that report fewer safety incidents will attract more talent. This would allow the organization to hire and retain the crème of the crème.</a:t>
            </a:r>
          </a:p>
          <a:p>
            <a:pPr algn="l"/>
            <a:r>
              <a:rPr lang="en-GB" b="0" i="0" dirty="0">
                <a:solidFill>
                  <a:srgbClr val="444444"/>
                </a:solidFill>
                <a:effectLst/>
                <a:latin typeface="proxima-nova"/>
              </a:rPr>
              <a:t>Improvement in employee safety should be a priority for HR managers, as employees who feel safe are more likely to be satisfied. </a:t>
            </a:r>
          </a:p>
          <a:p>
            <a:pPr algn="l"/>
            <a:r>
              <a:rPr lang="en-GB" b="1" i="0" u="none" strike="noStrike" dirty="0">
                <a:solidFill>
                  <a:srgbClr val="444444"/>
                </a:solidFill>
                <a:effectLst/>
                <a:latin typeface="proxima-nova"/>
              </a:rPr>
              <a:t>2. Uncover Individual Employee Weaknesses</a:t>
            </a:r>
          </a:p>
          <a:p>
            <a:pPr algn="l"/>
            <a:r>
              <a:rPr lang="en-GB" b="0" i="0" dirty="0">
                <a:solidFill>
                  <a:srgbClr val="444444"/>
                </a:solidFill>
                <a:effectLst/>
                <a:latin typeface="proxima-nova"/>
              </a:rPr>
              <a:t>In order for organizations to grow, employers need to uncover individual employee weaknesses. This is only possible through employee engagement surveys, which help provide HR managers with useful insights about individual employee weaknesses.</a:t>
            </a:r>
          </a:p>
          <a:p>
            <a:pPr algn="l"/>
            <a:r>
              <a:rPr lang="en-GB" b="0" i="0" dirty="0">
                <a:solidFill>
                  <a:srgbClr val="444444"/>
                </a:solidFill>
                <a:effectLst/>
                <a:latin typeface="proxima-nova"/>
              </a:rPr>
              <a:t>These insights can be leveraged for </a:t>
            </a:r>
            <a:r>
              <a:rPr lang="en-GB" b="0" i="0" u="none" strike="noStrike" dirty="0">
                <a:solidFill>
                  <a:srgbClr val="305BB1"/>
                </a:solidFill>
                <a:effectLst/>
                <a:latin typeface="proxima-nova"/>
                <a:hlinkClick r:id="rId4"/>
              </a:rPr>
              <a:t>virtual instructor-led training</a:t>
            </a:r>
            <a:r>
              <a:rPr lang="en-GB" b="0" i="0" dirty="0">
                <a:solidFill>
                  <a:srgbClr val="444444"/>
                </a:solidFill>
                <a:effectLst/>
                <a:latin typeface="proxima-nova"/>
              </a:rPr>
              <a:t> to help individual workers </a:t>
            </a:r>
            <a:r>
              <a:rPr lang="en-GB" b="1" i="0" dirty="0">
                <a:solidFill>
                  <a:srgbClr val="444444"/>
                </a:solidFill>
                <a:effectLst/>
                <a:latin typeface="proxima-nova"/>
              </a:rPr>
              <a:t>learn specific skills </a:t>
            </a:r>
            <a:r>
              <a:rPr lang="en-GB" b="0" i="0" dirty="0">
                <a:solidFill>
                  <a:srgbClr val="444444"/>
                </a:solidFill>
                <a:effectLst/>
                <a:latin typeface="proxima-nova"/>
              </a:rPr>
              <a:t>and </a:t>
            </a:r>
            <a:r>
              <a:rPr lang="en-GB" b="1" i="0" dirty="0">
                <a:solidFill>
                  <a:srgbClr val="444444"/>
                </a:solidFill>
                <a:effectLst/>
                <a:latin typeface="proxima-nova"/>
              </a:rPr>
              <a:t>stay current on industry trends</a:t>
            </a:r>
            <a:r>
              <a:rPr lang="en-GB" b="0" i="0" dirty="0">
                <a:solidFill>
                  <a:srgbClr val="444444"/>
                </a:solidFill>
                <a:effectLst/>
                <a:latin typeface="proxima-nova"/>
              </a:rPr>
              <a:t>. The company would be set up for more productivity and success since overall staff weaknesses would minimize.</a:t>
            </a:r>
          </a:p>
          <a:p>
            <a:pPr algn="l"/>
            <a:r>
              <a:rPr lang="en-GB" b="0" i="0" dirty="0">
                <a:solidFill>
                  <a:srgbClr val="444444"/>
                </a:solidFill>
                <a:effectLst/>
                <a:latin typeface="proxima-nova"/>
              </a:rPr>
              <a:t>When employee engagement surveys are regularly conducted, they provide continuous information about improvement in the performance of employees. This information can also be used to make changes in individual training programs for employees. </a:t>
            </a:r>
          </a:p>
          <a:p>
            <a:pPr algn="l"/>
            <a:r>
              <a:rPr lang="en-GB" b="1" i="0" u="none" strike="noStrike" dirty="0">
                <a:solidFill>
                  <a:srgbClr val="444444"/>
                </a:solidFill>
                <a:effectLst/>
                <a:latin typeface="proxima-nova"/>
              </a:rPr>
              <a:t>3. Detect Overall Employee Knowledge Gaps</a:t>
            </a:r>
          </a:p>
          <a:p>
            <a:pPr algn="l"/>
            <a:r>
              <a:rPr lang="en-GB" b="0" i="0" dirty="0">
                <a:solidFill>
                  <a:srgbClr val="444444"/>
                </a:solidFill>
                <a:effectLst/>
                <a:latin typeface="proxima-nova"/>
              </a:rPr>
              <a:t>Employee engagement surveys allow companies to detect overall employee knowledge gaps. This gives organization the power to fill those knowledge gaps.</a:t>
            </a:r>
          </a:p>
          <a:p>
            <a:pPr algn="l"/>
            <a:r>
              <a:rPr lang="en-GB" b="0" i="0" dirty="0">
                <a:solidFill>
                  <a:srgbClr val="444444"/>
                </a:solidFill>
                <a:effectLst/>
                <a:latin typeface="proxima-nova"/>
              </a:rPr>
              <a:t>Since knowledge gaps can lead to costly inconveniences, it is of immense importance for HR managers to make it compulsory for employees to take engagement surveys. By </a:t>
            </a:r>
            <a:r>
              <a:rPr lang="en-GB" b="1" i="0" dirty="0">
                <a:solidFill>
                  <a:srgbClr val="444444"/>
                </a:solidFill>
                <a:effectLst/>
                <a:latin typeface="proxima-nova"/>
              </a:rPr>
              <a:t>detecting overall employee knowledge gaps</a:t>
            </a:r>
            <a:r>
              <a:rPr lang="en-GB" b="0" i="0" dirty="0">
                <a:solidFill>
                  <a:srgbClr val="444444"/>
                </a:solidFill>
                <a:effectLst/>
                <a:latin typeface="proxima-nova"/>
              </a:rPr>
              <a:t> and </a:t>
            </a:r>
            <a:r>
              <a:rPr lang="en-GB" b="1" i="0" dirty="0">
                <a:solidFill>
                  <a:srgbClr val="444444"/>
                </a:solidFill>
                <a:effectLst/>
                <a:latin typeface="proxima-nova"/>
              </a:rPr>
              <a:t>addressing them with training</a:t>
            </a:r>
            <a:r>
              <a:rPr lang="en-GB" b="0" i="0" dirty="0">
                <a:solidFill>
                  <a:srgbClr val="444444"/>
                </a:solidFill>
                <a:effectLst/>
                <a:latin typeface="proxima-nova"/>
              </a:rPr>
              <a:t>, no room will be left for inefficiencies related to such gaps.</a:t>
            </a:r>
          </a:p>
          <a:p>
            <a:pPr algn="l"/>
            <a:r>
              <a:rPr lang="en-GB" b="0" i="0" dirty="0">
                <a:solidFill>
                  <a:srgbClr val="444444"/>
                </a:solidFill>
                <a:effectLst/>
                <a:latin typeface="proxima-nova"/>
              </a:rPr>
              <a:t>Moreover, the difference between what employees know and what they</a:t>
            </a:r>
            <a:r>
              <a:rPr lang="en-GB" b="0" i="1" dirty="0">
                <a:solidFill>
                  <a:srgbClr val="444444"/>
                </a:solidFill>
                <a:effectLst/>
                <a:latin typeface="proxima-nova"/>
              </a:rPr>
              <a:t> need </a:t>
            </a:r>
            <a:r>
              <a:rPr lang="en-GB" b="0" i="0" dirty="0">
                <a:solidFill>
                  <a:srgbClr val="444444"/>
                </a:solidFill>
                <a:effectLst/>
                <a:latin typeface="proxima-nova"/>
              </a:rPr>
              <a:t>to know could be the result of an even bigger and deeper issue within the business. Assessment of skills gaps has become the number one focus area for talent development.</a:t>
            </a:r>
          </a:p>
          <a:p>
            <a:pPr algn="l"/>
            <a:r>
              <a:rPr lang="en-GB" b="1" i="0" u="none" strike="noStrike" dirty="0">
                <a:solidFill>
                  <a:srgbClr val="444444"/>
                </a:solidFill>
                <a:effectLst/>
                <a:latin typeface="proxima-nova"/>
              </a:rPr>
              <a:t>4. Better Employee Health</a:t>
            </a:r>
          </a:p>
          <a:p>
            <a:pPr algn="l"/>
            <a:r>
              <a:rPr lang="en-GB" b="0" i="0" dirty="0">
                <a:solidFill>
                  <a:srgbClr val="444444"/>
                </a:solidFill>
                <a:effectLst/>
                <a:latin typeface="proxima-nova"/>
              </a:rPr>
              <a:t>Employee health should be top of mind for every employer. </a:t>
            </a:r>
            <a:r>
              <a:rPr lang="en-GB" b="0" i="0" u="none" strike="noStrike" dirty="0">
                <a:solidFill>
                  <a:srgbClr val="305BB1"/>
                </a:solidFill>
                <a:effectLst/>
                <a:latin typeface="proxima-nova"/>
                <a:hlinkClick r:id="rId5"/>
              </a:rPr>
              <a:t>Studies show engaged employees</a:t>
            </a:r>
            <a:r>
              <a:rPr lang="en-GB" b="0" i="0" dirty="0">
                <a:solidFill>
                  <a:srgbClr val="444444"/>
                </a:solidFill>
                <a:effectLst/>
                <a:latin typeface="proxima-nova"/>
              </a:rPr>
              <a:t> are more likely to exercise, eat healthier, and less likely to be obese or suffer from chronic disease. </a:t>
            </a:r>
          </a:p>
          <a:p>
            <a:pPr algn="l"/>
            <a:r>
              <a:rPr lang="en-GB" b="0" i="0" dirty="0">
                <a:solidFill>
                  <a:srgbClr val="444444"/>
                </a:solidFill>
                <a:effectLst/>
                <a:latin typeface="proxima-nova"/>
              </a:rPr>
              <a:t>To determine the health condition of employees, employee engagement surveys are vital. They provide useful insights that can be used to </a:t>
            </a:r>
            <a:r>
              <a:rPr lang="en-GB" b="1" i="0" dirty="0">
                <a:solidFill>
                  <a:srgbClr val="444444"/>
                </a:solidFill>
                <a:effectLst/>
                <a:latin typeface="proxima-nova"/>
              </a:rPr>
              <a:t>develop policies involving flexible schedules</a:t>
            </a:r>
            <a:r>
              <a:rPr lang="en-GB" b="0" i="0" dirty="0">
                <a:solidFill>
                  <a:srgbClr val="444444"/>
                </a:solidFill>
                <a:effectLst/>
                <a:latin typeface="proxima-nova"/>
              </a:rPr>
              <a:t>, </a:t>
            </a:r>
            <a:r>
              <a:rPr lang="en-GB" b="1" i="0" dirty="0">
                <a:solidFill>
                  <a:srgbClr val="444444"/>
                </a:solidFill>
                <a:effectLst/>
                <a:latin typeface="proxima-nova"/>
              </a:rPr>
              <a:t>company-sponsored marathons</a:t>
            </a:r>
            <a:r>
              <a:rPr lang="en-GB" b="0" i="0" dirty="0">
                <a:solidFill>
                  <a:srgbClr val="444444"/>
                </a:solidFill>
                <a:effectLst/>
                <a:latin typeface="proxima-nova"/>
              </a:rPr>
              <a:t>, and the </a:t>
            </a:r>
            <a:r>
              <a:rPr lang="en-GB" b="1" i="0" dirty="0">
                <a:solidFill>
                  <a:srgbClr val="444444"/>
                </a:solidFill>
                <a:effectLst/>
                <a:latin typeface="proxima-nova"/>
              </a:rPr>
              <a:t>availability of healthy foods or resources</a:t>
            </a:r>
            <a:r>
              <a:rPr lang="en-GB" b="0" i="0" dirty="0">
                <a:solidFill>
                  <a:srgbClr val="444444"/>
                </a:solidFill>
                <a:effectLst/>
                <a:latin typeface="proxima-nova"/>
              </a:rPr>
              <a:t> in the workplace.</a:t>
            </a:r>
          </a:p>
          <a:p>
            <a:pPr algn="l"/>
            <a:r>
              <a:rPr lang="en-GB" b="0" i="0" dirty="0">
                <a:solidFill>
                  <a:srgbClr val="444444"/>
                </a:solidFill>
                <a:effectLst/>
                <a:latin typeface="proxima-nova"/>
              </a:rPr>
              <a:t>When employees are healthy, they are more likely to enjoy their job and feel comfortable at work. For employees who suffer from health issues, support from their employer is crucial. An understanding and supportive environment boosts employee productivity significantly.</a:t>
            </a:r>
          </a:p>
          <a:p>
            <a:pPr algn="l"/>
            <a:r>
              <a:rPr lang="en-GB" b="1" i="0" u="none" strike="noStrike" dirty="0">
                <a:solidFill>
                  <a:srgbClr val="444444"/>
                </a:solidFill>
                <a:effectLst/>
                <a:latin typeface="proxima-nova"/>
              </a:rPr>
              <a:t>5. Happier Employees</a:t>
            </a:r>
          </a:p>
          <a:p>
            <a:pPr algn="l"/>
            <a:r>
              <a:rPr lang="en-GB" b="0" i="0" dirty="0">
                <a:solidFill>
                  <a:srgbClr val="444444"/>
                </a:solidFill>
                <a:effectLst/>
                <a:latin typeface="proxima-nova"/>
              </a:rPr>
              <a:t>Without employee engagement surveys, it is nearly impossible for organizations to know if employees are happy at work. </a:t>
            </a:r>
          </a:p>
          <a:p>
            <a:pPr algn="l"/>
            <a:r>
              <a:rPr lang="en-GB" b="0" i="0" dirty="0">
                <a:solidFill>
                  <a:srgbClr val="444444"/>
                </a:solidFill>
                <a:effectLst/>
                <a:latin typeface="proxima-nova"/>
              </a:rPr>
              <a:t>To keep things in check, employee engagement surveys need to be conducted periodically. They provide </a:t>
            </a:r>
            <a:r>
              <a:rPr lang="en-GB" b="1" i="0" dirty="0">
                <a:solidFill>
                  <a:srgbClr val="444444"/>
                </a:solidFill>
                <a:effectLst/>
                <a:latin typeface="proxima-nova"/>
              </a:rPr>
              <a:t>insights about the emotional needs of employee</a:t>
            </a:r>
            <a:r>
              <a:rPr lang="en-GB" b="0" i="0" dirty="0">
                <a:solidFill>
                  <a:srgbClr val="444444"/>
                </a:solidFill>
                <a:effectLst/>
                <a:latin typeface="proxima-nova"/>
              </a:rPr>
              <a:t>, which should not be ignored by employers. At the end of the day, employees are human beings with emotional needs. </a:t>
            </a:r>
          </a:p>
          <a:p>
            <a:pPr algn="l"/>
            <a:r>
              <a:rPr lang="en-GB" b="0" i="0" dirty="0">
                <a:solidFill>
                  <a:srgbClr val="444444"/>
                </a:solidFill>
                <a:effectLst/>
                <a:latin typeface="proxima-nova"/>
              </a:rPr>
              <a:t>Happier employees can also help employers save money. According to the American Psychological Association, over $500 billion is lost each year </a:t>
            </a:r>
            <a:r>
              <a:rPr lang="en-GB" b="0" i="0" u="none" strike="noStrike" dirty="0">
                <a:solidFill>
                  <a:srgbClr val="305BB1"/>
                </a:solidFill>
                <a:effectLst/>
                <a:latin typeface="proxima-nova"/>
                <a:hlinkClick r:id="rId6"/>
              </a:rPr>
              <a:t>because of workplace stress</a:t>
            </a:r>
            <a:r>
              <a:rPr lang="en-GB" b="0" i="0" dirty="0">
                <a:solidFill>
                  <a:srgbClr val="444444"/>
                </a:solidFill>
                <a:effectLst/>
                <a:latin typeface="proxima-nova"/>
              </a:rPr>
              <a:t>.</a:t>
            </a:r>
          </a:p>
          <a:p>
            <a:pPr algn="l"/>
            <a:r>
              <a:rPr lang="en-GB" b="0" i="0" dirty="0">
                <a:solidFill>
                  <a:srgbClr val="444444"/>
                </a:solidFill>
                <a:effectLst/>
                <a:latin typeface="proxima-nova"/>
              </a:rPr>
              <a:t>Not to mention, happy employees tend to stick around. If employees are not happy at the workplace, they will switch to an organization that meets their needs. </a:t>
            </a:r>
          </a:p>
          <a:p>
            <a:pPr algn="l"/>
            <a:r>
              <a:rPr lang="en-GB" b="0" i="0" dirty="0">
                <a:solidFill>
                  <a:srgbClr val="444444"/>
                </a:solidFill>
                <a:effectLst/>
                <a:latin typeface="proxima-nova"/>
              </a:rPr>
              <a:t>Continuous monitoring of the workplace's mental health will help ensure that the right measures are taken so that employees remain happy at the workplace.</a:t>
            </a:r>
          </a:p>
          <a:p>
            <a:pPr algn="l"/>
            <a:r>
              <a:rPr lang="en-GB" b="1" i="0" u="none" strike="noStrike" dirty="0">
                <a:solidFill>
                  <a:srgbClr val="444444"/>
                </a:solidFill>
                <a:effectLst/>
                <a:latin typeface="proxima-nova"/>
              </a:rPr>
              <a:t>6. Increased Employee Satisfaction </a:t>
            </a:r>
          </a:p>
          <a:p>
            <a:pPr algn="l"/>
            <a:r>
              <a:rPr lang="en-GB" b="0" i="0" dirty="0">
                <a:solidFill>
                  <a:srgbClr val="444444"/>
                </a:solidFill>
                <a:effectLst/>
                <a:latin typeface="proxima-nova"/>
              </a:rPr>
              <a:t>The words engagement and satisfaction are often used interchangeably, although they are actually different.</a:t>
            </a:r>
          </a:p>
          <a:p>
            <a:pPr algn="l"/>
            <a:r>
              <a:rPr lang="en-GB" b="0" i="0" dirty="0">
                <a:solidFill>
                  <a:srgbClr val="444444"/>
                </a:solidFill>
                <a:effectLst/>
                <a:latin typeface="proxima-nova"/>
              </a:rPr>
              <a:t>Engaged employees feel motivated to show up to work and help their company succeed. Satisfied employees feel personal gratification when doing their job.</a:t>
            </a:r>
          </a:p>
          <a:p>
            <a:pPr algn="l"/>
            <a:r>
              <a:rPr lang="en-GB" b="0" i="0" dirty="0">
                <a:solidFill>
                  <a:srgbClr val="444444"/>
                </a:solidFill>
                <a:effectLst/>
                <a:latin typeface="proxima-nova"/>
              </a:rPr>
              <a:t>Market surveys show that </a:t>
            </a:r>
            <a:r>
              <a:rPr lang="en-GB" b="1" i="0" dirty="0">
                <a:solidFill>
                  <a:srgbClr val="444444"/>
                </a:solidFill>
                <a:effectLst/>
                <a:latin typeface="proxima-nova"/>
              </a:rPr>
              <a:t>13% of Americans are dissatisfied or very dissatisfied with their present job</a:t>
            </a:r>
            <a:r>
              <a:rPr lang="en-GB" b="0" i="0" dirty="0">
                <a:solidFill>
                  <a:srgbClr val="444444"/>
                </a:solidFill>
                <a:effectLst/>
                <a:latin typeface="proxima-nova"/>
              </a:rPr>
              <a:t>. This is an alarmingly high rate. </a:t>
            </a:r>
          </a:p>
          <a:p>
            <a:pPr algn="l"/>
            <a:r>
              <a:rPr lang="en-GB" b="0" i="0" dirty="0">
                <a:solidFill>
                  <a:srgbClr val="444444"/>
                </a:solidFill>
                <a:effectLst/>
                <a:latin typeface="proxima-nova"/>
              </a:rPr>
              <a:t>Keep in mind that satisfaction fuels engagement. Employee engagement surveys should make employees feel heard and show that employers value their thoughts and feelings. This can help identify what employees dislike about their jobs, as well as what new skills they would like to learn. </a:t>
            </a:r>
          </a:p>
          <a:p>
            <a:pPr algn="l"/>
            <a:r>
              <a:rPr lang="en-GB" b="1" i="0" u="none" strike="noStrike" dirty="0">
                <a:solidFill>
                  <a:srgbClr val="444444"/>
                </a:solidFill>
                <a:effectLst/>
                <a:latin typeface="proxima-nova"/>
              </a:rPr>
              <a:t>7. Lower Absenteeism</a:t>
            </a:r>
          </a:p>
          <a:p>
            <a:pPr algn="l"/>
            <a:r>
              <a:rPr lang="en-GB" b="0" i="0" dirty="0">
                <a:solidFill>
                  <a:srgbClr val="444444"/>
                </a:solidFill>
                <a:effectLst/>
                <a:latin typeface="proxima-nova"/>
              </a:rPr>
              <a:t>High absenteeism can prevent the organization from reaching its full potential. Employees who are present in their role meet deadlines and effectively complete projects. </a:t>
            </a:r>
          </a:p>
          <a:p>
            <a:pPr algn="l"/>
            <a:r>
              <a:rPr lang="en-GB" b="0" i="0" dirty="0">
                <a:solidFill>
                  <a:srgbClr val="444444"/>
                </a:solidFill>
                <a:effectLst/>
                <a:latin typeface="proxima-nova"/>
              </a:rPr>
              <a:t>Engaged employees tend to be highly committed to their job. This means that they will be more invested in their job and less likely to 'vanish' without first informing the team about their leave plans.</a:t>
            </a:r>
          </a:p>
          <a:p>
            <a:pPr algn="l"/>
            <a:r>
              <a:rPr lang="en-GB" b="0" i="0" dirty="0">
                <a:solidFill>
                  <a:srgbClr val="444444"/>
                </a:solidFill>
                <a:effectLst/>
                <a:latin typeface="proxima-nova"/>
              </a:rPr>
              <a:t>Employee engagement surveys ensure that employees are fully engaged and committed to the mission and vision of the organization. They </a:t>
            </a:r>
            <a:r>
              <a:rPr lang="en-GB" b="0" i="0" dirty="0" err="1">
                <a:solidFill>
                  <a:srgbClr val="444444"/>
                </a:solidFill>
                <a:effectLst/>
                <a:latin typeface="proxima-nova"/>
              </a:rPr>
              <a:t>instill</a:t>
            </a:r>
            <a:r>
              <a:rPr lang="en-GB" b="0" i="0" dirty="0">
                <a:solidFill>
                  <a:srgbClr val="444444"/>
                </a:solidFill>
                <a:effectLst/>
                <a:latin typeface="proxima-nova"/>
              </a:rPr>
              <a:t> a sense of commitment in employees which encourages them to arrive at work ready to get the job done.</a:t>
            </a:r>
          </a:p>
          <a:p>
            <a:pPr algn="l"/>
            <a:r>
              <a:rPr lang="en-GB" b="0" i="0" dirty="0">
                <a:solidFill>
                  <a:srgbClr val="444444"/>
                </a:solidFill>
                <a:effectLst/>
                <a:latin typeface="proxima-nova"/>
              </a:rPr>
              <a:t>Studies reveal that</a:t>
            </a:r>
            <a:r>
              <a:rPr lang="en-GB" b="1" i="0" dirty="0">
                <a:solidFill>
                  <a:srgbClr val="444444"/>
                </a:solidFill>
                <a:effectLst/>
                <a:latin typeface="proxima-nova"/>
              </a:rPr>
              <a:t> highly engaged workplaces observe 41% lower absenteeism</a:t>
            </a:r>
            <a:r>
              <a:rPr lang="en-GB" b="0" i="0" dirty="0">
                <a:solidFill>
                  <a:srgbClr val="444444"/>
                </a:solidFill>
                <a:effectLst/>
                <a:latin typeface="proxima-nova"/>
              </a:rPr>
              <a:t>. When employees take days off occasionally, it is a sign of being engaged.</a:t>
            </a:r>
          </a:p>
          <a:p>
            <a:pPr algn="l"/>
            <a:r>
              <a:rPr lang="en-GB" b="0" i="0" dirty="0">
                <a:solidFill>
                  <a:srgbClr val="444444"/>
                </a:solidFill>
                <a:effectLst/>
                <a:latin typeface="proxima-nova"/>
              </a:rPr>
              <a:t>Employees who are secure in their role will plan for vacation accordingly, and are less likely to disappear without warning. </a:t>
            </a:r>
          </a:p>
          <a:p>
            <a:pPr algn="l"/>
            <a:r>
              <a:rPr lang="en-GB" b="1" i="0" u="none" strike="noStrike" dirty="0">
                <a:solidFill>
                  <a:srgbClr val="444444"/>
                </a:solidFill>
                <a:effectLst/>
                <a:latin typeface="proxima-nova"/>
              </a:rPr>
              <a:t>8. Higher Retention </a:t>
            </a:r>
          </a:p>
          <a:p>
            <a:pPr algn="l"/>
            <a:r>
              <a:rPr lang="en-GB" b="0" i="0" dirty="0">
                <a:solidFill>
                  <a:srgbClr val="444444"/>
                </a:solidFill>
                <a:effectLst/>
                <a:latin typeface="proxima-nova"/>
              </a:rPr>
              <a:t>The main reason why employees walk out of an organization is that they feel that their strengths are not fully utilized, they do not feel challenged, or they simply do not enjoy working at the organization. These are all signs of low engagement.</a:t>
            </a:r>
          </a:p>
          <a:p>
            <a:pPr algn="l"/>
            <a:r>
              <a:rPr lang="en-GB" b="0" i="0" dirty="0">
                <a:solidFill>
                  <a:srgbClr val="444444"/>
                </a:solidFill>
                <a:effectLst/>
                <a:latin typeface="proxima-nova"/>
              </a:rPr>
              <a:t>To avoid high turnover, employers need to conduct employee engagement surveys to detect if an employee is likely to leave the organization early on. The insights offered by surveys allow employers to make the right decision to ensure that employees are engaged and do not look elsewhere for work.</a:t>
            </a:r>
          </a:p>
          <a:p>
            <a:pPr algn="l"/>
            <a:r>
              <a:rPr lang="en-GB" b="0" i="0" dirty="0">
                <a:solidFill>
                  <a:srgbClr val="444444"/>
                </a:solidFill>
                <a:effectLst/>
                <a:latin typeface="proxima-nova"/>
              </a:rPr>
              <a:t>It is more cost-effective to retain employees, as </a:t>
            </a:r>
            <a:r>
              <a:rPr lang="en-GB" b="1" i="0" dirty="0">
                <a:solidFill>
                  <a:srgbClr val="444444"/>
                </a:solidFill>
                <a:effectLst/>
                <a:latin typeface="proxima-nova"/>
              </a:rPr>
              <a:t>high turnover levels can prove costly for organizations</a:t>
            </a:r>
            <a:r>
              <a:rPr lang="en-GB" b="0" i="0" dirty="0">
                <a:solidFill>
                  <a:srgbClr val="444444"/>
                </a:solidFill>
                <a:effectLst/>
                <a:latin typeface="proxima-nova"/>
              </a:rPr>
              <a:t>.</a:t>
            </a:r>
          </a:p>
          <a:p>
            <a:pPr algn="l"/>
            <a:r>
              <a:rPr lang="en-GB" b="0" i="0" dirty="0">
                <a:solidFill>
                  <a:srgbClr val="444444"/>
                </a:solidFill>
                <a:effectLst/>
                <a:latin typeface="proxima-nova"/>
              </a:rPr>
              <a:t>It can be extremely expensive for employers to rehire, retrain, and restructure employees. Hence, employers need to put in the effort to ensure employees are engaged and less likely to search for work somewhere else.</a:t>
            </a:r>
          </a:p>
          <a:p>
            <a:pPr algn="l"/>
            <a:r>
              <a:rPr lang="en-GB" b="1" i="0" u="none" strike="noStrike" dirty="0">
                <a:solidFill>
                  <a:srgbClr val="444444"/>
                </a:solidFill>
                <a:effectLst/>
                <a:latin typeface="proxima-nova"/>
              </a:rPr>
              <a:t>9. Increased Employee Loyalty </a:t>
            </a:r>
          </a:p>
          <a:p>
            <a:pPr algn="l"/>
            <a:r>
              <a:rPr lang="en-GB" b="0" i="0" dirty="0">
                <a:solidFill>
                  <a:srgbClr val="444444"/>
                </a:solidFill>
                <a:effectLst/>
                <a:latin typeface="proxima-nova"/>
              </a:rPr>
              <a:t>The concept of employee loyalty is changing as the </a:t>
            </a:r>
            <a:r>
              <a:rPr lang="en-GB" b="0" i="0" u="none" strike="noStrike" dirty="0">
                <a:solidFill>
                  <a:srgbClr val="305BB1"/>
                </a:solidFill>
                <a:effectLst/>
                <a:latin typeface="proxima-nova"/>
                <a:hlinkClick r:id="rId7"/>
              </a:rPr>
              <a:t>younger generation enters the workforce</a:t>
            </a:r>
            <a:r>
              <a:rPr lang="en-GB" b="0" i="0" dirty="0">
                <a:solidFill>
                  <a:srgbClr val="444444"/>
                </a:solidFill>
                <a:effectLst/>
                <a:latin typeface="proxima-nova"/>
              </a:rPr>
              <a:t>. </a:t>
            </a:r>
          </a:p>
          <a:p>
            <a:pPr algn="l"/>
            <a:r>
              <a:rPr lang="en-GB" b="0" i="0" dirty="0">
                <a:solidFill>
                  <a:srgbClr val="444444"/>
                </a:solidFill>
                <a:effectLst/>
                <a:latin typeface="proxima-nova"/>
              </a:rPr>
              <a:t>According to a study by the </a:t>
            </a:r>
            <a:r>
              <a:rPr lang="en-GB" b="0" i="0" u="none" strike="noStrike" dirty="0">
                <a:solidFill>
                  <a:srgbClr val="305BB1"/>
                </a:solidFill>
                <a:effectLst/>
                <a:latin typeface="proxima-nova"/>
                <a:hlinkClick r:id="rId8"/>
              </a:rPr>
              <a:t>IBM Smarter Workforce Institute</a:t>
            </a:r>
            <a:r>
              <a:rPr lang="en-GB" b="0" i="0" dirty="0">
                <a:solidFill>
                  <a:srgbClr val="444444"/>
                </a:solidFill>
                <a:effectLst/>
                <a:latin typeface="proxima-nova"/>
              </a:rPr>
              <a:t>, </a:t>
            </a:r>
            <a:r>
              <a:rPr lang="en-GB" b="1" i="0" dirty="0">
                <a:solidFill>
                  <a:srgbClr val="444444"/>
                </a:solidFill>
                <a:effectLst/>
                <a:latin typeface="proxima-nova"/>
              </a:rPr>
              <a:t>46% of employees are willing to accept another job offer</a:t>
            </a:r>
            <a:r>
              <a:rPr lang="en-GB" b="0" i="0" dirty="0">
                <a:solidFill>
                  <a:srgbClr val="444444"/>
                </a:solidFill>
                <a:effectLst/>
                <a:latin typeface="proxima-nova"/>
              </a:rPr>
              <a:t> if an opportunity presented itself.</a:t>
            </a:r>
          </a:p>
          <a:p>
            <a:pPr algn="l"/>
            <a:r>
              <a:rPr lang="en-GB" b="0" i="0" dirty="0">
                <a:solidFill>
                  <a:srgbClr val="444444"/>
                </a:solidFill>
                <a:effectLst/>
                <a:latin typeface="proxima-nova"/>
              </a:rPr>
              <a:t>This means that even if employees might not be actively searching for a new job, they can easily make a switch if something better comes their way.</a:t>
            </a:r>
          </a:p>
          <a:p>
            <a:pPr algn="l"/>
            <a:r>
              <a:rPr lang="en-GB" b="0" i="0" dirty="0">
                <a:solidFill>
                  <a:srgbClr val="444444"/>
                </a:solidFill>
                <a:effectLst/>
                <a:latin typeface="proxima-nova"/>
              </a:rPr>
              <a:t>Engaged employees, however, are more likely to stick around and prove their loyalty to the organization.</a:t>
            </a:r>
          </a:p>
          <a:p>
            <a:pPr algn="l"/>
            <a:r>
              <a:rPr lang="en-GB" b="1" i="0" u="none" strike="noStrike" dirty="0">
                <a:solidFill>
                  <a:srgbClr val="444444"/>
                </a:solidFill>
                <a:effectLst/>
                <a:latin typeface="proxima-nova"/>
              </a:rPr>
              <a:t>10. Improved Customer Service</a:t>
            </a:r>
          </a:p>
          <a:p>
            <a:pPr algn="l"/>
            <a:r>
              <a:rPr lang="en-GB" b="0" i="0" dirty="0">
                <a:solidFill>
                  <a:srgbClr val="444444"/>
                </a:solidFill>
                <a:effectLst/>
                <a:latin typeface="proxima-nova"/>
              </a:rPr>
              <a:t>Customer service has never been as important as it is now. Despite the release of numerous technologies, customer service continues to be a human-to-human experience.</a:t>
            </a:r>
          </a:p>
          <a:p>
            <a:pPr algn="l"/>
            <a:r>
              <a:rPr lang="en-GB" b="0" i="0" u="none" strike="noStrike" dirty="0">
                <a:solidFill>
                  <a:srgbClr val="305BB1"/>
                </a:solidFill>
                <a:effectLst/>
                <a:latin typeface="proxima-nova"/>
                <a:hlinkClick r:id="rId9"/>
              </a:rPr>
              <a:t>Research shows</a:t>
            </a:r>
            <a:r>
              <a:rPr lang="en-GB" b="0" i="0" dirty="0">
                <a:solidFill>
                  <a:srgbClr val="444444"/>
                </a:solidFill>
                <a:effectLst/>
                <a:latin typeface="proxima-nova"/>
              </a:rPr>
              <a:t> that</a:t>
            </a:r>
            <a:r>
              <a:rPr lang="en-GB" b="1" i="0" dirty="0">
                <a:solidFill>
                  <a:srgbClr val="444444"/>
                </a:solidFill>
                <a:effectLst/>
                <a:latin typeface="proxima-nova"/>
              </a:rPr>
              <a:t> human-to-human interactions can boost sales</a:t>
            </a:r>
            <a:r>
              <a:rPr lang="en-GB" b="0" i="0" dirty="0">
                <a:solidFill>
                  <a:srgbClr val="444444"/>
                </a:solidFill>
                <a:effectLst/>
                <a:latin typeface="proxima-nova"/>
              </a:rPr>
              <a:t>. This is why employees must be engaged to ensure that they continue to serve customers in the best way possible.</a:t>
            </a:r>
          </a:p>
          <a:p>
            <a:pPr algn="l"/>
            <a:r>
              <a:rPr lang="en-GB" b="0" i="0" dirty="0">
                <a:solidFill>
                  <a:srgbClr val="444444"/>
                </a:solidFill>
                <a:effectLst/>
                <a:latin typeface="proxima-nova"/>
              </a:rPr>
              <a:t>Engaged employees are likely to care deeply about their job and would put in the effort to provide customers with the best experience. </a:t>
            </a:r>
          </a:p>
          <a:p>
            <a:pPr algn="l"/>
            <a:endParaRPr lang="en-GB" b="0" i="0" dirty="0">
              <a:solidFill>
                <a:srgbClr val="444444"/>
              </a:solidFill>
              <a:effectLst/>
              <a:latin typeface="proxima-nova"/>
            </a:endParaRPr>
          </a:p>
          <a:p>
            <a:endParaRPr lang="en-GB" u="sng" dirty="0">
              <a:solidFill>
                <a:schemeClr val="tx1"/>
              </a:solidFill>
              <a:hlinkClick r:id="rId3">
                <a:extLst>
                  <a:ext uri="{A12FA001-AC4F-418D-AE19-62706E023703}">
                    <ahyp:hlinkClr xmlns:ahyp="http://schemas.microsoft.com/office/drawing/2018/hyperlinkcolor" val="tx"/>
                  </a:ext>
                </a:extLst>
              </a:hlinkClick>
            </a:endParaRPr>
          </a:p>
          <a:p>
            <a:endParaRPr lang="en-GB" dirty="0">
              <a:solidFill>
                <a:srgbClr val="0563C1"/>
              </a:solidFill>
              <a:hlinkClick r:id="rId3">
                <a:extLst>
                  <a:ext uri="{A12FA001-AC4F-418D-AE19-62706E023703}">
                    <ahyp:hlinkClr xmlns:ahyp="http://schemas.microsoft.com/office/drawing/2018/hyperlinkcolor" val="tx"/>
                  </a:ext>
                </a:extLst>
              </a:hlinkClick>
            </a:endParaRPr>
          </a:p>
        </p:txBody>
      </p:sp>
      <p:sp>
        <p:nvSpPr>
          <p:cNvPr id="4" name="Slide Number Placeholder 3"/>
          <p:cNvSpPr>
            <a:spLocks noGrp="1"/>
          </p:cNvSpPr>
          <p:nvPr>
            <p:ph type="sldNum" sz="quarter" idx="5"/>
          </p:nvPr>
        </p:nvSpPr>
        <p:spPr/>
        <p:txBody>
          <a:bodyPr/>
          <a:lstStyle/>
          <a:p>
            <a:fld id="{C0CF43B6-10DC-4B47-B5D3-F6C7D866ED8F}" type="slidenum">
              <a:rPr lang="en-GB" smtClean="0"/>
              <a:t>17</a:t>
            </a:fld>
            <a:endParaRPr lang="en-GB"/>
          </a:p>
        </p:txBody>
      </p:sp>
    </p:spTree>
    <p:extLst>
      <p:ext uri="{BB962C8B-B14F-4D97-AF65-F5344CB8AC3E}">
        <p14:creationId xmlns:p14="http://schemas.microsoft.com/office/powerpoint/2010/main" val="3416500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a:p>
            <a:pPr lvl="0"/>
            <a:r>
              <a:rPr lang="en-US" dirty="0"/>
              <a:t>Here are seven creative ways to engage employees at a hotel.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18</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1" i="0" dirty="0">
                <a:solidFill>
                  <a:srgbClr val="009344"/>
                </a:solidFill>
                <a:effectLst/>
                <a:latin typeface="Montserrat" panose="020B0604020202020204" pitchFamily="2" charset="0"/>
              </a:rPr>
              <a:t>What is a Mission Statement? </a:t>
            </a:r>
          </a:p>
          <a:p>
            <a:pPr algn="l"/>
            <a:r>
              <a:rPr lang="en-GB" b="0" i="0" dirty="0">
                <a:solidFill>
                  <a:srgbClr val="000000"/>
                </a:solidFill>
                <a:effectLst/>
                <a:latin typeface="Montserrat" panose="020B0604020202020204" pitchFamily="2" charset="0"/>
              </a:rPr>
              <a:t>A </a:t>
            </a:r>
            <a:r>
              <a:rPr lang="en-GB" b="0" i="0" dirty="0">
                <a:solidFill>
                  <a:srgbClr val="095D5A"/>
                </a:solidFill>
                <a:effectLst/>
                <a:latin typeface="Montserrat" panose="020B0604020202020204" pitchFamily="2" charset="0"/>
              </a:rPr>
              <a:t>Mission statement</a:t>
            </a:r>
            <a:r>
              <a:rPr lang="en-GB" b="0" i="0" dirty="0">
                <a:solidFill>
                  <a:srgbClr val="000000"/>
                </a:solidFill>
                <a:effectLst/>
                <a:latin typeface="Montserrat" panose="020B0604020202020204" pitchFamily="2" charset="0"/>
              </a:rPr>
              <a:t> is important for an organization because it defines the business, products or services, and customers, thereby defining the primary objective. It provides detailed information about what the organization does, how it does, and who it does it for. Unlike the vision statement, it is short-term in nature.</a:t>
            </a:r>
          </a:p>
          <a:p>
            <a:pPr algn="l"/>
            <a:r>
              <a:rPr lang="en-GB" b="0" i="1" dirty="0">
                <a:solidFill>
                  <a:srgbClr val="000000"/>
                </a:solidFill>
                <a:effectLst/>
                <a:latin typeface="Montserrat" panose="020B0604020202020204" pitchFamily="2" charset="0"/>
              </a:rPr>
              <a:t>“According to Stephen Covey if you don’t set your goals based upon your Mission Statement, you may be climbing the ladder of success only to realize, when you get to the top, you are on the wrong building”</a:t>
            </a:r>
            <a:endParaRPr lang="en-GB" b="0" i="0" dirty="0">
              <a:solidFill>
                <a:srgbClr val="000000"/>
              </a:solidFill>
              <a:effectLst/>
              <a:latin typeface="Montserrat" panose="020B0604020202020204" pitchFamily="2" charset="0"/>
            </a:endParaRPr>
          </a:p>
          <a:p>
            <a:pPr algn="l"/>
            <a:r>
              <a:rPr lang="en-GB" b="0" i="0" dirty="0">
                <a:solidFill>
                  <a:srgbClr val="009344"/>
                </a:solidFill>
                <a:effectLst/>
                <a:latin typeface="Montserrat" panose="020B0604020202020204" pitchFamily="2" charset="0"/>
              </a:rPr>
              <a:t>What is a Vision Statement? </a:t>
            </a:r>
          </a:p>
          <a:p>
            <a:pPr algn="l"/>
            <a:r>
              <a:rPr lang="en-GB" b="0" i="0" dirty="0">
                <a:solidFill>
                  <a:srgbClr val="000000"/>
                </a:solidFill>
                <a:effectLst/>
                <a:latin typeface="Montserrat" panose="020B0604020202020204" pitchFamily="2" charset="0"/>
              </a:rPr>
              <a:t>Where in, </a:t>
            </a:r>
            <a:r>
              <a:rPr lang="en-GB" b="0" i="0" dirty="0">
                <a:solidFill>
                  <a:srgbClr val="095D5A"/>
                </a:solidFill>
                <a:effectLst/>
                <a:latin typeface="Montserrat" panose="020B0604020202020204" pitchFamily="2" charset="0"/>
              </a:rPr>
              <a:t>the Vision statement</a:t>
            </a:r>
            <a:r>
              <a:rPr lang="en-GB" b="0" i="0" dirty="0">
                <a:solidFill>
                  <a:srgbClr val="000000"/>
                </a:solidFill>
                <a:effectLst/>
                <a:latin typeface="Montserrat" panose="020B0604020202020204" pitchFamily="2" charset="0"/>
              </a:rPr>
              <a:t> focuses on its goals and aspirations, which describes how the future will look if the organization achieves its mission. They are also timeless, even if the business changes its strategy, the vision will often stay the same. A realistic, credible, and attractive vision statement attracts commitment and energizes its people.</a:t>
            </a:r>
          </a:p>
          <a:p>
            <a:pPr algn="l"/>
            <a:r>
              <a:rPr lang="en-GB" b="0" i="0" dirty="0">
                <a:solidFill>
                  <a:srgbClr val="000000"/>
                </a:solidFill>
                <a:effectLst/>
                <a:latin typeface="Montserrat" panose="020B0604020202020204" pitchFamily="2" charset="0"/>
              </a:rPr>
              <a:t>In addition, a well thought out vision statement bridges the present with the future while establishing a standard for excellence. It also communicates the purpose of the organization to the employees and other stakeholders and provides them with the inspiration to achieve that purpose.</a:t>
            </a:r>
          </a:p>
          <a:p>
            <a:pPr algn="l"/>
            <a:r>
              <a:rPr lang="en-GB" b="0" i="0" dirty="0">
                <a:solidFill>
                  <a:srgbClr val="000000"/>
                </a:solidFill>
                <a:effectLst/>
                <a:latin typeface="Montserrat" panose="020B0604020202020204" pitchFamily="2" charset="0"/>
              </a:rPr>
              <a:t>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Importance of Vision and Mission Statement in an organization</a:t>
            </a:r>
          </a:p>
          <a:p>
            <a:pPr algn="l"/>
            <a:r>
              <a:rPr lang="en-GB" b="0" i="0" dirty="0">
                <a:solidFill>
                  <a:srgbClr val="000000"/>
                </a:solidFill>
                <a:effectLst/>
                <a:latin typeface="Montserrat" panose="020B0604020202020204" pitchFamily="2" charset="0"/>
              </a:rPr>
              <a:t>Both the mission and vision statement play an important role in the organization:</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The vision and mission statements define the purpose of the organization and </a:t>
            </a:r>
            <a:r>
              <a:rPr lang="en-GB" b="0" i="0" dirty="0" err="1">
                <a:solidFill>
                  <a:srgbClr val="000000"/>
                </a:solidFill>
                <a:effectLst/>
                <a:latin typeface="Montserrat" panose="020B0604020202020204" pitchFamily="2" charset="0"/>
              </a:rPr>
              <a:t>instill</a:t>
            </a:r>
            <a:r>
              <a:rPr lang="en-GB" b="0" i="0" dirty="0">
                <a:solidFill>
                  <a:srgbClr val="000000"/>
                </a:solidFill>
                <a:effectLst/>
                <a:latin typeface="Montserrat" panose="020B0604020202020204" pitchFamily="2" charset="0"/>
              </a:rPr>
              <a:t> a sense of belonging and identity to the employees. This motivates them to work harder in order to achieve success. It gives the</a:t>
            </a:r>
            <a:r>
              <a:rPr lang="en-GB" b="0" i="0" u="none" strike="noStrike" dirty="0">
                <a:solidFill>
                  <a:srgbClr val="009649"/>
                </a:solidFill>
                <a:effectLst/>
                <a:latin typeface="Montserrat" panose="020B0604020202020204" pitchFamily="2" charset="0"/>
                <a:hlinkClick r:id="rId3"/>
              </a:rPr>
              <a:t> right mindset to grow business</a:t>
            </a:r>
            <a:r>
              <a:rPr lang="en-GB" b="0" i="0" dirty="0">
                <a:solidFill>
                  <a:srgbClr val="000000"/>
                </a:solidFill>
                <a:effectLst/>
                <a:latin typeface="Montserrat" panose="020B0604020202020204" pitchFamily="2" charset="0"/>
              </a:rPr>
              <a:t>.</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mission statement provides the direction that is to be followed by the organization while the vision statement provides the goal (or the destination) to be reached by following the direction.</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It helps to properly align the resources of an organization towards achieving a successful future.</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mission statement provides the organization with a clear and effective guide for making decisions, while the vision statement ensures that all the decisions made are properly aligned with what the organization hopes to achieve</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The vision and mission statements provide a focal point that helps to align everyone with the organization, thus ensuring that everyone is working towards a single purpose. This helps to increase efficiency and productivity in the organization.</a:t>
            </a:r>
          </a:p>
          <a:p>
            <a:pPr algn="l"/>
            <a:r>
              <a:rPr lang="en-GB" b="0" i="0" dirty="0">
                <a:solidFill>
                  <a:srgbClr val="000000"/>
                </a:solidFill>
                <a:effectLst/>
                <a:latin typeface="Montserrat" panose="020B0604020202020204" pitchFamily="2" charset="0"/>
              </a:rPr>
              <a:t>In conclusion, we can only say that vision and mission statements are very essential for companies. Without vision and mission statement companies do not have the goals and if there is no goal, how can companies survive? </a:t>
            </a:r>
          </a:p>
          <a:p>
            <a:pPr algn="l"/>
            <a:r>
              <a:rPr lang="en-GB" b="0" i="0" dirty="0">
                <a:solidFill>
                  <a:srgbClr val="000000"/>
                </a:solidFill>
                <a:effectLst/>
                <a:latin typeface="Montserrat" panose="020B0604020202020204" pitchFamily="2" charset="0"/>
              </a:rPr>
              <a:t>A Vision and mission statement is a born of every planning and strategy of the companies and they can best be described as a compass and destination of the organization respectively. However, we can say that vision and mission statements are the base of organizations as not doing so would be like going on a journey without knowing the direction you are to follow or the destination.</a:t>
            </a:r>
          </a:p>
          <a:p>
            <a:pPr algn="l"/>
            <a:r>
              <a:rPr lang="en-GB" b="0" i="0" dirty="0">
                <a:solidFill>
                  <a:srgbClr val="000000"/>
                </a:solidFill>
                <a:effectLst/>
                <a:latin typeface="Montserrat" panose="020B0604020202020204" pitchFamily="2" charset="0"/>
              </a:rPr>
              <a:t> </a:t>
            </a:r>
          </a:p>
          <a:p>
            <a:pPr algn="l"/>
            <a:r>
              <a:rPr lang="en-GB" b="0" i="0" dirty="0">
                <a:solidFill>
                  <a:srgbClr val="1A2755"/>
                </a:solidFill>
                <a:effectLst/>
                <a:latin typeface="Montserrat" panose="020B0604020202020204" pitchFamily="2" charset="0"/>
              </a:rPr>
              <a:t>Creating a vision and mission statement for your organization</a:t>
            </a:r>
          </a:p>
          <a:p>
            <a:pPr algn="l"/>
            <a:r>
              <a:rPr lang="en-GB" b="0" i="0" dirty="0">
                <a:solidFill>
                  <a:srgbClr val="000000"/>
                </a:solidFill>
                <a:effectLst/>
                <a:latin typeface="Montserrat" panose="020B0604020202020204" pitchFamily="2" charset="0"/>
              </a:rPr>
              <a:t>A company’s success, a lot of it, depends on its vision and mission statements. They have certain core elements that drive an organization to the height it aims at reaching. Creating correct statements for your business that suits your trade and work area should be on top priority.  </a:t>
            </a:r>
          </a:p>
          <a:p>
            <a:pPr algn="l"/>
            <a:r>
              <a:rPr lang="en-GB" b="0" i="0" dirty="0">
                <a:solidFill>
                  <a:srgbClr val="000000"/>
                </a:solidFill>
                <a:effectLst/>
                <a:latin typeface="Montserrat" panose="020B0604020202020204" pitchFamily="2" charset="0"/>
              </a:rPr>
              <a:t>Though it takes a lot of brainstorming sessions to draft a vision and mission statement, if followed these steps, creating them is easier.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Know the purpose of your organization</a:t>
            </a:r>
          </a:p>
          <a:p>
            <a:pPr algn="l"/>
            <a:r>
              <a:rPr lang="en-GB" b="0" i="0" dirty="0">
                <a:solidFill>
                  <a:srgbClr val="000000"/>
                </a:solidFill>
                <a:effectLst/>
                <a:latin typeface="Montserrat" panose="020B0604020202020204" pitchFamily="2" charset="0"/>
              </a:rPr>
              <a:t>Before drafting the vision and mission statements, you should be completely aware of the purpose of your organization. An organization’s purpose is solely based on its core values and a philosophy that dictates it. Note your values, beliefs, and purpose is set.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Note your strengths</a:t>
            </a:r>
          </a:p>
          <a:p>
            <a:pPr algn="l"/>
            <a:r>
              <a:rPr lang="en-GB" b="0" i="0" dirty="0">
                <a:solidFill>
                  <a:srgbClr val="000000"/>
                </a:solidFill>
                <a:effectLst/>
                <a:latin typeface="Montserrat" panose="020B0604020202020204" pitchFamily="2" charset="0"/>
              </a:rPr>
              <a:t>To become successful you must know your strengths. To discover your strengths,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Take your employees perspective on your company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Consider improvement opportunities from time to time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Sometimes explore beyond your horizons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Identify factors that influence your business </a:t>
            </a:r>
          </a:p>
          <a:p>
            <a:pPr algn="l"/>
            <a:r>
              <a:rPr lang="en-GB" b="0" i="0" dirty="0">
                <a:solidFill>
                  <a:srgbClr val="000000"/>
                </a:solidFill>
                <a:effectLst/>
                <a:latin typeface="Montserrat" panose="020B0604020202020204" pitchFamily="2" charset="0"/>
              </a:rPr>
              <a:t>By knowing your strengths, you can improve even better and get a better vision for your organization. You can set your next targets accordingly.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Project a five-year plan</a:t>
            </a:r>
          </a:p>
          <a:p>
            <a:pPr algn="l"/>
            <a:r>
              <a:rPr lang="en-GB" b="0" i="0" dirty="0">
                <a:solidFill>
                  <a:srgbClr val="000000"/>
                </a:solidFill>
                <a:effectLst/>
                <a:latin typeface="Montserrat" panose="020B0604020202020204" pitchFamily="2" charset="0"/>
              </a:rPr>
              <a:t>Now, you know your company’s purpose and strengths. Setting up goals becomes easy for you. You can now write your vision and mission statement based on the analysis of these. To have a proper vision and mission statement, you should be specific, measurable, attainable, relevant, and timebound. Determine your five-year plans such as </a:t>
            </a:r>
            <a:r>
              <a:rPr lang="en-GB" b="0" i="0" u="none" strike="noStrike" dirty="0">
                <a:solidFill>
                  <a:srgbClr val="009649"/>
                </a:solidFill>
                <a:effectLst/>
                <a:latin typeface="Montserrat" panose="020B0604020202020204" pitchFamily="2" charset="0"/>
                <a:hlinkClick r:id="rId4"/>
              </a:rPr>
              <a:t>business expansion</a:t>
            </a:r>
            <a:r>
              <a:rPr lang="en-GB" b="0" i="0" dirty="0">
                <a:solidFill>
                  <a:srgbClr val="000000"/>
                </a:solidFill>
                <a:effectLst/>
                <a:latin typeface="Montserrat" panose="020B0604020202020204" pitchFamily="2" charset="0"/>
              </a:rPr>
              <a:t> or </a:t>
            </a:r>
            <a:r>
              <a:rPr lang="en-GB" b="0" i="0" u="none" strike="noStrike" dirty="0" err="1">
                <a:solidFill>
                  <a:srgbClr val="009649"/>
                </a:solidFill>
                <a:effectLst/>
                <a:latin typeface="Montserrat" panose="020B0604020202020204" pitchFamily="2" charset="0"/>
                <a:hlinkClick r:id="rId5"/>
              </a:rPr>
              <a:t>startup</a:t>
            </a:r>
            <a:r>
              <a:rPr lang="en-GB" b="0" i="0" u="none" strike="noStrike" dirty="0">
                <a:solidFill>
                  <a:srgbClr val="009649"/>
                </a:solidFill>
                <a:effectLst/>
                <a:latin typeface="Montserrat" panose="020B0604020202020204" pitchFamily="2" charset="0"/>
                <a:hlinkClick r:id="rId5"/>
              </a:rPr>
              <a:t> ideas</a:t>
            </a:r>
            <a:r>
              <a:rPr lang="en-GB" b="0" i="0" dirty="0">
                <a:solidFill>
                  <a:srgbClr val="000000"/>
                </a:solidFill>
                <a:effectLst/>
                <a:latin typeface="Montserrat" panose="020B0604020202020204" pitchFamily="2" charset="0"/>
              </a:rPr>
              <a:t> based on this information. </a:t>
            </a:r>
          </a:p>
          <a:p>
            <a:pPr algn="l"/>
            <a:r>
              <a:rPr lang="en-GB" b="0" i="0" dirty="0">
                <a:solidFill>
                  <a:srgbClr val="000000"/>
                </a:solidFill>
                <a:effectLst/>
                <a:latin typeface="Montserrat" panose="020B0604020202020204" pitchFamily="2" charset="0"/>
              </a:rPr>
              <a:t> </a:t>
            </a:r>
          </a:p>
          <a:p>
            <a:pPr algn="l"/>
            <a:r>
              <a:rPr lang="en-GB" b="0" i="0" dirty="0">
                <a:solidFill>
                  <a:srgbClr val="009344"/>
                </a:solidFill>
                <a:effectLst/>
                <a:latin typeface="Montserrat" panose="020B0604020202020204" pitchFamily="2" charset="0"/>
              </a:rPr>
              <a:t>Draft your statements</a:t>
            </a:r>
          </a:p>
          <a:p>
            <a:pPr algn="l"/>
            <a:r>
              <a:rPr lang="en-GB" b="0" i="0" dirty="0">
                <a:solidFill>
                  <a:srgbClr val="000000"/>
                </a:solidFill>
                <a:effectLst/>
                <a:latin typeface="Montserrat" panose="020B0604020202020204" pitchFamily="2" charset="0"/>
              </a:rPr>
              <a:t>Your vision and mission statements are for everyone who is associated with your organization in one way or another. It should be concise, simple, and should be easily memorized. </a:t>
            </a:r>
          </a:p>
          <a:p>
            <a:pPr algn="l"/>
            <a:r>
              <a:rPr lang="en-GB" b="0" i="0" dirty="0">
                <a:solidFill>
                  <a:srgbClr val="000000"/>
                </a:solidFill>
                <a:effectLst/>
                <a:latin typeface="Montserrat" panose="020B0604020202020204" pitchFamily="2" charset="0"/>
              </a:rPr>
              <a:t>The core elements while drafting an effective vision and mission statement are: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Clarity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Being Specific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Should be attainable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Unique </a:t>
            </a:r>
          </a:p>
          <a:p>
            <a:pPr algn="l" fontAlgn="ctr">
              <a:buFont typeface="Arial" panose="020B0604020202020204" pitchFamily="34" charset="0"/>
              <a:buChar char="•"/>
            </a:pPr>
            <a:r>
              <a:rPr lang="en-GB" b="0" i="0" dirty="0">
                <a:solidFill>
                  <a:srgbClr val="000000"/>
                </a:solidFill>
                <a:effectLst/>
                <a:latin typeface="Montserrat" panose="020B0604020202020204" pitchFamily="2" charset="0"/>
              </a:rPr>
              <a:t> Should Inspire people within and outside the organization. </a:t>
            </a:r>
          </a:p>
          <a:p>
            <a:pPr algn="l" fontAlgn="ctr">
              <a:buFont typeface="Arial" panose="020B0604020202020204" pitchFamily="34" charset="0"/>
              <a:buChar char="•"/>
            </a:pPr>
            <a:endParaRPr lang="en-GB" b="0" i="0" dirty="0">
              <a:solidFill>
                <a:srgbClr val="000000"/>
              </a:solidFill>
              <a:effectLst/>
              <a:latin typeface="Montserrat" panose="020B0604020202020204" pitchFamily="2" charset="0"/>
            </a:endParaRPr>
          </a:p>
          <a:p>
            <a:pPr algn="l" fontAlgn="ctr">
              <a:buFont typeface="Arial" panose="020B0604020202020204" pitchFamily="34" charset="0"/>
              <a:buChar char="•"/>
            </a:pPr>
            <a:r>
              <a:rPr lang="en-GB" dirty="0">
                <a:hlinkClick r:id="rId6"/>
              </a:rPr>
              <a:t>Mission And Vision - Why Is It Important l </a:t>
            </a:r>
            <a:r>
              <a:rPr lang="en-GB" dirty="0" err="1">
                <a:hlinkClick r:id="rId6"/>
              </a:rPr>
              <a:t>OpenGrowth</a:t>
            </a:r>
            <a:endParaRPr lang="en-GB" b="0" i="0" dirty="0">
              <a:solidFill>
                <a:srgbClr val="000000"/>
              </a:solidFill>
              <a:effectLst/>
              <a:latin typeface="Montserrat" panose="020B0604020202020204" pitchFamily="2" charset="0"/>
            </a:endParaRPr>
          </a:p>
          <a:p>
            <a:pPr algn="l"/>
            <a:r>
              <a:rPr lang="en-GB" b="0" i="0" dirty="0">
                <a:solidFill>
                  <a:srgbClr val="000000"/>
                </a:solidFill>
                <a:effectLst/>
                <a:latin typeface="Montserrat" panose="020B0604020202020204" pitchFamily="2" charset="0"/>
              </a:rPr>
              <a:t> </a:t>
            </a:r>
          </a:p>
          <a:p>
            <a:pPr algn="l"/>
            <a:r>
              <a:rPr lang="en-GB" b="0" i="0" dirty="0">
                <a:solidFill>
                  <a:srgbClr val="000000"/>
                </a:solidFill>
                <a:effectLst/>
                <a:latin typeface="Montserrat" panose="020B0604020202020204" pitchFamily="2" charset="0"/>
              </a:rPr>
              <a:t>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19</a:t>
            </a:fld>
            <a:endParaRPr lang="en-GB"/>
          </a:p>
        </p:txBody>
      </p:sp>
    </p:spTree>
    <p:extLst>
      <p:ext uri="{BB962C8B-B14F-4D97-AF65-F5344CB8AC3E}">
        <p14:creationId xmlns:p14="http://schemas.microsoft.com/office/powerpoint/2010/main" val="12928162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25637010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1C1C1C"/>
                </a:solidFill>
                <a:effectLst/>
                <a:latin typeface="proxima-nova"/>
              </a:rPr>
              <a:t>When we think of mission and vision statements and when designing, sometimes less is more. Look at TED’s mission statement; </a:t>
            </a:r>
            <a:r>
              <a:rPr lang="en-GB" b="1" i="0" dirty="0">
                <a:solidFill>
                  <a:srgbClr val="1C1C1C"/>
                </a:solidFill>
                <a:effectLst/>
                <a:latin typeface="proxima-nova"/>
              </a:rPr>
              <a:t>Spread Ideas. </a:t>
            </a:r>
            <a:r>
              <a:rPr lang="en-GB" b="0" i="0" dirty="0">
                <a:solidFill>
                  <a:srgbClr val="444444"/>
                </a:solidFill>
                <a:effectLst/>
                <a:latin typeface="GT-Walsheim"/>
              </a:rPr>
              <a:t>TED’s mission statement is simple, which makes it stand out on this list. While you might find it ironic that a media organization that hosts hours of content would stick to a two word mission statement, it actually fits with their branding. TED exists to share ideas online for free, and talks are usually limited to only 18 minutes. This kind of rapid-fire idea sharing is what makes TED such a lasting presence in American and global culture.</a:t>
            </a:r>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r>
              <a:rPr lang="en-GB" b="0" i="0" dirty="0">
                <a:solidFill>
                  <a:srgbClr val="1C1C1C"/>
                </a:solidFill>
                <a:effectLst/>
                <a:latin typeface="proxima-nova"/>
              </a:rPr>
              <a:t>Marriott’s Mission statement is to:</a:t>
            </a:r>
          </a:p>
          <a:p>
            <a:pPr algn="l"/>
            <a:r>
              <a:rPr lang="en-GB" b="0" i="0" dirty="0">
                <a:solidFill>
                  <a:srgbClr val="666666"/>
                </a:solidFill>
                <a:effectLst/>
                <a:latin typeface="Roboto" panose="02000000000000000000" pitchFamily="2" charset="0"/>
              </a:rPr>
              <a:t>Marriott’s vision statement is “to become the premiere provider and facilitator of leisure &amp; vacation experiences in the world.” </a:t>
            </a:r>
            <a:endParaRPr lang="en-GB" b="0" i="0" dirty="0">
              <a:solidFill>
                <a:srgbClr val="1C1C1C"/>
              </a:solidFill>
              <a:effectLst/>
              <a:latin typeface="proxima-nova"/>
            </a:endParaRPr>
          </a:p>
          <a:p>
            <a:pPr algn="l"/>
            <a:r>
              <a:rPr lang="en-GB" b="1" i="0" dirty="0">
                <a:solidFill>
                  <a:srgbClr val="1C1C1C"/>
                </a:solidFill>
                <a:effectLst/>
                <a:latin typeface="proxima-nova"/>
              </a:rPr>
              <a:t>We put people first</a:t>
            </a:r>
          </a:p>
          <a:p>
            <a:pPr algn="l"/>
            <a:r>
              <a:rPr lang="en-GB" b="0" i="0" dirty="0">
                <a:solidFill>
                  <a:srgbClr val="1C1C1C"/>
                </a:solidFill>
                <a:effectLst/>
                <a:latin typeface="proxima-nova"/>
              </a:rPr>
              <a:t>"Take care of associates and they will take care of the customers."</a:t>
            </a:r>
          </a:p>
          <a:p>
            <a:pPr algn="l"/>
            <a:r>
              <a:rPr lang="en-GB" b="0" i="0" dirty="0">
                <a:solidFill>
                  <a:srgbClr val="1C1C1C"/>
                </a:solidFill>
                <a:effectLst/>
                <a:latin typeface="proxima-nova"/>
              </a:rPr>
              <a:t>This is our founder’s philosophy and it has made Marriott International a great place to work for more than 85 years. Our people first culture has consistently earned us awards and recognition around the globe. Giving associates opportunities to grow and succeed is part of the company’s DNA. </a:t>
            </a: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endParaRPr lang="en-GB" b="0" i="0" dirty="0">
              <a:solidFill>
                <a:srgbClr val="1C1C1C"/>
              </a:solidFill>
              <a:effectLst/>
              <a:latin typeface="proxima-nova"/>
            </a:endParaRPr>
          </a:p>
          <a:p>
            <a:pPr algn="l"/>
            <a:r>
              <a:rPr lang="en-GB" b="1" i="0" dirty="0">
                <a:solidFill>
                  <a:srgbClr val="1C1C1C"/>
                </a:solidFill>
                <a:effectLst/>
                <a:latin typeface="proxima-nova"/>
              </a:rPr>
              <a:t>We Pursue Excellence</a:t>
            </a:r>
          </a:p>
          <a:p>
            <a:pPr algn="l"/>
            <a:r>
              <a:rPr lang="en-GB" b="1" i="0" dirty="0">
                <a:solidFill>
                  <a:srgbClr val="1C1C1C"/>
                </a:solidFill>
                <a:effectLst/>
                <a:latin typeface="proxima-nova"/>
              </a:rPr>
              <a:t>Our dedication to the customer shows in everything we do.</a:t>
            </a:r>
          </a:p>
          <a:p>
            <a:pPr algn="l"/>
            <a:r>
              <a:rPr lang="en-GB" b="0" i="0" dirty="0">
                <a:solidFill>
                  <a:srgbClr val="1C1C1C"/>
                </a:solidFill>
                <a:effectLst/>
                <a:latin typeface="proxima-nova"/>
              </a:rPr>
              <a:t>Marriott’s reputation for superior customer service dates back to J. Willard Marriott’s original goal for his business: “good food and good service at a fair price.” We take pride in the details—every day, in every destination worldwide. </a:t>
            </a:r>
          </a:p>
          <a:p>
            <a:pPr algn="l"/>
            <a:r>
              <a:rPr lang="en-GB" b="1" i="0" dirty="0">
                <a:solidFill>
                  <a:srgbClr val="1C1C1C"/>
                </a:solidFill>
                <a:effectLst/>
                <a:latin typeface="proxima-nova"/>
              </a:rPr>
              <a:t>We Serve Our World</a:t>
            </a:r>
          </a:p>
          <a:p>
            <a:pPr algn="l"/>
            <a:r>
              <a:rPr lang="en-GB" b="1" i="0" dirty="0">
                <a:solidFill>
                  <a:srgbClr val="1C1C1C"/>
                </a:solidFill>
                <a:effectLst/>
                <a:latin typeface="proxima-nova"/>
              </a:rPr>
              <a:t>Marriott strives to be a force for good.</a:t>
            </a:r>
          </a:p>
          <a:p>
            <a:pPr algn="l"/>
            <a:r>
              <a:rPr lang="en-GB" b="0" i="0" dirty="0">
                <a:solidFill>
                  <a:srgbClr val="1C1C1C"/>
                </a:solidFill>
                <a:effectLst/>
                <a:latin typeface="proxima-nova"/>
              </a:rPr>
              <a:t>Our sustainability and social impact platform, Serve 360: Doing Good in Every Direction, guides our path to making a positive and sustainable impact wherever we do business.</a:t>
            </a:r>
          </a:p>
          <a:p>
            <a:pPr algn="l"/>
            <a:endParaRPr lang="en-GB" b="0" i="0" dirty="0">
              <a:solidFill>
                <a:srgbClr val="1C1C1C"/>
              </a:solidFill>
              <a:effectLst/>
              <a:latin typeface="proxima-nova"/>
            </a:endParaRPr>
          </a:p>
          <a:p>
            <a:pPr algn="l"/>
            <a:r>
              <a:rPr lang="en-GB" dirty="0">
                <a:hlinkClick r:id="rId3"/>
              </a:rPr>
              <a:t>Core Values and Heritage | Marriott International Corporate Values</a:t>
            </a:r>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pPr algn="l"/>
            <a:endParaRPr lang="en-GB" b="0" i="0" dirty="0">
              <a:solidFill>
                <a:srgbClr val="1C1C1C"/>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21</a:t>
            </a:fld>
            <a:endParaRPr lang="en-GB"/>
          </a:p>
        </p:txBody>
      </p:sp>
    </p:spTree>
    <p:extLst>
      <p:ext uri="{BB962C8B-B14F-4D97-AF65-F5344CB8AC3E}">
        <p14:creationId xmlns:p14="http://schemas.microsoft.com/office/powerpoint/2010/main" val="13515360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from associates how Marriott’s culture of putting people first has transformed into a global movement called </a:t>
            </a:r>
            <a:r>
              <a:rPr lang="en-GB" sz="1200" b="0" i="0" u="none" strike="noStrike" kern="1200" dirty="0" err="1">
                <a:solidFill>
                  <a:schemeClr val="tx1"/>
                </a:solidFill>
                <a:effectLst/>
                <a:latin typeface="+mn-lt"/>
                <a:ea typeface="+mn-ea"/>
                <a:cs typeface="+mn-cs"/>
              </a:rPr>
              <a:t>TakeCare</a:t>
            </a:r>
            <a:r>
              <a:rPr lang="en-GB" sz="1200" b="0" i="0" u="none" strike="noStrike" kern="1200" dirty="0">
                <a:solidFill>
                  <a:schemeClr val="tx1"/>
                </a:solidFill>
                <a:effectLst/>
                <a:latin typeface="+mn-lt"/>
                <a:ea typeface="+mn-ea"/>
                <a:cs typeface="+mn-cs"/>
              </a:rPr>
              <a:t>, and how that has empowered them on their career journey.</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1550335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Group activity:</a:t>
            </a:r>
          </a:p>
          <a:p>
            <a:endParaRPr lang="en-GB" dirty="0"/>
          </a:p>
          <a:p>
            <a:r>
              <a:rPr lang="en-GB" dirty="0"/>
              <a:t>Imagine you are team of department heads working for Hotel Trinity. It’s your job to come up with a new mission statement and vision statements for your hotel. Think about the culture you want to create. </a:t>
            </a:r>
          </a:p>
          <a:p>
            <a:endParaRPr lang="en-GB" dirty="0"/>
          </a:p>
          <a:p>
            <a:r>
              <a:rPr lang="en-GB" dirty="0"/>
              <a:t>Imagine at the moment your teams are not particularly engaged. They are mostly satisfied. How are you going to turn this around through your company values?</a:t>
            </a:r>
          </a:p>
          <a:p>
            <a:endParaRPr lang="en-GB" dirty="0"/>
          </a:p>
          <a:p>
            <a:r>
              <a:rPr lang="en-GB" dirty="0"/>
              <a:t>4 groups:</a:t>
            </a:r>
          </a:p>
          <a:p>
            <a:endParaRPr lang="en-GB" dirty="0"/>
          </a:p>
          <a:p>
            <a:r>
              <a:rPr lang="en-GB" dirty="0"/>
              <a:t>Google great mission and vision statements  and combine what you think will create  a great work culture.</a:t>
            </a:r>
          </a:p>
        </p:txBody>
      </p:sp>
      <p:sp>
        <p:nvSpPr>
          <p:cNvPr id="4" name="Slide Number Placeholder 3"/>
          <p:cNvSpPr>
            <a:spLocks noGrp="1"/>
          </p:cNvSpPr>
          <p:nvPr>
            <p:ph type="sldNum" sz="quarter" idx="5"/>
          </p:nvPr>
        </p:nvSpPr>
        <p:spPr/>
        <p:txBody>
          <a:bodyPr/>
          <a:lstStyle/>
          <a:p>
            <a:fld id="{C0CF43B6-10DC-4B47-B5D3-F6C7D866ED8F}" type="slidenum">
              <a:rPr lang="en-GB" smtClean="0"/>
              <a:t>23</a:t>
            </a:fld>
            <a:endParaRPr lang="en-GB"/>
          </a:p>
        </p:txBody>
      </p:sp>
    </p:spTree>
    <p:extLst>
      <p:ext uri="{BB962C8B-B14F-4D97-AF65-F5344CB8AC3E}">
        <p14:creationId xmlns:p14="http://schemas.microsoft.com/office/powerpoint/2010/main" val="5302035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Linking mission and visions statements to goals</a:t>
            </a:r>
          </a:p>
          <a:p>
            <a:endParaRPr lang="en-GB" dirty="0"/>
          </a:p>
          <a:p>
            <a:pPr algn="l"/>
            <a:r>
              <a:rPr lang="en-GB" b="0" i="0" dirty="0">
                <a:solidFill>
                  <a:srgbClr val="58595B"/>
                </a:solidFill>
                <a:effectLst/>
                <a:latin typeface="Roboto" panose="02000000000000000000" pitchFamily="2" charset="0"/>
              </a:rPr>
              <a:t>Most employees want to do the right thing. They want their company to succeed. But even the best employees with the best intentions need to know where to go. Without direction, there’s a lot of noise that can keep your employees – and ultimately, your company – from getting ahead. If your mission and vision statement is not inspiring, rephrase it to inspire and help rally employees around a common good. As you develop your mission statement, consider what makes your company unique. Is it the quality of your product or service? Communication? Fairness? Community involvement? When you incorporate these elements into your mission statement, it says that in every way that you approach the market, this is where your organization places value.</a:t>
            </a: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Consider Starbuck’s mission statement: “To inspire and nurture the human spirit – one person, one cup and one </a:t>
            </a:r>
            <a:r>
              <a:rPr lang="en-GB" b="0" i="0" dirty="0" err="1">
                <a:solidFill>
                  <a:srgbClr val="58595B"/>
                </a:solidFill>
                <a:effectLst/>
                <a:latin typeface="Roboto" panose="02000000000000000000" pitchFamily="2" charset="0"/>
              </a:rPr>
              <a:t>neighborhood</a:t>
            </a:r>
            <a:r>
              <a:rPr lang="en-GB" b="0" i="0" dirty="0">
                <a:solidFill>
                  <a:srgbClr val="58595B"/>
                </a:solidFill>
                <a:effectLst/>
                <a:latin typeface="Roboto" panose="02000000000000000000" pitchFamily="2" charset="0"/>
              </a:rPr>
              <a:t> at a time.” Notice, its mission isn’t to sell the most coffee or even to make the best coffee – it’s more ambitious than that. Instead, its mission is to develop a human connection with customers through coffee. And that’s something that its employees can get behind.</a:t>
            </a: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Employees will always do what they think is best according to what they think leaders want. If you tell them what you want, it focuses their </a:t>
            </a:r>
            <a:r>
              <a:rPr lang="en-GB" b="0" i="0" dirty="0" err="1">
                <a:solidFill>
                  <a:srgbClr val="58595B"/>
                </a:solidFill>
                <a:effectLst/>
                <a:latin typeface="Roboto" panose="02000000000000000000" pitchFamily="2" charset="0"/>
              </a:rPr>
              <a:t>behavior</a:t>
            </a:r>
            <a:r>
              <a:rPr lang="en-GB" b="0" i="0" dirty="0">
                <a:solidFill>
                  <a:srgbClr val="58595B"/>
                </a:solidFill>
                <a:effectLst/>
                <a:latin typeface="Roboto" panose="02000000000000000000" pitchFamily="2" charset="0"/>
              </a:rPr>
              <a:t> as intended. In the case of Starbucks, the mission statement helps to focus employees on creating a great customer experience – above all else.</a:t>
            </a:r>
          </a:p>
          <a:p>
            <a:pPr algn="l"/>
            <a:endParaRPr lang="en-GB" b="0" i="0" dirty="0">
              <a:solidFill>
                <a:srgbClr val="58595B"/>
              </a:solidFill>
              <a:effectLst/>
              <a:latin typeface="Roboto" panose="02000000000000000000" pitchFamily="2" charset="0"/>
            </a:endParaRPr>
          </a:p>
          <a:p>
            <a:pPr algn="l"/>
            <a:r>
              <a:rPr lang="en-GB" b="1" i="0" dirty="0">
                <a:solidFill>
                  <a:srgbClr val="58595B"/>
                </a:solidFill>
                <a:effectLst/>
                <a:latin typeface="Roboto" panose="02000000000000000000" pitchFamily="2" charset="0"/>
              </a:rPr>
              <a:t>Narrow in on your decision. </a:t>
            </a:r>
          </a:p>
          <a:p>
            <a:pPr algn="l"/>
            <a:r>
              <a:rPr lang="en-GB" b="0" i="0" dirty="0">
                <a:solidFill>
                  <a:srgbClr val="58595B"/>
                </a:solidFill>
                <a:effectLst/>
                <a:latin typeface="Roboto" panose="02000000000000000000" pitchFamily="2" charset="0"/>
              </a:rPr>
              <a:t>Vision and mission statements are often confused. While the mission statement is broad and lofty, the vision statement narrows it down.</a:t>
            </a:r>
          </a:p>
          <a:p>
            <a:pPr algn="l"/>
            <a:r>
              <a:rPr lang="en-GB" b="0" i="0" dirty="0">
                <a:solidFill>
                  <a:srgbClr val="58595B"/>
                </a:solidFill>
                <a:effectLst/>
                <a:latin typeface="Roboto" panose="02000000000000000000" pitchFamily="2" charset="0"/>
              </a:rPr>
              <a:t>What’s the strategic direction? What do you want to accomplish? What are the goals? </a:t>
            </a:r>
            <a:r>
              <a:rPr lang="en-GB" b="0" i="0" u="sng" dirty="0">
                <a:solidFill>
                  <a:srgbClr val="007FAD"/>
                </a:solidFill>
                <a:effectLst/>
                <a:latin typeface="Roboto" panose="02000000000000000000" pitchFamily="2" charset="0"/>
                <a:hlinkClick r:id="rId3"/>
              </a:rPr>
              <a:t>Where do you want to be in the future</a:t>
            </a:r>
            <a:r>
              <a:rPr lang="en-GB" b="0" i="0" dirty="0">
                <a:solidFill>
                  <a:srgbClr val="58595B"/>
                </a:solidFill>
                <a:effectLst/>
                <a:latin typeface="Roboto" panose="02000000000000000000" pitchFamily="2" charset="0"/>
              </a:rPr>
              <a:t> – and by what date?</a:t>
            </a:r>
          </a:p>
          <a:p>
            <a:pPr algn="l"/>
            <a:r>
              <a:rPr lang="en-GB" b="0" i="0" dirty="0">
                <a:solidFill>
                  <a:srgbClr val="58595B"/>
                </a:solidFill>
                <a:effectLst/>
                <a:latin typeface="Roboto" panose="02000000000000000000" pitchFamily="2" charset="0"/>
              </a:rPr>
              <a:t>A vision statement is how to accomplish the mission. It’s measurable.</a:t>
            </a:r>
          </a:p>
          <a:p>
            <a:pPr algn="l"/>
            <a:r>
              <a:rPr lang="en-GB" b="0" i="0" dirty="0">
                <a:solidFill>
                  <a:srgbClr val="58595B"/>
                </a:solidFill>
                <a:effectLst/>
                <a:latin typeface="Roboto" panose="02000000000000000000" pitchFamily="2" charset="0"/>
              </a:rPr>
              <a:t>For example, “Toyota will lead the way of the future of mobility, enriching lives around the world with the safest and most responsible ways of moving people.”</a:t>
            </a:r>
          </a:p>
          <a:p>
            <a:pPr algn="l"/>
            <a:r>
              <a:rPr lang="en-GB" b="0" i="0" dirty="0">
                <a:solidFill>
                  <a:srgbClr val="58595B"/>
                </a:solidFill>
                <a:effectLst/>
                <a:latin typeface="Roboto" panose="02000000000000000000" pitchFamily="2" charset="0"/>
              </a:rPr>
              <a:t>Your vision should make it easy to explain business decisions to employees. In Toyota’s case, the vision could help clarify to employees why they’re making a product a certain way (to keep it safe and be responsible) or why a quick turnaround is needed (to lead the way in their industry).</a:t>
            </a:r>
          </a:p>
          <a:p>
            <a:pPr algn="l"/>
            <a:r>
              <a:rPr lang="en-GB" b="0" i="0" dirty="0">
                <a:solidFill>
                  <a:srgbClr val="58595B"/>
                </a:solidFill>
                <a:effectLst/>
                <a:latin typeface="Roboto" panose="02000000000000000000" pitchFamily="2" charset="0"/>
              </a:rPr>
              <a:t>However, understand that, unlike the mission, a vision statement can waiver over time. Leaders must continuously revisit it to ensure it still makes sense.</a:t>
            </a:r>
          </a:p>
          <a:p>
            <a:pPr algn="l"/>
            <a:r>
              <a:rPr lang="en-GB" b="1" i="0" dirty="0">
                <a:solidFill>
                  <a:srgbClr val="58595B"/>
                </a:solidFill>
                <a:effectLst/>
                <a:latin typeface="Roboto" panose="02000000000000000000" pitchFamily="2" charset="0"/>
              </a:rPr>
              <a:t>Articulate your values:</a:t>
            </a:r>
          </a:p>
          <a:p>
            <a:pPr algn="l"/>
            <a:r>
              <a:rPr lang="en-GB" b="0" i="0" dirty="0">
                <a:solidFill>
                  <a:srgbClr val="58595B"/>
                </a:solidFill>
                <a:effectLst/>
                <a:latin typeface="Roboto" panose="02000000000000000000" pitchFamily="2" charset="0"/>
              </a:rPr>
              <a:t>Much like your vision supports your mission, </a:t>
            </a:r>
            <a:r>
              <a:rPr lang="en-GB" b="0" i="0" u="sng" dirty="0">
                <a:solidFill>
                  <a:srgbClr val="007FAD"/>
                </a:solidFill>
                <a:effectLst/>
                <a:latin typeface="Roboto" panose="02000000000000000000" pitchFamily="2" charset="0"/>
                <a:hlinkClick r:id="rId4"/>
              </a:rPr>
              <a:t>cultural values</a:t>
            </a:r>
            <a:r>
              <a:rPr lang="en-GB" b="0" i="0" dirty="0">
                <a:solidFill>
                  <a:srgbClr val="58595B"/>
                </a:solidFill>
                <a:effectLst/>
                <a:latin typeface="Roboto" panose="02000000000000000000" pitchFamily="2" charset="0"/>
              </a:rPr>
              <a:t> help you achieve your vision.</a:t>
            </a:r>
          </a:p>
          <a:p>
            <a:pPr algn="l"/>
            <a:r>
              <a:rPr lang="en-GB" b="0" i="0" dirty="0">
                <a:solidFill>
                  <a:srgbClr val="58595B"/>
                </a:solidFill>
                <a:effectLst/>
                <a:latin typeface="Roboto" panose="02000000000000000000" pitchFamily="2" charset="0"/>
              </a:rPr>
              <a:t>For example, a good value statement might say, “It’s ok to disagree. It’s not ok to be disagreeable.” This particular type of value tells employees that you want and need their opinion, but that you also want them to be respectful.</a:t>
            </a:r>
          </a:p>
          <a:p>
            <a:pPr algn="l"/>
            <a:r>
              <a:rPr lang="en-GB" b="0" i="0" dirty="0">
                <a:solidFill>
                  <a:srgbClr val="58595B"/>
                </a:solidFill>
                <a:effectLst/>
                <a:latin typeface="Roboto" panose="02000000000000000000" pitchFamily="2" charset="0"/>
              </a:rPr>
              <a:t>Concrete cultural values define </a:t>
            </a:r>
            <a:r>
              <a:rPr lang="en-GB" b="0" i="0" dirty="0" err="1">
                <a:solidFill>
                  <a:srgbClr val="58595B"/>
                </a:solidFill>
                <a:effectLst/>
                <a:latin typeface="Roboto" panose="02000000000000000000" pitchFamily="2" charset="0"/>
              </a:rPr>
              <a:t>behavioral</a:t>
            </a:r>
            <a:r>
              <a:rPr lang="en-GB" b="0" i="0" dirty="0">
                <a:solidFill>
                  <a:srgbClr val="58595B"/>
                </a:solidFill>
                <a:effectLst/>
                <a:latin typeface="Roboto" panose="02000000000000000000" pitchFamily="2" charset="0"/>
              </a:rPr>
              <a:t> expectations. They explain how the company expects the individual employee to work.</a:t>
            </a:r>
          </a:p>
          <a:p>
            <a:pPr algn="l"/>
            <a:r>
              <a:rPr lang="en-GB" b="0" i="0" dirty="0">
                <a:solidFill>
                  <a:srgbClr val="58595B"/>
                </a:solidFill>
                <a:effectLst/>
                <a:latin typeface="Roboto" panose="02000000000000000000" pitchFamily="2" charset="0"/>
              </a:rPr>
              <a:t>With your company’s values as their compass, employees will naturally work toward the company mission and vision. Over time, they’ll develop healthy and productive methodologies for achieving their individual goals.</a:t>
            </a:r>
          </a:p>
          <a:p>
            <a:pPr algn="l"/>
            <a:r>
              <a:rPr lang="en-GB" b="1" i="0" dirty="0">
                <a:solidFill>
                  <a:srgbClr val="58595B"/>
                </a:solidFill>
                <a:effectLst/>
                <a:latin typeface="Roboto" panose="02000000000000000000" pitchFamily="2" charset="0"/>
              </a:rPr>
              <a:t>Align your employees</a:t>
            </a:r>
          </a:p>
          <a:p>
            <a:pPr algn="l"/>
            <a:r>
              <a:rPr lang="en-GB" b="0" i="0" dirty="0">
                <a:solidFill>
                  <a:srgbClr val="58595B"/>
                </a:solidFill>
                <a:effectLst/>
                <a:latin typeface="Roboto" panose="02000000000000000000" pitchFamily="2" charset="0"/>
              </a:rPr>
              <a:t>Have you ever seen a marching band perform? The band looks to the drum major at the top waving the baton. This helps the band to see what direction they should be moving so they can create the right formation on the field.</a:t>
            </a:r>
          </a:p>
          <a:p>
            <a:pPr algn="l"/>
            <a:r>
              <a:rPr lang="en-GB" b="0" i="0" dirty="0">
                <a:solidFill>
                  <a:srgbClr val="58595B"/>
                </a:solidFill>
                <a:effectLst/>
                <a:latin typeface="Roboto" panose="02000000000000000000" pitchFamily="2" charset="0"/>
              </a:rPr>
              <a:t>Your mission, vision and values are the baton for your company. As long as employees can see the baton, they can march in the same direction and organize the way you intended.</a:t>
            </a:r>
          </a:p>
          <a:p>
            <a:pPr algn="l"/>
            <a:r>
              <a:rPr lang="en-GB" b="0" i="0" dirty="0">
                <a:solidFill>
                  <a:srgbClr val="58595B"/>
                </a:solidFill>
                <a:effectLst/>
                <a:latin typeface="Roboto" panose="02000000000000000000" pitchFamily="2" charset="0"/>
              </a:rPr>
              <a:t>If a company doesn’t align itself with its mission, some employees will work toward one thing while other employees are working toward another. For example, the manufacturing team might buy a new, expensive machine for a new product while the mission and vision are geared toward a different, existing product. This type of misalignment can cause your company to lose valuable capital – from both the productivity of your people and the actual cost associated with the mistake.</a:t>
            </a:r>
          </a:p>
          <a:p>
            <a:pPr algn="l"/>
            <a:r>
              <a:rPr lang="en-GB" b="0" i="0" dirty="0">
                <a:solidFill>
                  <a:srgbClr val="58595B"/>
                </a:solidFill>
                <a:effectLst/>
                <a:latin typeface="Roboto" panose="02000000000000000000" pitchFamily="2" charset="0"/>
              </a:rPr>
              <a:t>Senior leaders are your keepers of the baton. They must be accountable for making sure employees’ work continues to support the mission and vision day after day. As it trickles down, the accounting team’s part will be different than the service team’s part. But each team needs to know what their share is and why it’s important so they can make appropriate decisions.</a:t>
            </a:r>
          </a:p>
          <a:p>
            <a:pPr algn="l"/>
            <a:endParaRPr lang="en-GB" b="0" i="0" dirty="0">
              <a:solidFill>
                <a:srgbClr val="58595B"/>
              </a:solidFill>
              <a:effectLst/>
              <a:latin typeface="Roboto" panose="02000000000000000000" pitchFamily="2" charset="0"/>
            </a:endParaRPr>
          </a:p>
          <a:p>
            <a:pPr algn="l"/>
            <a:r>
              <a:rPr lang="en-GB" b="1" i="0" dirty="0">
                <a:solidFill>
                  <a:srgbClr val="58595B"/>
                </a:solidFill>
                <a:effectLst/>
                <a:latin typeface="Roboto" panose="02000000000000000000" pitchFamily="2" charset="0"/>
              </a:rPr>
              <a:t>Keep it top of mind – keep the mission and vision alive. Utilise is when giving feedback. </a:t>
            </a:r>
          </a:p>
          <a:p>
            <a:pPr algn="l"/>
            <a:r>
              <a:rPr lang="en-GB" b="0" i="0" dirty="0">
                <a:solidFill>
                  <a:srgbClr val="58595B"/>
                </a:solidFill>
                <a:effectLst/>
                <a:latin typeface="Roboto" panose="02000000000000000000" pitchFamily="2" charset="0"/>
              </a:rPr>
              <a:t>Once you’ve rolled out your new mission, vision and values, how can you keep them front and </a:t>
            </a:r>
            <a:r>
              <a:rPr lang="en-GB" b="0" i="0" dirty="0" err="1">
                <a:solidFill>
                  <a:srgbClr val="58595B"/>
                </a:solidFill>
                <a:effectLst/>
                <a:latin typeface="Roboto" panose="02000000000000000000" pitchFamily="2" charset="0"/>
              </a:rPr>
              <a:t>center</a:t>
            </a:r>
            <a:r>
              <a:rPr lang="en-GB" b="0" i="0" dirty="0">
                <a:solidFill>
                  <a:srgbClr val="58595B"/>
                </a:solidFill>
                <a:effectLst/>
                <a:latin typeface="Roboto" panose="02000000000000000000" pitchFamily="2" charset="0"/>
              </a:rPr>
              <a:t>? Here are a few ideas worth considering:</a:t>
            </a:r>
          </a:p>
          <a:p>
            <a:pPr algn="l">
              <a:buFont typeface="Arial" panose="020B0604020202020204" pitchFamily="34" charset="0"/>
              <a:buChar char="•"/>
            </a:pPr>
            <a:r>
              <a:rPr lang="en-GB" b="1" i="0" dirty="0">
                <a:solidFill>
                  <a:srgbClr val="58595B"/>
                </a:solidFill>
                <a:effectLst/>
                <a:latin typeface="Roboto" panose="02000000000000000000" pitchFamily="2" charset="0"/>
              </a:rPr>
              <a:t>Climate surveys</a:t>
            </a:r>
            <a:br>
              <a:rPr lang="en-GB" b="1"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Ask questions about mission, vision and values in a climate survey to see where your staff stands. For example, include questions like “Do you know what the company’s mission is?” Or, “Do you know how you contribute to the company’s mission?” to get started. If you find that your employees’ answers are inconsistent or inaccurate, you’ll need to help them better understand how to contribute.</a:t>
            </a:r>
            <a:r>
              <a:rPr lang="en-GB" b="1" i="0" dirty="0">
                <a:solidFill>
                  <a:srgbClr val="58595B"/>
                </a:solidFill>
                <a:effectLst/>
                <a:latin typeface="Roboto" panose="02000000000000000000" pitchFamily="2" charset="0"/>
              </a:rPr>
              <a:t> </a:t>
            </a:r>
            <a:endParaRPr lang="en-GB" b="0" i="0" dirty="0">
              <a:solidFill>
                <a:srgbClr val="58595B"/>
              </a:solidFill>
              <a:effectLst/>
              <a:latin typeface="Roboto" panose="02000000000000000000" pitchFamily="2" charset="0"/>
            </a:endParaRPr>
          </a:p>
          <a:p>
            <a:pPr algn="l">
              <a:buFont typeface="Arial" panose="020B0604020202020204" pitchFamily="34" charset="0"/>
              <a:buChar char="•"/>
            </a:pPr>
            <a:r>
              <a:rPr lang="en-GB" b="1" i="0" dirty="0">
                <a:solidFill>
                  <a:srgbClr val="58595B"/>
                </a:solidFill>
                <a:effectLst/>
                <a:latin typeface="Roboto" panose="02000000000000000000" pitchFamily="2" charset="0"/>
              </a:rPr>
              <a:t>Decision making</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When a company outlines its mission, everything and everyone begins to head in the same direction. It becomes easier to spot what’s working and what isn’t – you begin to see outliers. For example, say a new program is having issues. Ask: Is this something we need to reach our mission? If it’s not, it may not be something to focus on at this time. It could be put on the to-do list for later.</a:t>
            </a:r>
            <a:r>
              <a:rPr lang="en-GB" b="1" i="0" dirty="0">
                <a:solidFill>
                  <a:srgbClr val="58595B"/>
                </a:solidFill>
                <a:effectLst/>
                <a:latin typeface="Roboto" panose="02000000000000000000" pitchFamily="2" charset="0"/>
              </a:rPr>
              <a:t> </a:t>
            </a:r>
            <a:endParaRPr lang="en-GB" b="0" i="0" dirty="0">
              <a:solidFill>
                <a:srgbClr val="58595B"/>
              </a:solidFill>
              <a:effectLst/>
              <a:latin typeface="Roboto" panose="02000000000000000000" pitchFamily="2" charset="0"/>
            </a:endParaRPr>
          </a:p>
          <a:p>
            <a:pPr algn="l">
              <a:buFont typeface="Arial" panose="020B0604020202020204" pitchFamily="34" charset="0"/>
              <a:buNone/>
            </a:pPr>
            <a:r>
              <a:rPr lang="en-GB" b="0" i="0" dirty="0">
                <a:solidFill>
                  <a:srgbClr val="58595B"/>
                </a:solidFill>
                <a:effectLst/>
                <a:latin typeface="Roboto" panose="02000000000000000000" pitchFamily="2" charset="0"/>
              </a:rPr>
              <a:t>Link results to your mission and values. To keep employees engaged, regularly share news about how the company is striving to reach the mission and vision. Not only is a well-informed workplace much happier and more productive, but this also helps the entire organization keep an eye on the prize.</a:t>
            </a:r>
          </a:p>
          <a:p>
            <a:pPr algn="l">
              <a:buFont typeface="Arial" panose="020B0604020202020204" pitchFamily="34" charset="0"/>
              <a:buChar char="•"/>
            </a:pPr>
            <a:r>
              <a:rPr lang="en-GB" b="1" i="0" dirty="0">
                <a:solidFill>
                  <a:srgbClr val="58595B"/>
                </a:solidFill>
                <a:effectLst/>
                <a:latin typeface="Roboto" panose="02000000000000000000" pitchFamily="2" charset="0"/>
              </a:rPr>
              <a:t>Individual goals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Managers should meet employees where they are. By </a:t>
            </a:r>
            <a:r>
              <a:rPr lang="en-GB" b="0" i="0" dirty="0" err="1">
                <a:solidFill>
                  <a:srgbClr val="58595B"/>
                </a:solidFill>
                <a:effectLst/>
                <a:latin typeface="Roboto" panose="02000000000000000000" pitchFamily="2" charset="0"/>
              </a:rPr>
              <a:t>analyzing</a:t>
            </a:r>
            <a:r>
              <a:rPr lang="en-GB" b="0" i="0" dirty="0">
                <a:solidFill>
                  <a:srgbClr val="58595B"/>
                </a:solidFill>
                <a:effectLst/>
                <a:latin typeface="Roboto" panose="02000000000000000000" pitchFamily="2" charset="0"/>
              </a:rPr>
              <a:t> what the employee does, and how he or she helps achieve the company’s mission and vision, managers can make it more relevant to the individual. Employees who clearly understand their piece of the pie find more meaning in their work and stay more engaged.</a:t>
            </a:r>
          </a:p>
          <a:p>
            <a:pPr algn="l">
              <a:buFont typeface="Arial" panose="020B0604020202020204" pitchFamily="34" charset="0"/>
              <a:buChar char="•"/>
            </a:pPr>
            <a:r>
              <a:rPr lang="en-GB" b="1" i="0" dirty="0">
                <a:solidFill>
                  <a:srgbClr val="58595B"/>
                </a:solidFill>
                <a:effectLst/>
                <a:latin typeface="Roboto" panose="02000000000000000000" pitchFamily="2" charset="0"/>
              </a:rPr>
              <a:t>Regular meetings with direct reports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Weekly or monthly meetings help managers develop a good relationship with their direct reports. These meetings also help ensure an employee isn’t out of alignment for months before it’s discovered.</a:t>
            </a:r>
          </a:p>
          <a:p>
            <a:pPr algn="l">
              <a:buFont typeface="Arial" panose="020B0604020202020204" pitchFamily="34" charset="0"/>
              <a:buChar char="•"/>
            </a:pPr>
            <a:r>
              <a:rPr lang="en-GB" b="1" i="0" dirty="0">
                <a:solidFill>
                  <a:srgbClr val="58595B"/>
                </a:solidFill>
                <a:effectLst/>
                <a:latin typeface="Roboto" panose="02000000000000000000" pitchFamily="2" charset="0"/>
              </a:rPr>
              <a:t>Difficult conversations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When </a:t>
            </a:r>
            <a:r>
              <a:rPr lang="en-GB" b="0" i="0" u="sng" dirty="0">
                <a:solidFill>
                  <a:srgbClr val="007FAD"/>
                </a:solidFill>
                <a:effectLst/>
                <a:latin typeface="Roboto" panose="02000000000000000000" pitchFamily="2" charset="0"/>
                <a:hlinkClick r:id="rId5"/>
              </a:rPr>
              <a:t>difficult conversations </a:t>
            </a:r>
            <a:r>
              <a:rPr lang="en-GB" b="0" i="0" dirty="0">
                <a:solidFill>
                  <a:srgbClr val="58595B"/>
                </a:solidFill>
                <a:effectLst/>
                <a:latin typeface="Roboto" panose="02000000000000000000" pitchFamily="2" charset="0"/>
              </a:rPr>
              <a:t>have to occur, look to the company’s mission or vision to steer your talk. For example, in a manufacturing environment, you might say: “Our mission revolves around quality, and people trust that about us. This week, there were several instances of poor quality products being put out there. Not only does this not meet our standard, but you have to understand the message this sends our customers.” Sometimes you have the wrong person in the job, and other times, an employee just needs to have it brought to their attention.</a:t>
            </a:r>
          </a:p>
          <a:p>
            <a:pPr algn="l">
              <a:buFont typeface="Arial" panose="020B0604020202020204" pitchFamily="34" charset="0"/>
              <a:buChar char="•"/>
            </a:pPr>
            <a:r>
              <a:rPr lang="en-GB" b="1" i="0" dirty="0">
                <a:solidFill>
                  <a:srgbClr val="58595B"/>
                </a:solidFill>
                <a:effectLst/>
                <a:latin typeface="Roboto" panose="02000000000000000000" pitchFamily="2" charset="0"/>
              </a:rPr>
              <a:t>Skip level meetings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As companies get larger, messages can occasionally get lost in translation. Skip level interviews – where employees meet with their boss’s boss – can help ensure the messages are being passed down the chain effectively.</a:t>
            </a:r>
          </a:p>
          <a:p>
            <a:pPr algn="l">
              <a:buFont typeface="Arial" panose="020B0604020202020204" pitchFamily="34" charset="0"/>
              <a:buChar char="•"/>
            </a:pPr>
            <a:r>
              <a:rPr lang="en-GB" b="1" i="0" dirty="0">
                <a:solidFill>
                  <a:srgbClr val="58595B"/>
                </a:solidFill>
                <a:effectLst/>
                <a:latin typeface="Roboto" panose="02000000000000000000" pitchFamily="2" charset="0"/>
              </a:rPr>
              <a:t>Rewards</a:t>
            </a:r>
            <a:br>
              <a:rPr lang="en-GB" b="0" i="0" dirty="0">
                <a:solidFill>
                  <a:srgbClr val="58595B"/>
                </a:solidFill>
                <a:effectLst/>
                <a:latin typeface="Roboto" panose="02000000000000000000" pitchFamily="2" charset="0"/>
              </a:rPr>
            </a:br>
            <a:r>
              <a:rPr lang="en-GB" b="0" i="0" dirty="0">
                <a:solidFill>
                  <a:srgbClr val="58595B"/>
                </a:solidFill>
                <a:effectLst/>
                <a:latin typeface="Roboto" panose="02000000000000000000" pitchFamily="2" charset="0"/>
              </a:rPr>
              <a:t>Keep employees aware of how they’re doing, and </a:t>
            </a:r>
            <a:r>
              <a:rPr lang="en-GB" b="0" i="0" u="sng" dirty="0">
                <a:solidFill>
                  <a:srgbClr val="007FAD"/>
                </a:solidFill>
                <a:effectLst/>
                <a:latin typeface="Roboto" panose="02000000000000000000" pitchFamily="2" charset="0"/>
                <a:hlinkClick r:id="rId6"/>
              </a:rPr>
              <a:t>reward them</a:t>
            </a:r>
            <a:r>
              <a:rPr lang="en-GB" b="0" i="0" dirty="0">
                <a:solidFill>
                  <a:srgbClr val="58595B"/>
                </a:solidFill>
                <a:effectLst/>
                <a:latin typeface="Roboto" panose="02000000000000000000" pitchFamily="2" charset="0"/>
              </a:rPr>
              <a:t> for good work. For example, if client retention is important, it might mean rewarding an employee who did everything they could in a difficult situation to keep a client happy. Make sure rewards are linked to the mission and vision.</a:t>
            </a:r>
          </a:p>
          <a:p>
            <a:pPr algn="l"/>
            <a:endParaRPr lang="en-GB" b="0" i="0" dirty="0">
              <a:solidFill>
                <a:srgbClr val="58595B"/>
              </a:solidFill>
              <a:effectLst/>
              <a:latin typeface="Roboto" panose="02000000000000000000" pitchFamily="2" charset="0"/>
            </a:endParaRPr>
          </a:p>
          <a:p>
            <a:pPr algn="l"/>
            <a:r>
              <a:rPr lang="en-GB" dirty="0">
                <a:hlinkClick r:id="rId7"/>
              </a:rPr>
              <a:t>How to connect employees with your company’s mission - Insperity</a:t>
            </a:r>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endParaRPr lang="en-GB" b="0" i="0" dirty="0">
              <a:solidFill>
                <a:srgbClr val="58595B"/>
              </a:solidFill>
              <a:effectLst/>
              <a:latin typeface="Roboto" panose="02000000000000000000" pitchFamily="2" charset="0"/>
            </a:endParaRPr>
          </a:p>
          <a:p>
            <a:pPr algn="l"/>
            <a:r>
              <a:rPr lang="en-GB" b="0" i="0" dirty="0">
                <a:solidFill>
                  <a:srgbClr val="58595B"/>
                </a:solidFill>
                <a:effectLst/>
                <a:latin typeface="Roboto" panose="02000000000000000000" pitchFamily="2" charset="0"/>
              </a:rPr>
              <a:t> </a:t>
            </a:r>
          </a:p>
        </p:txBody>
      </p:sp>
      <p:sp>
        <p:nvSpPr>
          <p:cNvPr id="4" name="Slide Number Placeholder 3"/>
          <p:cNvSpPr>
            <a:spLocks noGrp="1"/>
          </p:cNvSpPr>
          <p:nvPr>
            <p:ph type="sldNum" sz="quarter" idx="5"/>
          </p:nvPr>
        </p:nvSpPr>
        <p:spPr/>
        <p:txBody>
          <a:bodyPr/>
          <a:lstStyle/>
          <a:p>
            <a:fld id="{C0CF43B6-10DC-4B47-B5D3-F6C7D866ED8F}" type="slidenum">
              <a:rPr lang="en-GB" smtClean="0"/>
              <a:t>25</a:t>
            </a:fld>
            <a:endParaRPr lang="en-GB"/>
          </a:p>
        </p:txBody>
      </p:sp>
    </p:spTree>
    <p:extLst>
      <p:ext uri="{BB962C8B-B14F-4D97-AF65-F5344CB8AC3E}">
        <p14:creationId xmlns:p14="http://schemas.microsoft.com/office/powerpoint/2010/main" val="1293223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Our core values make us who we are. As we change and grow, the beliefs that are most important to us stay the same—putting people first, pursuing excellence, embracing change, acting with integrity and serving our world. Being part of Marriott International means being part of a proud history and a thriving culture.</a:t>
            </a:r>
          </a:p>
          <a:p>
            <a:pPr lvl="0"/>
            <a:r>
              <a:rPr lang="en-US" sz="1200" dirty="0">
                <a:solidFill>
                  <a:srgbClr val="000000"/>
                </a:solidFill>
                <a:latin typeface="Muli Regular Bold"/>
              </a:rPr>
              <a:t>Share your hotel's mission, vision, and/or values during employee onboarding. When employees understand that they’re working towards a larger goal, they’ll feel more passionate about their work. </a:t>
            </a:r>
          </a:p>
          <a:p>
            <a:pPr lvl="0"/>
            <a:r>
              <a:rPr lang="en-US" sz="1200" dirty="0">
                <a:solidFill>
                  <a:srgbClr val="000000"/>
                </a:solidFill>
                <a:latin typeface="Muli Regular Bold"/>
              </a:rPr>
              <a:t>Offer recognition with things like employee of the month or performance bonuses and rewards to team members who embody your hotel's values.</a:t>
            </a:r>
          </a:p>
          <a:p>
            <a:pPr lvl="0"/>
            <a:endParaRPr lang="en-US" dirty="0"/>
          </a:p>
          <a:p>
            <a:pPr lvl="0"/>
            <a:endParaRPr lang="en-US" dirty="0"/>
          </a:p>
          <a:p>
            <a:pPr lvl="0"/>
            <a:endParaRPr lang="en-US" dirty="0"/>
          </a:p>
          <a:p>
            <a:pPr lvl="0"/>
            <a:r>
              <a:rPr lang="en-GB" dirty="0">
                <a:hlinkClick r:id="rId3"/>
              </a:rPr>
              <a:t>reinforce mission and vision statements - Bing</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26</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algn="l">
              <a:lnSpc>
                <a:spcPts val="3600"/>
              </a:lnSpc>
            </a:pPr>
            <a:r>
              <a:rPr lang="en-US" sz="1200" dirty="0">
                <a:solidFill>
                  <a:srgbClr val="000000"/>
                </a:solidFill>
                <a:latin typeface="Arial Rounded MT Bold" panose="020F0704030504030204" pitchFamily="34" charset="77"/>
              </a:rPr>
              <a:t>A recent study of the hospitality industry by 7shifts (2019) found that three-quarters of employees say the best part of working in the industry is their colleagues. When employees feel like they’re part of a family, they’ll be more engaged and will look forward to working with their colleagues. In fact, work friendships increase employee satisfaction by 50%.</a:t>
            </a:r>
          </a:p>
          <a:p>
            <a:pPr algn="l">
              <a:lnSpc>
                <a:spcPts val="3600"/>
              </a:lnSpc>
            </a:pPr>
            <a:r>
              <a:rPr lang="en-US" sz="1200" dirty="0">
                <a:solidFill>
                  <a:srgbClr val="000000"/>
                </a:solidFill>
                <a:latin typeface="Arial Rounded MT Bold" panose="020F0704030504030204" pitchFamily="34" charset="77"/>
              </a:rPr>
              <a:t>Create a sense of community among your team by making team meals a tradition, hosting social events for employees outside of work, or </a:t>
            </a:r>
            <a:r>
              <a:rPr lang="en-US" sz="1200" dirty="0" err="1">
                <a:solidFill>
                  <a:srgbClr val="000000"/>
                </a:solidFill>
                <a:latin typeface="Arial Rounded MT Bold" panose="020F0704030504030204" pitchFamily="34" charset="77"/>
              </a:rPr>
              <a:t>organising</a:t>
            </a:r>
            <a:r>
              <a:rPr lang="en-US" sz="1200" dirty="0">
                <a:solidFill>
                  <a:srgbClr val="000000"/>
                </a:solidFill>
                <a:latin typeface="Arial Rounded MT Bold" panose="020F0704030504030204" pitchFamily="34" charset="77"/>
              </a:rPr>
              <a:t> themed parties.</a:t>
            </a:r>
          </a:p>
          <a:p>
            <a:pPr algn="l">
              <a:lnSpc>
                <a:spcPts val="3600"/>
              </a:lnSpc>
            </a:pPr>
            <a:endParaRPr lang="en-US" sz="1200" dirty="0">
              <a:solidFill>
                <a:srgbClr val="000000"/>
              </a:solidFill>
              <a:latin typeface="Arial Rounded MT Bold" panose="020F0704030504030204" pitchFamily="34" charset="77"/>
            </a:endParaRPr>
          </a:p>
          <a:p>
            <a:pPr algn="l"/>
            <a:r>
              <a:rPr lang="en-GB" b="0" i="0" dirty="0">
                <a:solidFill>
                  <a:srgbClr val="000000"/>
                </a:solidFill>
                <a:effectLst/>
                <a:latin typeface="-apple-system"/>
              </a:rPr>
              <a:t>Team bonding ideas are concepts that accelerate relationship building in groups. For example, doing a fundraiser together, attending a company retreat or playing fun games. The purpose of these ideas is to build relationships, improve team cohesion, champion openness, and boost communication.</a:t>
            </a:r>
          </a:p>
          <a:p>
            <a:pPr algn="l"/>
            <a:r>
              <a:rPr lang="en-GB" b="0" i="0" dirty="0">
                <a:solidFill>
                  <a:srgbClr val="000000"/>
                </a:solidFill>
                <a:effectLst/>
                <a:latin typeface="-apple-system"/>
              </a:rPr>
              <a:t>These ideas may include </a:t>
            </a:r>
            <a:r>
              <a:rPr lang="en-GB" b="0" i="0" u="sng" dirty="0">
                <a:solidFill>
                  <a:srgbClr val="E40075"/>
                </a:solidFill>
                <a:effectLst/>
                <a:latin typeface="-apple-system"/>
                <a:hlinkClick r:id="rId3"/>
              </a:rPr>
              <a:t>team building games</a:t>
            </a:r>
            <a:r>
              <a:rPr lang="en-GB" b="0" i="0" dirty="0">
                <a:solidFill>
                  <a:srgbClr val="000000"/>
                </a:solidFill>
                <a:effectLst/>
                <a:latin typeface="-apple-system"/>
              </a:rPr>
              <a:t>, and offer </a:t>
            </a:r>
            <a:r>
              <a:rPr lang="en-GB" b="0" i="0" u="sng" dirty="0">
                <a:solidFill>
                  <a:srgbClr val="E40075"/>
                </a:solidFill>
                <a:effectLst/>
                <a:latin typeface="-apple-system"/>
                <a:hlinkClick r:id="rId4"/>
              </a:rPr>
              <a:t>team building benefits</a:t>
            </a:r>
            <a:r>
              <a:rPr lang="en-GB" b="0" i="0" dirty="0">
                <a:solidFill>
                  <a:srgbClr val="000000"/>
                </a:solidFill>
                <a:effectLst/>
                <a:latin typeface="-apple-system"/>
              </a:rPr>
              <a:t>.</a:t>
            </a:r>
          </a:p>
          <a:p>
            <a:pPr algn="l"/>
            <a:endParaRPr lang="en-GB" b="0" i="0" dirty="0">
              <a:solidFill>
                <a:srgbClr val="000000"/>
              </a:solidFill>
              <a:effectLst/>
              <a:latin typeface="-apple-system"/>
            </a:endParaRPr>
          </a:p>
          <a:p>
            <a:pPr algn="l"/>
            <a:r>
              <a:rPr lang="en-GB" b="0" i="0" dirty="0">
                <a:solidFill>
                  <a:srgbClr val="000000"/>
                </a:solidFill>
                <a:effectLst/>
                <a:latin typeface="-apple-system"/>
              </a:rPr>
              <a:t>From animal play-dates to group apps to post-crisis check-ins, here is a list of uniting team bonding ideas.</a:t>
            </a:r>
          </a:p>
          <a:p>
            <a:pPr algn="l"/>
            <a:endParaRPr lang="en-GB" b="0" i="0" dirty="0">
              <a:solidFill>
                <a:srgbClr val="000000"/>
              </a:solidFill>
              <a:effectLst/>
              <a:latin typeface="-apple-system"/>
            </a:endParaRPr>
          </a:p>
          <a:p>
            <a:pPr algn="l"/>
            <a:r>
              <a:rPr lang="en-GB" b="1" i="0" dirty="0">
                <a:solidFill>
                  <a:srgbClr val="000000"/>
                </a:solidFill>
                <a:effectLst/>
                <a:latin typeface="-apple-system"/>
              </a:rPr>
              <a:t>1. Give back to the community</a:t>
            </a:r>
          </a:p>
          <a:p>
            <a:pPr algn="l"/>
            <a:r>
              <a:rPr lang="en-GB" b="0" i="0" dirty="0">
                <a:solidFill>
                  <a:srgbClr val="000000"/>
                </a:solidFill>
                <a:effectLst/>
                <a:latin typeface="-apple-system"/>
              </a:rPr>
              <a:t>Philanthropy is not a new concept to the corporate world. Many companies encourage employees to participate in charity events as a way to give back to the surrounding community. Community service is a good deed, but volunteering also has many benefits for participants. Volunteering is one of the best free team bonding activities.</a:t>
            </a:r>
          </a:p>
          <a:p>
            <a:pPr algn="l"/>
            <a:r>
              <a:rPr lang="en-GB" b="0" i="0" dirty="0">
                <a:solidFill>
                  <a:srgbClr val="000000"/>
                </a:solidFill>
                <a:effectLst/>
                <a:latin typeface="-apple-system"/>
              </a:rPr>
              <a:t>Groups who volunteer together share a mission and sense of purpose that connects teammates to the cause and each other. Participants may associate the resulting feelings of accomplishment and </a:t>
            </a:r>
            <a:r>
              <a:rPr lang="en-GB" b="0" i="0" dirty="0" err="1">
                <a:solidFill>
                  <a:srgbClr val="000000"/>
                </a:solidFill>
                <a:effectLst/>
                <a:latin typeface="-apple-system"/>
              </a:rPr>
              <a:t>fulfillment</a:t>
            </a:r>
            <a:r>
              <a:rPr lang="en-GB" b="0" i="0" dirty="0">
                <a:solidFill>
                  <a:srgbClr val="000000"/>
                </a:solidFill>
                <a:effectLst/>
                <a:latin typeface="-apple-system"/>
              </a:rPr>
              <a:t> with teammates.</a:t>
            </a:r>
          </a:p>
          <a:p>
            <a:pPr algn="l"/>
            <a:r>
              <a:rPr lang="en-GB" b="0" i="0" dirty="0">
                <a:solidFill>
                  <a:srgbClr val="000000"/>
                </a:solidFill>
                <a:effectLst/>
                <a:latin typeface="-apple-system"/>
              </a:rPr>
              <a:t>Volunteering team members can interact more organically with colleagues, assume leadership roles, and gain diversity experience. Charity emphasizes teamwork values such as self-sacrifice and collaboration.</a:t>
            </a:r>
          </a:p>
          <a:p>
            <a:pPr algn="l"/>
            <a:r>
              <a:rPr lang="en-GB" b="0" i="0" dirty="0">
                <a:solidFill>
                  <a:srgbClr val="000000"/>
                </a:solidFill>
                <a:effectLst/>
                <a:latin typeface="-apple-system"/>
              </a:rPr>
              <a:t>Selecting a cause as a team adds an extra layer of meaning to the activity.</a:t>
            </a:r>
          </a:p>
          <a:p>
            <a:pPr algn="l"/>
            <a:r>
              <a:rPr lang="en-GB" b="0" i="0" dirty="0">
                <a:solidFill>
                  <a:srgbClr val="000000"/>
                </a:solidFill>
                <a:effectLst/>
                <a:latin typeface="-apple-system"/>
              </a:rPr>
              <a:t>Here is a list of ways to </a:t>
            </a:r>
            <a:r>
              <a:rPr lang="en-GB" b="0" i="0" u="sng" dirty="0">
                <a:solidFill>
                  <a:srgbClr val="E40075"/>
                </a:solidFill>
                <a:effectLst/>
                <a:latin typeface="-apple-system"/>
                <a:hlinkClick r:id="rId5"/>
              </a:rPr>
              <a:t>volunteer as groups online</a:t>
            </a:r>
            <a:r>
              <a:rPr lang="en-GB" b="0" i="0" dirty="0">
                <a:solidFill>
                  <a:srgbClr val="000000"/>
                </a:solidFill>
                <a:effectLst/>
                <a:latin typeface="-apple-system"/>
              </a:rPr>
              <a:t>, and </a:t>
            </a:r>
            <a:r>
              <a:rPr lang="en-GB" b="0" i="0" u="sng" dirty="0">
                <a:solidFill>
                  <a:srgbClr val="E40075"/>
                </a:solidFill>
                <a:effectLst/>
                <a:latin typeface="-apple-system"/>
                <a:hlinkClick r:id="rId6"/>
              </a:rPr>
              <a:t>the best community building activities for work</a:t>
            </a:r>
            <a:r>
              <a:rPr lang="en-GB" b="0" i="0" dirty="0">
                <a:solidFill>
                  <a:srgbClr val="000000"/>
                </a:solidFill>
                <a:effectLst/>
                <a:latin typeface="-apple-system"/>
              </a:rPr>
              <a:t>.</a:t>
            </a:r>
          </a:p>
          <a:p>
            <a:pPr algn="l"/>
            <a:r>
              <a:rPr lang="en-GB" b="1" i="0" dirty="0">
                <a:solidFill>
                  <a:srgbClr val="000000"/>
                </a:solidFill>
                <a:effectLst/>
                <a:latin typeface="-apple-system"/>
              </a:rPr>
              <a:t>2. Embrace the great outdoors</a:t>
            </a:r>
          </a:p>
          <a:p>
            <a:pPr algn="l"/>
            <a:r>
              <a:rPr lang="en-GB" b="0" i="0" dirty="0">
                <a:solidFill>
                  <a:srgbClr val="000000"/>
                </a:solidFill>
                <a:effectLst/>
                <a:latin typeface="-apple-system"/>
              </a:rPr>
              <a:t>Nature has healing powers. When stress stops my brain, nothing calms me quite like strolling through the sunshine and spotting the </a:t>
            </a:r>
            <a:r>
              <a:rPr lang="en-GB" b="0" i="0" dirty="0" err="1">
                <a:solidFill>
                  <a:srgbClr val="000000"/>
                </a:solidFill>
                <a:effectLst/>
                <a:latin typeface="-apple-system"/>
              </a:rPr>
              <a:t>neighborhood</a:t>
            </a:r>
            <a:r>
              <a:rPr lang="en-GB" b="0" i="0" dirty="0">
                <a:solidFill>
                  <a:srgbClr val="000000"/>
                </a:solidFill>
                <a:effectLst/>
                <a:latin typeface="-apple-system"/>
              </a:rPr>
              <a:t> bunnies.</a:t>
            </a:r>
          </a:p>
          <a:p>
            <a:pPr algn="l"/>
            <a:r>
              <a:rPr lang="en-GB" b="0" i="0" dirty="0">
                <a:solidFill>
                  <a:srgbClr val="000000"/>
                </a:solidFill>
                <a:effectLst/>
                <a:latin typeface="-apple-system"/>
              </a:rPr>
              <a:t>Though enjoying nature may seem like more of a solo activity, getting fresh air has many group-centric benefits. Spending time outside lessens feelings of isolation, improves mood, and enhances sense of community, as this </a:t>
            </a:r>
            <a:r>
              <a:rPr lang="en-GB" b="0" i="0" u="sng" dirty="0">
                <a:solidFill>
                  <a:srgbClr val="E40075"/>
                </a:solidFill>
                <a:effectLst/>
                <a:latin typeface="-apple-system"/>
                <a:hlinkClick r:id="rId7"/>
              </a:rPr>
              <a:t>Yale article</a:t>
            </a:r>
            <a:r>
              <a:rPr lang="en-GB" b="0" i="0" dirty="0">
                <a:solidFill>
                  <a:srgbClr val="000000"/>
                </a:solidFill>
                <a:effectLst/>
                <a:latin typeface="-apple-system"/>
              </a:rPr>
              <a:t> attests. Nature can make us feel happier and more social, prime conditions for togetherness.</a:t>
            </a:r>
          </a:p>
          <a:p>
            <a:pPr algn="l"/>
            <a:r>
              <a:rPr lang="en-GB" b="0" i="0" dirty="0">
                <a:solidFill>
                  <a:srgbClr val="000000"/>
                </a:solidFill>
                <a:effectLst/>
                <a:latin typeface="-apple-system"/>
              </a:rPr>
              <a:t>You can amplify the effects of your team bonding experience by taking your team outdoors. Fresh air can put your teammates in the right headspace for connecting meaningfully with colleagues.</a:t>
            </a:r>
          </a:p>
          <a:p>
            <a:pPr algn="l"/>
            <a:r>
              <a:rPr lang="en-GB" b="0" i="0" dirty="0">
                <a:solidFill>
                  <a:srgbClr val="000000"/>
                </a:solidFill>
                <a:effectLst/>
                <a:latin typeface="-apple-system"/>
              </a:rPr>
              <a:t>Outdoor bonding activity ideas:</a:t>
            </a:r>
          </a:p>
          <a:p>
            <a:pPr algn="l">
              <a:buFont typeface="Arial" panose="020B0604020202020204" pitchFamily="34" charset="0"/>
              <a:buChar char="•"/>
            </a:pPr>
            <a:r>
              <a:rPr lang="en-GB" b="0" i="0" dirty="0">
                <a:solidFill>
                  <a:srgbClr val="000000"/>
                </a:solidFill>
                <a:effectLst/>
                <a:latin typeface="-apple-system"/>
              </a:rPr>
              <a:t>Camping</a:t>
            </a:r>
          </a:p>
          <a:p>
            <a:pPr algn="l">
              <a:buFont typeface="Arial" panose="020B0604020202020204" pitchFamily="34" charset="0"/>
              <a:buChar char="•"/>
            </a:pPr>
            <a:r>
              <a:rPr lang="en-GB" b="0" i="0" dirty="0">
                <a:solidFill>
                  <a:srgbClr val="000000"/>
                </a:solidFill>
                <a:effectLst/>
                <a:latin typeface="-apple-system"/>
              </a:rPr>
              <a:t>Hiking</a:t>
            </a:r>
          </a:p>
          <a:p>
            <a:pPr algn="l">
              <a:buFont typeface="Arial" panose="020B0604020202020204" pitchFamily="34" charset="0"/>
              <a:buChar char="•"/>
            </a:pPr>
            <a:r>
              <a:rPr lang="en-GB" b="0" i="0" dirty="0">
                <a:solidFill>
                  <a:srgbClr val="000000"/>
                </a:solidFill>
                <a:effectLst/>
                <a:latin typeface="-apple-system"/>
              </a:rPr>
              <a:t>Bike rides</a:t>
            </a:r>
          </a:p>
          <a:p>
            <a:pPr algn="l">
              <a:buFont typeface="Arial" panose="020B0604020202020204" pitchFamily="34" charset="0"/>
              <a:buChar char="•"/>
            </a:pPr>
            <a:r>
              <a:rPr lang="en-GB" b="0" i="0" u="sng" dirty="0">
                <a:solidFill>
                  <a:srgbClr val="E40075"/>
                </a:solidFill>
                <a:effectLst/>
                <a:latin typeface="-apple-system"/>
                <a:hlinkClick r:id="rId8"/>
              </a:rPr>
              <a:t>Geocaching</a:t>
            </a:r>
            <a:endParaRPr lang="en-GB" b="0" i="0" dirty="0">
              <a:solidFill>
                <a:srgbClr val="000000"/>
              </a:solidFill>
              <a:effectLst/>
              <a:latin typeface="-apple-system"/>
            </a:endParaRPr>
          </a:p>
          <a:p>
            <a:pPr algn="l">
              <a:buFont typeface="Arial" panose="020B0604020202020204" pitchFamily="34" charset="0"/>
              <a:buChar char="•"/>
            </a:pPr>
            <a:r>
              <a:rPr lang="en-GB" b="0" i="0" dirty="0">
                <a:solidFill>
                  <a:srgbClr val="000000"/>
                </a:solidFill>
                <a:effectLst/>
                <a:latin typeface="-apple-system"/>
              </a:rPr>
              <a:t>Kayaking or canoeing</a:t>
            </a:r>
          </a:p>
          <a:p>
            <a:pPr algn="l">
              <a:buFont typeface="Arial" panose="020B0604020202020204" pitchFamily="34" charset="0"/>
              <a:buChar char="•"/>
            </a:pPr>
            <a:r>
              <a:rPr lang="en-GB" b="0" i="0" dirty="0">
                <a:solidFill>
                  <a:srgbClr val="000000"/>
                </a:solidFill>
                <a:effectLst/>
                <a:latin typeface="-apple-system"/>
              </a:rPr>
              <a:t>Outdoor ropes course</a:t>
            </a:r>
          </a:p>
          <a:p>
            <a:pPr algn="l">
              <a:buFont typeface="Arial" panose="020B0604020202020204" pitchFamily="34" charset="0"/>
              <a:buChar char="•"/>
            </a:pPr>
            <a:r>
              <a:rPr lang="en-GB" b="0" i="0" dirty="0">
                <a:solidFill>
                  <a:srgbClr val="000000"/>
                </a:solidFill>
                <a:effectLst/>
                <a:latin typeface="-apple-system"/>
              </a:rPr>
              <a:t>Community gardens</a:t>
            </a:r>
          </a:p>
          <a:p>
            <a:pPr algn="l">
              <a:buFont typeface="Arial" panose="020B0604020202020204" pitchFamily="34" charset="0"/>
              <a:buChar char="•"/>
            </a:pPr>
            <a:r>
              <a:rPr lang="en-GB" b="0" i="0" dirty="0">
                <a:solidFill>
                  <a:srgbClr val="000000"/>
                </a:solidFill>
                <a:effectLst/>
                <a:latin typeface="-apple-system"/>
              </a:rPr>
              <a:t>Yoga in the park</a:t>
            </a:r>
          </a:p>
          <a:p>
            <a:pPr algn="l">
              <a:buFont typeface="Arial" panose="020B0604020202020204" pitchFamily="34" charset="0"/>
              <a:buChar char="•"/>
            </a:pPr>
            <a:r>
              <a:rPr lang="en-GB" b="0" i="0" dirty="0">
                <a:solidFill>
                  <a:srgbClr val="000000"/>
                </a:solidFill>
                <a:effectLst/>
                <a:latin typeface="-apple-system"/>
              </a:rPr>
              <a:t>Picnics</a:t>
            </a:r>
          </a:p>
          <a:p>
            <a:pPr algn="l"/>
            <a:r>
              <a:rPr lang="en-GB" b="0" i="0" dirty="0">
                <a:solidFill>
                  <a:srgbClr val="000000"/>
                </a:solidFill>
                <a:effectLst/>
                <a:latin typeface="-apple-system"/>
              </a:rPr>
              <a:t>Getting in touch with nature can help your team get in touch with colleagues. Nature separates us from the constant distractions of modern life so that we can focus on our companions.</a:t>
            </a:r>
          </a:p>
          <a:p>
            <a:pPr algn="l"/>
            <a:r>
              <a:rPr lang="en-GB" b="0" i="0" dirty="0">
                <a:solidFill>
                  <a:srgbClr val="000000"/>
                </a:solidFill>
                <a:effectLst/>
                <a:latin typeface="-apple-system"/>
              </a:rPr>
              <a:t>If you lead a remote team and cannot gather in the woods, then you can still encourage your teammates to wander outside for remote activities, or you can simulate the great outdoors with a virtual campfire.</a:t>
            </a:r>
          </a:p>
          <a:p>
            <a:pPr algn="l"/>
            <a:r>
              <a:rPr lang="en-GB" b="1" i="0" dirty="0">
                <a:solidFill>
                  <a:srgbClr val="000000"/>
                </a:solidFill>
                <a:effectLst/>
                <a:latin typeface="-apple-system"/>
              </a:rPr>
              <a:t>3. Bring the zoo to you</a:t>
            </a:r>
          </a:p>
          <a:p>
            <a:pPr algn="l"/>
            <a:r>
              <a:rPr lang="en-GB" b="0" i="0" dirty="0">
                <a:solidFill>
                  <a:srgbClr val="000000"/>
                </a:solidFill>
                <a:effectLst/>
                <a:latin typeface="-apple-system"/>
              </a:rPr>
              <a:t>There is a reason that when I do not know anybody at a party, I embark on a </a:t>
            </a:r>
            <a:r>
              <a:rPr lang="en-GB" b="0" i="0" dirty="0" err="1">
                <a:solidFill>
                  <a:srgbClr val="000000"/>
                </a:solidFill>
                <a:effectLst/>
                <a:latin typeface="-apple-system"/>
              </a:rPr>
              <a:t>housepet</a:t>
            </a:r>
            <a:r>
              <a:rPr lang="en-GB" b="0" i="0" dirty="0">
                <a:solidFill>
                  <a:srgbClr val="000000"/>
                </a:solidFill>
                <a:effectLst/>
                <a:latin typeface="-apple-system"/>
              </a:rPr>
              <a:t> hunt. Socializing with animals is easier than socializing with people, since animals are </a:t>
            </a:r>
            <a:r>
              <a:rPr lang="en-GB" b="0" i="0" dirty="0" err="1">
                <a:solidFill>
                  <a:srgbClr val="000000"/>
                </a:solidFill>
                <a:effectLst/>
                <a:latin typeface="-apple-system"/>
              </a:rPr>
              <a:t>nonjudgmental</a:t>
            </a:r>
            <a:r>
              <a:rPr lang="en-GB" b="0" i="0" dirty="0">
                <a:solidFill>
                  <a:srgbClr val="000000"/>
                </a:solidFill>
                <a:effectLst/>
                <a:latin typeface="-apple-system"/>
              </a:rPr>
              <a:t> and outwardly affectionate. After giving the host’s beagle a few belly rubs, I am more than ready to socialize with human party guests.</a:t>
            </a:r>
          </a:p>
          <a:p>
            <a:pPr algn="l"/>
            <a:r>
              <a:rPr lang="en-GB" b="0" i="0" dirty="0">
                <a:solidFill>
                  <a:srgbClr val="000000"/>
                </a:solidFill>
                <a:effectLst/>
                <a:latin typeface="-apple-system"/>
              </a:rPr>
              <a:t>By including animals in your team building exercise, you can provide both a social lubricant and a mood boost. Animals break down barriers, soothe nerves, and reveal our softer sides. Imagine watching your boss, who rides a Harley motorcycle to work, coo at a calico kitten. Or picture Gretchen from accounting trading her typical pre-coffee Monday morning scowl for an ear-to-ear puppy kissing grin. Most people love animals, so coordinating a visit with furry friends provides the group with common ground. One of the best ways to bond with </a:t>
            </a:r>
            <a:r>
              <a:rPr lang="en-GB" b="0" i="0" dirty="0" err="1">
                <a:solidFill>
                  <a:srgbClr val="000000"/>
                </a:solidFill>
                <a:effectLst/>
                <a:latin typeface="-apple-system"/>
              </a:rPr>
              <a:t>coworkers</a:t>
            </a:r>
            <a:r>
              <a:rPr lang="en-GB" b="0" i="0" dirty="0">
                <a:solidFill>
                  <a:srgbClr val="000000"/>
                </a:solidFill>
                <a:effectLst/>
                <a:latin typeface="-apple-system"/>
              </a:rPr>
              <a:t> is to bond with animals together.</a:t>
            </a:r>
          </a:p>
          <a:p>
            <a:pPr algn="l"/>
            <a:r>
              <a:rPr lang="en-GB" b="0" i="0" dirty="0">
                <a:solidFill>
                  <a:srgbClr val="000000"/>
                </a:solidFill>
                <a:effectLst/>
                <a:latin typeface="-apple-system"/>
              </a:rPr>
              <a:t>Therapists sometimes recruit pets to help treat anxiety because animals are comforting companions. Many patients practice social skills on animals before approaching other humans, and you can use this same principle to ease interaction between your team.</a:t>
            </a:r>
          </a:p>
          <a:p>
            <a:pPr algn="l"/>
            <a:r>
              <a:rPr lang="en-GB" b="0" i="0" dirty="0">
                <a:solidFill>
                  <a:srgbClr val="000000"/>
                </a:solidFill>
                <a:effectLst/>
                <a:latin typeface="-apple-system"/>
              </a:rPr>
              <a:t>If the zoo can’t come to you, then consider doing a </a:t>
            </a:r>
            <a:r>
              <a:rPr lang="en-GB" b="0" i="0" u="sng" dirty="0">
                <a:solidFill>
                  <a:srgbClr val="E40075"/>
                </a:solidFill>
                <a:effectLst/>
                <a:latin typeface="-apple-system"/>
                <a:hlinkClick r:id="rId9"/>
              </a:rPr>
              <a:t>virtual zoo tour</a:t>
            </a:r>
            <a:r>
              <a:rPr lang="en-GB" b="0" i="0" dirty="0">
                <a:solidFill>
                  <a:srgbClr val="000000"/>
                </a:solidFill>
                <a:effectLst/>
                <a:latin typeface="-apple-system"/>
              </a:rPr>
              <a:t> with your team.</a:t>
            </a:r>
          </a:p>
          <a:p>
            <a:pPr algn="l"/>
            <a:r>
              <a:rPr lang="en-GB" b="1" i="0" dirty="0">
                <a:solidFill>
                  <a:srgbClr val="000000"/>
                </a:solidFill>
                <a:effectLst/>
                <a:latin typeface="-apple-system"/>
              </a:rPr>
              <a:t>4. Facilitate recovery</a:t>
            </a:r>
          </a:p>
          <a:p>
            <a:pPr algn="l"/>
            <a:r>
              <a:rPr lang="en-GB" b="0" i="0" dirty="0">
                <a:solidFill>
                  <a:srgbClr val="000000"/>
                </a:solidFill>
                <a:effectLst/>
                <a:latin typeface="-apple-system"/>
              </a:rPr>
              <a:t>As one of my </a:t>
            </a:r>
            <a:r>
              <a:rPr lang="en-GB" b="0" i="0" dirty="0" err="1">
                <a:solidFill>
                  <a:srgbClr val="000000"/>
                </a:solidFill>
                <a:effectLst/>
                <a:latin typeface="-apple-system"/>
              </a:rPr>
              <a:t>favorite</a:t>
            </a:r>
            <a:r>
              <a:rPr lang="en-GB" b="0" i="0" dirty="0">
                <a:solidFill>
                  <a:srgbClr val="000000"/>
                </a:solidFill>
                <a:effectLst/>
                <a:latin typeface="-apple-system"/>
              </a:rPr>
              <a:t> </a:t>
            </a:r>
            <a:r>
              <a:rPr lang="en-GB" b="0" i="0" u="sng" dirty="0">
                <a:solidFill>
                  <a:srgbClr val="E40075"/>
                </a:solidFill>
                <a:effectLst/>
                <a:latin typeface="-apple-system"/>
                <a:hlinkClick r:id="rId10"/>
              </a:rPr>
              <a:t>team building quotes</a:t>
            </a:r>
            <a:r>
              <a:rPr lang="en-GB" b="0" i="0" dirty="0">
                <a:solidFill>
                  <a:srgbClr val="000000"/>
                </a:solidFill>
                <a:effectLst/>
                <a:latin typeface="-apple-system"/>
              </a:rPr>
              <a:t> goes, “tough times don’t last; tough teams do.” When I reflect on team bonding throughout my own career, I discover that some of my strongest memories occurred directly after a crisis. I remember shouting out Shakira lyrics in an empty dining room after a dinner rush, or watching Monty Python sketches with my boss after we raced around the building trying to collect signatures against a deadline.</a:t>
            </a:r>
          </a:p>
          <a:p>
            <a:pPr algn="l"/>
            <a:r>
              <a:rPr lang="en-GB" b="0" i="0" dirty="0">
                <a:solidFill>
                  <a:srgbClr val="000000"/>
                </a:solidFill>
                <a:effectLst/>
                <a:latin typeface="-apple-system"/>
              </a:rPr>
              <a:t>One of the more unusual team bonding ideas is to facilitate recovery after a crisis. Workplace challenges bring on a wartime mentality, where self-sacrifice and adrenaline encourage gratitude and unity among groups. You can seize on these opportunities to more consciously guide your team building process. Recovery sessions are informal discussions with teams where the group </a:t>
            </a:r>
            <a:r>
              <a:rPr lang="en-GB" b="0" i="0" dirty="0" err="1">
                <a:solidFill>
                  <a:srgbClr val="000000"/>
                </a:solidFill>
                <a:effectLst/>
                <a:latin typeface="-apple-system"/>
              </a:rPr>
              <a:t>analyzes</a:t>
            </a:r>
            <a:r>
              <a:rPr lang="en-GB" b="0" i="0" dirty="0">
                <a:solidFill>
                  <a:srgbClr val="000000"/>
                </a:solidFill>
                <a:effectLst/>
                <a:latin typeface="-apple-system"/>
              </a:rPr>
              <a:t> the cause of the crisis, evaluates the response, formulates a forward-looking plan. These check-ins also allow teammates to gage moods and express concerns. This conversation allows you to shape the narrative of the challenge and promote constructive attitudes, while </a:t>
            </a:r>
            <a:r>
              <a:rPr lang="en-GB" b="0" i="0" dirty="0" err="1">
                <a:solidFill>
                  <a:srgbClr val="000000"/>
                </a:solidFill>
                <a:effectLst/>
                <a:latin typeface="-apple-system"/>
              </a:rPr>
              <a:t>signaling</a:t>
            </a:r>
            <a:r>
              <a:rPr lang="en-GB" b="0" i="0" dirty="0">
                <a:solidFill>
                  <a:srgbClr val="000000"/>
                </a:solidFill>
                <a:effectLst/>
                <a:latin typeface="-apple-system"/>
              </a:rPr>
              <a:t> that you care about your team’s well-being.</a:t>
            </a:r>
          </a:p>
          <a:p>
            <a:pPr algn="l"/>
            <a:r>
              <a:rPr lang="en-GB" b="0" i="0" dirty="0">
                <a:solidFill>
                  <a:srgbClr val="000000"/>
                </a:solidFill>
                <a:effectLst/>
                <a:latin typeface="-apple-system"/>
              </a:rPr>
              <a:t>Unlike the other activities on this list, recovery sessions do not require planning. In fact, these situations often arise unexpectedly. Identifying and initiating these conversations can be tricky at first, but if you remain mindful and make a habit of regrouping and recapping after emergencies, then team recoveries will become second nature.</a:t>
            </a:r>
          </a:p>
          <a:p>
            <a:pPr algn="l"/>
            <a:r>
              <a:rPr lang="en-GB" b="0" i="0" dirty="0">
                <a:solidFill>
                  <a:srgbClr val="000000"/>
                </a:solidFill>
                <a:effectLst/>
                <a:latin typeface="-apple-system"/>
              </a:rPr>
              <a:t>For more substantial recovery period, check out our </a:t>
            </a:r>
            <a:r>
              <a:rPr lang="en-GB" b="0" i="0" u="sng" dirty="0">
                <a:solidFill>
                  <a:srgbClr val="E40075"/>
                </a:solidFill>
                <a:effectLst/>
                <a:latin typeface="-apple-system"/>
                <a:hlinkClick r:id="rId11"/>
              </a:rPr>
              <a:t>guide to virtual retreats</a:t>
            </a:r>
            <a:r>
              <a:rPr lang="en-GB" b="0" i="0" dirty="0">
                <a:solidFill>
                  <a:srgbClr val="000000"/>
                </a:solidFill>
                <a:effectLst/>
                <a:latin typeface="-apple-system"/>
              </a:rPr>
              <a:t>.</a:t>
            </a:r>
          </a:p>
          <a:p>
            <a:pPr algn="l"/>
            <a:r>
              <a:rPr lang="en-GB" b="1" i="0" dirty="0">
                <a:solidFill>
                  <a:srgbClr val="000000"/>
                </a:solidFill>
                <a:effectLst/>
                <a:latin typeface="-apple-system"/>
              </a:rPr>
              <a:t>5. Keep in touch with technology</a:t>
            </a:r>
          </a:p>
          <a:p>
            <a:pPr algn="l"/>
            <a:r>
              <a:rPr lang="en-GB" b="0" i="0" dirty="0">
                <a:solidFill>
                  <a:srgbClr val="000000"/>
                </a:solidFill>
                <a:effectLst/>
                <a:latin typeface="-apple-system"/>
              </a:rPr>
              <a:t>Though I keep reading opinion articles about the isolating effects of technology, I cannot help but feel like our devices are not solely to blame. Bad communication habits contribute to our feelings of disconnection. Smartphones and computers enable us to contact almost anyone any time, yet we often choose to ignore friends, families, and </a:t>
            </a:r>
            <a:r>
              <a:rPr lang="en-GB" b="0" i="0" dirty="0" err="1">
                <a:solidFill>
                  <a:srgbClr val="000000"/>
                </a:solidFill>
                <a:effectLst/>
                <a:latin typeface="-apple-system"/>
              </a:rPr>
              <a:t>coworkers</a:t>
            </a:r>
            <a:r>
              <a:rPr lang="en-GB" b="0" i="0" dirty="0">
                <a:solidFill>
                  <a:srgbClr val="000000"/>
                </a:solidFill>
                <a:effectLst/>
                <a:latin typeface="-apple-system"/>
              </a:rPr>
              <a:t> in </a:t>
            </a:r>
            <a:r>
              <a:rPr lang="en-GB" b="0" i="0" dirty="0" err="1">
                <a:solidFill>
                  <a:srgbClr val="000000"/>
                </a:solidFill>
                <a:effectLst/>
                <a:latin typeface="-apple-system"/>
              </a:rPr>
              <a:t>favor</a:t>
            </a:r>
            <a:r>
              <a:rPr lang="en-GB" b="0" i="0" dirty="0">
                <a:solidFill>
                  <a:srgbClr val="000000"/>
                </a:solidFill>
                <a:effectLst/>
                <a:latin typeface="-apple-system"/>
              </a:rPr>
              <a:t> of scrolling through our Instagram feeds.</a:t>
            </a:r>
          </a:p>
          <a:p>
            <a:pPr algn="l"/>
            <a:r>
              <a:rPr lang="en-GB" b="0" i="0" dirty="0">
                <a:solidFill>
                  <a:srgbClr val="000000"/>
                </a:solidFill>
                <a:effectLst/>
                <a:latin typeface="-apple-system"/>
              </a:rPr>
              <a:t>Instead of using technology as a figurative moat, we can lower our drawbridge and welcome visitors. Not all team bonding needs to happen in person; </a:t>
            </a:r>
            <a:r>
              <a:rPr lang="en-GB" b="0" i="0" u="sng" dirty="0">
                <a:solidFill>
                  <a:srgbClr val="E40075"/>
                </a:solidFill>
                <a:effectLst/>
                <a:latin typeface="-apple-system"/>
                <a:hlinkClick r:id="rId12"/>
              </a:rPr>
              <a:t>virtual team activities</a:t>
            </a:r>
            <a:r>
              <a:rPr lang="en-GB" b="0" i="0" dirty="0">
                <a:solidFill>
                  <a:srgbClr val="000000"/>
                </a:solidFill>
                <a:effectLst/>
                <a:latin typeface="-apple-system"/>
              </a:rPr>
              <a:t> can also endorse kindness, closeness, and consideration.</a:t>
            </a:r>
          </a:p>
          <a:p>
            <a:pPr algn="l"/>
            <a:r>
              <a:rPr lang="en-GB" b="0" i="0" dirty="0">
                <a:solidFill>
                  <a:srgbClr val="000000"/>
                </a:solidFill>
                <a:effectLst/>
                <a:latin typeface="-apple-system"/>
              </a:rPr>
              <a:t>Moving social time online removes face-to-face contact, but allows teammates to socialize on a more ongoing and consistent basis.</a:t>
            </a:r>
          </a:p>
          <a:p>
            <a:pPr algn="l"/>
            <a:r>
              <a:rPr lang="en-GB" b="0" i="0" dirty="0">
                <a:solidFill>
                  <a:srgbClr val="000000"/>
                </a:solidFill>
                <a:effectLst/>
                <a:latin typeface="-apple-system"/>
              </a:rPr>
              <a:t>Here are a few suggestions:</a:t>
            </a:r>
          </a:p>
          <a:p>
            <a:pPr algn="l">
              <a:buFont typeface="Arial" panose="020B0604020202020204" pitchFamily="34" charset="0"/>
              <a:buChar char="•"/>
            </a:pPr>
            <a:r>
              <a:rPr lang="en-GB" b="0" i="0" dirty="0">
                <a:solidFill>
                  <a:srgbClr val="000000"/>
                </a:solidFill>
                <a:effectLst/>
                <a:latin typeface="-apple-system"/>
              </a:rPr>
              <a:t>Regular </a:t>
            </a:r>
            <a:r>
              <a:rPr lang="en-GB" b="0" i="0" u="sng" dirty="0">
                <a:solidFill>
                  <a:srgbClr val="E40075"/>
                </a:solidFill>
                <a:effectLst/>
                <a:latin typeface="-apple-system"/>
                <a:hlinkClick r:id="rId13"/>
              </a:rPr>
              <a:t>virtual happy hours</a:t>
            </a:r>
            <a:r>
              <a:rPr lang="en-GB" b="0" i="0" dirty="0">
                <a:solidFill>
                  <a:srgbClr val="000000"/>
                </a:solidFill>
                <a:effectLst/>
                <a:latin typeface="-apple-system"/>
              </a:rPr>
              <a:t> or virtual coffee dates</a:t>
            </a:r>
          </a:p>
          <a:p>
            <a:pPr algn="l">
              <a:buFont typeface="Arial" panose="020B0604020202020204" pitchFamily="34" charset="0"/>
              <a:buChar char="•"/>
            </a:pPr>
            <a:r>
              <a:rPr lang="en-GB" b="0" i="0" dirty="0">
                <a:solidFill>
                  <a:srgbClr val="000000"/>
                </a:solidFill>
                <a:effectLst/>
                <a:latin typeface="-apple-system"/>
              </a:rPr>
              <a:t>Online group games like Words with Friends, Uno, or Mario Kart Tour</a:t>
            </a:r>
          </a:p>
          <a:p>
            <a:pPr algn="l">
              <a:buFont typeface="Arial" panose="020B0604020202020204" pitchFamily="34" charset="0"/>
              <a:buChar char="•"/>
            </a:pPr>
            <a:r>
              <a:rPr lang="en-GB" b="0" i="0" dirty="0">
                <a:solidFill>
                  <a:srgbClr val="000000"/>
                </a:solidFill>
                <a:effectLst/>
                <a:latin typeface="-apple-system"/>
              </a:rPr>
              <a:t>Social media groups or group messages</a:t>
            </a:r>
          </a:p>
          <a:p>
            <a:pPr algn="l">
              <a:buFont typeface="Arial" panose="020B0604020202020204" pitchFamily="34" charset="0"/>
              <a:buChar char="•"/>
            </a:pPr>
            <a:r>
              <a:rPr lang="en-GB" b="0" i="0" dirty="0">
                <a:solidFill>
                  <a:srgbClr val="000000"/>
                </a:solidFill>
                <a:effectLst/>
                <a:latin typeface="-apple-system"/>
              </a:rPr>
              <a:t>Download and try out an app together, such as a podcast maker, a constellation identifier, or a goat simulator</a:t>
            </a:r>
          </a:p>
          <a:p>
            <a:pPr algn="l"/>
            <a:r>
              <a:rPr lang="en-GB" b="0" i="0" dirty="0">
                <a:solidFill>
                  <a:srgbClr val="000000"/>
                </a:solidFill>
                <a:effectLst/>
                <a:latin typeface="-apple-system"/>
              </a:rPr>
              <a:t>Though technology occasionally divides us, devices also give us common ground. Almost everyone owns a computer nowadays, and we can always use technology as a conversation topic when other subjects elude us. You can harness society’s smartphone addiction to score bonding time for your team.</a:t>
            </a:r>
          </a:p>
          <a:p>
            <a:pPr algn="l"/>
            <a:r>
              <a:rPr lang="en-GB" b="1" i="0" dirty="0">
                <a:solidFill>
                  <a:srgbClr val="000000"/>
                </a:solidFill>
                <a:effectLst/>
                <a:latin typeface="-apple-system"/>
              </a:rPr>
              <a:t>6. Build something together</a:t>
            </a:r>
          </a:p>
          <a:p>
            <a:pPr algn="l"/>
            <a:r>
              <a:rPr lang="en-GB" b="0" i="0" dirty="0">
                <a:solidFill>
                  <a:srgbClr val="000000"/>
                </a:solidFill>
                <a:effectLst/>
                <a:latin typeface="-apple-system"/>
              </a:rPr>
              <a:t>Working with your hands is soothing. Whether you whip up a batch of ravioli from scratch or build a picnic bench for squirrels, creating something out of nothing is rewarding. Satisfying as solo achievement may be, producing a project as a group is even more delightful. When you build a birdhouse or finish a mosaic as a group, as a bonus you get to celebrate with others. Starting a project is one of the more productive and satisfying ideas for team bonding.</a:t>
            </a:r>
          </a:p>
          <a:p>
            <a:pPr algn="l"/>
            <a:r>
              <a:rPr lang="en-GB" b="0" i="0" dirty="0">
                <a:solidFill>
                  <a:srgbClr val="000000"/>
                </a:solidFill>
                <a:effectLst/>
                <a:latin typeface="-apple-system"/>
              </a:rPr>
              <a:t>Building something together makes for a great team bonding exercise because not only does your group collectively enjoy the experience, you can also admire the aftermath together.</a:t>
            </a:r>
          </a:p>
          <a:p>
            <a:pPr algn="l"/>
            <a:r>
              <a:rPr lang="en-GB" b="0" i="0" dirty="0">
                <a:solidFill>
                  <a:srgbClr val="000000"/>
                </a:solidFill>
                <a:effectLst/>
                <a:latin typeface="-apple-system"/>
              </a:rPr>
              <a:t>Suggestions for group bonding projects:</a:t>
            </a:r>
          </a:p>
          <a:p>
            <a:pPr algn="l">
              <a:buFont typeface="Arial" panose="020B0604020202020204" pitchFamily="34" charset="0"/>
              <a:buChar char="•"/>
            </a:pPr>
            <a:r>
              <a:rPr lang="en-GB" b="0" i="0" dirty="0">
                <a:solidFill>
                  <a:srgbClr val="000000"/>
                </a:solidFill>
                <a:effectLst/>
                <a:latin typeface="-apple-system"/>
              </a:rPr>
              <a:t>Volunteer to build a house at Habitat for Humanity</a:t>
            </a:r>
          </a:p>
          <a:p>
            <a:pPr algn="l">
              <a:buFont typeface="Arial" panose="020B0604020202020204" pitchFamily="34" charset="0"/>
              <a:buChar char="•"/>
            </a:pPr>
            <a:r>
              <a:rPr lang="en-GB" b="0" i="0" dirty="0">
                <a:solidFill>
                  <a:srgbClr val="000000"/>
                </a:solidFill>
                <a:effectLst/>
                <a:latin typeface="-apple-system"/>
              </a:rPr>
              <a:t>Plant a community garden and make a meal come harvest time</a:t>
            </a:r>
          </a:p>
          <a:p>
            <a:pPr algn="l">
              <a:buFont typeface="Arial" panose="020B0604020202020204" pitchFamily="34" charset="0"/>
              <a:buChar char="•"/>
            </a:pPr>
            <a:r>
              <a:rPr lang="en-GB" b="0" i="0" dirty="0">
                <a:solidFill>
                  <a:srgbClr val="000000"/>
                </a:solidFill>
                <a:effectLst/>
                <a:latin typeface="-apple-system"/>
              </a:rPr>
              <a:t>Attend a paint and sip class</a:t>
            </a:r>
          </a:p>
          <a:p>
            <a:pPr algn="l">
              <a:buFont typeface="Arial" panose="020B0604020202020204" pitchFamily="34" charset="0"/>
              <a:buChar char="•"/>
            </a:pPr>
            <a:r>
              <a:rPr lang="en-GB" b="0" i="0" dirty="0">
                <a:solidFill>
                  <a:srgbClr val="000000"/>
                </a:solidFill>
                <a:effectLst/>
                <a:latin typeface="-apple-system"/>
              </a:rPr>
              <a:t>Mix homemade candles with essential oils</a:t>
            </a:r>
          </a:p>
          <a:p>
            <a:pPr algn="l">
              <a:buFont typeface="Arial" panose="020B0604020202020204" pitchFamily="34" charset="0"/>
              <a:buChar char="•"/>
            </a:pPr>
            <a:r>
              <a:rPr lang="en-GB" b="0" i="0" dirty="0">
                <a:solidFill>
                  <a:srgbClr val="000000"/>
                </a:solidFill>
                <a:effectLst/>
                <a:latin typeface="-apple-system"/>
              </a:rPr>
              <a:t>Craft wood wall hangings for your wing of the office</a:t>
            </a:r>
          </a:p>
          <a:p>
            <a:pPr algn="l"/>
            <a:r>
              <a:rPr lang="en-GB" b="0" i="0" dirty="0">
                <a:solidFill>
                  <a:srgbClr val="000000"/>
                </a:solidFill>
                <a:effectLst/>
                <a:latin typeface="-apple-system"/>
              </a:rPr>
              <a:t>With a little skill, effort, and enthusiasm, your opportunities are endless. Build a Lego mansion, a zen garden, or a mural together, and you just may build a stronger team.</a:t>
            </a:r>
          </a:p>
          <a:p>
            <a:pPr algn="l"/>
            <a:r>
              <a:rPr lang="en-GB" b="0" i="0" dirty="0">
                <a:solidFill>
                  <a:srgbClr val="000000"/>
                </a:solidFill>
                <a:effectLst/>
                <a:latin typeface="-apple-system"/>
              </a:rPr>
              <a:t>Here are examples of </a:t>
            </a:r>
            <a:r>
              <a:rPr lang="en-GB" b="0" i="0" u="sng" dirty="0">
                <a:solidFill>
                  <a:srgbClr val="E40075"/>
                </a:solidFill>
                <a:effectLst/>
                <a:latin typeface="-apple-system"/>
                <a:hlinkClick r:id="rId14"/>
              </a:rPr>
              <a:t>online art classes</a:t>
            </a:r>
            <a:r>
              <a:rPr lang="en-GB" b="0" i="0" dirty="0">
                <a:solidFill>
                  <a:srgbClr val="000000"/>
                </a:solidFill>
                <a:effectLst/>
                <a:latin typeface="-apple-system"/>
              </a:rPr>
              <a:t> you can do.</a:t>
            </a:r>
          </a:p>
          <a:p>
            <a:pPr algn="l"/>
            <a:r>
              <a:rPr lang="en-GB" b="1" i="0" dirty="0">
                <a:solidFill>
                  <a:srgbClr val="000000"/>
                </a:solidFill>
                <a:effectLst/>
                <a:latin typeface="-apple-system"/>
              </a:rPr>
              <a:t>7. Break a sweat</a:t>
            </a:r>
          </a:p>
          <a:p>
            <a:pPr algn="l"/>
            <a:r>
              <a:rPr lang="en-GB" b="0" i="0" dirty="0">
                <a:solidFill>
                  <a:srgbClr val="000000"/>
                </a:solidFill>
                <a:effectLst/>
                <a:latin typeface="-apple-system"/>
              </a:rPr>
              <a:t>Exercise releases endorphins, chemicals that trigger happiness. Though working out is not always fun, the aftermath can feel rewarding. You can embrace the fitness good feelings to help your teams feel closer and more accomplished. Practicing healthy habits alone takes a great deal of discipline, but working out as a group provides a motivational boost.</a:t>
            </a:r>
          </a:p>
          <a:p>
            <a:pPr algn="l"/>
            <a:r>
              <a:rPr lang="en-GB" b="0" i="0" dirty="0">
                <a:solidFill>
                  <a:srgbClr val="000000"/>
                </a:solidFill>
                <a:effectLst/>
                <a:latin typeface="-apple-system"/>
              </a:rPr>
              <a:t>Group workouts like </a:t>
            </a:r>
            <a:r>
              <a:rPr lang="en-GB" b="0" i="0" u="sng" dirty="0">
                <a:solidFill>
                  <a:srgbClr val="E40075"/>
                </a:solidFill>
                <a:effectLst/>
                <a:latin typeface="-apple-system"/>
                <a:hlinkClick r:id="rId15"/>
              </a:rPr>
              <a:t>team building yoga</a:t>
            </a:r>
            <a:r>
              <a:rPr lang="en-GB" b="0" i="0" dirty="0">
                <a:solidFill>
                  <a:srgbClr val="000000"/>
                </a:solidFill>
                <a:effectLst/>
                <a:latin typeface="-apple-system"/>
              </a:rPr>
              <a:t> allow your team to push through challenges together. You can either find an online workout to follow, or you can recruit a local fitness instructor or trainer to lead the group.</a:t>
            </a:r>
          </a:p>
          <a:p>
            <a:pPr algn="l"/>
            <a:r>
              <a:rPr lang="en-GB" b="0" i="0" dirty="0">
                <a:solidFill>
                  <a:srgbClr val="000000"/>
                </a:solidFill>
                <a:effectLst/>
                <a:latin typeface="-apple-system"/>
              </a:rPr>
              <a:t>Suggestions for group workouts:</a:t>
            </a:r>
          </a:p>
          <a:p>
            <a:pPr algn="l">
              <a:buFont typeface="Arial" panose="020B0604020202020204" pitchFamily="34" charset="0"/>
              <a:buChar char="•"/>
            </a:pPr>
            <a:r>
              <a:rPr lang="en-GB" b="0" i="0" dirty="0">
                <a:solidFill>
                  <a:srgbClr val="000000"/>
                </a:solidFill>
                <a:effectLst/>
                <a:latin typeface="-apple-system"/>
              </a:rPr>
              <a:t>Walking a trail</a:t>
            </a:r>
          </a:p>
          <a:p>
            <a:pPr algn="l">
              <a:buFont typeface="Arial" panose="020B0604020202020204" pitchFamily="34" charset="0"/>
              <a:buChar char="•"/>
            </a:pPr>
            <a:r>
              <a:rPr lang="en-GB" b="0" i="0" dirty="0">
                <a:solidFill>
                  <a:srgbClr val="000000"/>
                </a:solidFill>
                <a:effectLst/>
                <a:latin typeface="-apple-system"/>
              </a:rPr>
              <a:t>Training for a race</a:t>
            </a:r>
          </a:p>
          <a:p>
            <a:pPr algn="l">
              <a:buFont typeface="Arial" panose="020B0604020202020204" pitchFamily="34" charset="0"/>
              <a:buChar char="•"/>
            </a:pPr>
            <a:r>
              <a:rPr lang="en-GB" b="0" i="0" dirty="0">
                <a:solidFill>
                  <a:srgbClr val="000000"/>
                </a:solidFill>
                <a:effectLst/>
                <a:latin typeface="-apple-system"/>
              </a:rPr>
              <a:t>Barre class</a:t>
            </a:r>
          </a:p>
          <a:p>
            <a:pPr algn="l">
              <a:buFont typeface="Arial" panose="020B0604020202020204" pitchFamily="34" charset="0"/>
              <a:buChar char="•"/>
            </a:pPr>
            <a:r>
              <a:rPr lang="en-GB" b="0" i="0" dirty="0">
                <a:solidFill>
                  <a:srgbClr val="000000"/>
                </a:solidFill>
                <a:effectLst/>
                <a:latin typeface="-apple-system"/>
              </a:rPr>
              <a:t>Blacktop basketball</a:t>
            </a:r>
          </a:p>
          <a:p>
            <a:pPr algn="l">
              <a:buFont typeface="Arial" panose="020B0604020202020204" pitchFamily="34" charset="0"/>
              <a:buChar char="•"/>
            </a:pPr>
            <a:r>
              <a:rPr lang="en-GB" b="0" i="0" dirty="0">
                <a:solidFill>
                  <a:srgbClr val="000000"/>
                </a:solidFill>
                <a:effectLst/>
                <a:latin typeface="-apple-system"/>
              </a:rPr>
              <a:t>Yoga</a:t>
            </a:r>
          </a:p>
          <a:p>
            <a:pPr algn="l">
              <a:buFont typeface="Arial" panose="020B0604020202020204" pitchFamily="34" charset="0"/>
              <a:buChar char="•"/>
            </a:pPr>
            <a:r>
              <a:rPr lang="en-GB" b="0" i="0" dirty="0">
                <a:solidFill>
                  <a:srgbClr val="000000"/>
                </a:solidFill>
                <a:effectLst/>
                <a:latin typeface="-apple-system"/>
              </a:rPr>
              <a:t>80’s aerobics</a:t>
            </a:r>
          </a:p>
          <a:p>
            <a:pPr algn="l">
              <a:buFont typeface="Arial" panose="020B0604020202020204" pitchFamily="34" charset="0"/>
              <a:buChar char="•"/>
            </a:pPr>
            <a:r>
              <a:rPr lang="en-GB" b="0" i="0" dirty="0">
                <a:solidFill>
                  <a:srgbClr val="000000"/>
                </a:solidFill>
                <a:effectLst/>
                <a:latin typeface="-apple-system"/>
              </a:rPr>
              <a:t>Ninja warrior training</a:t>
            </a:r>
          </a:p>
          <a:p>
            <a:pPr algn="l">
              <a:buFont typeface="Arial" panose="020B0604020202020204" pitchFamily="34" charset="0"/>
              <a:buChar char="•"/>
            </a:pPr>
            <a:r>
              <a:rPr lang="en-GB" b="0" i="0" dirty="0">
                <a:solidFill>
                  <a:srgbClr val="000000"/>
                </a:solidFill>
                <a:effectLst/>
                <a:latin typeface="-apple-system"/>
              </a:rPr>
              <a:t>Weightlifting</a:t>
            </a:r>
          </a:p>
          <a:p>
            <a:pPr algn="l">
              <a:buFont typeface="Arial" panose="020B0604020202020204" pitchFamily="34" charset="0"/>
              <a:buChar char="•"/>
            </a:pPr>
            <a:r>
              <a:rPr lang="en-GB" b="0" i="0" dirty="0">
                <a:solidFill>
                  <a:srgbClr val="000000"/>
                </a:solidFill>
                <a:effectLst/>
                <a:latin typeface="-apple-system"/>
              </a:rPr>
              <a:t>Adult recess, aka playground games like kickball and tag</a:t>
            </a:r>
          </a:p>
          <a:p>
            <a:pPr algn="l"/>
            <a:r>
              <a:rPr lang="en-GB" b="0" i="0" dirty="0">
                <a:solidFill>
                  <a:srgbClr val="000000"/>
                </a:solidFill>
                <a:effectLst/>
                <a:latin typeface="-apple-system"/>
              </a:rPr>
              <a:t>If nothing else, then your teammates can bond over panting and resenting the YouTube trainer’s perkiness.</a:t>
            </a:r>
          </a:p>
          <a:p>
            <a:pPr algn="l"/>
            <a:r>
              <a:rPr lang="en-GB" b="1" i="0" dirty="0">
                <a:solidFill>
                  <a:srgbClr val="000000"/>
                </a:solidFill>
                <a:effectLst/>
                <a:latin typeface="-apple-system"/>
              </a:rPr>
              <a:t>8. Take a trip</a:t>
            </a:r>
          </a:p>
          <a:p>
            <a:pPr algn="l"/>
            <a:r>
              <a:rPr lang="en-GB" b="0" i="0" dirty="0">
                <a:solidFill>
                  <a:srgbClr val="000000"/>
                </a:solidFill>
                <a:effectLst/>
                <a:latin typeface="-apple-system"/>
              </a:rPr>
              <a:t>Many companies send employees on team building retreats to focus on </a:t>
            </a:r>
            <a:r>
              <a:rPr lang="en-GB" b="0" i="0" u="sng" dirty="0">
                <a:solidFill>
                  <a:srgbClr val="E40075"/>
                </a:solidFill>
                <a:effectLst/>
                <a:latin typeface="-apple-system"/>
                <a:hlinkClick r:id="rId16"/>
              </a:rPr>
              <a:t>developing skills</a:t>
            </a:r>
            <a:r>
              <a:rPr lang="en-GB" b="0" i="0" dirty="0">
                <a:solidFill>
                  <a:srgbClr val="000000"/>
                </a:solidFill>
                <a:effectLst/>
                <a:latin typeface="-apple-system"/>
              </a:rPr>
              <a:t> and bonding with colleagues. Abandoning the office and spending a few days in a new locale can be a great way to escape interruptions and re-contextualize your teammates’ relationships. Groups foster connections based on shared experiences, and team retreats provide a variety of activities and adventures to link your teammates together.</a:t>
            </a:r>
          </a:p>
          <a:p>
            <a:pPr algn="l"/>
            <a:r>
              <a:rPr lang="en-GB" b="0" i="0" dirty="0">
                <a:solidFill>
                  <a:srgbClr val="000000"/>
                </a:solidFill>
                <a:effectLst/>
                <a:latin typeface="-apple-system"/>
              </a:rPr>
              <a:t>Whether you are a large organization or a smaller business, travelling together can coerce your teammates out of the comfort zone and open the group to new impressions. Team retreats are great ways to prioritize team bonding, but you can also plan shorter journeys, such as a day trip to a local winery or state park. Exploring unfamiliar territory together can bring your crew closer than ever.</a:t>
            </a:r>
          </a:p>
          <a:p>
            <a:pPr algn="l"/>
            <a:r>
              <a:rPr lang="en-GB" b="1" i="0" dirty="0">
                <a:solidFill>
                  <a:srgbClr val="000000"/>
                </a:solidFill>
                <a:effectLst/>
                <a:latin typeface="-apple-system"/>
              </a:rPr>
              <a:t>Conclusion</a:t>
            </a:r>
          </a:p>
          <a:p>
            <a:pPr algn="l"/>
            <a:r>
              <a:rPr lang="en-GB" b="0" i="0" dirty="0">
                <a:solidFill>
                  <a:srgbClr val="000000"/>
                </a:solidFill>
                <a:effectLst/>
                <a:latin typeface="-apple-system"/>
              </a:rPr>
              <a:t>By encouraging your teammates to bond, you foster trust and respect. Bonding activities humanize colleagues and increase the likelihood that teammates will help or ask for help when necessary. Close work relationships breed happier, more productive workplaces.</a:t>
            </a:r>
          </a:p>
          <a:p>
            <a:pPr algn="l"/>
            <a:r>
              <a:rPr lang="en-GB" b="0" i="0" dirty="0">
                <a:solidFill>
                  <a:srgbClr val="000000"/>
                </a:solidFill>
                <a:effectLst/>
                <a:latin typeface="-apple-system"/>
              </a:rPr>
              <a:t>For more ideas on establishing togetherness, check out this </a:t>
            </a:r>
            <a:r>
              <a:rPr lang="en-GB" b="0" i="0" u="sng" dirty="0">
                <a:solidFill>
                  <a:srgbClr val="E40075"/>
                </a:solidFill>
                <a:effectLst/>
                <a:latin typeface="-apple-system"/>
                <a:hlinkClick r:id="rId3"/>
              </a:rPr>
              <a:t>list of team building games</a:t>
            </a:r>
            <a:r>
              <a:rPr lang="en-GB" b="0" i="0" dirty="0">
                <a:solidFill>
                  <a:srgbClr val="000000"/>
                </a:solidFill>
                <a:effectLst/>
                <a:latin typeface="-apple-system"/>
              </a:rPr>
              <a:t>, these </a:t>
            </a:r>
            <a:r>
              <a:rPr lang="en-GB" b="0" i="0" u="sng" dirty="0">
                <a:solidFill>
                  <a:srgbClr val="E40075"/>
                </a:solidFill>
                <a:effectLst/>
                <a:latin typeface="-apple-system"/>
                <a:hlinkClick r:id="rId17"/>
              </a:rPr>
              <a:t>team building tips</a:t>
            </a:r>
            <a:r>
              <a:rPr lang="en-GB" b="0" i="0" dirty="0">
                <a:solidFill>
                  <a:srgbClr val="000000"/>
                </a:solidFill>
                <a:effectLst/>
                <a:latin typeface="-apple-system"/>
              </a:rPr>
              <a:t> and this one with </a:t>
            </a:r>
            <a:r>
              <a:rPr lang="en-GB" b="0" i="0" u="sng" dirty="0">
                <a:solidFill>
                  <a:srgbClr val="E40075"/>
                </a:solidFill>
                <a:effectLst/>
                <a:latin typeface="-apple-system"/>
                <a:hlinkClick r:id="rId18"/>
              </a:rPr>
              <a:t>questions for team bonding</a:t>
            </a:r>
            <a:r>
              <a:rPr lang="en-GB" b="0" i="0" dirty="0">
                <a:solidFill>
                  <a:srgbClr val="000000"/>
                </a:solidFill>
                <a:effectLst/>
                <a:latin typeface="-apple-system"/>
              </a:rPr>
              <a:t>. We also have a </a:t>
            </a:r>
            <a:r>
              <a:rPr lang="en-GB" b="0" i="0" u="sng" dirty="0">
                <a:solidFill>
                  <a:srgbClr val="E40075"/>
                </a:solidFill>
                <a:effectLst/>
                <a:latin typeface="-apple-system"/>
                <a:hlinkClick r:id="rId19"/>
              </a:rPr>
              <a:t>list of outdoor team building activities</a:t>
            </a:r>
            <a:r>
              <a:rPr lang="en-GB" b="0" i="0" dirty="0">
                <a:solidFill>
                  <a:srgbClr val="000000"/>
                </a:solidFill>
                <a:effectLst/>
                <a:latin typeface="-apple-system"/>
              </a:rPr>
              <a:t> and one on </a:t>
            </a:r>
            <a:r>
              <a:rPr lang="en-GB" b="0" i="0" u="sng" dirty="0">
                <a:solidFill>
                  <a:srgbClr val="E40075"/>
                </a:solidFill>
                <a:effectLst/>
                <a:latin typeface="-apple-system"/>
                <a:hlinkClick r:id="rId20"/>
              </a:rPr>
              <a:t>team building indoors</a:t>
            </a:r>
            <a:r>
              <a:rPr lang="en-GB" b="0" i="0" dirty="0">
                <a:solidFill>
                  <a:srgbClr val="000000"/>
                </a:solidFill>
                <a:effectLst/>
                <a:latin typeface="-apple-system"/>
              </a:rPr>
              <a:t>.</a:t>
            </a:r>
          </a:p>
          <a:p>
            <a:pPr algn="l"/>
            <a:endParaRPr lang="en-GB" b="0" i="0" dirty="0">
              <a:solidFill>
                <a:srgbClr val="000000"/>
              </a:solidFill>
              <a:effectLst/>
              <a:latin typeface="-apple-system"/>
            </a:endParaRPr>
          </a:p>
          <a:p>
            <a:pPr algn="l"/>
            <a:endParaRPr lang="en-GB" b="0" i="0" dirty="0">
              <a:solidFill>
                <a:srgbClr val="000000"/>
              </a:solidFill>
              <a:effectLst/>
              <a:latin typeface="-apple-system"/>
            </a:endParaRPr>
          </a:p>
          <a:p>
            <a:pPr algn="l"/>
            <a:r>
              <a:rPr lang="en-GB" dirty="0">
                <a:hlinkClick r:id="rId21"/>
              </a:rPr>
              <a:t>8 Team Bonding Ideas That Actually Work in 2022 (teambuilding.com)</a:t>
            </a:r>
            <a:endParaRPr lang="en-GB" b="0" i="0" dirty="0">
              <a:solidFill>
                <a:srgbClr val="000000"/>
              </a:solidFill>
              <a:effectLst/>
              <a:latin typeface="-apple-system"/>
            </a:endParaRP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27</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4104"/>
              </a:lnSpc>
            </a:pPr>
            <a:r>
              <a:rPr lang="en-US" sz="1200" dirty="0">
                <a:solidFill>
                  <a:srgbClr val="000000"/>
                </a:solidFill>
                <a:latin typeface="Arial Rounded MT Bold" panose="020F0704030504030204" pitchFamily="34" charset="77"/>
              </a:rPr>
              <a:t>Let employ</a:t>
            </a:r>
            <a:r>
              <a:rPr lang="en-US" sz="1200" b="1" dirty="0">
                <a:solidFill>
                  <a:srgbClr val="000000"/>
                </a:solidFill>
                <a:latin typeface="Arial Rounded MT Bold" panose="020F0704030504030204" pitchFamily="34" charset="77"/>
              </a:rPr>
              <a:t>ees</a:t>
            </a:r>
            <a:r>
              <a:rPr lang="en-US" sz="1200" dirty="0">
                <a:solidFill>
                  <a:srgbClr val="000000"/>
                </a:solidFill>
                <a:latin typeface="Arial Rounded MT Bold" panose="020F0704030504030204" pitchFamily="34" charset="77"/>
              </a:rPr>
              <a:t> know that you care about them by acknowledging employment anniversaries, birthdays, and other meaningful personal occasions. Giving your team members shout outs on social media, singing happy birthday during a team meeting, or acknowledging an employee’s child’s birthday in your team’s communication app will mean a lot.</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r>
              <a:rPr lang="en-US" sz="1200" dirty="0">
                <a:solidFill>
                  <a:srgbClr val="000000"/>
                </a:solidFill>
                <a:latin typeface="Arial Rounded MT Bold" panose="020F0704030504030204" pitchFamily="34" charset="77"/>
              </a:rPr>
              <a:t>Showing employees that you care about them beyond their professional capacity goes a long way in making employees feel more engaged at work.</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r>
              <a:rPr lang="en-US" sz="1200" dirty="0">
                <a:solidFill>
                  <a:srgbClr val="000000"/>
                </a:solidFill>
                <a:latin typeface="Arial Rounded MT Bold" panose="020F0704030504030204" pitchFamily="34" charset="77"/>
              </a:rPr>
              <a:t>What about:</a:t>
            </a:r>
          </a:p>
          <a:p>
            <a:pPr algn="l">
              <a:lnSpc>
                <a:spcPts val="4104"/>
              </a:lnSpc>
            </a:pPr>
            <a:r>
              <a:rPr lang="en-US" sz="1200" dirty="0">
                <a:solidFill>
                  <a:srgbClr val="000000"/>
                </a:solidFill>
                <a:latin typeface="Arial Rounded MT Bold" panose="020F0704030504030204" pitchFamily="34" charset="77"/>
              </a:rPr>
              <a:t>Throwing a team party</a:t>
            </a:r>
          </a:p>
          <a:p>
            <a:pPr algn="l">
              <a:lnSpc>
                <a:spcPts val="4104"/>
              </a:lnSpc>
            </a:pPr>
            <a:r>
              <a:rPr lang="en-US" sz="1200" dirty="0">
                <a:solidFill>
                  <a:srgbClr val="000000"/>
                </a:solidFill>
                <a:latin typeface="Arial Rounded MT Bold" panose="020F0704030504030204" pitchFamily="34" charset="77"/>
              </a:rPr>
              <a:t>Create a gift box</a:t>
            </a:r>
          </a:p>
          <a:p>
            <a:pPr algn="l">
              <a:lnSpc>
                <a:spcPts val="4104"/>
              </a:lnSpc>
            </a:pPr>
            <a:r>
              <a:rPr lang="en-US" sz="1200" dirty="0">
                <a:solidFill>
                  <a:srgbClr val="000000"/>
                </a:solidFill>
                <a:latin typeface="Arial Rounded MT Bold" panose="020F0704030504030204" pitchFamily="34" charset="77"/>
              </a:rPr>
              <a:t>Decorate their workstation</a:t>
            </a:r>
          </a:p>
          <a:p>
            <a:pPr algn="l">
              <a:lnSpc>
                <a:spcPts val="4104"/>
              </a:lnSpc>
            </a:pPr>
            <a:r>
              <a:rPr lang="en-US" sz="1200" dirty="0">
                <a:solidFill>
                  <a:srgbClr val="000000"/>
                </a:solidFill>
                <a:latin typeface="Arial Rounded MT Bold" panose="020F0704030504030204" pitchFamily="34" charset="77"/>
              </a:rPr>
              <a:t>Grant them a day off</a:t>
            </a:r>
          </a:p>
          <a:p>
            <a:pPr algn="l">
              <a:lnSpc>
                <a:spcPts val="4104"/>
              </a:lnSpc>
            </a:pPr>
            <a:r>
              <a:rPr lang="en-US" sz="1200" dirty="0">
                <a:solidFill>
                  <a:srgbClr val="000000"/>
                </a:solidFill>
                <a:latin typeface="Arial Rounded MT Bold" panose="020F0704030504030204" pitchFamily="34" charset="77"/>
              </a:rPr>
              <a:t>Make them a custom video</a:t>
            </a:r>
          </a:p>
          <a:p>
            <a:pPr algn="l">
              <a:lnSpc>
                <a:spcPts val="4104"/>
              </a:lnSpc>
            </a:pPr>
            <a:r>
              <a:rPr lang="en-US" sz="1200" dirty="0">
                <a:solidFill>
                  <a:srgbClr val="000000"/>
                </a:solidFill>
                <a:latin typeface="Arial Rounded MT Bold" panose="020F0704030504030204" pitchFamily="34" charset="77"/>
              </a:rPr>
              <a:t>Give them a place of </a:t>
            </a:r>
            <a:r>
              <a:rPr lang="en-US" sz="1200" dirty="0" err="1">
                <a:solidFill>
                  <a:srgbClr val="000000"/>
                </a:solidFill>
                <a:latin typeface="Arial Rounded MT Bold" panose="020F0704030504030204" pitchFamily="34" charset="77"/>
              </a:rPr>
              <a:t>honour</a:t>
            </a:r>
            <a:r>
              <a:rPr lang="en-US" sz="1200" dirty="0">
                <a:solidFill>
                  <a:srgbClr val="000000"/>
                </a:solidFill>
                <a:latin typeface="Arial Rounded MT Bold" panose="020F0704030504030204" pitchFamily="34" charset="77"/>
              </a:rPr>
              <a:t> - </a:t>
            </a:r>
            <a:r>
              <a:rPr lang="en-GB" b="0" i="0" dirty="0">
                <a:solidFill>
                  <a:srgbClr val="6D6D6D"/>
                </a:solidFill>
                <a:effectLst/>
                <a:latin typeface="Open Sans" panose="020B0606030504020204" pitchFamily="34" charset="0"/>
              </a:rPr>
              <a:t>When dedicated employees reach their milestone stage. All they really want is to be recognized and appreciated for what they have done for the company. Therefore, giving them a place of </a:t>
            </a:r>
            <a:r>
              <a:rPr lang="en-GB" b="0" i="0" dirty="0" err="1">
                <a:solidFill>
                  <a:srgbClr val="6D6D6D"/>
                </a:solidFill>
                <a:effectLst/>
                <a:latin typeface="Open Sans" panose="020B0606030504020204" pitchFamily="34" charset="0"/>
              </a:rPr>
              <a:t>honor</a:t>
            </a:r>
            <a:r>
              <a:rPr lang="en-GB" b="0" i="0" dirty="0">
                <a:solidFill>
                  <a:srgbClr val="6D6D6D"/>
                </a:solidFill>
                <a:effectLst/>
                <a:latin typeface="Open Sans" panose="020B0606030504020204" pitchFamily="34" charset="0"/>
              </a:rPr>
              <a:t> on the firm’s bulletin board. It is one of the best ways to show how much you value their contribution. Anything from the funniest to the most memorable photos can be put up on the board. So everyone in the company can see them</a:t>
            </a:r>
          </a:p>
          <a:p>
            <a:pPr algn="l">
              <a:lnSpc>
                <a:spcPts val="4104"/>
              </a:lnSpc>
            </a:pPr>
            <a:endParaRPr lang="en-GB" sz="1200" b="0" i="0" dirty="0">
              <a:solidFill>
                <a:srgbClr val="6D6D6D"/>
              </a:solidFill>
              <a:effectLst/>
              <a:latin typeface="Open Sans" panose="020B0606030504020204" pitchFamily="34" charset="0"/>
            </a:endParaRPr>
          </a:p>
          <a:p>
            <a:pPr algn="l">
              <a:lnSpc>
                <a:spcPts val="4104"/>
              </a:lnSpc>
            </a:pPr>
            <a:r>
              <a:rPr lang="en-GB" sz="1200" b="0" i="0" dirty="0">
                <a:solidFill>
                  <a:srgbClr val="6D6D6D"/>
                </a:solidFill>
                <a:effectLst/>
                <a:latin typeface="Open Sans" panose="020B0606030504020204" pitchFamily="34" charset="0"/>
              </a:rPr>
              <a:t>Reinvent the birthday - </a:t>
            </a:r>
            <a:r>
              <a:rPr lang="en-GB" b="0" i="0" dirty="0">
                <a:solidFill>
                  <a:srgbClr val="474747"/>
                </a:solidFill>
                <a:effectLst/>
                <a:latin typeface="le-monde-livre-std"/>
              </a:rPr>
              <a:t>Instead of celebrating employees' birthdays, we celebrate work birthdays. Why burden everyone with one more lunch or grocery store cupcake on a day meant for family and filled with traditional recognition? By celebrating the anniversary of their hiring, we can tell each employee that it's significant that they gave a year of their life to help build our dream. And that definitely deserves cake!</a:t>
            </a:r>
            <a:endParaRPr lang="en-GB" sz="1200" b="0" i="0" dirty="0">
              <a:solidFill>
                <a:srgbClr val="6D6D6D"/>
              </a:solidFill>
              <a:effectLst/>
              <a:latin typeface="Open Sans" panose="020B0606030504020204" pitchFamily="34" charset="0"/>
            </a:endParaRPr>
          </a:p>
          <a:p>
            <a:pPr algn="l">
              <a:lnSpc>
                <a:spcPts val="4104"/>
              </a:lnSpc>
            </a:pPr>
            <a:endParaRPr lang="en-GB" sz="1200" b="0" i="0" dirty="0">
              <a:solidFill>
                <a:srgbClr val="6D6D6D"/>
              </a:solidFill>
              <a:effectLst/>
              <a:latin typeface="Open Sans" panose="020B0606030504020204" pitchFamily="34" charset="0"/>
            </a:endParaRPr>
          </a:p>
          <a:p>
            <a:pPr marL="0" marR="0" lvl="0" indent="0" algn="l" defTabSz="914400" rtl="0" eaLnBrk="1" fontAlgn="auto" latinLnBrk="0" hangingPunct="1">
              <a:lnSpc>
                <a:spcPts val="4104"/>
              </a:lnSpc>
              <a:spcBef>
                <a:spcPts val="0"/>
              </a:spcBef>
              <a:spcAft>
                <a:spcPts val="0"/>
              </a:spcAft>
              <a:buClrTx/>
              <a:buSzTx/>
              <a:buFontTx/>
              <a:buNone/>
              <a:tabLst/>
              <a:defRPr/>
            </a:pPr>
            <a:r>
              <a:rPr lang="en-GB" b="1" i="0" dirty="0">
                <a:solidFill>
                  <a:srgbClr val="222222"/>
                </a:solidFill>
                <a:effectLst/>
                <a:latin typeface="le-monde-livre-std"/>
              </a:rPr>
              <a:t> Write an Employee Spotlight</a:t>
            </a:r>
          </a:p>
          <a:p>
            <a:pPr algn="l">
              <a:lnSpc>
                <a:spcPts val="4104"/>
              </a:lnSpc>
            </a:pPr>
            <a:endParaRPr lang="en-US" sz="1200" dirty="0">
              <a:solidFill>
                <a:srgbClr val="000000"/>
              </a:solidFill>
              <a:latin typeface="Arial Rounded MT Bold" panose="020F0704030504030204" pitchFamily="34" charset="77"/>
            </a:endParaRPr>
          </a:p>
          <a:p>
            <a:pPr algn="l">
              <a:lnSpc>
                <a:spcPts val="4104"/>
              </a:lnSpc>
            </a:pPr>
            <a:endParaRPr lang="en-US" sz="1200" dirty="0">
              <a:solidFill>
                <a:srgbClr val="000000"/>
              </a:solidFill>
              <a:latin typeface="Arial Rounded MT Bold" panose="020F0704030504030204" pitchFamily="34" charset="77"/>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28</a:t>
            </a:fld>
            <a:endParaRPr lang="cs-CZ"/>
          </a:p>
        </p:txBody>
      </p:sp>
    </p:spTree>
    <p:extLst>
      <p:ext uri="{BB962C8B-B14F-4D97-AF65-F5344CB8AC3E}">
        <p14:creationId xmlns:p14="http://schemas.microsoft.com/office/powerpoint/2010/main" val="755907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4440"/>
              </a:lnSpc>
            </a:pPr>
            <a:r>
              <a:rPr lang="en-US" sz="1200" dirty="0">
                <a:solidFill>
                  <a:srgbClr val="000000"/>
                </a:solidFill>
                <a:latin typeface="Arial Rounded MT Bold" panose="020F0704030504030204" pitchFamily="34" charset="77"/>
              </a:rPr>
              <a:t>A little friendly competition can go a long way to boost sales, morale, and employee engagement. Offer incentives to your team for specific goals like upselling, decreasing ticket times, or selling a special menu item. Be creative with prizes to make the competition worthwhile. </a:t>
            </a:r>
          </a:p>
          <a:p>
            <a:pPr algn="l">
              <a:lnSpc>
                <a:spcPts val="4440"/>
              </a:lnSpc>
            </a:pPr>
            <a:endParaRPr lang="en-US" sz="1200" dirty="0">
              <a:solidFill>
                <a:srgbClr val="000000"/>
              </a:solidFill>
              <a:latin typeface="Arial Rounded MT Bold" panose="020F0704030504030204" pitchFamily="34" charset="77"/>
            </a:endParaRPr>
          </a:p>
          <a:p>
            <a:pPr algn="l">
              <a:lnSpc>
                <a:spcPts val="4440"/>
              </a:lnSpc>
            </a:pPr>
            <a:r>
              <a:rPr lang="en-US" sz="1200" dirty="0">
                <a:solidFill>
                  <a:srgbClr val="000000"/>
                </a:solidFill>
                <a:latin typeface="Arial Rounded MT Bold" panose="020F0704030504030204" pitchFamily="34" charset="77"/>
              </a:rPr>
              <a:t>You could offer the winner a paid day off from work or concert tickets, for example. Gamifying performance is just one creative way to engage employees.</a:t>
            </a:r>
          </a:p>
          <a:p>
            <a:pPr algn="l">
              <a:lnSpc>
                <a:spcPts val="4440"/>
              </a:lnSpc>
            </a:pPr>
            <a:endParaRPr lang="en-US" sz="1200" dirty="0">
              <a:solidFill>
                <a:srgbClr val="000000"/>
              </a:solidFill>
              <a:latin typeface="Arial Rounded MT Bold" panose="020F0704030504030204" pitchFamily="34" charset="77"/>
            </a:endParaRPr>
          </a:p>
          <a:p>
            <a:pPr algn="l">
              <a:lnSpc>
                <a:spcPts val="4440"/>
              </a:lnSpc>
            </a:pPr>
            <a:r>
              <a:rPr lang="en-GB" b="0" i="0" dirty="0">
                <a:solidFill>
                  <a:srgbClr val="222222"/>
                </a:solidFill>
                <a:effectLst/>
                <a:latin typeface="futurabook"/>
              </a:rPr>
              <a:t>The main reason why gamification works is that it taps into the top three motivators (recognition, sense of competition and reward) to improve employee engagement. It is the convergence of productivity and technology where game mechanics are utilized in a non-gaming context.</a:t>
            </a:r>
            <a:br>
              <a:rPr lang="en-GB" dirty="0"/>
            </a:br>
            <a:r>
              <a:rPr lang="en-GB" b="0" i="0" dirty="0">
                <a:solidFill>
                  <a:srgbClr val="222222"/>
                </a:solidFill>
                <a:effectLst/>
                <a:latin typeface="futurabook"/>
              </a:rPr>
              <a:t>A gamification tool taps into the psychological behaviour which governs our everyday decisions and provides a strong platform to share our achievements, managing our work progress and building competition.</a:t>
            </a:r>
            <a:endParaRPr lang="en-US" sz="1200" b="0" i="0" dirty="0">
              <a:solidFill>
                <a:srgbClr val="000000"/>
              </a:solidFill>
              <a:effectLst/>
              <a:latin typeface="Arial Rounded MT Bold" panose="020F0704030504030204" pitchFamily="34" charset="77"/>
            </a:endParaRPr>
          </a:p>
          <a:p>
            <a:pPr algn="l">
              <a:lnSpc>
                <a:spcPts val="4440"/>
              </a:lnSpc>
            </a:pPr>
            <a:endParaRPr lang="en-US" sz="1200" b="0" i="0" dirty="0">
              <a:solidFill>
                <a:srgbClr val="000000"/>
              </a:solidFill>
              <a:effectLst/>
              <a:latin typeface="Arial Rounded MT Bold" panose="020F0704030504030204" pitchFamily="34" charset="77"/>
            </a:endParaRPr>
          </a:p>
          <a:p>
            <a:pPr algn="l">
              <a:lnSpc>
                <a:spcPts val="4440"/>
              </a:lnSpc>
            </a:pPr>
            <a:r>
              <a:rPr lang="en-GB" dirty="0">
                <a:hlinkClick r:id="rId3"/>
              </a:rPr>
              <a:t>Examples of Gamification in the Workplace (raccoongang.com)</a:t>
            </a:r>
            <a:endParaRPr lang="en-US" sz="1200" dirty="0">
              <a:solidFill>
                <a:srgbClr val="000000"/>
              </a:solidFill>
              <a:latin typeface="Arial Rounded MT Bold" panose="020F0704030504030204" pitchFamily="34" charset="77"/>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29</a:t>
            </a:fld>
            <a:endParaRPr lang="cs-CZ"/>
          </a:p>
        </p:txBody>
      </p:sp>
    </p:spTree>
    <p:extLst>
      <p:ext uri="{BB962C8B-B14F-4D97-AF65-F5344CB8AC3E}">
        <p14:creationId xmlns:p14="http://schemas.microsoft.com/office/powerpoint/2010/main" val="353904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lnSpc>
                <a:spcPts val="3864"/>
              </a:lnSpc>
            </a:pPr>
            <a:r>
              <a:rPr lang="en-US" sz="1200" dirty="0">
                <a:solidFill>
                  <a:srgbClr val="000000"/>
                </a:solidFill>
                <a:latin typeface="Arial Rounded MT Bold" panose="020F0704030504030204" pitchFamily="34" charset="77"/>
              </a:rPr>
              <a:t>Pair new employees with more experienced staff members to serve as mentors throughout their employment. Tell employees to think of their mentors as someone between a manager and a friend - someone they can go to for advice on how to adjust to the venue's idiosyncrasies, and someone they can celebrate victories with.</a:t>
            </a:r>
          </a:p>
          <a:p>
            <a:pPr algn="ctr">
              <a:lnSpc>
                <a:spcPts val="3864"/>
              </a:lnSpc>
            </a:pPr>
            <a:endParaRPr lang="en-US" sz="1200" dirty="0">
              <a:solidFill>
                <a:srgbClr val="000000"/>
              </a:solidFill>
              <a:latin typeface="Arial Rounded MT Bold" panose="020F0704030504030204" pitchFamily="34" charset="77"/>
            </a:endParaRPr>
          </a:p>
          <a:p>
            <a:pPr algn="l">
              <a:lnSpc>
                <a:spcPts val="3864"/>
              </a:lnSpc>
            </a:pPr>
            <a:r>
              <a:rPr lang="en-US" sz="1200" dirty="0">
                <a:solidFill>
                  <a:srgbClr val="000000"/>
                </a:solidFill>
                <a:latin typeface="Arial Rounded MT Bold" panose="020F0704030504030204" pitchFamily="34" charset="77"/>
              </a:rPr>
              <a:t>Providing new team members with mentors shows them that you and the venue's management team care about their professional development and wellbeing, which will ultimately increase engagement and reduce turnover</a:t>
            </a:r>
            <a:endParaRPr lang="en-US"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30</a:t>
            </a:fld>
            <a:endParaRPr lang="cs-CZ"/>
          </a:p>
        </p:txBody>
      </p:sp>
    </p:spTree>
    <p:extLst>
      <p:ext uri="{BB962C8B-B14F-4D97-AF65-F5344CB8AC3E}">
        <p14:creationId xmlns:p14="http://schemas.microsoft.com/office/powerpoint/2010/main" val="3392943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lnSpc>
                <a:spcPts val="4704"/>
              </a:lnSpc>
            </a:pPr>
            <a:r>
              <a:rPr lang="en-US" sz="1200" dirty="0">
                <a:solidFill>
                  <a:srgbClr val="000000"/>
                </a:solidFill>
                <a:latin typeface="Arial Rounded MT Bold" panose="020F0704030504030204" pitchFamily="34" charset="77"/>
              </a:rPr>
              <a:t>Invest in your employees’ success and they’ll be more invested in the success of your venue. Set aside a budget for professional training opportunities for your team. you can set individual budgets or team budget that managers can spend on group professional development. </a:t>
            </a:r>
          </a:p>
          <a:p>
            <a:pPr algn="ctr">
              <a:lnSpc>
                <a:spcPts val="4704"/>
              </a:lnSpc>
            </a:pPr>
            <a:endParaRPr lang="en-US" sz="1200" dirty="0">
              <a:solidFill>
                <a:srgbClr val="000000"/>
              </a:solidFill>
              <a:latin typeface="Arial Rounded MT Bold" panose="020F0704030504030204" pitchFamily="34" charset="77"/>
            </a:endParaRPr>
          </a:p>
          <a:p>
            <a:pPr algn="l">
              <a:lnSpc>
                <a:spcPts val="4704"/>
              </a:lnSpc>
            </a:pPr>
            <a:r>
              <a:rPr lang="en-US" sz="1200" dirty="0" err="1">
                <a:solidFill>
                  <a:srgbClr val="000000"/>
                </a:solidFill>
                <a:latin typeface="Arial Rounded MT Bold" panose="020F0704030504030204" pitchFamily="34" charset="77"/>
              </a:rPr>
              <a:t>Typsy’s</a:t>
            </a:r>
            <a:r>
              <a:rPr lang="en-US" sz="1200" dirty="0">
                <a:solidFill>
                  <a:srgbClr val="000000"/>
                </a:solidFill>
                <a:latin typeface="Arial Rounded MT Bold" panose="020F0704030504030204" pitchFamily="34" charset="77"/>
              </a:rPr>
              <a:t> online video courses are a convenient and budget-friendly way to help employees grow in the hospitality industry.</a:t>
            </a:r>
          </a:p>
          <a:p>
            <a:pPr algn="l">
              <a:lnSpc>
                <a:spcPts val="4704"/>
              </a:lnSpc>
            </a:pPr>
            <a:endParaRPr lang="en-US" sz="1200" dirty="0">
              <a:solidFill>
                <a:srgbClr val="000000"/>
              </a:solidFill>
              <a:latin typeface="Arial Rounded MT Bold" panose="020F0704030504030204" pitchFamily="34" charset="77"/>
            </a:endParaRPr>
          </a:p>
          <a:p>
            <a:pPr algn="l"/>
            <a:r>
              <a:rPr lang="en-GB" b="1" i="0" dirty="0">
                <a:solidFill>
                  <a:srgbClr val="2E3538"/>
                </a:solidFill>
                <a:effectLst/>
                <a:latin typeface="metropolisbold"/>
              </a:rPr>
              <a:t>Developing hard skills and soft skills</a:t>
            </a:r>
          </a:p>
          <a:p>
            <a:pPr algn="l"/>
            <a:r>
              <a:rPr lang="en-GB" b="0" i="0" dirty="0">
                <a:solidFill>
                  <a:srgbClr val="2E3538"/>
                </a:solidFill>
                <a:effectLst/>
                <a:latin typeface="Open Sans" panose="020B0606030504020204" pitchFamily="34" charset="0"/>
              </a:rPr>
              <a:t>A professional development program needs to provide meaningful experience, letting employees develop hard skills and soft skills alongside the procedures that keep your company running smoothly.</a:t>
            </a:r>
          </a:p>
          <a:p>
            <a:pPr algn="l"/>
            <a:r>
              <a:rPr lang="en-GB" b="1" i="0" dirty="0">
                <a:solidFill>
                  <a:srgbClr val="2E3538"/>
                </a:solidFill>
                <a:effectLst/>
                <a:latin typeface="Open Sans" panose="020B0606030504020204" pitchFamily="34" charset="0"/>
              </a:rPr>
              <a:t>Hard skills</a:t>
            </a:r>
            <a:r>
              <a:rPr lang="en-GB" b="0" i="0" dirty="0">
                <a:solidFill>
                  <a:srgbClr val="2E3538"/>
                </a:solidFill>
                <a:effectLst/>
                <a:latin typeface="Open Sans" panose="020B0606030504020204" pitchFamily="34" charset="0"/>
              </a:rPr>
              <a:t> include education, vocational training, physical training, technological proficiencies, and other employee experiences. Most hard skills are developed outside the workplace as a prerequisite for the position, as the time required for deep learning often takes a backseat to core job responsibilities.</a:t>
            </a:r>
          </a:p>
          <a:p>
            <a:pPr algn="l"/>
            <a:r>
              <a:rPr lang="en-GB" b="0" i="0" dirty="0">
                <a:solidFill>
                  <a:srgbClr val="2E3538"/>
                </a:solidFill>
                <a:effectLst/>
                <a:latin typeface="Open Sans" panose="020B0606030504020204" pitchFamily="34" charset="0"/>
              </a:rPr>
              <a:t>This doesn’t mean that employers can’t offer opportunities for employees to build their hard skills. Here are a few examples:</a:t>
            </a:r>
          </a:p>
          <a:p>
            <a:pPr algn="l">
              <a:buFont typeface="Arial" panose="020B0604020202020204" pitchFamily="34" charset="0"/>
              <a:buChar char="•"/>
            </a:pPr>
            <a:r>
              <a:rPr lang="en-GB" b="0" i="0" dirty="0">
                <a:solidFill>
                  <a:srgbClr val="2E3538"/>
                </a:solidFill>
                <a:effectLst/>
                <a:latin typeface="Open Sans" panose="020B0606030504020204" pitchFamily="34" charset="0"/>
              </a:rPr>
              <a:t>Tuition reimbursement and flexible hours for classes and homework</a:t>
            </a:r>
          </a:p>
          <a:p>
            <a:pPr algn="l">
              <a:buFont typeface="Arial" panose="020B0604020202020204" pitchFamily="34" charset="0"/>
              <a:buChar char="•"/>
            </a:pPr>
            <a:r>
              <a:rPr lang="en-GB" b="0" i="0" dirty="0">
                <a:solidFill>
                  <a:srgbClr val="2E3538"/>
                </a:solidFill>
                <a:effectLst/>
                <a:latin typeface="Open Sans" panose="020B0606030504020204" pitchFamily="34" charset="0"/>
              </a:rPr>
              <a:t>Seminars from professionals on other teams</a:t>
            </a:r>
          </a:p>
          <a:p>
            <a:pPr algn="l">
              <a:buFont typeface="Arial" panose="020B0604020202020204" pitchFamily="34" charset="0"/>
              <a:buChar char="•"/>
            </a:pPr>
            <a:r>
              <a:rPr lang="en-GB" b="0" i="0" dirty="0">
                <a:solidFill>
                  <a:srgbClr val="2E3538"/>
                </a:solidFill>
                <a:effectLst/>
                <a:latin typeface="Open Sans" panose="020B0606030504020204" pitchFamily="34" charset="0"/>
              </a:rPr>
              <a:t>Training on new technologies as they’re applied in the workplace</a:t>
            </a:r>
          </a:p>
          <a:p>
            <a:pPr algn="l">
              <a:buFont typeface="Arial" panose="020B0604020202020204" pitchFamily="34" charset="0"/>
              <a:buChar char="•"/>
            </a:pPr>
            <a:r>
              <a:rPr lang="en-GB" b="0" i="0" dirty="0">
                <a:solidFill>
                  <a:srgbClr val="2E3538"/>
                </a:solidFill>
                <a:effectLst/>
                <a:latin typeface="Open Sans" panose="020B0606030504020204" pitchFamily="34" charset="0"/>
              </a:rPr>
              <a:t>Apprenticeships and internships</a:t>
            </a:r>
          </a:p>
          <a:p>
            <a:pPr algn="l"/>
            <a:r>
              <a:rPr lang="en-GB" b="0" i="1" u="sng" dirty="0">
                <a:solidFill>
                  <a:srgbClr val="283CBF"/>
                </a:solidFill>
                <a:effectLst/>
                <a:latin typeface="Open Sans" panose="020B0606030504020204" pitchFamily="34" charset="0"/>
                <a:hlinkClick r:id="rId3"/>
              </a:rPr>
              <a:t>Click here to see even more creative reward ideas that encourage professional development.</a:t>
            </a:r>
            <a:endParaRPr lang="en-GB" b="0" i="0" dirty="0">
              <a:solidFill>
                <a:srgbClr val="2E3538"/>
              </a:solidFill>
              <a:effectLst/>
              <a:latin typeface="Open Sans" panose="020B0606030504020204" pitchFamily="34" charset="0"/>
            </a:endParaRPr>
          </a:p>
          <a:p>
            <a:pPr algn="l"/>
            <a:r>
              <a:rPr lang="en-GB" b="1" i="0" dirty="0">
                <a:solidFill>
                  <a:srgbClr val="2E3538"/>
                </a:solidFill>
                <a:effectLst/>
                <a:latin typeface="Open Sans" panose="020B0606030504020204" pitchFamily="34" charset="0"/>
              </a:rPr>
              <a:t>Soft skills </a:t>
            </a:r>
            <a:r>
              <a:rPr lang="en-GB" b="0" i="0" dirty="0">
                <a:solidFill>
                  <a:srgbClr val="2E3538"/>
                </a:solidFill>
                <a:effectLst/>
                <a:latin typeface="Open Sans" panose="020B0606030504020204" pitchFamily="34" charset="0"/>
              </a:rPr>
              <a:t>focus on how employees make decisions and interact with each other. These skills comprise </a:t>
            </a:r>
            <a:r>
              <a:rPr lang="en-GB" b="0" i="0" u="sng" dirty="0">
                <a:solidFill>
                  <a:srgbClr val="283CBF"/>
                </a:solidFill>
                <a:effectLst/>
                <a:latin typeface="Open Sans" panose="020B0606030504020204" pitchFamily="34" charset="0"/>
                <a:hlinkClick r:id="rId4"/>
              </a:rPr>
              <a:t>90% of the factors companies look for in future leaders</a:t>
            </a:r>
            <a:r>
              <a:rPr lang="en-GB" b="0" i="0" dirty="0">
                <a:solidFill>
                  <a:srgbClr val="2E3538"/>
                </a:solidFill>
                <a:effectLst/>
                <a:latin typeface="Open Sans" panose="020B0606030504020204" pitchFamily="34" charset="0"/>
              </a:rPr>
              <a:t>. Traits like communication skills, self-motivation, leadership, empathy, and emotional intelligence reduce the friction between employees so they can work well together.</a:t>
            </a:r>
          </a:p>
          <a:p>
            <a:pPr algn="l"/>
            <a:r>
              <a:rPr lang="en-GB" b="0" i="0" dirty="0">
                <a:solidFill>
                  <a:srgbClr val="2E3538"/>
                </a:solidFill>
                <a:effectLst/>
                <a:latin typeface="Open Sans" panose="020B0606030504020204" pitchFamily="34" charset="0"/>
              </a:rPr>
              <a:t>Often, these skills develop as employees put them into practice during the unique circumstances of each workday, whether it’s figuring out how to gently tell a colleague that their work isn’t up to standard, pushing back against an executive decision they disagree with, or discussing their own weaknesses during a project retrospective.</a:t>
            </a:r>
          </a:p>
          <a:p>
            <a:pPr algn="l"/>
            <a:r>
              <a:rPr lang="en-GB" b="0" i="0" dirty="0">
                <a:solidFill>
                  <a:srgbClr val="2E3538"/>
                </a:solidFill>
                <a:effectLst/>
                <a:latin typeface="Open Sans" panose="020B0606030504020204" pitchFamily="34" charset="0"/>
              </a:rPr>
              <a:t>Here are a few ideas for developing soft skills at your company:</a:t>
            </a:r>
          </a:p>
          <a:p>
            <a:pPr algn="l">
              <a:buFont typeface="Arial" panose="020B0604020202020204" pitchFamily="34" charset="0"/>
              <a:buChar char="•"/>
            </a:pPr>
            <a:r>
              <a:rPr lang="en-GB" b="0" i="0" u="sng" dirty="0">
                <a:solidFill>
                  <a:srgbClr val="283CBF"/>
                </a:solidFill>
                <a:effectLst/>
                <a:latin typeface="Open Sans" panose="020B0606030504020204" pitchFamily="34" charset="0"/>
                <a:hlinkClick r:id="rId4"/>
              </a:rPr>
              <a:t>Lightning talks</a:t>
            </a:r>
            <a:r>
              <a:rPr lang="en-GB" b="0" i="0" dirty="0">
                <a:solidFill>
                  <a:srgbClr val="2E3538"/>
                </a:solidFill>
                <a:effectLst/>
                <a:latin typeface="Open Sans" panose="020B0606030504020204" pitchFamily="34" charset="0"/>
              </a:rPr>
              <a:t> to help become confident with presenting and communication</a:t>
            </a:r>
          </a:p>
          <a:p>
            <a:pPr algn="l">
              <a:buFont typeface="Arial" panose="020B0604020202020204" pitchFamily="34" charset="0"/>
              <a:buChar char="•"/>
            </a:pPr>
            <a:r>
              <a:rPr lang="en-GB" b="0" i="0" u="sng" dirty="0">
                <a:solidFill>
                  <a:srgbClr val="283CBF"/>
                </a:solidFill>
                <a:effectLst/>
                <a:latin typeface="Open Sans" panose="020B0606030504020204" pitchFamily="34" charset="0"/>
                <a:hlinkClick r:id="rId5"/>
              </a:rPr>
              <a:t>Formalized goal setting</a:t>
            </a:r>
            <a:r>
              <a:rPr lang="en-GB" b="0" i="0" dirty="0">
                <a:solidFill>
                  <a:srgbClr val="2E3538"/>
                </a:solidFill>
                <a:effectLst/>
                <a:latin typeface="Open Sans" panose="020B0606030504020204" pitchFamily="34" charset="0"/>
              </a:rPr>
              <a:t> to practice time management and accountability</a:t>
            </a:r>
          </a:p>
          <a:p>
            <a:pPr algn="l">
              <a:buFont typeface="Arial" panose="020B0604020202020204" pitchFamily="34" charset="0"/>
              <a:buChar char="•"/>
            </a:pPr>
            <a:r>
              <a:rPr lang="en-GB" b="0" i="0" dirty="0">
                <a:solidFill>
                  <a:srgbClr val="2E3538"/>
                </a:solidFill>
                <a:effectLst/>
                <a:latin typeface="Open Sans" panose="020B0606030504020204" pitchFamily="34" charset="0"/>
              </a:rPr>
              <a:t>Frequent one-on-one meetings to </a:t>
            </a:r>
            <a:r>
              <a:rPr lang="en-GB" b="0" i="0" u="sng" dirty="0">
                <a:solidFill>
                  <a:srgbClr val="283CBF"/>
                </a:solidFill>
                <a:effectLst/>
                <a:latin typeface="Open Sans" panose="020B0606030504020204" pitchFamily="34" charset="0"/>
                <a:hlinkClick r:id="rId6"/>
              </a:rPr>
              <a:t>refine management style</a:t>
            </a:r>
            <a:endParaRPr lang="en-GB" b="0" i="0" dirty="0">
              <a:solidFill>
                <a:srgbClr val="2E3538"/>
              </a:solidFill>
              <a:effectLst/>
              <a:latin typeface="Open Sans" panose="020B0606030504020204" pitchFamily="34" charset="0"/>
            </a:endParaRPr>
          </a:p>
          <a:p>
            <a:pPr algn="l">
              <a:buFont typeface="Arial" panose="020B0604020202020204" pitchFamily="34" charset="0"/>
              <a:buChar char="•"/>
            </a:pPr>
            <a:r>
              <a:rPr lang="en-GB" b="0" i="0" dirty="0">
                <a:solidFill>
                  <a:srgbClr val="2E3538"/>
                </a:solidFill>
                <a:effectLst/>
                <a:latin typeface="Open Sans" panose="020B0606030504020204" pitchFamily="34" charset="0"/>
              </a:rPr>
              <a:t>Providing and receiving honest feedback </a:t>
            </a:r>
          </a:p>
          <a:p>
            <a:pPr algn="l">
              <a:buFont typeface="Arial" panose="020B0604020202020204" pitchFamily="34" charset="0"/>
              <a:buChar char="•"/>
            </a:pPr>
            <a:endParaRPr lang="en-GB" sz="1200" b="0" i="0" dirty="0">
              <a:solidFill>
                <a:srgbClr val="2E3538"/>
              </a:solidFill>
              <a:effectLst/>
              <a:latin typeface="Open Sans" panose="020B0606030504020204" pitchFamily="34" charset="0"/>
            </a:endParaRPr>
          </a:p>
          <a:p>
            <a:pPr algn="l">
              <a:buFont typeface="Arial" panose="020B0604020202020204" pitchFamily="34" charset="0"/>
              <a:buChar char="•"/>
            </a:pPr>
            <a:r>
              <a:rPr lang="en-GB" dirty="0">
                <a:hlinkClick r:id="rId7"/>
              </a:rPr>
              <a:t>Why You Can’t Skimp On Radically Candid Performance Development Conversations (bonus.ly)</a:t>
            </a:r>
            <a:endParaRPr lang="en-US" sz="1200" dirty="0">
              <a:solidFill>
                <a:srgbClr val="000000"/>
              </a:solidFill>
              <a:latin typeface="Arial Rounded MT Bold" panose="020F0704030504030204" pitchFamily="34" charset="77"/>
            </a:endParaRPr>
          </a:p>
          <a:p>
            <a:pPr algn="l"/>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31</a:t>
            </a:fld>
            <a:endParaRPr lang="en-GB"/>
          </a:p>
        </p:txBody>
      </p:sp>
    </p:spTree>
    <p:extLst>
      <p:ext uri="{BB962C8B-B14F-4D97-AF65-F5344CB8AC3E}">
        <p14:creationId xmlns:p14="http://schemas.microsoft.com/office/powerpoint/2010/main" val="26836121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Think about what scandic (from last week) did to support this form of communication.</a:t>
            </a:r>
          </a:p>
          <a:p>
            <a:pPr algn="l"/>
            <a:endParaRPr lang="en-GB" dirty="0"/>
          </a:p>
          <a:p>
            <a:pPr algn="l">
              <a:lnSpc>
                <a:spcPts val="3960"/>
              </a:lnSpc>
            </a:pPr>
            <a:r>
              <a:rPr lang="en-US" sz="1200" dirty="0">
                <a:solidFill>
                  <a:srgbClr val="000000"/>
                </a:solidFill>
                <a:latin typeface="Arial Rounded MT Bold" panose="020F0704030504030204" pitchFamily="34" charset="77"/>
              </a:rPr>
              <a:t>Facilitating communication among your team members will help them work together better by fostering a feeling of kinship. A good employee scheduling tool will also have a team communication component, enabling employees to communicate with their team members while managing their shifts from their phones.</a:t>
            </a:r>
          </a:p>
          <a:p>
            <a:pPr algn="l">
              <a:lnSpc>
                <a:spcPts val="3960"/>
              </a:lnSpc>
            </a:pPr>
            <a:endParaRPr lang="en-US" sz="1200" dirty="0">
              <a:solidFill>
                <a:srgbClr val="000000"/>
              </a:solidFill>
              <a:latin typeface="Arial Rounded MT Bold" panose="020F0704030504030204" pitchFamily="34" charset="77"/>
            </a:endParaRPr>
          </a:p>
          <a:p>
            <a:pPr algn="l">
              <a:lnSpc>
                <a:spcPts val="3960"/>
              </a:lnSpc>
            </a:pPr>
            <a:r>
              <a:rPr lang="en-US" sz="1200" dirty="0">
                <a:solidFill>
                  <a:srgbClr val="000000"/>
                </a:solidFill>
                <a:latin typeface="Arial Rounded MT Bold" panose="020F0704030504030204" pitchFamily="34" charset="77"/>
              </a:rPr>
              <a:t>When employees can easily communicate with each other, both on the clock and outside of work, they’ll be more committed to their work.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36636800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US" sz="1200" dirty="0">
                <a:solidFill>
                  <a:srgbClr val="000000"/>
                </a:solidFill>
                <a:latin typeface="Arial Rounded MT Bold" panose="020F0704030504030204" pitchFamily="34" charset="77"/>
              </a:rPr>
              <a:t>their work.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24321295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Recap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34</a:t>
            </a:fld>
            <a:endParaRPr lang="en-GB"/>
          </a:p>
        </p:txBody>
      </p:sp>
    </p:spTree>
    <p:extLst>
      <p:ext uri="{BB962C8B-B14F-4D97-AF65-F5344CB8AC3E}">
        <p14:creationId xmlns:p14="http://schemas.microsoft.com/office/powerpoint/2010/main" val="8723008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effective presentation begins with focused thinking. Figure out the primary aim of the presentation and consider the audience.</a:t>
            </a:r>
          </a:p>
          <a:p>
            <a:endParaRPr lang="en-GB" dirty="0"/>
          </a:p>
          <a:p>
            <a:r>
              <a:rPr lang="en-GB" dirty="0"/>
              <a:t>Craft you message and guide people through logic, facts and examples.  Chart together a clear pathway. </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36</a:t>
            </a:fld>
            <a:endParaRPr lang="en-GB"/>
          </a:p>
        </p:txBody>
      </p:sp>
    </p:spTree>
    <p:extLst>
      <p:ext uri="{BB962C8B-B14F-4D97-AF65-F5344CB8AC3E}">
        <p14:creationId xmlns:p14="http://schemas.microsoft.com/office/powerpoint/2010/main" val="527704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37</a:t>
            </a:fld>
            <a:endParaRPr lang="en-GB"/>
          </a:p>
        </p:txBody>
      </p:sp>
    </p:spTree>
    <p:extLst>
      <p:ext uri="{BB962C8B-B14F-4D97-AF65-F5344CB8AC3E}">
        <p14:creationId xmlns:p14="http://schemas.microsoft.com/office/powerpoint/2010/main" val="1905711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38</a:t>
            </a:fld>
            <a:endParaRPr lang="cs-CZ"/>
          </a:p>
        </p:txBody>
      </p:sp>
    </p:spTree>
    <p:extLst>
      <p:ext uri="{BB962C8B-B14F-4D97-AF65-F5344CB8AC3E}">
        <p14:creationId xmlns:p14="http://schemas.microsoft.com/office/powerpoint/2010/main" val="3389399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combination of words and pictures are six time more effective than words alone</a:t>
            </a:r>
          </a:p>
          <a:p>
            <a:endParaRPr lang="en-GB" dirty="0"/>
          </a:p>
        </p:txBody>
      </p:sp>
      <p:sp>
        <p:nvSpPr>
          <p:cNvPr id="4" name="Slide Number Placeholder 3"/>
          <p:cNvSpPr>
            <a:spLocks noGrp="1"/>
          </p:cNvSpPr>
          <p:nvPr>
            <p:ph type="sldNum" sz="quarter" idx="5"/>
          </p:nvPr>
        </p:nvSpPr>
        <p:spPr/>
        <p:txBody>
          <a:bodyPr/>
          <a:lstStyle/>
          <a:p>
            <a:fld id="{C0CF43B6-10DC-4B47-B5D3-F6C7D866ED8F}" type="slidenum">
              <a:rPr lang="en-GB" smtClean="0"/>
              <a:t>39</a:t>
            </a:fld>
            <a:endParaRPr lang="en-GB"/>
          </a:p>
        </p:txBody>
      </p:sp>
    </p:spTree>
    <p:extLst>
      <p:ext uri="{BB962C8B-B14F-4D97-AF65-F5344CB8AC3E}">
        <p14:creationId xmlns:p14="http://schemas.microsoft.com/office/powerpoint/2010/main" val="9884277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Metimetre</a:t>
            </a:r>
            <a:r>
              <a:rPr lang="en-GB"/>
              <a:t> quiz</a:t>
            </a:r>
          </a:p>
        </p:txBody>
      </p:sp>
      <p:sp>
        <p:nvSpPr>
          <p:cNvPr id="4" name="Slide Number Placeholder 3"/>
          <p:cNvSpPr>
            <a:spLocks noGrp="1"/>
          </p:cNvSpPr>
          <p:nvPr>
            <p:ph type="sldNum" sz="quarter" idx="5"/>
          </p:nvPr>
        </p:nvSpPr>
        <p:spPr/>
        <p:txBody>
          <a:bodyPr/>
          <a:lstStyle/>
          <a:p>
            <a:fld id="{C0CF43B6-10DC-4B47-B5D3-F6C7D866ED8F}" type="slidenum">
              <a:rPr lang="en-GB" smtClean="0"/>
              <a:t>44</a:t>
            </a:fld>
            <a:endParaRPr lang="en-GB"/>
          </a:p>
        </p:txBody>
      </p:sp>
    </p:spTree>
    <p:extLst>
      <p:ext uri="{BB962C8B-B14F-4D97-AF65-F5344CB8AC3E}">
        <p14:creationId xmlns:p14="http://schemas.microsoft.com/office/powerpoint/2010/main" val="40389922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45</a:t>
            </a:fld>
            <a:endParaRPr lang="cs-CZ"/>
          </a:p>
        </p:txBody>
      </p:sp>
    </p:spTree>
    <p:extLst>
      <p:ext uri="{BB962C8B-B14F-4D97-AF65-F5344CB8AC3E}">
        <p14:creationId xmlns:p14="http://schemas.microsoft.com/office/powerpoint/2010/main" val="25706955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guest speakers coming in next week to speak with you all about the hotel and hospitality industry. Guests from across the UK including Compass Group who will be talking about Opportunities at Wimbledon. </a:t>
            </a:r>
          </a:p>
          <a:p>
            <a:endParaRPr lang="en-GB" dirty="0"/>
          </a:p>
          <a:p>
            <a:r>
              <a:rPr lang="en-GB" dirty="0"/>
              <a:t>Along with this there will be digital skills for employment, CV workshops along with discussions about application processes for these opportunities. </a:t>
            </a:r>
          </a:p>
          <a:p>
            <a:endParaRPr lang="en-GB" dirty="0"/>
          </a:p>
          <a:p>
            <a:r>
              <a:rPr lang="en-GB" dirty="0"/>
              <a:t>Please prepare some questions that you may have to ask.</a:t>
            </a:r>
          </a:p>
        </p:txBody>
      </p:sp>
      <p:sp>
        <p:nvSpPr>
          <p:cNvPr id="4" name="Slide Number Placeholder 3"/>
          <p:cNvSpPr>
            <a:spLocks noGrp="1"/>
          </p:cNvSpPr>
          <p:nvPr>
            <p:ph type="sldNum" sz="quarter" idx="5"/>
          </p:nvPr>
        </p:nvSpPr>
        <p:spPr/>
        <p:txBody>
          <a:bodyPr/>
          <a:lstStyle/>
          <a:p>
            <a:fld id="{C0CF43B6-10DC-4B47-B5D3-F6C7D866ED8F}" type="slidenum">
              <a:rPr lang="en-GB" smtClean="0"/>
              <a:t>48</a:t>
            </a:fld>
            <a:endParaRPr lang="en-GB"/>
          </a:p>
        </p:txBody>
      </p:sp>
    </p:spTree>
    <p:extLst>
      <p:ext uri="{BB962C8B-B14F-4D97-AF65-F5344CB8AC3E}">
        <p14:creationId xmlns:p14="http://schemas.microsoft.com/office/powerpoint/2010/main" val="20760967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49</a:t>
            </a:fld>
            <a:endParaRPr lang="en-US"/>
          </a:p>
        </p:txBody>
      </p:sp>
    </p:spTree>
    <p:extLst>
      <p:ext uri="{BB962C8B-B14F-4D97-AF65-F5344CB8AC3E}">
        <p14:creationId xmlns:p14="http://schemas.microsoft.com/office/powerpoint/2010/main" val="227644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728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6386F-EB6C-4418-A930-4E5CA1EEF7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4A04C-FA91-4CA5-9A09-B3F3572B9EAF}"/>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C7C3BE-5B48-4573-84AA-5A02401B0FA7}"/>
              </a:ext>
            </a:extLst>
          </p:cNvPr>
          <p:cNvSpPr>
            <a:spLocks noGrp="1"/>
          </p:cNvSpPr>
          <p:nvPr>
            <p:ph type="dt" sz="half" idx="10"/>
          </p:nvPr>
        </p:nvSpPr>
        <p:spPr/>
        <p:txBody>
          <a:bodyPr/>
          <a:lstStyle/>
          <a:p>
            <a:fld id="{118CED3A-03B5-4F5B-835F-EE10D5849D06}" type="datetimeFigureOut">
              <a:rPr lang="en-GB" smtClean="0"/>
              <a:t>01/02/2023</a:t>
            </a:fld>
            <a:endParaRPr lang="en-GB"/>
          </a:p>
        </p:txBody>
      </p:sp>
      <p:sp>
        <p:nvSpPr>
          <p:cNvPr id="5" name="Footer Placeholder 4">
            <a:extLst>
              <a:ext uri="{FF2B5EF4-FFF2-40B4-BE49-F238E27FC236}">
                <a16:creationId xmlns:a16="http://schemas.microsoft.com/office/drawing/2014/main" id="{56090023-3C06-4295-B645-AAE7D83F0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7F9A-FF83-4C14-8486-D3BB1E036FE0}"/>
              </a:ext>
            </a:extLst>
          </p:cNvPr>
          <p:cNvSpPr>
            <a:spLocks noGrp="1"/>
          </p:cNvSpPr>
          <p:nvPr>
            <p:ph type="sldNum" sz="quarter" idx="12"/>
          </p:nvPr>
        </p:nvSpPr>
        <p:spPr/>
        <p:txBody>
          <a:bodyPr/>
          <a:lstStyle/>
          <a:p>
            <a:fld id="{426289A4-CEE0-48F2-AC0C-45DB2D70BA29}" type="slidenum">
              <a:rPr lang="en-GB" smtClean="0"/>
              <a:t>‹#›</a:t>
            </a:fld>
            <a:endParaRPr lang="en-GB"/>
          </a:p>
        </p:txBody>
      </p:sp>
    </p:spTree>
    <p:extLst>
      <p:ext uri="{BB962C8B-B14F-4D97-AF65-F5344CB8AC3E}">
        <p14:creationId xmlns:p14="http://schemas.microsoft.com/office/powerpoint/2010/main" val="331554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03348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9066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4000065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87138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00757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85175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4766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694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189" indent="0">
              <a:buNone/>
              <a:defRPr>
                <a:solidFill>
                  <a:schemeClr val="bg1"/>
                </a:solidFill>
              </a:defRPr>
            </a:lvl2pPr>
            <a:lvl3pPr marL="914377" indent="0">
              <a:buNone/>
              <a:defRPr>
                <a:solidFill>
                  <a:schemeClr val="bg1"/>
                </a:solidFill>
              </a:defRPr>
            </a:lvl3pPr>
            <a:lvl4pPr marL="1371566" indent="0">
              <a:buNone/>
              <a:defRPr>
                <a:solidFill>
                  <a:schemeClr val="bg1"/>
                </a:solidFill>
              </a:defRPr>
            </a:lvl4pPr>
            <a:lvl5pPr marL="1828754"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22889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8268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6230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6028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8051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48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191538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4224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2348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5915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99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6516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9" y="365128"/>
            <a:ext cx="795622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9" y="1825626"/>
            <a:ext cx="7956223"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941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5220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45964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95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Tree>
    <p:extLst>
      <p:ext uri="{BB962C8B-B14F-4D97-AF65-F5344CB8AC3E}">
        <p14:creationId xmlns:p14="http://schemas.microsoft.com/office/powerpoint/2010/main" val="13475672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11" indent="0" algn="ctr">
              <a:buNone/>
              <a:defRPr sz="2000"/>
            </a:lvl2pPr>
            <a:lvl3pPr marL="914424" indent="0" algn="ctr">
              <a:buNone/>
              <a:defRPr sz="1800"/>
            </a:lvl3pPr>
            <a:lvl4pPr marL="1371635" indent="0" algn="ctr">
              <a:buNone/>
              <a:defRPr sz="1600"/>
            </a:lvl4pPr>
            <a:lvl5pPr marL="1828845" indent="0" algn="ctr">
              <a:buNone/>
              <a:defRPr sz="1600"/>
            </a:lvl5pPr>
            <a:lvl6pPr marL="2286058" indent="0" algn="ctr">
              <a:buNone/>
              <a:defRPr sz="1600"/>
            </a:lvl6pPr>
            <a:lvl7pPr marL="2743269" indent="0" algn="ctr">
              <a:buNone/>
              <a:defRPr sz="1600"/>
            </a:lvl7pPr>
            <a:lvl8pPr marL="3200480" indent="0" algn="ctr">
              <a:buNone/>
              <a:defRPr sz="1600"/>
            </a:lvl8pPr>
            <a:lvl9pPr marL="3657691"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13596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38605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8833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92389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7680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53060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95675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04955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84174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978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63856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778491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955956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531619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810937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25754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46899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93513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p>
            <a:fld id="{1F5A4D6D-2A90-B940-A687-1FDBE254A839}" type="datetimeFigureOut">
              <a:rPr lang="en-US" smtClean="0"/>
              <a:t>2/1/2023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831039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73714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52653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56132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528774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1896167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96921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867433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8707414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011982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885584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609240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643877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775276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679693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4099483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136036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024412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3312410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4402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26324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10.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1.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11.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image" Target="../media/image13.png"/><Relationship Id="rId5" Type="http://schemas.openxmlformats.org/officeDocument/2006/relationships/theme" Target="../theme/theme13.xml"/><Relationship Id="rId4" Type="http://schemas.openxmlformats.org/officeDocument/2006/relationships/slideLayout" Target="../slideLayouts/slideLayout3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4.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5.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7.xml"/><Relationship Id="rId1"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642828"/>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6892451"/>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717894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781907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9385212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34068872"/>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7361569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63624111"/>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396460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253312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1" r:id="rId1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69919487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742" r:id="rId5"/>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61918590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04143314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43" r:id="rId4"/>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8051705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62296676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29018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2470189"/>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3.xml"/><Relationship Id="rId1" Type="http://schemas.openxmlformats.org/officeDocument/2006/relationships/video" Target="https://www.youtube.com/embed/Uu7EG6EZeAM?feature=oembed" TargetMode="External"/><Relationship Id="rId4" Type="http://schemas.openxmlformats.org/officeDocument/2006/relationships/image" Target="../media/image26.jpeg"/></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6.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8.xml"/><Relationship Id="rId1" Type="http://schemas.openxmlformats.org/officeDocument/2006/relationships/video" Target="https://www.youtube.com/embed/Vtx7hPWIbjc?feature=oembed" TargetMode="External"/><Relationship Id="rId6" Type="http://schemas.openxmlformats.org/officeDocument/2006/relationships/hyperlink" Target="https://en.wikipedia.org/wiki/Marriott_Hotels_%26_Resorts" TargetMode="External"/><Relationship Id="rId5" Type="http://schemas.openxmlformats.org/officeDocument/2006/relationships/image" Target="../media/image42.png"/><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4.xml"/><Relationship Id="rId1" Type="http://schemas.openxmlformats.org/officeDocument/2006/relationships/video" Target="https://www.youtube.com/embed/nRmjj2dT4Ts?feature=oembed" TargetMode="External"/><Relationship Id="rId4" Type="http://schemas.openxmlformats.org/officeDocument/2006/relationships/image" Target="../media/image52.jpe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9.png"/></Relationships>
</file>

<file path=ppt/slides/_rels/slide3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54.png"/><Relationship Id="rId7"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customXml" Target="../ink/ink2.xml"/><Relationship Id="rId11" Type="http://schemas.openxmlformats.org/officeDocument/2006/relationships/image" Target="../media/image58.png"/><Relationship Id="rId5" Type="http://schemas.openxmlformats.org/officeDocument/2006/relationships/image" Target="../media/image55.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57.png"/></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26.xml"/><Relationship Id="rId4" Type="http://schemas.openxmlformats.org/officeDocument/2006/relationships/image" Target="../media/image60.png"/></Relationships>
</file>

<file path=ppt/slides/_rels/slide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8.xml"/><Relationship Id="rId1" Type="http://schemas.openxmlformats.org/officeDocument/2006/relationships/video" Target="https://www.youtube.com/embed/uF7dh9rOdGc?feature=oembed" TargetMode="External"/><Relationship Id="rId4" Type="http://schemas.openxmlformats.org/officeDocument/2006/relationships/image" Target="../media/image65.jpe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8.xml"/><Relationship Id="rId1" Type="http://schemas.openxmlformats.org/officeDocument/2006/relationships/video" Target="https://www.youtube.com/embed/eV5oXesaJ9M?feature=oembed" TargetMode="External"/><Relationship Id="rId5" Type="http://schemas.openxmlformats.org/officeDocument/2006/relationships/image" Target="../media/image67.png"/><Relationship Id="rId4" Type="http://schemas.openxmlformats.org/officeDocument/2006/relationships/image" Target="../media/image66.jpeg"/></Relationships>
</file>

<file path=ppt/slides/_rels/slide4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9.png"/><Relationship Id="rId4" Type="http://schemas.openxmlformats.org/officeDocument/2006/relationships/notesSlide" Target="../notesSlides/notesSlide38.xml"/></Relationships>
</file>

<file path=ppt/slides/_rels/slide49.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image" Target="../media/image70.png"/></Relationships>
</file>

<file path=ppt/slides/_rels/slide50.xml.rels><?xml version="1.0" encoding="UTF-8" standalone="yes"?>
<Relationships xmlns="http://schemas.openxmlformats.org/package/2006/relationships"><Relationship Id="rId8" Type="http://schemas.openxmlformats.org/officeDocument/2006/relationships/hyperlink" Target="https://youtu.be/Ks-_Mh1QhMc" TargetMode="External"/><Relationship Id="rId13" Type="http://schemas.openxmlformats.org/officeDocument/2006/relationships/hyperlink" Target="https://youtu.be/Mtjatz9r-Vc" TargetMode="External"/><Relationship Id="rId18" Type="http://schemas.openxmlformats.org/officeDocument/2006/relationships/image" Target="../media/image71.png"/><Relationship Id="rId3" Type="http://schemas.openxmlformats.org/officeDocument/2006/relationships/hyperlink" Target="https://youtu.be/cFdCzN7RYb" TargetMode="External"/><Relationship Id="rId7" Type="http://schemas.openxmlformats.org/officeDocument/2006/relationships/hyperlink" Target="https://youtu.be/eIho2S0ZahI" TargetMode="External"/><Relationship Id="rId12" Type="http://schemas.openxmlformats.org/officeDocument/2006/relationships/hyperlink" Target="https://youtu.be/o3K_HbpWNpg" TargetMode="External"/><Relationship Id="rId17" Type="http://schemas.openxmlformats.org/officeDocument/2006/relationships/hyperlink" Target="https://youtu.be/IKeaAbM2kJg" TargetMode="External"/><Relationship Id="rId2" Type="http://schemas.openxmlformats.org/officeDocument/2006/relationships/hyperlink" Target="https://youtu.be/Njh3rKoGKBo" TargetMode="External"/><Relationship Id="rId16" Type="http://schemas.openxmlformats.org/officeDocument/2006/relationships/hyperlink" Target="https://youtu.be/Nj-hdQMa3uA" TargetMode="External"/><Relationship Id="rId1" Type="http://schemas.openxmlformats.org/officeDocument/2006/relationships/slideLayout" Target="../slideLayouts/slideLayout28.xml"/><Relationship Id="rId6" Type="http://schemas.openxmlformats.org/officeDocument/2006/relationships/hyperlink" Target="https://youtu.be/u4ZoJKF_VuA" TargetMode="External"/><Relationship Id="rId11" Type="http://schemas.openxmlformats.org/officeDocument/2006/relationships/hyperlink" Target="https://youtu.be/9hUIxyE2Ns8" TargetMode="External"/><Relationship Id="rId5" Type="http://schemas.openxmlformats.org/officeDocument/2006/relationships/hyperlink" Target="https://youtu.be/2i0E12PbGCg" TargetMode="External"/><Relationship Id="rId15" Type="http://schemas.openxmlformats.org/officeDocument/2006/relationships/hyperlink" Target="https://youtu.be/1nYFpuc2Umk" TargetMode="External"/><Relationship Id="rId10" Type="http://schemas.openxmlformats.org/officeDocument/2006/relationships/hyperlink" Target="https://youtu.be/UF8uR6Z6KLc" TargetMode="External"/><Relationship Id="rId4" Type="http://schemas.openxmlformats.org/officeDocument/2006/relationships/hyperlink" Target="https://youtu.be/uLDz7emCnZI" TargetMode="External"/><Relationship Id="rId9" Type="http://schemas.openxmlformats.org/officeDocument/2006/relationships/hyperlink" Target="https://youtu.be/IP0cUBWTgpY" TargetMode="External"/><Relationship Id="rId14" Type="http://schemas.openxmlformats.org/officeDocument/2006/relationships/hyperlink" Target="https://youtu.be/K0pxo-dS9Hc"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cCdu67s_C5E" TargetMode="External"/><Relationship Id="rId2" Type="http://schemas.openxmlformats.org/officeDocument/2006/relationships/hyperlink" Target="https://www.youtube.com/watch?v=wmdRysE-vLw" TargetMode="External"/><Relationship Id="rId1" Type="http://schemas.openxmlformats.org/officeDocument/2006/relationships/slideLayout" Target="../slideLayouts/slideLayout24.xml"/><Relationship Id="rId4" Type="http://schemas.openxmlformats.org/officeDocument/2006/relationships/hyperlink" Target="https://www.youtube.com/watch?v=2y8SA6cLUys"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85599-77CF-C992-28FB-BB60799D886B}"/>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dirty="0">
                <a:solidFill>
                  <a:schemeClr val="bg1"/>
                </a:solidFill>
              </a:rPr>
              <a:t>Operating Hotel Facilities</a:t>
            </a:r>
            <a:br>
              <a:rPr lang="en-GB" sz="2800" b="1" dirty="0"/>
            </a:br>
            <a:br>
              <a:rPr lang="en-GB" sz="2800" b="1" dirty="0"/>
            </a:br>
            <a:r>
              <a:rPr lang="en-GB" sz="2800" dirty="0"/>
              <a:t>BMIH4006</a:t>
            </a:r>
            <a:br>
              <a:rPr lang="en-GB" i="1" dirty="0">
                <a:solidFill>
                  <a:schemeClr val="bg1"/>
                </a:solidFill>
              </a:rPr>
            </a:br>
            <a:br>
              <a:rPr lang="en-GB" i="1" dirty="0">
                <a:solidFill>
                  <a:schemeClr val="bg1"/>
                </a:solidFill>
              </a:rPr>
            </a:br>
            <a:r>
              <a:rPr lang="en-GB" i="1">
                <a:solidFill>
                  <a:schemeClr val="bg1"/>
                </a:solidFill>
              </a:rPr>
              <a:t>Week S</a:t>
            </a:r>
            <a:r>
              <a:rPr lang="en-GB" i="1"/>
              <a:t>ix</a:t>
            </a:r>
            <a:endParaRPr lang="en-GB" dirty="0"/>
          </a:p>
        </p:txBody>
      </p:sp>
    </p:spTree>
    <p:extLst>
      <p:ext uri="{BB962C8B-B14F-4D97-AF65-F5344CB8AC3E}">
        <p14:creationId xmlns:p14="http://schemas.microsoft.com/office/powerpoint/2010/main" val="301690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1155466" y="357889"/>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55466" y="1599077"/>
            <a:ext cx="5550607"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7639047" y="1236893"/>
            <a:ext cx="4060630" cy="3741019"/>
          </a:xfrm>
        </p:spPr>
        <p:txBody>
          <a:bodyPr anchor="t">
            <a:noAutofit/>
          </a:bodyPr>
          <a:lstStyle/>
          <a:p>
            <a:pPr>
              <a:buFontTx/>
              <a:buChar char="-"/>
            </a:pPr>
            <a:r>
              <a:rPr lang="en-GB" dirty="0"/>
              <a:t>Describe and apply employee engagement models and examples</a:t>
            </a:r>
          </a:p>
          <a:p>
            <a:pPr marL="0" indent="0">
              <a:buNone/>
            </a:pPr>
            <a:endParaRPr lang="en-GB" dirty="0"/>
          </a:p>
          <a:p>
            <a:pPr>
              <a:buFontTx/>
              <a:buChar char="-"/>
            </a:pPr>
            <a:r>
              <a:rPr lang="en-GB" dirty="0"/>
              <a:t>Align mission and vision statements with businesses and organisations</a:t>
            </a:r>
          </a:p>
          <a:p>
            <a:pPr marL="0" indent="0">
              <a:buNone/>
            </a:pPr>
            <a:endParaRPr lang="en-GB" dirty="0"/>
          </a:p>
          <a:p>
            <a:pPr>
              <a:buFontTx/>
              <a:buChar char="-"/>
            </a:pPr>
            <a:r>
              <a:rPr lang="en-GB" dirty="0"/>
              <a:t>Presentations skills</a:t>
            </a:r>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2" repeatCount="indefinite" fill="hold" display="0">
                  <p:stCondLst>
                    <p:cond delay="indefinite"/>
                  </p:stCondLst>
                </p:cTn>
                <p:tgtEl>
                  <p:spTgt spid="9"/>
                </p:tgtEl>
              </p:cMediaNode>
            </p:video>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8C01F29D-37A3-4E29-AB7E-95ABDB984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338" y="320331"/>
            <a:ext cx="7893327" cy="5512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513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B27A-5455-4929-8F15-1D37C7950FD3}"/>
              </a:ext>
            </a:extLst>
          </p:cNvPr>
          <p:cNvSpPr>
            <a:spLocks noGrp="1"/>
          </p:cNvSpPr>
          <p:nvPr>
            <p:ph type="title"/>
          </p:nvPr>
        </p:nvSpPr>
        <p:spPr>
          <a:xfrm>
            <a:off x="112610" y="-98703"/>
            <a:ext cx="7956223" cy="1325563"/>
          </a:xfrm>
        </p:spPr>
        <p:txBody>
          <a:bodyPr/>
          <a:lstStyle/>
          <a:p>
            <a:r>
              <a:rPr lang="en-GB" dirty="0"/>
              <a:t>Let’s recap last week:</a:t>
            </a:r>
          </a:p>
        </p:txBody>
      </p:sp>
      <p:sp>
        <p:nvSpPr>
          <p:cNvPr id="3" name="Content Placeholder 2">
            <a:extLst>
              <a:ext uri="{FF2B5EF4-FFF2-40B4-BE49-F238E27FC236}">
                <a16:creationId xmlns:a16="http://schemas.microsoft.com/office/drawing/2014/main" id="{E44D0502-E5CE-4838-AB1D-C217FBAF1E09}"/>
              </a:ext>
            </a:extLst>
          </p:cNvPr>
          <p:cNvSpPr>
            <a:spLocks noGrp="1"/>
          </p:cNvSpPr>
          <p:nvPr>
            <p:ph idx="1"/>
          </p:nvPr>
        </p:nvSpPr>
        <p:spPr>
          <a:xfrm>
            <a:off x="1066766" y="980801"/>
            <a:ext cx="7956223" cy="4667251"/>
          </a:xfrm>
        </p:spPr>
        <p:txBody>
          <a:bodyPr/>
          <a:lstStyle/>
          <a:p>
            <a:r>
              <a:rPr lang="en-GB"/>
              <a:t>Who remembers what employee engagement is?</a:t>
            </a:r>
            <a:endParaRPr lang="en-GB" dirty="0"/>
          </a:p>
        </p:txBody>
      </p:sp>
      <p:pic>
        <p:nvPicPr>
          <p:cNvPr id="4" name="Online Media 3" title="What Is The Definition of Employee Engagement?">
            <a:hlinkClick r:id="" action="ppaction://media"/>
            <a:extLst>
              <a:ext uri="{FF2B5EF4-FFF2-40B4-BE49-F238E27FC236}">
                <a16:creationId xmlns:a16="http://schemas.microsoft.com/office/drawing/2014/main" id="{7757FD22-D7F7-47FC-98D2-787EC0608353}"/>
              </a:ext>
            </a:extLst>
          </p:cNvPr>
          <p:cNvPicPr>
            <a:picLocks noRot="1" noChangeAspect="1"/>
          </p:cNvPicPr>
          <p:nvPr>
            <a:videoFile r:link="rId1"/>
          </p:nvPr>
        </p:nvPicPr>
        <p:blipFill>
          <a:blip r:embed="rId4"/>
          <a:stretch>
            <a:fillRect/>
          </a:stretch>
        </p:blipFill>
        <p:spPr>
          <a:xfrm>
            <a:off x="2138037" y="1663007"/>
            <a:ext cx="7458747" cy="4214192"/>
          </a:xfrm>
          <a:prstGeom prst="rect">
            <a:avLst/>
          </a:prstGeom>
        </p:spPr>
      </p:pic>
    </p:spTree>
    <p:extLst>
      <p:ext uri="{BB962C8B-B14F-4D97-AF65-F5344CB8AC3E}">
        <p14:creationId xmlns:p14="http://schemas.microsoft.com/office/powerpoint/2010/main" val="111468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1B5929B0-903A-4296-8384-CFDF6EB53F67}"/>
              </a:ext>
            </a:extLst>
          </p:cNvPr>
          <p:cNvPicPr>
            <a:picLocks noGrp="1" noChangeAspect="1"/>
          </p:cNvPicPr>
          <p:nvPr>
            <p:ph idx="1"/>
          </p:nvPr>
        </p:nvPicPr>
        <p:blipFill rotWithShape="1">
          <a:blip r:embed="rId3"/>
          <a:srcRect l="68305" t="13258" r="17198" b="56412"/>
          <a:stretch/>
        </p:blipFill>
        <p:spPr>
          <a:xfrm>
            <a:off x="322729" y="1031666"/>
            <a:ext cx="5325035" cy="4364364"/>
          </a:xfrm>
        </p:spPr>
      </p:pic>
      <p:pic>
        <p:nvPicPr>
          <p:cNvPr id="12" name="Picture 11">
            <a:extLst>
              <a:ext uri="{FF2B5EF4-FFF2-40B4-BE49-F238E27FC236}">
                <a16:creationId xmlns:a16="http://schemas.microsoft.com/office/drawing/2014/main" id="{797CA7BC-1A51-42A4-9B48-88AA5A3922E8}"/>
              </a:ext>
            </a:extLst>
          </p:cNvPr>
          <p:cNvPicPr>
            <a:picLocks noChangeAspect="1"/>
          </p:cNvPicPr>
          <p:nvPr/>
        </p:nvPicPr>
        <p:blipFill rotWithShape="1">
          <a:blip r:embed="rId4"/>
          <a:srcRect l="64649" t="29972" r="30149" b="61825"/>
          <a:stretch/>
        </p:blipFill>
        <p:spPr>
          <a:xfrm>
            <a:off x="5647765" y="1461971"/>
            <a:ext cx="6051177" cy="3738283"/>
          </a:xfrm>
          <a:prstGeom prst="rect">
            <a:avLst/>
          </a:prstGeom>
        </p:spPr>
      </p:pic>
    </p:spTree>
    <p:extLst>
      <p:ext uri="{BB962C8B-B14F-4D97-AF65-F5344CB8AC3E}">
        <p14:creationId xmlns:p14="http://schemas.microsoft.com/office/powerpoint/2010/main" val="602595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21384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440629" y="1323251"/>
            <a:ext cx="7527255" cy="4234544"/>
          </a:xfrm>
          <a:prstGeom prst="rect">
            <a:avLst/>
          </a:prstGeom>
        </p:spPr>
      </p:pic>
      <p:sp>
        <p:nvSpPr>
          <p:cNvPr id="4" name="TextBox 4"/>
          <p:cNvSpPr txBox="1"/>
          <p:nvPr/>
        </p:nvSpPr>
        <p:spPr>
          <a:xfrm>
            <a:off x="-618079" y="1323250"/>
            <a:ext cx="4539560" cy="2897781"/>
          </a:xfrm>
          <a:prstGeom prst="rect">
            <a:avLst/>
          </a:prstGeom>
        </p:spPr>
        <p:txBody>
          <a:bodyPr wrap="square" lIns="0" tIns="0" rIns="0" bIns="0" rtlCol="0" anchor="t">
            <a:spAutoFit/>
          </a:bodyPr>
          <a:lstStyle/>
          <a:p>
            <a:pPr algn="r">
              <a:lnSpc>
                <a:spcPts val="7688"/>
              </a:lnSpc>
            </a:pPr>
            <a:r>
              <a:rPr lang="en-US" sz="5492" dirty="0">
                <a:solidFill>
                  <a:srgbClr val="000000"/>
                </a:solidFill>
                <a:latin typeface="Abril Fatface"/>
              </a:rPr>
              <a:t>Employee</a:t>
            </a:r>
          </a:p>
          <a:p>
            <a:pPr algn="r">
              <a:lnSpc>
                <a:spcPts val="7688"/>
              </a:lnSpc>
            </a:pPr>
            <a:r>
              <a:rPr lang="en-US" sz="5492" dirty="0">
                <a:solidFill>
                  <a:srgbClr val="000000"/>
                </a:solidFill>
                <a:latin typeface="Abril Fatface"/>
              </a:rPr>
              <a:t>Engagement</a:t>
            </a:r>
          </a:p>
          <a:p>
            <a:pPr algn="r">
              <a:lnSpc>
                <a:spcPts val="7688"/>
              </a:lnSpc>
            </a:pPr>
            <a:r>
              <a:rPr lang="en-US" sz="5492"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4800600" y="551330"/>
            <a:ext cx="4908176" cy="492443"/>
          </a:xfrm>
          <a:prstGeom prst="rect">
            <a:avLst/>
          </a:prstGeom>
          <a:noFill/>
        </p:spPr>
        <p:txBody>
          <a:bodyPr wrap="square" rtlCol="0">
            <a:spAutoFit/>
          </a:bodyPr>
          <a:lstStyle/>
          <a:p>
            <a:pPr algn="ctr"/>
            <a:r>
              <a:rPr lang="en-GB" sz="26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11837" y="1758116"/>
            <a:ext cx="4722164" cy="3341768"/>
          </a:xfrm>
          <a:prstGeom prst="rect">
            <a:avLst/>
          </a:prstGeom>
        </p:spPr>
      </p:pic>
      <p:pic>
        <p:nvPicPr>
          <p:cNvPr id="4" name="Picture 4"/>
          <p:cNvPicPr>
            <a:picLocks noChangeAspect="1"/>
          </p:cNvPicPr>
          <p:nvPr/>
        </p:nvPicPr>
        <p:blipFill>
          <a:blip r:embed="rId4"/>
          <a:srcRect/>
          <a:stretch>
            <a:fillRect/>
          </a:stretch>
        </p:blipFill>
        <p:spPr>
          <a:xfrm>
            <a:off x="6096000" y="2075847"/>
            <a:ext cx="5713949" cy="2706308"/>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868453" y="582350"/>
            <a:ext cx="4208931" cy="369332"/>
          </a:xfrm>
          <a:prstGeom prst="rect">
            <a:avLst/>
          </a:prstGeom>
          <a:noFill/>
        </p:spPr>
        <p:txBody>
          <a:bodyPr wrap="square" rtlCol="0">
            <a:spAutoFit/>
          </a:bodyPr>
          <a:lstStyle/>
          <a:p>
            <a:r>
              <a:rPr lang="en-GB"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6494929" y="623226"/>
            <a:ext cx="4828619" cy="369332"/>
          </a:xfrm>
          <a:prstGeom prst="rect">
            <a:avLst/>
          </a:prstGeom>
          <a:noFill/>
        </p:spPr>
        <p:txBody>
          <a:bodyPr wrap="square" rtlCol="0">
            <a:spAutoFit/>
          </a:bodyPr>
          <a:lstStyle/>
          <a:p>
            <a:r>
              <a:rPr lang="en-GB"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302004" y="1404472"/>
            <a:ext cx="5439891" cy="4536825"/>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6450108" y="2506661"/>
            <a:ext cx="5156200" cy="4351339"/>
          </a:xfrm>
        </p:spPr>
        <p:txBody>
          <a:bodyPr/>
          <a:lstStyle/>
          <a:p>
            <a:pPr marL="514338" indent="-514338">
              <a:buFont typeface="+mj-lt"/>
              <a:buAutoNum type="arabicPeriod"/>
            </a:pPr>
            <a:r>
              <a:rPr lang="en-GB" dirty="0"/>
              <a:t>Organisational</a:t>
            </a:r>
          </a:p>
          <a:p>
            <a:pPr marL="514338" indent="-514338">
              <a:buFont typeface="+mj-lt"/>
              <a:buAutoNum type="arabicPeriod"/>
            </a:pPr>
            <a:r>
              <a:rPr lang="en-GB" dirty="0"/>
              <a:t>Individual</a:t>
            </a:r>
          </a:p>
          <a:p>
            <a:pPr marL="514338" indent="-514338">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D81B0-3D40-05F1-1EAF-C871F975893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defTabSz="914400"/>
            <a:r>
              <a:rPr lang="en-US" sz="3600" kern="1200">
                <a:solidFill>
                  <a:srgbClr val="FFFFFF"/>
                </a:solidFill>
                <a:latin typeface="+mj-lt"/>
                <a:ea typeface="+mj-ea"/>
                <a:cs typeface="+mj-cs"/>
              </a:rPr>
              <a:t>Maslow’s Hierarchy of Needs</a:t>
            </a:r>
          </a:p>
        </p:txBody>
      </p:sp>
      <p:pic>
        <p:nvPicPr>
          <p:cNvPr id="6" name="Content Placeholder 5">
            <a:extLst>
              <a:ext uri="{FF2B5EF4-FFF2-40B4-BE49-F238E27FC236}">
                <a16:creationId xmlns:a16="http://schemas.microsoft.com/office/drawing/2014/main" id="{DC0BFEE7-7A69-816D-8E22-278D6DDEB99E}"/>
              </a:ext>
            </a:extLst>
          </p:cNvPr>
          <p:cNvPicPr>
            <a:picLocks noGrp="1" noChangeAspect="1"/>
          </p:cNvPicPr>
          <p:nvPr>
            <p:ph sz="half" idx="2"/>
          </p:nvPr>
        </p:nvPicPr>
        <p:blipFill>
          <a:blip r:embed="rId3"/>
          <a:stretch>
            <a:fillRect/>
          </a:stretch>
        </p:blipFill>
        <p:spPr>
          <a:xfrm>
            <a:off x="4208650" y="1078992"/>
            <a:ext cx="7984832" cy="4311808"/>
          </a:xfrm>
          <a:prstGeom prst="rect">
            <a:avLst/>
          </a:prstGeom>
        </p:spPr>
      </p:pic>
    </p:spTree>
    <p:extLst>
      <p:ext uri="{BB962C8B-B14F-4D97-AF65-F5344CB8AC3E}">
        <p14:creationId xmlns:p14="http://schemas.microsoft.com/office/powerpoint/2010/main" val="2570942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2354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651DF-21C9-51D4-93BA-1CDC4A9CC9C8}"/>
              </a:ext>
            </a:extLst>
          </p:cNvPr>
          <p:cNvSpPr>
            <a:spLocks noGrp="1"/>
          </p:cNvSpPr>
          <p:nvPr>
            <p:ph type="title"/>
          </p:nvPr>
        </p:nvSpPr>
        <p:spPr>
          <a:xfrm>
            <a:off x="838200" y="171162"/>
            <a:ext cx="2840182" cy="2371148"/>
          </a:xfrm>
        </p:spPr>
        <p:txBody>
          <a:bodyPr vert="horz" lIns="91440" tIns="45720" rIns="91440" bIns="45720" rtlCol="0" anchor="ctr">
            <a:normAutofit/>
          </a:bodyPr>
          <a:lstStyle/>
          <a:p>
            <a:pPr defTabSz="914400"/>
            <a:r>
              <a:rPr lang="en-US" sz="3200" kern="1200">
                <a:solidFill>
                  <a:srgbClr val="FFFFFF"/>
                </a:solidFill>
                <a:latin typeface="+mj-lt"/>
                <a:ea typeface="+mj-ea"/>
                <a:cs typeface="+mj-cs"/>
              </a:rPr>
              <a:t>The Kahn Model</a:t>
            </a:r>
          </a:p>
        </p:txBody>
      </p:sp>
      <p:pic>
        <p:nvPicPr>
          <p:cNvPr id="6" name="Picture 5">
            <a:extLst>
              <a:ext uri="{FF2B5EF4-FFF2-40B4-BE49-F238E27FC236}">
                <a16:creationId xmlns:a16="http://schemas.microsoft.com/office/drawing/2014/main" id="{ADE5B6DE-1066-D2F1-EBEC-B3D15C0F5FBF}"/>
              </a:ext>
            </a:extLst>
          </p:cNvPr>
          <p:cNvPicPr>
            <a:picLocks noChangeAspect="1"/>
          </p:cNvPicPr>
          <p:nvPr/>
        </p:nvPicPr>
        <p:blipFill>
          <a:blip r:embed="rId3"/>
          <a:stretch>
            <a:fillRect/>
          </a:stretch>
        </p:blipFill>
        <p:spPr>
          <a:xfrm>
            <a:off x="4275357" y="1"/>
            <a:ext cx="7916643" cy="5998464"/>
          </a:xfrm>
          <a:prstGeom prst="rect">
            <a:avLst/>
          </a:prstGeom>
        </p:spPr>
      </p:pic>
    </p:spTree>
    <p:extLst>
      <p:ext uri="{BB962C8B-B14F-4D97-AF65-F5344CB8AC3E}">
        <p14:creationId xmlns:p14="http://schemas.microsoft.com/office/powerpoint/2010/main" val="99021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286001" y="358109"/>
            <a:ext cx="8094616" cy="1090539"/>
          </a:xfrm>
        </p:spPr>
        <p:txBody>
          <a:bodyPr vert="horz" lIns="68580" tIns="34291" rIns="68580" bIns="34291" rtlCol="0" anchor="ctr">
            <a:noAutofit/>
          </a:bodyPr>
          <a:lstStyle/>
          <a:p>
            <a:pPr algn="ctr">
              <a:lnSpc>
                <a:spcPct val="90000"/>
              </a:lnSpc>
            </a:pPr>
            <a:r>
              <a:rPr lang="en-US" sz="54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8001000" y="1637417"/>
            <a:ext cx="3995928" cy="3435495"/>
          </a:xfrm>
        </p:spPr>
        <p:txBody>
          <a:bodyPr vert="horz" lIns="68580" tIns="34291" rIns="68580" bIns="34291" rtlCol="0" anchor="ctr">
            <a:normAutofit/>
          </a:bodyPr>
          <a:lstStyle/>
          <a:p>
            <a:r>
              <a:rPr lang="en-GB" sz="3200" dirty="0"/>
              <a:t>What is the purpose of employee engagement models?</a:t>
            </a:r>
          </a:p>
          <a:p>
            <a:r>
              <a:rPr lang="en-GB" sz="3200" dirty="0"/>
              <a:t>Why are employee engagement models important?</a:t>
            </a:r>
          </a:p>
          <a:p>
            <a:pPr marL="0" indent="0">
              <a:buNone/>
            </a:pPr>
            <a:r>
              <a:rPr lang="en-GB" sz="3200" dirty="0"/>
              <a:t>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448649"/>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mute="1">
                <p:cTn id="2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39315" t="4147" r="34038" b="73440"/>
          <a:stretch/>
        </p:blipFill>
        <p:spPr>
          <a:xfrm>
            <a:off x="385381" y="134472"/>
            <a:ext cx="2617023" cy="1835817"/>
          </a:xfrm>
          <a:prstGeom prst="rect">
            <a:avLst/>
          </a:prstGeom>
        </p:spPr>
      </p:pic>
      <p:pic>
        <p:nvPicPr>
          <p:cNvPr id="6" name="Picture 5" descr="Text, logo, company name&#10;&#10;Description automatically generated">
            <a:extLst>
              <a:ext uri="{FF2B5EF4-FFF2-40B4-BE49-F238E27FC236}">
                <a16:creationId xmlns:a16="http://schemas.microsoft.com/office/drawing/2014/main" id="{D51CF97E-55D0-45A6-8E0A-7534B8860735}"/>
              </a:ext>
            </a:extLst>
          </p:cNvPr>
          <p:cNvPicPr>
            <a:picLocks noChangeAspect="1"/>
          </p:cNvPicPr>
          <p:nvPr/>
        </p:nvPicPr>
        <p:blipFill rotWithShape="1">
          <a:blip r:embed="rId3"/>
          <a:srcRect l="27668" t="26583" r="48104" b="50000"/>
          <a:stretch/>
        </p:blipFill>
        <p:spPr>
          <a:xfrm>
            <a:off x="508695" y="2084293"/>
            <a:ext cx="2277343" cy="1835817"/>
          </a:xfrm>
          <a:prstGeom prst="rect">
            <a:avLst/>
          </a:prstGeom>
        </p:spPr>
      </p:pic>
      <p:pic>
        <p:nvPicPr>
          <p:cNvPr id="7" name="Picture 6" descr="Text, logo, company name&#10;&#10;Description automatically generated">
            <a:extLst>
              <a:ext uri="{FF2B5EF4-FFF2-40B4-BE49-F238E27FC236}">
                <a16:creationId xmlns:a16="http://schemas.microsoft.com/office/drawing/2014/main" id="{902FC3DD-5419-494C-A45B-9EC42F663562}"/>
              </a:ext>
            </a:extLst>
          </p:cNvPr>
          <p:cNvPicPr>
            <a:picLocks noChangeAspect="1"/>
          </p:cNvPicPr>
          <p:nvPr/>
        </p:nvPicPr>
        <p:blipFill rotWithShape="1">
          <a:blip r:embed="rId3"/>
          <a:srcRect l="52390" t="26286" r="24866" b="50000"/>
          <a:stretch/>
        </p:blipFill>
        <p:spPr>
          <a:xfrm>
            <a:off x="508695" y="3993777"/>
            <a:ext cx="2111191" cy="1835817"/>
          </a:xfrm>
          <a:prstGeom prst="rect">
            <a:avLst/>
          </a:prstGeom>
        </p:spPr>
      </p:pic>
      <p:sp>
        <p:nvSpPr>
          <p:cNvPr id="8" name="TextBox 7">
            <a:extLst>
              <a:ext uri="{FF2B5EF4-FFF2-40B4-BE49-F238E27FC236}">
                <a16:creationId xmlns:a16="http://schemas.microsoft.com/office/drawing/2014/main" id="{62B09C13-C56D-46BC-A5EA-7EBB30E2116A}"/>
              </a:ext>
            </a:extLst>
          </p:cNvPr>
          <p:cNvSpPr txBox="1"/>
          <p:nvPr/>
        </p:nvSpPr>
        <p:spPr>
          <a:xfrm>
            <a:off x="3106271" y="867712"/>
            <a:ext cx="2286000" cy="369332"/>
          </a:xfrm>
          <a:prstGeom prst="rect">
            <a:avLst/>
          </a:prstGeom>
          <a:noFill/>
        </p:spPr>
        <p:txBody>
          <a:bodyPr wrap="square" rtlCol="0">
            <a:spAutoFit/>
          </a:bodyPr>
          <a:lstStyle/>
          <a:p>
            <a:r>
              <a:rPr lang="en-GB" dirty="0"/>
              <a:t>Achieve Results</a:t>
            </a:r>
          </a:p>
        </p:txBody>
      </p:sp>
      <p:sp>
        <p:nvSpPr>
          <p:cNvPr id="9" name="TextBox 8">
            <a:extLst>
              <a:ext uri="{FF2B5EF4-FFF2-40B4-BE49-F238E27FC236}">
                <a16:creationId xmlns:a16="http://schemas.microsoft.com/office/drawing/2014/main" id="{3B005940-9C94-4CC4-87E9-DD3F4A223BE1}"/>
              </a:ext>
            </a:extLst>
          </p:cNvPr>
          <p:cNvSpPr txBox="1"/>
          <p:nvPr/>
        </p:nvSpPr>
        <p:spPr>
          <a:xfrm>
            <a:off x="3002403" y="2726161"/>
            <a:ext cx="2164976" cy="369332"/>
          </a:xfrm>
          <a:prstGeom prst="rect">
            <a:avLst/>
          </a:prstGeom>
          <a:noFill/>
        </p:spPr>
        <p:txBody>
          <a:bodyPr wrap="square" rtlCol="0">
            <a:spAutoFit/>
          </a:bodyPr>
          <a:lstStyle/>
          <a:p>
            <a:r>
              <a:rPr lang="en-GB" dirty="0"/>
              <a:t>Excel at performance</a:t>
            </a:r>
          </a:p>
        </p:txBody>
      </p:sp>
      <p:sp>
        <p:nvSpPr>
          <p:cNvPr id="10" name="TextBox 9">
            <a:extLst>
              <a:ext uri="{FF2B5EF4-FFF2-40B4-BE49-F238E27FC236}">
                <a16:creationId xmlns:a16="http://schemas.microsoft.com/office/drawing/2014/main" id="{793BF5BC-D7B4-4FB6-A5A8-4F817156CB2D}"/>
              </a:ext>
            </a:extLst>
          </p:cNvPr>
          <p:cNvSpPr txBox="1"/>
          <p:nvPr/>
        </p:nvSpPr>
        <p:spPr>
          <a:xfrm>
            <a:off x="3106272" y="4588518"/>
            <a:ext cx="2111189" cy="646331"/>
          </a:xfrm>
          <a:prstGeom prst="rect">
            <a:avLst/>
          </a:prstGeom>
          <a:noFill/>
        </p:spPr>
        <p:txBody>
          <a:bodyPr wrap="square" rtlCol="0">
            <a:spAutoFit/>
          </a:bodyPr>
          <a:lstStyle/>
          <a:p>
            <a:r>
              <a:rPr lang="en-GB" dirty="0"/>
              <a:t>Path progress</a:t>
            </a:r>
          </a:p>
          <a:p>
            <a:endParaRPr lang="en-GB" dirty="0"/>
          </a:p>
        </p:txBody>
      </p:sp>
      <p:pic>
        <p:nvPicPr>
          <p:cNvPr id="11" name="Picture 10" descr="Text, logo, company name&#10;&#10;Description automatically generated">
            <a:extLst>
              <a:ext uri="{FF2B5EF4-FFF2-40B4-BE49-F238E27FC236}">
                <a16:creationId xmlns:a16="http://schemas.microsoft.com/office/drawing/2014/main" id="{AE33FA08-79CE-4617-BC20-BE5249E4D054}"/>
              </a:ext>
            </a:extLst>
          </p:cNvPr>
          <p:cNvPicPr>
            <a:picLocks noChangeAspect="1"/>
          </p:cNvPicPr>
          <p:nvPr/>
        </p:nvPicPr>
        <p:blipFill rotWithShape="1">
          <a:blip r:embed="rId3"/>
          <a:srcRect l="16543" t="50000" r="59477" b="26879"/>
          <a:stretch/>
        </p:blipFill>
        <p:spPr>
          <a:xfrm>
            <a:off x="6096000" y="188173"/>
            <a:ext cx="2216216" cy="1782115"/>
          </a:xfrm>
          <a:prstGeom prst="rect">
            <a:avLst/>
          </a:prstGeom>
        </p:spPr>
      </p:pic>
      <p:pic>
        <p:nvPicPr>
          <p:cNvPr id="12" name="Picture 11" descr="Text, logo, company name&#10;&#10;Description automatically generated">
            <a:extLst>
              <a:ext uri="{FF2B5EF4-FFF2-40B4-BE49-F238E27FC236}">
                <a16:creationId xmlns:a16="http://schemas.microsoft.com/office/drawing/2014/main" id="{124EC23B-6AFD-4DAB-992E-CBE4BF9E20AF}"/>
              </a:ext>
            </a:extLst>
          </p:cNvPr>
          <p:cNvPicPr>
            <a:picLocks noChangeAspect="1"/>
          </p:cNvPicPr>
          <p:nvPr/>
        </p:nvPicPr>
        <p:blipFill rotWithShape="1">
          <a:blip r:embed="rId3"/>
          <a:srcRect l="40524" t="50000" r="35974" b="27175"/>
          <a:stretch/>
        </p:blipFill>
        <p:spPr>
          <a:xfrm>
            <a:off x="6129002" y="2179889"/>
            <a:ext cx="2164977" cy="1753555"/>
          </a:xfrm>
          <a:prstGeom prst="rect">
            <a:avLst/>
          </a:prstGeom>
        </p:spPr>
      </p:pic>
      <p:pic>
        <p:nvPicPr>
          <p:cNvPr id="13" name="Picture 12" descr="Text, logo, company name&#10;&#10;Description automatically generated">
            <a:extLst>
              <a:ext uri="{FF2B5EF4-FFF2-40B4-BE49-F238E27FC236}">
                <a16:creationId xmlns:a16="http://schemas.microsoft.com/office/drawing/2014/main" id="{CA20D1CD-B3BD-41BF-9206-0FD3B0106233}"/>
              </a:ext>
            </a:extLst>
          </p:cNvPr>
          <p:cNvPicPr>
            <a:picLocks noChangeAspect="1"/>
          </p:cNvPicPr>
          <p:nvPr/>
        </p:nvPicPr>
        <p:blipFill rotWithShape="1">
          <a:blip r:embed="rId3"/>
          <a:srcRect l="65492" t="50000" r="13000" b="26879"/>
          <a:stretch/>
        </p:blipFill>
        <p:spPr>
          <a:xfrm>
            <a:off x="6252882" y="4064082"/>
            <a:ext cx="2041097" cy="1829948"/>
          </a:xfrm>
          <a:prstGeom prst="rect">
            <a:avLst/>
          </a:prstGeom>
        </p:spPr>
      </p:pic>
      <p:sp>
        <p:nvSpPr>
          <p:cNvPr id="14" name="TextBox 13">
            <a:extLst>
              <a:ext uri="{FF2B5EF4-FFF2-40B4-BE49-F238E27FC236}">
                <a16:creationId xmlns:a16="http://schemas.microsoft.com/office/drawing/2014/main" id="{DFF6FBFD-5DD2-4003-BFD6-129D9E9C6010}"/>
              </a:ext>
            </a:extLst>
          </p:cNvPr>
          <p:cNvSpPr txBox="1"/>
          <p:nvPr/>
        </p:nvSpPr>
        <p:spPr>
          <a:xfrm>
            <a:off x="8901954" y="753035"/>
            <a:ext cx="2503861" cy="369332"/>
          </a:xfrm>
          <a:prstGeom prst="rect">
            <a:avLst/>
          </a:prstGeom>
          <a:noFill/>
        </p:spPr>
        <p:txBody>
          <a:bodyPr wrap="square" rtlCol="0">
            <a:spAutoFit/>
          </a:bodyPr>
          <a:lstStyle/>
          <a:p>
            <a:r>
              <a:rPr lang="en-GB" dirty="0"/>
              <a:t>Recognition</a:t>
            </a:r>
          </a:p>
        </p:txBody>
      </p:sp>
      <p:sp>
        <p:nvSpPr>
          <p:cNvPr id="15" name="TextBox 14">
            <a:extLst>
              <a:ext uri="{FF2B5EF4-FFF2-40B4-BE49-F238E27FC236}">
                <a16:creationId xmlns:a16="http://schemas.microsoft.com/office/drawing/2014/main" id="{40464177-754C-492C-A0BF-4D3463EF6839}"/>
              </a:ext>
            </a:extLst>
          </p:cNvPr>
          <p:cNvSpPr txBox="1"/>
          <p:nvPr/>
        </p:nvSpPr>
        <p:spPr>
          <a:xfrm>
            <a:off x="8853730" y="2817534"/>
            <a:ext cx="2396285" cy="369332"/>
          </a:xfrm>
          <a:prstGeom prst="rect">
            <a:avLst/>
          </a:prstGeom>
          <a:noFill/>
        </p:spPr>
        <p:txBody>
          <a:bodyPr wrap="square" rtlCol="0">
            <a:spAutoFit/>
          </a:bodyPr>
          <a:lstStyle/>
          <a:p>
            <a:r>
              <a:rPr lang="en-GB" dirty="0"/>
              <a:t>Foster community</a:t>
            </a:r>
          </a:p>
        </p:txBody>
      </p:sp>
      <p:sp>
        <p:nvSpPr>
          <p:cNvPr id="17" name="TextBox 16">
            <a:extLst>
              <a:ext uri="{FF2B5EF4-FFF2-40B4-BE49-F238E27FC236}">
                <a16:creationId xmlns:a16="http://schemas.microsoft.com/office/drawing/2014/main" id="{332B8266-F6A8-40E7-8A78-2AEE7BA61FC1}"/>
              </a:ext>
            </a:extLst>
          </p:cNvPr>
          <p:cNvSpPr txBox="1"/>
          <p:nvPr/>
        </p:nvSpPr>
        <p:spPr>
          <a:xfrm>
            <a:off x="8901954" y="4609723"/>
            <a:ext cx="2041097" cy="369332"/>
          </a:xfrm>
          <a:prstGeom prst="rect">
            <a:avLst/>
          </a:prstGeom>
          <a:noFill/>
        </p:spPr>
        <p:txBody>
          <a:bodyPr wrap="square" rtlCol="0">
            <a:spAutoFit/>
          </a:bodyPr>
          <a:lstStyle/>
          <a:p>
            <a:r>
              <a:rPr lang="en-GB" dirty="0"/>
              <a:t>Master moments</a:t>
            </a:r>
          </a:p>
        </p:txBody>
      </p:sp>
    </p:spTree>
    <p:extLst>
      <p:ext uri="{BB962C8B-B14F-4D97-AF65-F5344CB8AC3E}">
        <p14:creationId xmlns:p14="http://schemas.microsoft.com/office/powerpoint/2010/main" val="3846332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rotWithShape="1">
          <a:blip r:embed="rId3"/>
          <a:srcRect l="5234" t="73896" r="72189" b="2041"/>
          <a:stretch/>
        </p:blipFill>
        <p:spPr>
          <a:xfrm>
            <a:off x="403413" y="295836"/>
            <a:ext cx="2420471" cy="2151533"/>
          </a:xfrm>
          <a:prstGeom prst="rect">
            <a:avLst/>
          </a:prstGeom>
        </p:spPr>
      </p:pic>
      <p:pic>
        <p:nvPicPr>
          <p:cNvPr id="5" name="Picture 3">
            <a:extLst>
              <a:ext uri="{FF2B5EF4-FFF2-40B4-BE49-F238E27FC236}">
                <a16:creationId xmlns:a16="http://schemas.microsoft.com/office/drawing/2014/main" id="{7959BE0D-2E0E-4AF5-9820-16CF0B68D764}"/>
              </a:ext>
            </a:extLst>
          </p:cNvPr>
          <p:cNvPicPr>
            <a:picLocks noChangeAspect="1"/>
          </p:cNvPicPr>
          <p:nvPr/>
        </p:nvPicPr>
        <p:blipFill rotWithShape="1">
          <a:blip r:embed="rId3"/>
          <a:srcRect l="27572" t="74560" r="48945" b="2617"/>
          <a:stretch/>
        </p:blipFill>
        <p:spPr>
          <a:xfrm>
            <a:off x="403413" y="2805191"/>
            <a:ext cx="2420471" cy="1961856"/>
          </a:xfrm>
          <a:prstGeom prst="rect">
            <a:avLst/>
          </a:prstGeom>
        </p:spPr>
      </p:pic>
      <p:pic>
        <p:nvPicPr>
          <p:cNvPr id="6" name="Picture 3">
            <a:extLst>
              <a:ext uri="{FF2B5EF4-FFF2-40B4-BE49-F238E27FC236}">
                <a16:creationId xmlns:a16="http://schemas.microsoft.com/office/drawing/2014/main" id="{79B1C313-0FC5-496E-AFF5-A8FAC651F2A2}"/>
              </a:ext>
            </a:extLst>
          </p:cNvPr>
          <p:cNvPicPr>
            <a:picLocks noChangeAspect="1"/>
          </p:cNvPicPr>
          <p:nvPr/>
        </p:nvPicPr>
        <p:blipFill rotWithShape="1">
          <a:blip r:embed="rId3"/>
          <a:srcRect l="50314" t="73375" r="26203" b="2320"/>
          <a:stretch/>
        </p:blipFill>
        <p:spPr>
          <a:xfrm>
            <a:off x="5755340" y="295836"/>
            <a:ext cx="2492632" cy="2151533"/>
          </a:xfrm>
          <a:prstGeom prst="rect">
            <a:avLst/>
          </a:prstGeom>
        </p:spPr>
      </p:pic>
      <p:pic>
        <p:nvPicPr>
          <p:cNvPr id="7" name="Picture 3">
            <a:extLst>
              <a:ext uri="{FF2B5EF4-FFF2-40B4-BE49-F238E27FC236}">
                <a16:creationId xmlns:a16="http://schemas.microsoft.com/office/drawing/2014/main" id="{D27562D9-D4E7-4910-BAD8-5FF724AA171D}"/>
              </a:ext>
            </a:extLst>
          </p:cNvPr>
          <p:cNvPicPr>
            <a:picLocks noChangeAspect="1"/>
          </p:cNvPicPr>
          <p:nvPr/>
        </p:nvPicPr>
        <p:blipFill rotWithShape="1">
          <a:blip r:embed="rId3"/>
          <a:srcRect l="73550" t="74560" r="2720" b="3210"/>
          <a:stretch/>
        </p:blipFill>
        <p:spPr>
          <a:xfrm>
            <a:off x="5889812" y="2924737"/>
            <a:ext cx="2358160" cy="1842311"/>
          </a:xfrm>
          <a:prstGeom prst="rect">
            <a:avLst/>
          </a:prstGeom>
        </p:spPr>
      </p:pic>
      <p:sp>
        <p:nvSpPr>
          <p:cNvPr id="8" name="TextBox 7">
            <a:extLst>
              <a:ext uri="{FF2B5EF4-FFF2-40B4-BE49-F238E27FC236}">
                <a16:creationId xmlns:a16="http://schemas.microsoft.com/office/drawing/2014/main" id="{04C09D0B-7194-45F0-A040-D5E2EC60C787}"/>
              </a:ext>
            </a:extLst>
          </p:cNvPr>
          <p:cNvSpPr txBox="1"/>
          <p:nvPr/>
        </p:nvSpPr>
        <p:spPr>
          <a:xfrm>
            <a:off x="3429000" y="820271"/>
            <a:ext cx="1909483" cy="369332"/>
          </a:xfrm>
          <a:prstGeom prst="rect">
            <a:avLst/>
          </a:prstGeom>
          <a:noFill/>
        </p:spPr>
        <p:txBody>
          <a:bodyPr wrap="square" rtlCol="0">
            <a:spAutoFit/>
          </a:bodyPr>
          <a:lstStyle/>
          <a:p>
            <a:r>
              <a:rPr lang="en-GB" dirty="0"/>
              <a:t>Leverage </a:t>
            </a:r>
            <a:r>
              <a:rPr lang="en-GB" dirty="0" err="1"/>
              <a:t>Strenght</a:t>
            </a:r>
            <a:endParaRPr lang="en-GB" dirty="0"/>
          </a:p>
        </p:txBody>
      </p:sp>
      <p:sp>
        <p:nvSpPr>
          <p:cNvPr id="9" name="TextBox 8">
            <a:extLst>
              <a:ext uri="{FF2B5EF4-FFF2-40B4-BE49-F238E27FC236}">
                <a16:creationId xmlns:a16="http://schemas.microsoft.com/office/drawing/2014/main" id="{035F9195-5583-41E3-9F74-046D5B82FED8}"/>
              </a:ext>
            </a:extLst>
          </p:cNvPr>
          <p:cNvSpPr txBox="1"/>
          <p:nvPr/>
        </p:nvSpPr>
        <p:spPr>
          <a:xfrm>
            <a:off x="3160059" y="3227293"/>
            <a:ext cx="2358160" cy="369332"/>
          </a:xfrm>
          <a:prstGeom prst="rect">
            <a:avLst/>
          </a:prstGeom>
          <a:noFill/>
        </p:spPr>
        <p:txBody>
          <a:bodyPr wrap="square" rtlCol="0">
            <a:spAutoFit/>
          </a:bodyPr>
          <a:lstStyle/>
          <a:p>
            <a:r>
              <a:rPr lang="en-GB" dirty="0"/>
              <a:t>Make meeting</a:t>
            </a:r>
          </a:p>
        </p:txBody>
      </p:sp>
      <p:sp>
        <p:nvSpPr>
          <p:cNvPr id="10" name="TextBox 9">
            <a:extLst>
              <a:ext uri="{FF2B5EF4-FFF2-40B4-BE49-F238E27FC236}">
                <a16:creationId xmlns:a16="http://schemas.microsoft.com/office/drawing/2014/main" id="{FD00ED44-6773-4A45-8727-EC94E2990871}"/>
              </a:ext>
            </a:extLst>
          </p:cNvPr>
          <p:cNvSpPr txBox="1"/>
          <p:nvPr/>
        </p:nvSpPr>
        <p:spPr>
          <a:xfrm>
            <a:off x="8807824" y="820271"/>
            <a:ext cx="2492632" cy="369332"/>
          </a:xfrm>
          <a:prstGeom prst="rect">
            <a:avLst/>
          </a:prstGeom>
          <a:noFill/>
        </p:spPr>
        <p:txBody>
          <a:bodyPr wrap="square" rtlCol="0">
            <a:spAutoFit/>
          </a:bodyPr>
          <a:lstStyle/>
          <a:p>
            <a:r>
              <a:rPr lang="en-GB" dirty="0"/>
              <a:t>Leverage energies</a:t>
            </a:r>
          </a:p>
        </p:txBody>
      </p:sp>
      <p:sp>
        <p:nvSpPr>
          <p:cNvPr id="12" name="TextBox 11">
            <a:extLst>
              <a:ext uri="{FF2B5EF4-FFF2-40B4-BE49-F238E27FC236}">
                <a16:creationId xmlns:a16="http://schemas.microsoft.com/office/drawing/2014/main" id="{852A827E-6D7A-4483-AA7C-F1711A895F9C}"/>
              </a:ext>
            </a:extLst>
          </p:cNvPr>
          <p:cNvSpPr txBox="1"/>
          <p:nvPr/>
        </p:nvSpPr>
        <p:spPr>
          <a:xfrm>
            <a:off x="8659907" y="3227294"/>
            <a:ext cx="2810435" cy="369332"/>
          </a:xfrm>
          <a:prstGeom prst="rect">
            <a:avLst/>
          </a:prstGeom>
          <a:noFill/>
        </p:spPr>
        <p:txBody>
          <a:bodyPr wrap="square" rtlCol="0">
            <a:spAutoFit/>
          </a:bodyPr>
          <a:lstStyle/>
          <a:p>
            <a:r>
              <a:rPr lang="en-GB" dirty="0"/>
              <a:t>Experience well being</a:t>
            </a:r>
          </a:p>
        </p:txBody>
      </p:sp>
    </p:spTree>
    <p:extLst>
      <p:ext uri="{BB962C8B-B14F-4D97-AF65-F5344CB8AC3E}">
        <p14:creationId xmlns:p14="http://schemas.microsoft.com/office/powerpoint/2010/main" val="1263988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E9593-1DF6-3FF5-0091-B216416F2D48}"/>
              </a:ext>
            </a:extLst>
          </p:cNvPr>
          <p:cNvPicPr>
            <a:picLocks noChangeAspect="1"/>
          </p:cNvPicPr>
          <p:nvPr/>
        </p:nvPicPr>
        <p:blipFill>
          <a:blip r:embed="rId3"/>
          <a:stretch>
            <a:fillRect/>
          </a:stretch>
        </p:blipFill>
        <p:spPr>
          <a:xfrm>
            <a:off x="776903" y="1962312"/>
            <a:ext cx="5319097" cy="1622136"/>
          </a:xfrm>
          <a:prstGeom prst="rect">
            <a:avLst/>
          </a:prstGeom>
        </p:spPr>
      </p:pic>
      <p:sp>
        <p:nvSpPr>
          <p:cNvPr id="5" name="TextBox 4">
            <a:extLst>
              <a:ext uri="{FF2B5EF4-FFF2-40B4-BE49-F238E27FC236}">
                <a16:creationId xmlns:a16="http://schemas.microsoft.com/office/drawing/2014/main" id="{D1AF76D8-C1CE-6606-F283-0A9F4819C170}"/>
              </a:ext>
            </a:extLst>
          </p:cNvPr>
          <p:cNvSpPr txBox="1"/>
          <p:nvPr/>
        </p:nvSpPr>
        <p:spPr>
          <a:xfrm>
            <a:off x="6096000" y="1536174"/>
            <a:ext cx="6099048" cy="3785652"/>
          </a:xfrm>
          <a:prstGeom prst="rect">
            <a:avLst/>
          </a:prstGeom>
          <a:noFill/>
        </p:spPr>
        <p:txBody>
          <a:bodyPr wrap="square">
            <a:spAutoFit/>
          </a:bodyPr>
          <a:lstStyle/>
          <a:p>
            <a:pPr marL="285750" indent="-285750">
              <a:buFontTx/>
              <a:buChar char="-"/>
            </a:pPr>
            <a:r>
              <a:rPr lang="en-US" sz="2400" dirty="0"/>
              <a:t>A healthy and safe working environment </a:t>
            </a:r>
          </a:p>
          <a:p>
            <a:pPr marL="285750" indent="-285750">
              <a:buFontTx/>
              <a:buChar char="-"/>
            </a:pPr>
            <a:r>
              <a:rPr lang="en-US" sz="2400" dirty="0"/>
              <a:t>Industry-leading training and development </a:t>
            </a:r>
            <a:r>
              <a:rPr lang="en-US" sz="2400" dirty="0" err="1"/>
              <a:t>programmes</a:t>
            </a:r>
            <a:endParaRPr lang="en-US" sz="2400" dirty="0"/>
          </a:p>
          <a:p>
            <a:pPr marL="285750" indent="-285750">
              <a:buFontTx/>
              <a:buChar char="-"/>
            </a:pPr>
            <a:r>
              <a:rPr lang="en-US" sz="2400" dirty="0"/>
              <a:t>Market-leading reward and retention structures </a:t>
            </a:r>
          </a:p>
          <a:p>
            <a:pPr marL="285750" indent="-285750">
              <a:buFontTx/>
              <a:buChar char="-"/>
            </a:pPr>
            <a:r>
              <a:rPr lang="en-US" sz="2400" dirty="0"/>
              <a:t>A business that considers team member wellbeing (physical, mental and financial) </a:t>
            </a:r>
          </a:p>
          <a:p>
            <a:pPr marL="285750" indent="-285750">
              <a:buFontTx/>
              <a:buChar char="-"/>
            </a:pPr>
            <a:r>
              <a:rPr lang="en-US" sz="2400" dirty="0"/>
              <a:t>Career development opportunities › Open, honest and transparent management processes (Whitbread, 2021)</a:t>
            </a:r>
          </a:p>
        </p:txBody>
      </p:sp>
      <p:sp>
        <p:nvSpPr>
          <p:cNvPr id="6" name="TextBox 5">
            <a:extLst>
              <a:ext uri="{FF2B5EF4-FFF2-40B4-BE49-F238E27FC236}">
                <a16:creationId xmlns:a16="http://schemas.microsoft.com/office/drawing/2014/main" id="{192D1B65-C6A9-409D-E478-6C9AC2FEEC41}"/>
              </a:ext>
            </a:extLst>
          </p:cNvPr>
          <p:cNvSpPr txBox="1"/>
          <p:nvPr/>
        </p:nvSpPr>
        <p:spPr>
          <a:xfrm>
            <a:off x="776903" y="420624"/>
            <a:ext cx="11415097" cy="830997"/>
          </a:xfrm>
          <a:prstGeom prst="rect">
            <a:avLst/>
          </a:prstGeom>
          <a:noFill/>
        </p:spPr>
        <p:txBody>
          <a:bodyPr wrap="square" rtlCol="0">
            <a:spAutoFit/>
          </a:bodyPr>
          <a:lstStyle/>
          <a:p>
            <a:r>
              <a:rPr lang="en-GB" sz="4800" dirty="0"/>
              <a:t>Premier Inn employee engagement  </a:t>
            </a:r>
            <a:endParaRPr lang="en-GB" sz="1100" dirty="0"/>
          </a:p>
        </p:txBody>
      </p:sp>
    </p:spTree>
    <p:extLst>
      <p:ext uri="{BB962C8B-B14F-4D97-AF65-F5344CB8AC3E}">
        <p14:creationId xmlns:p14="http://schemas.microsoft.com/office/powerpoint/2010/main" val="3836287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2337903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8569D09-694D-43B9-B797-7BDDA50DA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5997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761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2389" y="612488"/>
            <a:ext cx="8067363" cy="3282780"/>
            <a:chOff x="0" y="1860838"/>
            <a:chExt cx="16134725" cy="6565560"/>
          </a:xfrm>
        </p:grpSpPr>
        <p:sp>
          <p:nvSpPr>
            <p:cNvPr id="3" name="TextBox 3"/>
            <p:cNvSpPr txBox="1"/>
            <p:nvPr/>
          </p:nvSpPr>
          <p:spPr>
            <a:xfrm>
              <a:off x="355070" y="1860838"/>
              <a:ext cx="15779655" cy="1480148"/>
            </a:xfrm>
            <a:prstGeom prst="rect">
              <a:avLst/>
            </a:prstGeom>
          </p:spPr>
          <p:txBody>
            <a:bodyPr wrap="square" lIns="0" tIns="0" rIns="0" bIns="0" rtlCol="0" anchor="t">
              <a:spAutoFit/>
            </a:bodyPr>
            <a:lstStyle/>
            <a:p>
              <a:pPr>
                <a:lnSpc>
                  <a:spcPts val="5667"/>
                </a:lnSpc>
              </a:pPr>
              <a:r>
                <a:rPr lang="en-US" sz="5667" dirty="0">
                  <a:solidFill>
                    <a:srgbClr val="000000"/>
                  </a:solidFill>
                  <a:latin typeface="Archivo Black"/>
                </a:rPr>
                <a:t>HOW TO ENGAGE?</a:t>
              </a:r>
            </a:p>
          </p:txBody>
        </p:sp>
        <p:sp>
          <p:nvSpPr>
            <p:cNvPr id="4" name="TextBox 4"/>
            <p:cNvSpPr txBox="1"/>
            <p:nvPr/>
          </p:nvSpPr>
          <p:spPr>
            <a:xfrm>
              <a:off x="0" y="3912342"/>
              <a:ext cx="9767439" cy="4514056"/>
            </a:xfrm>
            <a:prstGeom prst="rect">
              <a:avLst/>
            </a:prstGeom>
          </p:spPr>
          <p:txBody>
            <a:bodyPr lIns="0" tIns="0" rIns="0" bIns="0" rtlCol="0" anchor="t">
              <a:spAutoFit/>
            </a:bodyPr>
            <a:lstStyle/>
            <a:p>
              <a:pPr marL="431811" lvl="1" indent="-215905">
                <a:lnSpc>
                  <a:spcPts val="2199"/>
                </a:lnSpc>
                <a:buFont typeface="Arial"/>
                <a:buChar char="•"/>
              </a:pPr>
              <a:r>
                <a:rPr lang="en-US" sz="2000" dirty="0">
                  <a:solidFill>
                    <a:srgbClr val="000000"/>
                  </a:solidFill>
                  <a:latin typeface="+mj-lt"/>
                </a:rPr>
                <a:t>Mission / Values</a:t>
              </a:r>
            </a:p>
            <a:p>
              <a:pPr marL="431811" lvl="1" indent="-215905">
                <a:lnSpc>
                  <a:spcPts val="2199"/>
                </a:lnSpc>
                <a:buFont typeface="Arial"/>
                <a:buChar char="•"/>
              </a:pPr>
              <a:r>
                <a:rPr lang="en-US" sz="1999" dirty="0">
                  <a:solidFill>
                    <a:srgbClr val="000000"/>
                  </a:solidFill>
                  <a:latin typeface="+mj-lt"/>
                </a:rPr>
                <a:t>Team bonding</a:t>
              </a:r>
            </a:p>
            <a:p>
              <a:pPr marL="431812" lvl="1" indent="-215905">
                <a:lnSpc>
                  <a:spcPts val="2200"/>
                </a:lnSpc>
                <a:buFont typeface="Arial"/>
                <a:buChar char="•"/>
              </a:pPr>
              <a:r>
                <a:rPr lang="en-US" sz="1999" dirty="0">
                  <a:solidFill>
                    <a:srgbClr val="000000"/>
                  </a:solidFill>
                  <a:latin typeface="+mj-lt"/>
                </a:rPr>
                <a:t>Employee milestones</a:t>
              </a:r>
            </a:p>
            <a:p>
              <a:pPr marL="431811" lvl="1" indent="-215905">
                <a:lnSpc>
                  <a:spcPts val="2199"/>
                </a:lnSpc>
                <a:buFont typeface="Arial"/>
                <a:buChar char="•"/>
              </a:pPr>
              <a:r>
                <a:rPr lang="en-US" sz="2000" dirty="0">
                  <a:solidFill>
                    <a:srgbClr val="000000"/>
                  </a:solidFill>
                  <a:latin typeface="+mj-lt"/>
                </a:rPr>
                <a:t>Gamify performance</a:t>
              </a:r>
            </a:p>
            <a:p>
              <a:pPr marL="431811" lvl="1" indent="-215905">
                <a:lnSpc>
                  <a:spcPts val="2199"/>
                </a:lnSpc>
                <a:buFont typeface="Arial"/>
                <a:buChar char="•"/>
              </a:pPr>
              <a:r>
                <a:rPr lang="en-US" sz="1999" dirty="0">
                  <a:solidFill>
                    <a:srgbClr val="000000"/>
                  </a:solidFill>
                  <a:latin typeface="+mj-lt"/>
                </a:rPr>
                <a:t>Mentorship</a:t>
              </a:r>
            </a:p>
            <a:p>
              <a:pPr marL="431811" lvl="1" indent="-215905">
                <a:lnSpc>
                  <a:spcPts val="2199"/>
                </a:lnSpc>
                <a:buFont typeface="Arial"/>
                <a:buChar char="•"/>
              </a:pPr>
              <a:r>
                <a:rPr lang="en-US" sz="1999" dirty="0">
                  <a:solidFill>
                    <a:srgbClr val="000000"/>
                  </a:solidFill>
                  <a:latin typeface="+mj-lt"/>
                </a:rPr>
                <a:t>Professional development</a:t>
              </a:r>
            </a:p>
            <a:p>
              <a:pPr marL="431812" lvl="1" indent="-215905">
                <a:lnSpc>
                  <a:spcPts val="2200"/>
                </a:lnSpc>
                <a:buFont typeface="Arial"/>
                <a:buChar char="•"/>
              </a:pPr>
              <a:r>
                <a:rPr lang="en-US" sz="1999" dirty="0">
                  <a:solidFill>
                    <a:srgbClr val="000000"/>
                  </a:solidFill>
                  <a:latin typeface="+mj-lt"/>
                </a:rPr>
                <a:t>Communication</a:t>
              </a:r>
            </a:p>
            <a:p>
              <a:pPr marL="431812" lvl="1" indent="-215905">
                <a:lnSpc>
                  <a:spcPts val="2200"/>
                </a:lnSpc>
                <a:buFont typeface="Arial"/>
                <a:buChar char="•"/>
              </a:pPr>
              <a:r>
                <a:rPr lang="en-US" sz="1999" dirty="0">
                  <a:solidFill>
                    <a:srgbClr val="000000"/>
                  </a:solidFill>
                  <a:latin typeface="+mj-lt"/>
                </a:rPr>
                <a:t>Recognition</a:t>
              </a:r>
            </a:p>
          </p:txBody>
        </p:sp>
      </p:grpSp>
      <p:sp>
        <p:nvSpPr>
          <p:cNvPr id="5" name="TextBox 5"/>
          <p:cNvSpPr txBox="1"/>
          <p:nvPr/>
        </p:nvSpPr>
        <p:spPr>
          <a:xfrm>
            <a:off x="858361" y="4064959"/>
            <a:ext cx="9801931" cy="1162498"/>
          </a:xfrm>
          <a:prstGeom prst="rect">
            <a:avLst/>
          </a:prstGeom>
        </p:spPr>
        <p:txBody>
          <a:bodyPr lIns="0" tIns="0" rIns="0" bIns="0" rtlCol="0" anchor="t">
            <a:spAutoFit/>
          </a:bodyPr>
          <a:lstStyle/>
          <a:p>
            <a:pPr algn="just">
              <a:lnSpc>
                <a:spcPts val="2333"/>
              </a:lnSpc>
            </a:pPr>
            <a:r>
              <a:rPr lang="en-US" sz="1667" spc="33" dirty="0">
                <a:solidFill>
                  <a:srgbClr val="000000"/>
                </a:solidFill>
                <a:latin typeface="Muli Regular"/>
              </a:rPr>
              <a:t>Employee engagement is the passion that employees have for their work that compels them to put discretionary effort into what they do. Engagement increases productivity, grows your revenue, and reduces turnover. When you go the extra mile and invest in your employees by making them feel connected and acknowledged, they’ll invest in your venue through their work ethic and loyalty.</a:t>
            </a:r>
          </a:p>
        </p:txBody>
      </p:sp>
      <p:sp>
        <p:nvSpPr>
          <p:cNvPr id="17" name="AutoShape 17"/>
          <p:cNvSpPr/>
          <p:nvPr/>
        </p:nvSpPr>
        <p:spPr>
          <a:xfrm>
            <a:off x="530091" y="5864762"/>
            <a:ext cx="656543" cy="59647"/>
          </a:xfrm>
          <a:prstGeom prst="rect">
            <a:avLst/>
          </a:prstGeom>
          <a:solidFill>
            <a:srgbClr val="000000"/>
          </a:solidFill>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A187-6691-43AC-AB1C-2350040F868A}"/>
              </a:ext>
            </a:extLst>
          </p:cNvPr>
          <p:cNvSpPr>
            <a:spLocks noGrp="1"/>
          </p:cNvSpPr>
          <p:nvPr>
            <p:ph type="title"/>
          </p:nvPr>
        </p:nvSpPr>
        <p:spPr/>
        <p:txBody>
          <a:bodyPr/>
          <a:lstStyle/>
          <a:p>
            <a:r>
              <a:rPr lang="en-GB" dirty="0"/>
              <a:t>Mission and vision statements</a:t>
            </a:r>
          </a:p>
        </p:txBody>
      </p:sp>
      <p:pic>
        <p:nvPicPr>
          <p:cNvPr id="1026" name="Picture 2" descr="mission and vision">
            <a:extLst>
              <a:ext uri="{FF2B5EF4-FFF2-40B4-BE49-F238E27FC236}">
                <a16:creationId xmlns:a16="http://schemas.microsoft.com/office/drawing/2014/main" id="{AD634D7C-E374-4CD0-A74C-2469B9AEA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226" y="1382575"/>
            <a:ext cx="10207487" cy="38788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7D32CD2-E9EB-4BD7-BEF1-B829E9C1A0D9}"/>
              </a:ext>
            </a:extLst>
          </p:cNvPr>
          <p:cNvSpPr txBox="1"/>
          <p:nvPr/>
        </p:nvSpPr>
        <p:spPr>
          <a:xfrm>
            <a:off x="9660837" y="5516218"/>
            <a:ext cx="2206487" cy="369332"/>
          </a:xfrm>
          <a:prstGeom prst="rect">
            <a:avLst/>
          </a:prstGeom>
          <a:noFill/>
        </p:spPr>
        <p:txBody>
          <a:bodyPr wrap="square" rtlCol="0">
            <a:spAutoFit/>
          </a:bodyPr>
          <a:lstStyle/>
          <a:p>
            <a:r>
              <a:rPr lang="en-GB" dirty="0"/>
              <a:t>(</a:t>
            </a:r>
            <a:r>
              <a:rPr lang="en-GB" dirty="0" err="1"/>
              <a:t>OpenGrowth</a:t>
            </a:r>
            <a:r>
              <a:rPr lang="en-GB" dirty="0"/>
              <a:t>, 2022)</a:t>
            </a:r>
          </a:p>
        </p:txBody>
      </p:sp>
    </p:spTree>
    <p:extLst>
      <p:ext uri="{BB962C8B-B14F-4D97-AF65-F5344CB8AC3E}">
        <p14:creationId xmlns:p14="http://schemas.microsoft.com/office/powerpoint/2010/main" val="3576838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2286001" y="358109"/>
            <a:ext cx="8094616" cy="1090539"/>
          </a:xfrm>
        </p:spPr>
        <p:txBody>
          <a:bodyPr vert="horz" lIns="68580" tIns="34291" rIns="68580" bIns="34291" rtlCol="0" anchor="ctr">
            <a:noAutofit/>
          </a:bodyPr>
          <a:lstStyle/>
          <a:p>
            <a:pPr algn="ctr">
              <a:lnSpc>
                <a:spcPct val="90000"/>
              </a:lnSpc>
            </a:pPr>
            <a:r>
              <a:rPr lang="en-US" sz="5400" b="1" dirty="0">
                <a:solidFill>
                  <a:srgbClr val="000000"/>
                </a:solidFill>
              </a:rPr>
              <a:t>Breakout Room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8001000" y="1637417"/>
            <a:ext cx="3977640" cy="3435495"/>
          </a:xfrm>
        </p:spPr>
        <p:txBody>
          <a:bodyPr vert="horz" lIns="68580" tIns="34291" rIns="68580" bIns="34291" rtlCol="0" anchor="ctr">
            <a:normAutofit fontScale="92500" lnSpcReduction="10000"/>
          </a:bodyPr>
          <a:lstStyle/>
          <a:p>
            <a:r>
              <a:rPr lang="en-GB" sz="3600" dirty="0"/>
              <a:t>Research vision and mission statements from a selected hotel brand:</a:t>
            </a:r>
          </a:p>
          <a:p>
            <a:r>
              <a:rPr lang="en-GB" sz="3600" dirty="0"/>
              <a:t>Marriott</a:t>
            </a:r>
          </a:p>
          <a:p>
            <a:r>
              <a:rPr lang="en-GB" sz="3600" dirty="0"/>
              <a:t>Hilton</a:t>
            </a:r>
          </a:p>
          <a:p>
            <a:r>
              <a:rPr lang="en-GB" sz="3600" dirty="0"/>
              <a:t>Premier Inn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1448649"/>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494599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158AE57-DE4F-4815-A778-D9839FB085EB}"/>
              </a:ext>
            </a:extLst>
          </p:cNvPr>
          <p:cNvSpPr>
            <a:spLocks noGrp="1"/>
          </p:cNvSpPr>
          <p:nvPr>
            <p:ph sz="half" idx="2"/>
          </p:nvPr>
        </p:nvSpPr>
        <p:spPr>
          <a:xfrm>
            <a:off x="5580530" y="1083226"/>
            <a:ext cx="6140823" cy="4691551"/>
          </a:xfrm>
        </p:spPr>
        <p:txBody>
          <a:bodyPr/>
          <a:lstStyle/>
          <a:p>
            <a:r>
              <a:rPr lang="en-GB" sz="4400" dirty="0"/>
              <a:t>We put people first</a:t>
            </a:r>
          </a:p>
          <a:p>
            <a:r>
              <a:rPr lang="en-GB" sz="4400" dirty="0"/>
              <a:t>We pursue excellence</a:t>
            </a:r>
          </a:p>
          <a:p>
            <a:r>
              <a:rPr lang="en-GB" sz="4400" dirty="0"/>
              <a:t>We embrace change</a:t>
            </a:r>
          </a:p>
          <a:p>
            <a:r>
              <a:rPr lang="en-GB" sz="4600" dirty="0"/>
              <a:t>We</a:t>
            </a:r>
            <a:r>
              <a:rPr lang="en-GB" sz="4400" dirty="0"/>
              <a:t> act with integrity</a:t>
            </a:r>
          </a:p>
          <a:p>
            <a:r>
              <a:rPr lang="en-GB" sz="4400" dirty="0"/>
              <a:t>We serve our world</a:t>
            </a:r>
          </a:p>
        </p:txBody>
      </p:sp>
      <p:pic>
        <p:nvPicPr>
          <p:cNvPr id="8" name="Picture 7">
            <a:extLst>
              <a:ext uri="{FF2B5EF4-FFF2-40B4-BE49-F238E27FC236}">
                <a16:creationId xmlns:a16="http://schemas.microsoft.com/office/drawing/2014/main" id="{E1B44A07-9956-4A3C-9125-7AE573186716}"/>
              </a:ext>
            </a:extLst>
          </p:cNvPr>
          <p:cNvPicPr>
            <a:picLocks noChangeAspect="1"/>
          </p:cNvPicPr>
          <p:nvPr/>
        </p:nvPicPr>
        <p:blipFill rotWithShape="1">
          <a:blip r:embed="rId3"/>
          <a:srcRect l="79914" t="8944" r="16962" b="83319"/>
          <a:stretch/>
        </p:blipFill>
        <p:spPr>
          <a:xfrm>
            <a:off x="309283" y="700719"/>
            <a:ext cx="4679576" cy="4539468"/>
          </a:xfrm>
          <a:prstGeom prst="rect">
            <a:avLst/>
          </a:prstGeom>
        </p:spPr>
      </p:pic>
    </p:spTree>
    <p:extLst>
      <p:ext uri="{BB962C8B-B14F-4D97-AF65-F5344CB8AC3E}">
        <p14:creationId xmlns:p14="http://schemas.microsoft.com/office/powerpoint/2010/main" val="80976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rriott's TakeCare Culture | Living Our Core Values">
            <a:hlinkClick r:id="" action="ppaction://media"/>
            <a:extLst>
              <a:ext uri="{FF2B5EF4-FFF2-40B4-BE49-F238E27FC236}">
                <a16:creationId xmlns:a16="http://schemas.microsoft.com/office/drawing/2014/main" id="{92063409-D023-F84D-9DAB-4B3F834653BF}"/>
              </a:ext>
            </a:extLst>
          </p:cNvPr>
          <p:cNvPicPr>
            <a:picLocks noRot="1" noChangeAspect="1"/>
          </p:cNvPicPr>
          <p:nvPr>
            <a:videoFile r:link="rId1"/>
          </p:nvPr>
        </p:nvPicPr>
        <p:blipFill>
          <a:blip r:embed="rId4"/>
          <a:stretch>
            <a:fillRect/>
          </a:stretch>
        </p:blipFill>
        <p:spPr>
          <a:xfrm>
            <a:off x="2873189" y="0"/>
            <a:ext cx="9153341" cy="5966460"/>
          </a:xfrm>
          <a:prstGeom prst="rect">
            <a:avLst/>
          </a:prstGeom>
        </p:spPr>
      </p:pic>
      <p:pic>
        <p:nvPicPr>
          <p:cNvPr id="4" name="Picture 3">
            <a:extLst>
              <a:ext uri="{FF2B5EF4-FFF2-40B4-BE49-F238E27FC236}">
                <a16:creationId xmlns:a16="http://schemas.microsoft.com/office/drawing/2014/main" id="{80483DAF-622D-8449-BA26-4DEBC17C829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0101" y="272239"/>
            <a:ext cx="2166679" cy="1700843"/>
          </a:xfrm>
          <a:prstGeom prst="rect">
            <a:avLst/>
          </a:prstGeom>
        </p:spPr>
      </p:pic>
      <p:sp>
        <p:nvSpPr>
          <p:cNvPr id="6" name="TextBox 5">
            <a:extLst>
              <a:ext uri="{FF2B5EF4-FFF2-40B4-BE49-F238E27FC236}">
                <a16:creationId xmlns:a16="http://schemas.microsoft.com/office/drawing/2014/main" id="{B6F9CD89-3E3E-C640-983F-5D5A5C64EF7D}"/>
              </a:ext>
            </a:extLst>
          </p:cNvPr>
          <p:cNvSpPr txBox="1"/>
          <p:nvPr/>
        </p:nvSpPr>
        <p:spPr>
          <a:xfrm>
            <a:off x="293205" y="2823872"/>
            <a:ext cx="2286780" cy="2555315"/>
          </a:xfrm>
          <a:prstGeom prst="rect">
            <a:avLst/>
          </a:prstGeom>
          <a:noFill/>
        </p:spPr>
        <p:txBody>
          <a:bodyPr wrap="square" rtlCol="0">
            <a:spAutoFit/>
          </a:bodyPr>
          <a:lstStyle/>
          <a:p>
            <a:r>
              <a:rPr lang="en-GB" sz="5335" dirty="0">
                <a:latin typeface="Freestyle Script" panose="030804020302050B0404" pitchFamily="66" charset="77"/>
              </a:rPr>
              <a:t>Marriott’s </a:t>
            </a:r>
            <a:r>
              <a:rPr lang="en-GB" sz="5335" dirty="0" err="1">
                <a:latin typeface="Freestyle Script" panose="030804020302050B0404" pitchFamily="66" charset="77"/>
              </a:rPr>
              <a:t>TakeCare</a:t>
            </a:r>
            <a:r>
              <a:rPr lang="en-GB" sz="5335" dirty="0">
                <a:latin typeface="Freestyle Script" panose="030804020302050B0404" pitchFamily="66" charset="77"/>
              </a:rPr>
              <a:t> Culture</a:t>
            </a:r>
          </a:p>
        </p:txBody>
      </p:sp>
    </p:spTree>
    <p:extLst>
      <p:ext uri="{BB962C8B-B14F-4D97-AF65-F5344CB8AC3E}">
        <p14:creationId xmlns:p14="http://schemas.microsoft.com/office/powerpoint/2010/main" val="27439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9F60D-7D71-4DB5-AA3E-809492D95231}"/>
              </a:ext>
            </a:extLst>
          </p:cNvPr>
          <p:cNvSpPr/>
          <p:nvPr/>
        </p:nvSpPr>
        <p:spPr>
          <a:xfrm>
            <a:off x="2409782" y="282389"/>
            <a:ext cx="7372439" cy="1754326"/>
          </a:xfrm>
          <a:prstGeom prst="rect">
            <a:avLst/>
          </a:prstGeom>
          <a:noFill/>
        </p:spPr>
        <p:txBody>
          <a:bodyPr wrap="square" lIns="91440" tIns="45720" rIns="91440" bIns="45720">
            <a:spAutoFit/>
          </a:bodyPr>
          <a:lstStyle/>
          <a:p>
            <a:pPr algn="ctr"/>
            <a:r>
              <a:rPr lang="en-US" sz="5400" b="1" dirty="0">
                <a:ln w="12700">
                  <a:solidFill>
                    <a:schemeClr val="accent5"/>
                  </a:solidFill>
                  <a:prstDash val="solid"/>
                </a:ln>
                <a:pattFill prst="ltDnDiag">
                  <a:fgClr>
                    <a:schemeClr val="accent5">
                      <a:lumMod val="60000"/>
                      <a:lumOff val="40000"/>
                    </a:schemeClr>
                  </a:fgClr>
                  <a:bgClr>
                    <a:schemeClr val="bg1"/>
                  </a:bgClr>
                </a:pattFill>
              </a:rPr>
              <a:t>Trinity Resort and Hotel</a:t>
            </a:r>
          </a:p>
          <a:p>
            <a:pPr algn="ctr"/>
            <a:endParaRPr lang="en-US" sz="5400" b="1" dirty="0">
              <a:ln w="12700">
                <a:solidFill>
                  <a:schemeClr val="accent5"/>
                </a:solidFill>
                <a:prstDash val="solid"/>
              </a:ln>
              <a:pattFill prst="ltDnDiag">
                <a:fgClr>
                  <a:schemeClr val="accent5">
                    <a:lumMod val="60000"/>
                    <a:lumOff val="40000"/>
                  </a:schemeClr>
                </a:fgClr>
                <a:bgClr>
                  <a:schemeClr val="bg1"/>
                </a:bgClr>
              </a:pattFill>
            </a:endParaRPr>
          </a:p>
        </p:txBody>
      </p:sp>
      <p:pic>
        <p:nvPicPr>
          <p:cNvPr id="2050" name="Picture 2" descr="Image result for Department Meeting Clip Art">
            <a:extLst>
              <a:ext uri="{FF2B5EF4-FFF2-40B4-BE49-F238E27FC236}">
                <a16:creationId xmlns:a16="http://schemas.microsoft.com/office/drawing/2014/main" id="{67429DBF-35D2-4BDB-9ABA-7CA6624A0F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9613" y="1388103"/>
            <a:ext cx="6802251" cy="38397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C51FDC-9BFA-431A-A509-EA3E84F85FB5}"/>
              </a:ext>
            </a:extLst>
          </p:cNvPr>
          <p:cNvSpPr txBox="1"/>
          <p:nvPr/>
        </p:nvSpPr>
        <p:spPr>
          <a:xfrm>
            <a:off x="739588" y="1869142"/>
            <a:ext cx="3200400" cy="4401205"/>
          </a:xfrm>
          <a:prstGeom prst="rect">
            <a:avLst/>
          </a:prstGeom>
          <a:noFill/>
        </p:spPr>
        <p:txBody>
          <a:bodyPr wrap="square" rtlCol="0">
            <a:spAutoFit/>
          </a:bodyPr>
          <a:lstStyle/>
          <a:p>
            <a:r>
              <a:rPr lang="en-GB" sz="4000" dirty="0"/>
              <a:t>Create a new mission and vision statement for </a:t>
            </a:r>
            <a:r>
              <a:rPr lang="en-US" sz="4000" dirty="0">
                <a:ln w="12700">
                  <a:solidFill>
                    <a:schemeClr val="accent5"/>
                  </a:solidFill>
                  <a:prstDash val="solid"/>
                </a:ln>
              </a:rPr>
              <a:t>Trinity Resort and Hotel</a:t>
            </a:r>
          </a:p>
          <a:p>
            <a:r>
              <a:rPr lang="en-GB" sz="4000" dirty="0"/>
              <a:t>.</a:t>
            </a:r>
          </a:p>
        </p:txBody>
      </p:sp>
    </p:spTree>
    <p:extLst>
      <p:ext uri="{BB962C8B-B14F-4D97-AF65-F5344CB8AC3E}">
        <p14:creationId xmlns:p14="http://schemas.microsoft.com/office/powerpoint/2010/main" val="3358003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2152651" y="127355"/>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1"/>
            <a:ext cx="9144000" cy="5143500"/>
          </a:xfrm>
          <a:prstGeom prst="rect">
            <a:avLst/>
          </a:prstGeom>
        </p:spPr>
      </p:pic>
    </p:spTree>
    <p:extLst>
      <p:ext uri="{BB962C8B-B14F-4D97-AF65-F5344CB8AC3E}">
        <p14:creationId xmlns:p14="http://schemas.microsoft.com/office/powerpoint/2010/main" val="3893622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6AF9C-B028-4C4F-B913-B3D73AFDA688}"/>
              </a:ext>
            </a:extLst>
          </p:cNvPr>
          <p:cNvSpPr>
            <a:spLocks noGrp="1"/>
          </p:cNvSpPr>
          <p:nvPr>
            <p:ph type="title"/>
          </p:nvPr>
        </p:nvSpPr>
        <p:spPr>
          <a:xfrm>
            <a:off x="2142069" y="18256"/>
            <a:ext cx="9440332" cy="1325563"/>
          </a:xfrm>
        </p:spPr>
        <p:txBody>
          <a:bodyPr vert="horz" lIns="91440" tIns="45720" rIns="91440" bIns="45720" rtlCol="0" anchor="ctr">
            <a:normAutofit/>
          </a:bodyPr>
          <a:lstStyle/>
          <a:p>
            <a:r>
              <a:rPr lang="en-US" sz="5400" dirty="0"/>
              <a:t>Align your employees</a:t>
            </a:r>
          </a:p>
        </p:txBody>
      </p:sp>
      <p:graphicFrame>
        <p:nvGraphicFramePr>
          <p:cNvPr id="7" name="Diagram 6">
            <a:extLst>
              <a:ext uri="{FF2B5EF4-FFF2-40B4-BE49-F238E27FC236}">
                <a16:creationId xmlns:a16="http://schemas.microsoft.com/office/drawing/2014/main" id="{AD2EFB22-2210-41B7-A7CD-7E8555958DAE}"/>
              </a:ext>
            </a:extLst>
          </p:cNvPr>
          <p:cNvGraphicFramePr/>
          <p:nvPr>
            <p:extLst>
              <p:ext uri="{D42A27DB-BD31-4B8C-83A1-F6EECF244321}">
                <p14:modId xmlns:p14="http://schemas.microsoft.com/office/powerpoint/2010/main" val="3513650951"/>
              </p:ext>
            </p:extLst>
          </p:nvPr>
        </p:nvGraphicFramePr>
        <p:xfrm>
          <a:off x="838200" y="1462553"/>
          <a:ext cx="10515600" cy="435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398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 REINFORCE YOUR HOTEL'S MISSION, VISION, AND VALUES</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2050" name="Picture 2" descr="See the source image">
            <a:extLst>
              <a:ext uri="{FF2B5EF4-FFF2-40B4-BE49-F238E27FC236}">
                <a16:creationId xmlns:a16="http://schemas.microsoft.com/office/drawing/2014/main" id="{06F988D0-CFA8-4D52-8FD5-12CABC3097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4777317" y="1529239"/>
            <a:ext cx="6780700" cy="37971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945263" y="1756013"/>
            <a:ext cx="2303748" cy="2330215"/>
          </a:xfrm>
          <a:prstGeom prst="rect">
            <a:avLst/>
          </a:prstGeom>
          <a:noFill/>
        </p:spPr>
        <p:txBody>
          <a:bodyPr vert="horz" lIns="91440" tIns="45720" rIns="91440" bIns="45720" rtlCol="0" anchor="ctr">
            <a:normAutofit lnSpcReduction="10000"/>
          </a:bodyPr>
          <a:lstStyle/>
          <a:p>
            <a:pPr algn="ctr" defTabSz="914377">
              <a:lnSpc>
                <a:spcPct val="90000"/>
              </a:lnSpc>
              <a:spcBef>
                <a:spcPct val="0"/>
              </a:spcBef>
              <a:spcAft>
                <a:spcPts val="600"/>
              </a:spcAft>
            </a:pPr>
            <a:r>
              <a:rPr lang="en-US" sz="3300" dirty="0">
                <a:solidFill>
                  <a:srgbClr val="FFFFFF"/>
                </a:solidFill>
                <a:latin typeface="+mj-lt"/>
                <a:ea typeface="+mj-ea"/>
                <a:cs typeface="+mj-cs"/>
              </a:rPr>
              <a:t> CREATE TEAM BONDING ACTIVITIES</a:t>
            </a:r>
          </a:p>
          <a:p>
            <a:pPr algn="ctr" defTabSz="914377">
              <a:lnSpc>
                <a:spcPct val="90000"/>
              </a:lnSpc>
              <a:spcBef>
                <a:spcPct val="0"/>
              </a:spcBef>
              <a:spcAft>
                <a:spcPts val="600"/>
              </a:spcAft>
            </a:pPr>
            <a:r>
              <a:rPr lang="en-US" sz="3300" dirty="0">
                <a:solidFill>
                  <a:srgbClr val="FFFFFF"/>
                </a:solidFill>
                <a:latin typeface="+mj-lt"/>
                <a:ea typeface="+mj-ea"/>
                <a:cs typeface="+mj-cs"/>
              </a:rPr>
              <a:t> </a:t>
            </a:r>
          </a:p>
        </p:txBody>
      </p:sp>
      <p:pic>
        <p:nvPicPr>
          <p:cNvPr id="3074" name="Picture 2" descr="See the source image">
            <a:extLst>
              <a:ext uri="{FF2B5EF4-FFF2-40B4-BE49-F238E27FC236}">
                <a16:creationId xmlns:a16="http://schemas.microsoft.com/office/drawing/2014/main" id="{07E9EC39-EFA4-47AD-A766-F73EB97FCB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9" y="673819"/>
            <a:ext cx="6202940" cy="465220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4"/>
          <p:cNvSpPr txBox="1"/>
          <p:nvPr/>
        </p:nvSpPr>
        <p:spPr>
          <a:xfrm rot="653834">
            <a:off x="10830861" y="5408031"/>
            <a:ext cx="893271" cy="269304"/>
          </a:xfrm>
          <a:prstGeom prst="rect">
            <a:avLst/>
          </a:prstGeom>
        </p:spPr>
        <p:txBody>
          <a:bodyPr lIns="0" tIns="0" rIns="0" bIns="0" rtlCol="0" anchor="t">
            <a:spAutoFit/>
          </a:bodyPr>
          <a:lstStyle/>
          <a:p>
            <a:pPr algn="ctr">
              <a:lnSpc>
                <a:spcPts val="2107"/>
              </a:lnSpc>
            </a:pPr>
            <a:endParaRPr lang="en-US" sz="1864" spc="363" dirty="0">
              <a:solidFill>
                <a:srgbClr val="000000"/>
              </a:solidFill>
              <a:latin typeface="Archivo Black Bold"/>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 CELEBRATE EMPLOYEE MILESTONES AND PERSONAL DATES</a:t>
            </a:r>
          </a:p>
          <a:p>
            <a:pPr algn="ctr" defTabSz="914377">
              <a:lnSpc>
                <a:spcPct val="90000"/>
              </a:lnSpc>
              <a:spcBef>
                <a:spcPct val="0"/>
              </a:spcBef>
              <a:spcAft>
                <a:spcPts val="600"/>
              </a:spcAft>
            </a:pPr>
            <a:endParaRPr lang="en-US" sz="2800" dirty="0">
              <a:solidFill>
                <a:srgbClr val="FFFFFF"/>
              </a:solidFill>
              <a:latin typeface="+mj-lt"/>
              <a:ea typeface="+mj-ea"/>
              <a:cs typeface="+mj-cs"/>
            </a:endParaRPr>
          </a:p>
        </p:txBody>
      </p:sp>
      <p:pic>
        <p:nvPicPr>
          <p:cNvPr id="4098" name="Picture 2" descr="See the source image">
            <a:extLst>
              <a:ext uri="{FF2B5EF4-FFF2-40B4-BE49-F238E27FC236}">
                <a16:creationId xmlns:a16="http://schemas.microsoft.com/office/drawing/2014/main" id="{275B68C1-CF52-4969-87E1-F856E047A2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7" y="1317345"/>
            <a:ext cx="6780700" cy="42209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3600" dirty="0">
                <a:solidFill>
                  <a:srgbClr val="FFFFFF"/>
                </a:solidFill>
                <a:latin typeface="+mj-lt"/>
                <a:ea typeface="+mj-ea"/>
                <a:cs typeface="+mj-cs"/>
              </a:rPr>
              <a:t>Gamify Performance</a:t>
            </a:r>
          </a:p>
        </p:txBody>
      </p:sp>
      <p:pic>
        <p:nvPicPr>
          <p:cNvPr id="5122" name="Picture 2" descr="See the source image">
            <a:extLst>
              <a:ext uri="{FF2B5EF4-FFF2-40B4-BE49-F238E27FC236}">
                <a16:creationId xmlns:a16="http://schemas.microsoft.com/office/drawing/2014/main" id="{A26DECBA-2AAA-413C-AE0B-2822BBBB88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7317" y="2173407"/>
            <a:ext cx="6780700" cy="25088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D82EB3-9438-4672-8402-A8644ED6D6E3}"/>
              </a:ext>
            </a:extLst>
          </p:cNvPr>
          <p:cNvSpPr txBox="1"/>
          <p:nvPr/>
        </p:nvSpPr>
        <p:spPr>
          <a:xfrm>
            <a:off x="9304421" y="5117432"/>
            <a:ext cx="2253595" cy="369332"/>
          </a:xfrm>
          <a:prstGeom prst="rect">
            <a:avLst/>
          </a:prstGeom>
          <a:noFill/>
        </p:spPr>
        <p:txBody>
          <a:bodyPr wrap="square" rtlCol="0">
            <a:spAutoFit/>
          </a:bodyPr>
          <a:lstStyle/>
          <a:p>
            <a:r>
              <a:rPr lang="en-GB" dirty="0"/>
              <a:t>(Bing, 2022)</a:t>
            </a:r>
          </a:p>
        </p:txBody>
      </p:sp>
    </p:spTree>
    <p:extLst>
      <p:ext uri="{BB962C8B-B14F-4D97-AF65-F5344CB8AC3E}">
        <p14:creationId xmlns:p14="http://schemas.microsoft.com/office/powerpoint/2010/main" val="14042522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3600" dirty="0">
                <a:solidFill>
                  <a:srgbClr val="FFFFFF"/>
                </a:solidFill>
                <a:latin typeface="+mj-lt"/>
                <a:ea typeface="+mj-ea"/>
                <a:cs typeface="+mj-cs"/>
              </a:rPr>
              <a:t>Create mentorship</a:t>
            </a:r>
          </a:p>
          <a:p>
            <a:pPr algn="ctr" defTabSz="914377">
              <a:lnSpc>
                <a:spcPct val="90000"/>
              </a:lnSpc>
              <a:spcBef>
                <a:spcPct val="0"/>
              </a:spcBef>
              <a:spcAft>
                <a:spcPts val="600"/>
              </a:spcAft>
            </a:pPr>
            <a:r>
              <a:rPr lang="en-US" sz="3600" dirty="0">
                <a:solidFill>
                  <a:srgbClr val="FFFFFF"/>
                </a:solidFill>
                <a:latin typeface="+mj-lt"/>
                <a:ea typeface="+mj-ea"/>
                <a:cs typeface="+mj-cs"/>
              </a:rPr>
              <a:t>program</a:t>
            </a:r>
          </a:p>
          <a:p>
            <a:pPr algn="ctr" defTabSz="914377">
              <a:lnSpc>
                <a:spcPct val="90000"/>
              </a:lnSpc>
              <a:spcBef>
                <a:spcPct val="0"/>
              </a:spcBef>
              <a:spcAft>
                <a:spcPts val="600"/>
              </a:spcAft>
            </a:pPr>
            <a:r>
              <a:rPr lang="en-US" sz="3600" dirty="0">
                <a:solidFill>
                  <a:srgbClr val="FFFFFF"/>
                </a:solidFill>
                <a:latin typeface="+mj-lt"/>
                <a:ea typeface="+mj-ea"/>
                <a:cs typeface="+mj-cs"/>
              </a:rPr>
              <a:t> </a:t>
            </a:r>
          </a:p>
        </p:txBody>
      </p:sp>
      <p:pic>
        <p:nvPicPr>
          <p:cNvPr id="18" name="Picture 2" descr="See the source image">
            <a:extLst>
              <a:ext uri="{FF2B5EF4-FFF2-40B4-BE49-F238E27FC236}">
                <a16:creationId xmlns:a16="http://schemas.microsoft.com/office/drawing/2014/main" id="{94DE5B53-61F9-4E60-9926-74916E1783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443" y="583002"/>
            <a:ext cx="6780700" cy="498381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1AAADA8-EBB0-443E-8E81-43A5571C86B4}"/>
              </a:ext>
            </a:extLst>
          </p:cNvPr>
          <p:cNvSpPr txBox="1"/>
          <p:nvPr/>
        </p:nvSpPr>
        <p:spPr>
          <a:xfrm>
            <a:off x="9272338" y="5101389"/>
            <a:ext cx="2486527" cy="369332"/>
          </a:xfrm>
          <a:prstGeom prst="rect">
            <a:avLst/>
          </a:prstGeom>
          <a:noFill/>
        </p:spPr>
        <p:txBody>
          <a:bodyPr wrap="square" rtlCol="0">
            <a:spAutoFit/>
          </a:bodyPr>
          <a:lstStyle/>
          <a:p>
            <a:r>
              <a:rPr lang="en-GB" dirty="0"/>
              <a:t>(</a:t>
            </a:r>
            <a:r>
              <a:rPr lang="en-GB" dirty="0" err="1"/>
              <a:t>Eleventa</a:t>
            </a:r>
            <a:r>
              <a:rPr lang="en-GB" dirty="0"/>
              <a:t>, 2018)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PROVIDE PROFESSIONAL DEVELOPMENT OPPORTUNITIES</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7170" name="Picture 2" descr="See the source image">
            <a:extLst>
              <a:ext uri="{FF2B5EF4-FFF2-40B4-BE49-F238E27FC236}">
                <a16:creationId xmlns:a16="http://schemas.microsoft.com/office/drawing/2014/main" id="{7D9A40AD-0D92-4FF3-B059-B48D2DDCCC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73569" y="789606"/>
            <a:ext cx="6780700" cy="445831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38A8630-2D5C-4385-9117-6E0FE77FFD16}"/>
              </a:ext>
            </a:extLst>
          </p:cNvPr>
          <p:cNvSpPr txBox="1"/>
          <p:nvPr/>
        </p:nvSpPr>
        <p:spPr>
          <a:xfrm>
            <a:off x="8831179" y="5462338"/>
            <a:ext cx="2863516" cy="369332"/>
          </a:xfrm>
          <a:prstGeom prst="rect">
            <a:avLst/>
          </a:prstGeom>
          <a:noFill/>
        </p:spPr>
        <p:txBody>
          <a:bodyPr wrap="square" rtlCol="0">
            <a:spAutoFit/>
          </a:bodyPr>
          <a:lstStyle/>
          <a:p>
            <a:r>
              <a:rPr lang="en-GB" dirty="0"/>
              <a:t>(</a:t>
            </a:r>
            <a:r>
              <a:rPr lang="en-GB" dirty="0" err="1"/>
              <a:t>Diocesofbrentwood</a:t>
            </a:r>
            <a:r>
              <a:rPr lang="en-GB" dirty="0"/>
              <a:t>, 2020)</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MAKE IT EASY FOR TEAM MEMBERS TO STAY IN TOUCH</a:t>
            </a:r>
          </a:p>
          <a:p>
            <a:pPr algn="ctr" defTabSz="914377">
              <a:lnSpc>
                <a:spcPct val="90000"/>
              </a:lnSpc>
              <a:spcBef>
                <a:spcPct val="0"/>
              </a:spcBef>
              <a:spcAft>
                <a:spcPts val="600"/>
              </a:spcAft>
            </a:pPr>
            <a:r>
              <a:rPr lang="en-US" sz="2800" dirty="0">
                <a:solidFill>
                  <a:srgbClr val="FFFFFF"/>
                </a:solidFill>
                <a:latin typeface="+mj-lt"/>
                <a:ea typeface="+mj-ea"/>
                <a:cs typeface="+mj-cs"/>
              </a:rPr>
              <a:t> </a:t>
            </a:r>
          </a:p>
        </p:txBody>
      </p:sp>
      <p:pic>
        <p:nvPicPr>
          <p:cNvPr id="8194" name="Picture 2" descr="Image result for keep in touch">
            <a:extLst>
              <a:ext uri="{FF2B5EF4-FFF2-40B4-BE49-F238E27FC236}">
                <a16:creationId xmlns:a16="http://schemas.microsoft.com/office/drawing/2014/main" id="{408BE164-EDCC-4B6E-8C86-15562C4647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3879" y="663090"/>
            <a:ext cx="6780700" cy="472738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688BAB3-B5DF-41F2-8106-250E6E9D9742}"/>
              </a:ext>
            </a:extLst>
          </p:cNvPr>
          <p:cNvSpPr txBox="1"/>
          <p:nvPr/>
        </p:nvSpPr>
        <p:spPr>
          <a:xfrm>
            <a:off x="8823159" y="5550568"/>
            <a:ext cx="2983831" cy="369332"/>
          </a:xfrm>
          <a:prstGeom prst="rect">
            <a:avLst/>
          </a:prstGeom>
          <a:noFill/>
        </p:spPr>
        <p:txBody>
          <a:bodyPr wrap="square" rtlCol="0">
            <a:spAutoFit/>
          </a:bodyPr>
          <a:lstStyle/>
          <a:p>
            <a:r>
              <a:rPr lang="en-GB" dirty="0"/>
              <a:t>(</a:t>
            </a:r>
            <a:r>
              <a:rPr lang="en-GB" dirty="0" err="1"/>
              <a:t>Teachertoolkit</a:t>
            </a:r>
            <a:r>
              <a:rPr lang="en-GB" dirty="0"/>
              <a:t>, 2019)</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5"/>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2"/>
          <p:cNvSpPr txBox="1"/>
          <p:nvPr/>
        </p:nvSpPr>
        <p:spPr>
          <a:xfrm>
            <a:off x="1028701" y="1967268"/>
            <a:ext cx="2628900" cy="2547257"/>
          </a:xfrm>
          <a:prstGeom prst="rect">
            <a:avLst/>
          </a:prstGeom>
          <a:noFill/>
        </p:spPr>
        <p:txBody>
          <a:bodyPr vert="horz" lIns="91440" tIns="45720" rIns="91440" bIns="45720" rtlCol="0" anchor="ctr">
            <a:normAutofit/>
          </a:bodyPr>
          <a:lstStyle/>
          <a:p>
            <a:pPr algn="ctr" defTabSz="914377">
              <a:lnSpc>
                <a:spcPct val="90000"/>
              </a:lnSpc>
              <a:spcBef>
                <a:spcPct val="0"/>
              </a:spcBef>
              <a:spcAft>
                <a:spcPts val="600"/>
              </a:spcAft>
            </a:pPr>
            <a:r>
              <a:rPr lang="en-US" sz="2800" dirty="0">
                <a:solidFill>
                  <a:srgbClr val="FFFFFF"/>
                </a:solidFill>
                <a:latin typeface="+mj-lt"/>
                <a:ea typeface="+mj-ea"/>
                <a:cs typeface="+mj-cs"/>
              </a:rPr>
              <a:t>Recognition </a:t>
            </a:r>
          </a:p>
        </p:txBody>
      </p:sp>
      <p:sp>
        <p:nvSpPr>
          <p:cNvPr id="14" name="TextBox 13">
            <a:extLst>
              <a:ext uri="{FF2B5EF4-FFF2-40B4-BE49-F238E27FC236}">
                <a16:creationId xmlns:a16="http://schemas.microsoft.com/office/drawing/2014/main" id="{0688BAB3-B5DF-41F2-8106-250E6E9D9742}"/>
              </a:ext>
            </a:extLst>
          </p:cNvPr>
          <p:cNvSpPr txBox="1"/>
          <p:nvPr/>
        </p:nvSpPr>
        <p:spPr>
          <a:xfrm>
            <a:off x="8823159" y="5550568"/>
            <a:ext cx="2983831" cy="369332"/>
          </a:xfrm>
          <a:prstGeom prst="rect">
            <a:avLst/>
          </a:prstGeom>
          <a:noFill/>
        </p:spPr>
        <p:txBody>
          <a:bodyPr wrap="square" rtlCol="0">
            <a:spAutoFit/>
          </a:bodyPr>
          <a:lstStyle/>
          <a:p>
            <a:r>
              <a:rPr lang="en-GB" dirty="0"/>
              <a:t>(</a:t>
            </a:r>
            <a:r>
              <a:rPr lang="en-GB" dirty="0" err="1"/>
              <a:t>Terryberry</a:t>
            </a:r>
            <a:r>
              <a:rPr lang="en-GB" dirty="0"/>
              <a:t>, 2019)</a:t>
            </a:r>
          </a:p>
        </p:txBody>
      </p:sp>
      <p:pic>
        <p:nvPicPr>
          <p:cNvPr id="1026" name="Picture 2">
            <a:extLst>
              <a:ext uri="{FF2B5EF4-FFF2-40B4-BE49-F238E27FC236}">
                <a16:creationId xmlns:a16="http://schemas.microsoft.com/office/drawing/2014/main" id="{08387111-2135-4156-AF1C-155DD3312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134" y="1574019"/>
            <a:ext cx="6037847" cy="3172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108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0 Data-Driven Ways to Improve Employee Engagement">
            <a:hlinkClick r:id="" action="ppaction://media"/>
            <a:extLst>
              <a:ext uri="{FF2B5EF4-FFF2-40B4-BE49-F238E27FC236}">
                <a16:creationId xmlns:a16="http://schemas.microsoft.com/office/drawing/2014/main" id="{FC731DE1-E37F-4165-9BF3-B1AF9D418B5B}"/>
              </a:ext>
            </a:extLst>
          </p:cNvPr>
          <p:cNvPicPr>
            <a:picLocks noRot="1" noChangeAspect="1"/>
          </p:cNvPicPr>
          <p:nvPr>
            <a:videoFile r:link="rId1"/>
          </p:nvPr>
        </p:nvPicPr>
        <p:blipFill>
          <a:blip r:embed="rId4"/>
          <a:stretch>
            <a:fillRect/>
          </a:stretch>
        </p:blipFill>
        <p:spPr>
          <a:xfrm>
            <a:off x="2360317" y="1044097"/>
            <a:ext cx="7471369" cy="5603527"/>
          </a:xfrm>
          <a:prstGeom prst="rect">
            <a:avLst/>
          </a:prstGeom>
        </p:spPr>
      </p:pic>
    </p:spTree>
    <p:extLst>
      <p:ext uri="{BB962C8B-B14F-4D97-AF65-F5344CB8AC3E}">
        <p14:creationId xmlns:p14="http://schemas.microsoft.com/office/powerpoint/2010/main" val="351378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defTabSz="914400"/>
            <a:r>
              <a:rPr lang="en-US" sz="3600" b="1" kern="1200">
                <a:solidFill>
                  <a:srgbClr val="FFFFFF"/>
                </a:solidFill>
                <a:latin typeface="+mj-lt"/>
                <a:ea typeface="+mj-ea"/>
                <a:cs typeface="+mj-cs"/>
              </a:rPr>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609995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picture containing text, pink&#10;&#10;Description automatically generated">
            <a:extLst>
              <a:ext uri="{FF2B5EF4-FFF2-40B4-BE49-F238E27FC236}">
                <a16:creationId xmlns:a16="http://schemas.microsoft.com/office/drawing/2014/main" id="{02BB34B8-639C-C648-9A3C-1ACFCC8F71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495" y="159567"/>
            <a:ext cx="11555012" cy="5588000"/>
          </a:xfrm>
          <a:prstGeom prst="rect">
            <a:avLst/>
          </a:prstGeom>
        </p:spPr>
      </p:pic>
    </p:spTree>
    <p:extLst>
      <p:ext uri="{BB962C8B-B14F-4D97-AF65-F5344CB8AC3E}">
        <p14:creationId xmlns:p14="http://schemas.microsoft.com/office/powerpoint/2010/main" val="28592458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A screenshot of a computer&#10;&#10;Description automatically generated with low confidence">
            <a:extLst>
              <a:ext uri="{FF2B5EF4-FFF2-40B4-BE49-F238E27FC236}">
                <a16:creationId xmlns:a16="http://schemas.microsoft.com/office/drawing/2014/main" id="{DA9AAB90-7E33-9543-B0A3-BE7784BCA4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236" y="635000"/>
            <a:ext cx="10434081" cy="4557816"/>
          </a:xfrm>
          <a:prstGeom prst="rect">
            <a:avLst/>
          </a:prstGeom>
        </p:spPr>
      </p:pic>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55DB6035-2DBD-A24E-A2AD-54CAE35EF5F4}"/>
                  </a:ext>
                </a:extLst>
              </p14:cNvPr>
              <p14:cNvContentPartPr/>
              <p14:nvPr/>
            </p14:nvContentPartPr>
            <p14:xfrm>
              <a:off x="5524195" y="1516988"/>
              <a:ext cx="760080" cy="362880"/>
            </p14:xfrm>
          </p:contentPart>
        </mc:Choice>
        <mc:Fallback xmlns="">
          <p:pic>
            <p:nvPicPr>
              <p:cNvPr id="11" name="Ink 10">
                <a:extLst>
                  <a:ext uri="{FF2B5EF4-FFF2-40B4-BE49-F238E27FC236}">
                    <a16:creationId xmlns:a16="http://schemas.microsoft.com/office/drawing/2014/main" id="{55DB6035-2DBD-A24E-A2AD-54CAE35EF5F4}"/>
                  </a:ext>
                </a:extLst>
              </p:cNvPr>
              <p:cNvPicPr/>
              <p:nvPr/>
            </p:nvPicPr>
            <p:blipFill>
              <a:blip r:embed="rId5"/>
              <a:stretch>
                <a:fillRect/>
              </a:stretch>
            </p:blipFill>
            <p:spPr>
              <a:xfrm>
                <a:off x="5470212" y="1408988"/>
                <a:ext cx="867686" cy="578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2CF2DD1E-61AE-004A-87AF-A65F6B4B946B}"/>
                  </a:ext>
                </a:extLst>
              </p14:cNvPr>
              <p14:cNvContentPartPr/>
              <p14:nvPr/>
            </p14:nvContentPartPr>
            <p14:xfrm>
              <a:off x="5409715" y="1473788"/>
              <a:ext cx="918240" cy="914640"/>
            </p14:xfrm>
          </p:contentPart>
        </mc:Choice>
        <mc:Fallback xmlns="">
          <p:pic>
            <p:nvPicPr>
              <p:cNvPr id="12" name="Ink 11">
                <a:extLst>
                  <a:ext uri="{FF2B5EF4-FFF2-40B4-BE49-F238E27FC236}">
                    <a16:creationId xmlns:a16="http://schemas.microsoft.com/office/drawing/2014/main" id="{2CF2DD1E-61AE-004A-87AF-A65F6B4B946B}"/>
                  </a:ext>
                </a:extLst>
              </p:cNvPr>
              <p:cNvPicPr/>
              <p:nvPr/>
            </p:nvPicPr>
            <p:blipFill>
              <a:blip r:embed="rId7"/>
              <a:stretch>
                <a:fillRect/>
              </a:stretch>
            </p:blipFill>
            <p:spPr>
              <a:xfrm>
                <a:off x="5346723" y="1410821"/>
                <a:ext cx="1043864" cy="1040214"/>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900E1701-FCD2-AA4D-A0CA-9D931245BF65}"/>
                  </a:ext>
                </a:extLst>
              </p14:cNvPr>
              <p14:cNvContentPartPr/>
              <p14:nvPr/>
            </p14:nvContentPartPr>
            <p14:xfrm>
              <a:off x="5372995" y="1465628"/>
              <a:ext cx="836640" cy="841440"/>
            </p14:xfrm>
          </p:contentPart>
        </mc:Choice>
        <mc:Fallback xmlns="">
          <p:pic>
            <p:nvPicPr>
              <p:cNvPr id="13" name="Ink 12">
                <a:extLst>
                  <a:ext uri="{FF2B5EF4-FFF2-40B4-BE49-F238E27FC236}">
                    <a16:creationId xmlns:a16="http://schemas.microsoft.com/office/drawing/2014/main" id="{900E1701-FCD2-AA4D-A0CA-9D931245BF65}"/>
                  </a:ext>
                </a:extLst>
              </p:cNvPr>
              <p:cNvPicPr/>
              <p:nvPr/>
            </p:nvPicPr>
            <p:blipFill>
              <a:blip r:embed="rId9"/>
              <a:stretch>
                <a:fillRect/>
              </a:stretch>
            </p:blipFill>
            <p:spPr>
              <a:xfrm>
                <a:off x="5309995" y="1402646"/>
                <a:ext cx="962280" cy="967044"/>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5860B0CE-D166-3D48-9592-0CFEC0A8C498}"/>
                  </a:ext>
                </a:extLst>
              </p14:cNvPr>
              <p14:cNvContentPartPr/>
              <p14:nvPr/>
            </p14:nvContentPartPr>
            <p14:xfrm>
              <a:off x="6664915" y="2312588"/>
              <a:ext cx="150960" cy="304800"/>
            </p14:xfrm>
          </p:contentPart>
        </mc:Choice>
        <mc:Fallback xmlns="">
          <p:pic>
            <p:nvPicPr>
              <p:cNvPr id="14" name="Ink 13">
                <a:extLst>
                  <a:ext uri="{FF2B5EF4-FFF2-40B4-BE49-F238E27FC236}">
                    <a16:creationId xmlns:a16="http://schemas.microsoft.com/office/drawing/2014/main" id="{5860B0CE-D166-3D48-9592-0CFEC0A8C498}"/>
                  </a:ext>
                </a:extLst>
              </p:cNvPr>
              <p:cNvPicPr/>
              <p:nvPr/>
            </p:nvPicPr>
            <p:blipFill>
              <a:blip r:embed="rId11"/>
              <a:stretch>
                <a:fillRect/>
              </a:stretch>
            </p:blipFill>
            <p:spPr>
              <a:xfrm>
                <a:off x="6602015" y="2249613"/>
                <a:ext cx="276401" cy="430391"/>
              </a:xfrm>
              <a:prstGeom prst="rect">
                <a:avLst/>
              </a:prstGeom>
            </p:spPr>
          </p:pic>
        </mc:Fallback>
      </mc:AlternateContent>
      <p:sp>
        <p:nvSpPr>
          <p:cNvPr id="15" name="Oval 14">
            <a:extLst>
              <a:ext uri="{FF2B5EF4-FFF2-40B4-BE49-F238E27FC236}">
                <a16:creationId xmlns:a16="http://schemas.microsoft.com/office/drawing/2014/main" id="{78D21294-6419-1249-A644-9FC80EA85152}"/>
              </a:ext>
            </a:extLst>
          </p:cNvPr>
          <p:cNvSpPr/>
          <p:nvPr/>
        </p:nvSpPr>
        <p:spPr>
          <a:xfrm>
            <a:off x="5225719" y="893537"/>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6" name="Oval 15">
            <a:extLst>
              <a:ext uri="{FF2B5EF4-FFF2-40B4-BE49-F238E27FC236}">
                <a16:creationId xmlns:a16="http://schemas.microsoft.com/office/drawing/2014/main" id="{02A48487-1764-7E4A-A124-CAFA3F893CF4}"/>
              </a:ext>
            </a:extLst>
          </p:cNvPr>
          <p:cNvSpPr/>
          <p:nvPr/>
        </p:nvSpPr>
        <p:spPr>
          <a:xfrm>
            <a:off x="9112515" y="859053"/>
            <a:ext cx="1895972" cy="1911457"/>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7" name="TextBox 16">
            <a:extLst>
              <a:ext uri="{FF2B5EF4-FFF2-40B4-BE49-F238E27FC236}">
                <a16:creationId xmlns:a16="http://schemas.microsoft.com/office/drawing/2014/main" id="{9B30FA44-00E1-1740-A59B-4FD82FAE3FEC}"/>
              </a:ext>
            </a:extLst>
          </p:cNvPr>
          <p:cNvSpPr txBox="1"/>
          <p:nvPr/>
        </p:nvSpPr>
        <p:spPr>
          <a:xfrm>
            <a:off x="5669188" y="1617099"/>
            <a:ext cx="1071127" cy="707886"/>
          </a:xfrm>
          <a:prstGeom prst="rect">
            <a:avLst/>
          </a:prstGeom>
          <a:noFill/>
        </p:spPr>
        <p:txBody>
          <a:bodyPr wrap="none" rtlCol="0">
            <a:spAutoFit/>
          </a:bodyPr>
          <a:lstStyle/>
          <a:p>
            <a:r>
              <a:rPr lang="en-GB" sz="4000" dirty="0"/>
              <a:t>75%</a:t>
            </a:r>
          </a:p>
        </p:txBody>
      </p:sp>
      <p:sp>
        <p:nvSpPr>
          <p:cNvPr id="18" name="TextBox 17">
            <a:extLst>
              <a:ext uri="{FF2B5EF4-FFF2-40B4-BE49-F238E27FC236}">
                <a16:creationId xmlns:a16="http://schemas.microsoft.com/office/drawing/2014/main" id="{4DB5D501-74D1-F143-9841-66BCD3EE4629}"/>
              </a:ext>
            </a:extLst>
          </p:cNvPr>
          <p:cNvSpPr txBox="1"/>
          <p:nvPr/>
        </p:nvSpPr>
        <p:spPr>
          <a:xfrm>
            <a:off x="9577070" y="1510709"/>
            <a:ext cx="1071127" cy="707886"/>
          </a:xfrm>
          <a:prstGeom prst="rect">
            <a:avLst/>
          </a:prstGeom>
          <a:noFill/>
        </p:spPr>
        <p:txBody>
          <a:bodyPr wrap="none" rtlCol="0">
            <a:spAutoFit/>
          </a:bodyPr>
          <a:lstStyle/>
          <a:p>
            <a:r>
              <a:rPr lang="en-GB" sz="4000" dirty="0"/>
              <a:t>90%</a:t>
            </a:r>
          </a:p>
        </p:txBody>
      </p:sp>
    </p:spTree>
    <p:extLst>
      <p:ext uri="{BB962C8B-B14F-4D97-AF65-F5344CB8AC3E}">
        <p14:creationId xmlns:p14="http://schemas.microsoft.com/office/powerpoint/2010/main" val="24805180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602" y="411988"/>
            <a:ext cx="10456855" cy="5082553"/>
          </a:xfrm>
          <a:prstGeom prst="rect">
            <a:avLst/>
          </a:prstGeom>
        </p:spPr>
      </p:pic>
    </p:spTree>
    <p:extLst>
      <p:ext uri="{BB962C8B-B14F-4D97-AF65-F5344CB8AC3E}">
        <p14:creationId xmlns:p14="http://schemas.microsoft.com/office/powerpoint/2010/main" val="33243295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A screenshot of a computer&#10;&#10;Description automatically generated with low confidence">
            <a:extLst>
              <a:ext uri="{FF2B5EF4-FFF2-40B4-BE49-F238E27FC236}">
                <a16:creationId xmlns:a16="http://schemas.microsoft.com/office/drawing/2014/main" id="{98FE84E8-9A28-8449-924F-DD9BE917B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3786" y="199497"/>
            <a:ext cx="10050957" cy="4885267"/>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026C3C10-51D0-3841-A09F-5396F1F0D7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300" y="1948225"/>
            <a:ext cx="10947400" cy="3843867"/>
          </a:xfrm>
          <a:prstGeom prst="rect">
            <a:avLst/>
          </a:prstGeom>
        </p:spPr>
      </p:pic>
    </p:spTree>
    <p:extLst>
      <p:ext uri="{BB962C8B-B14F-4D97-AF65-F5344CB8AC3E}">
        <p14:creationId xmlns:p14="http://schemas.microsoft.com/office/powerpoint/2010/main" val="15664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1" name="Picture 10" descr="Graphical user interface, application&#10;&#10;Description automatically generated">
            <a:extLst>
              <a:ext uri="{FF2B5EF4-FFF2-40B4-BE49-F238E27FC236}">
                <a16:creationId xmlns:a16="http://schemas.microsoft.com/office/drawing/2014/main" id="{37F27744-2826-B94D-9681-2FFB5158D5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55" y="0"/>
            <a:ext cx="10943091" cy="5867400"/>
          </a:xfrm>
          <a:prstGeom prst="rect">
            <a:avLst/>
          </a:prstGeom>
        </p:spPr>
      </p:pic>
      <p:sp>
        <p:nvSpPr>
          <p:cNvPr id="12" name="Rectangle 11">
            <a:extLst>
              <a:ext uri="{FF2B5EF4-FFF2-40B4-BE49-F238E27FC236}">
                <a16:creationId xmlns:a16="http://schemas.microsoft.com/office/drawing/2014/main" id="{949FA7C2-9A2C-4C4A-A21E-384B610C97D3}"/>
              </a:ext>
            </a:extLst>
          </p:cNvPr>
          <p:cNvSpPr/>
          <p:nvPr/>
        </p:nvSpPr>
        <p:spPr>
          <a:xfrm>
            <a:off x="823013" y="177800"/>
            <a:ext cx="5730188"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BB9E3357-ACDE-754A-AAEA-763F4472088B}"/>
              </a:ext>
            </a:extLst>
          </p:cNvPr>
          <p:cNvSpPr txBox="1"/>
          <p:nvPr/>
        </p:nvSpPr>
        <p:spPr>
          <a:xfrm>
            <a:off x="823011" y="271045"/>
            <a:ext cx="5850576" cy="707886"/>
          </a:xfrm>
          <a:prstGeom prst="rect">
            <a:avLst/>
          </a:prstGeom>
          <a:noFill/>
        </p:spPr>
        <p:txBody>
          <a:bodyPr wrap="none" rtlCol="0">
            <a:spAutoFit/>
          </a:bodyPr>
          <a:lstStyle/>
          <a:p>
            <a:r>
              <a:rPr lang="en-GB" sz="4000" dirty="0"/>
              <a:t>Effective presentations are:</a:t>
            </a:r>
          </a:p>
        </p:txBody>
      </p:sp>
      <p:sp>
        <p:nvSpPr>
          <p:cNvPr id="17" name="Oval 16">
            <a:extLst>
              <a:ext uri="{FF2B5EF4-FFF2-40B4-BE49-F238E27FC236}">
                <a16:creationId xmlns:a16="http://schemas.microsoft.com/office/drawing/2014/main" id="{122C4610-B0F2-DB46-BE6D-35D6CC6BD6F7}"/>
              </a:ext>
            </a:extLst>
          </p:cNvPr>
          <p:cNvSpPr/>
          <p:nvPr/>
        </p:nvSpPr>
        <p:spPr>
          <a:xfrm>
            <a:off x="856272" y="990602"/>
            <a:ext cx="1487173" cy="1560423"/>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8" name="Oval 17">
            <a:extLst>
              <a:ext uri="{FF2B5EF4-FFF2-40B4-BE49-F238E27FC236}">
                <a16:creationId xmlns:a16="http://schemas.microsoft.com/office/drawing/2014/main" id="{71D25BB5-DB7C-A84D-BEC8-B35080085949}"/>
              </a:ext>
            </a:extLst>
          </p:cNvPr>
          <p:cNvSpPr/>
          <p:nvPr/>
        </p:nvSpPr>
        <p:spPr>
          <a:xfrm>
            <a:off x="2742236" y="1032674"/>
            <a:ext cx="1564589" cy="151835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9" name="Oval 18">
            <a:extLst>
              <a:ext uri="{FF2B5EF4-FFF2-40B4-BE49-F238E27FC236}">
                <a16:creationId xmlns:a16="http://schemas.microsoft.com/office/drawing/2014/main" id="{EB96D294-CABF-AA44-AACD-986091D681BD}"/>
              </a:ext>
            </a:extLst>
          </p:cNvPr>
          <p:cNvSpPr/>
          <p:nvPr/>
        </p:nvSpPr>
        <p:spPr>
          <a:xfrm>
            <a:off x="4648783" y="950825"/>
            <a:ext cx="1564589" cy="1600201"/>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7A4006DE-7BC6-F147-B295-EA30925D7C8C}"/>
              </a:ext>
            </a:extLst>
          </p:cNvPr>
          <p:cNvSpPr txBox="1"/>
          <p:nvPr/>
        </p:nvSpPr>
        <p:spPr>
          <a:xfrm>
            <a:off x="1116610" y="1394740"/>
            <a:ext cx="1071127" cy="707886"/>
          </a:xfrm>
          <a:prstGeom prst="rect">
            <a:avLst/>
          </a:prstGeom>
          <a:noFill/>
        </p:spPr>
        <p:txBody>
          <a:bodyPr wrap="none" rtlCol="0">
            <a:spAutoFit/>
          </a:bodyPr>
          <a:lstStyle/>
          <a:p>
            <a:r>
              <a:rPr lang="en-GB" sz="4000" dirty="0"/>
              <a:t>38%</a:t>
            </a:r>
          </a:p>
        </p:txBody>
      </p:sp>
      <p:sp>
        <p:nvSpPr>
          <p:cNvPr id="16" name="TextBox 15">
            <a:extLst>
              <a:ext uri="{FF2B5EF4-FFF2-40B4-BE49-F238E27FC236}">
                <a16:creationId xmlns:a16="http://schemas.microsoft.com/office/drawing/2014/main" id="{076B29E8-F65E-A643-80B7-DB7707C74987}"/>
              </a:ext>
            </a:extLst>
          </p:cNvPr>
          <p:cNvSpPr txBox="1"/>
          <p:nvPr/>
        </p:nvSpPr>
        <p:spPr>
          <a:xfrm>
            <a:off x="3024948" y="1445207"/>
            <a:ext cx="1071127" cy="707886"/>
          </a:xfrm>
          <a:prstGeom prst="rect">
            <a:avLst/>
          </a:prstGeom>
          <a:noFill/>
        </p:spPr>
        <p:txBody>
          <a:bodyPr wrap="none" rtlCol="0">
            <a:spAutoFit/>
          </a:bodyPr>
          <a:lstStyle/>
          <a:p>
            <a:r>
              <a:rPr lang="en-GB" sz="4000" dirty="0"/>
              <a:t>55%</a:t>
            </a:r>
          </a:p>
        </p:txBody>
      </p:sp>
      <p:sp>
        <p:nvSpPr>
          <p:cNvPr id="15" name="TextBox 14">
            <a:extLst>
              <a:ext uri="{FF2B5EF4-FFF2-40B4-BE49-F238E27FC236}">
                <a16:creationId xmlns:a16="http://schemas.microsoft.com/office/drawing/2014/main" id="{BE0F7753-4BE8-2B48-ADA8-BCBDA74CEEB9}"/>
              </a:ext>
            </a:extLst>
          </p:cNvPr>
          <p:cNvSpPr txBox="1"/>
          <p:nvPr/>
        </p:nvSpPr>
        <p:spPr>
          <a:xfrm>
            <a:off x="5122065" y="1445207"/>
            <a:ext cx="811441" cy="707886"/>
          </a:xfrm>
          <a:prstGeom prst="rect">
            <a:avLst/>
          </a:prstGeom>
          <a:noFill/>
        </p:spPr>
        <p:txBody>
          <a:bodyPr wrap="none" rtlCol="0">
            <a:spAutoFit/>
          </a:bodyPr>
          <a:lstStyle/>
          <a:p>
            <a:r>
              <a:rPr lang="en-GB" sz="4000" dirty="0"/>
              <a:t>7%</a:t>
            </a:r>
          </a:p>
        </p:txBody>
      </p:sp>
    </p:spTree>
    <p:extLst>
      <p:ext uri="{BB962C8B-B14F-4D97-AF65-F5344CB8AC3E}">
        <p14:creationId xmlns:p14="http://schemas.microsoft.com/office/powerpoint/2010/main" val="896155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9" name="Picture 8" descr="Graphical user interface, application&#10;&#10;Description automatically generated">
            <a:extLst>
              <a:ext uri="{FF2B5EF4-FFF2-40B4-BE49-F238E27FC236}">
                <a16:creationId xmlns:a16="http://schemas.microsoft.com/office/drawing/2014/main" id="{7B342CE0-4272-BE4A-87EC-07DB760100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3700" y="56740"/>
            <a:ext cx="8864600" cy="5650281"/>
          </a:xfrm>
          <a:prstGeom prst="rect">
            <a:avLst/>
          </a:prstGeom>
        </p:spPr>
      </p:pic>
      <p:sp>
        <p:nvSpPr>
          <p:cNvPr id="12" name="Rectangle 11">
            <a:extLst>
              <a:ext uri="{FF2B5EF4-FFF2-40B4-BE49-F238E27FC236}">
                <a16:creationId xmlns:a16="http://schemas.microsoft.com/office/drawing/2014/main" id="{AB52FE84-DF09-9C43-A607-F8FE826B4DE4}"/>
              </a:ext>
            </a:extLst>
          </p:cNvPr>
          <p:cNvSpPr/>
          <p:nvPr/>
        </p:nvSpPr>
        <p:spPr>
          <a:xfrm>
            <a:off x="3800525" y="303947"/>
            <a:ext cx="4479875" cy="863600"/>
          </a:xfrm>
          <a:prstGeom prst="rect">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3" name="TextBox 12">
            <a:extLst>
              <a:ext uri="{FF2B5EF4-FFF2-40B4-BE49-F238E27FC236}">
                <a16:creationId xmlns:a16="http://schemas.microsoft.com/office/drawing/2014/main" id="{84B8AF70-BF3A-9A40-BB00-A8441C2FC644}"/>
              </a:ext>
            </a:extLst>
          </p:cNvPr>
          <p:cNvSpPr txBox="1"/>
          <p:nvPr/>
        </p:nvSpPr>
        <p:spPr>
          <a:xfrm>
            <a:off x="3950209" y="397192"/>
            <a:ext cx="3810044" cy="707886"/>
          </a:xfrm>
          <a:prstGeom prst="rect">
            <a:avLst/>
          </a:prstGeom>
          <a:noFill/>
        </p:spPr>
        <p:txBody>
          <a:bodyPr wrap="square" rtlCol="0">
            <a:spAutoFit/>
          </a:bodyPr>
          <a:lstStyle/>
          <a:p>
            <a:r>
              <a:rPr lang="en-GB" sz="4000" dirty="0"/>
              <a:t>Body Language</a:t>
            </a:r>
          </a:p>
        </p:txBody>
      </p:sp>
    </p:spTree>
    <p:extLst>
      <p:ext uri="{BB962C8B-B14F-4D97-AF65-F5344CB8AC3E}">
        <p14:creationId xmlns:p14="http://schemas.microsoft.com/office/powerpoint/2010/main" val="12249771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984368" y="2425189"/>
            <a:ext cx="6223267" cy="1995956"/>
            <a:chOff x="0" y="523875"/>
            <a:chExt cx="12446533" cy="3991913"/>
          </a:xfrm>
        </p:grpSpPr>
        <p:sp>
          <p:nvSpPr>
            <p:cNvPr id="4" name="TextBox 4"/>
            <p:cNvSpPr txBox="1"/>
            <p:nvPr/>
          </p:nvSpPr>
          <p:spPr>
            <a:xfrm>
              <a:off x="0" y="523875"/>
              <a:ext cx="12446533" cy="2890023"/>
            </a:xfrm>
            <a:prstGeom prst="rect">
              <a:avLst/>
            </a:prstGeom>
          </p:spPr>
          <p:txBody>
            <a:bodyPr lIns="0" tIns="0" rIns="0" bIns="0" rtlCol="0" anchor="t">
              <a:spAutoFit/>
            </a:bodyPr>
            <a:lstStyle/>
            <a:p>
              <a:pPr algn="ctr">
                <a:lnSpc>
                  <a:spcPts val="10800"/>
                </a:lnSpc>
              </a:pPr>
              <a:endParaRPr lang="en-US" sz="12000" spc="-599" dirty="0">
                <a:solidFill>
                  <a:srgbClr val="EEC0BF"/>
                </a:solidFill>
                <a:latin typeface="Caveat Brush Bold Italics"/>
              </a:endParaRPr>
            </a:p>
          </p:txBody>
        </p:sp>
        <p:sp>
          <p:nvSpPr>
            <p:cNvPr id="5" name="TextBox 5"/>
            <p:cNvSpPr txBox="1"/>
            <p:nvPr/>
          </p:nvSpPr>
          <p:spPr>
            <a:xfrm>
              <a:off x="0" y="3871252"/>
              <a:ext cx="12446533" cy="644536"/>
            </a:xfrm>
            <a:prstGeom prst="rect">
              <a:avLst/>
            </a:prstGeom>
          </p:spPr>
          <p:txBody>
            <a:bodyPr lIns="0" tIns="0" rIns="0" bIns="0" rtlCol="0" anchor="t">
              <a:spAutoFit/>
            </a:bodyPr>
            <a:lstStyle/>
            <a:p>
              <a:pPr algn="ctr">
                <a:lnSpc>
                  <a:spcPts val="2559"/>
                </a:lnSpc>
              </a:pPr>
              <a:endParaRPr lang="en-US" sz="2133" u="sng" spc="213" dirty="0">
                <a:solidFill>
                  <a:srgbClr val="FFFFFF"/>
                </a:solidFill>
                <a:latin typeface="Glacial Indifference"/>
              </a:endParaRPr>
            </a:p>
          </p:txBody>
        </p:sp>
      </p:grpSp>
      <p:pic>
        <p:nvPicPr>
          <p:cNvPr id="10" name="Picture 9" descr="Graphical user interface, application, Teams&#10;&#10;Description automatically generated">
            <a:extLst>
              <a:ext uri="{FF2B5EF4-FFF2-40B4-BE49-F238E27FC236}">
                <a16:creationId xmlns:a16="http://schemas.microsoft.com/office/drawing/2014/main" id="{5096305E-F77C-2745-A7CE-A326A12BB0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768" y="1185335"/>
            <a:ext cx="10422467" cy="4487333"/>
          </a:xfrm>
          <a:prstGeom prst="rect">
            <a:avLst/>
          </a:prstGeom>
        </p:spPr>
      </p:pic>
      <p:sp>
        <p:nvSpPr>
          <p:cNvPr id="11" name="Oval 10">
            <a:extLst>
              <a:ext uri="{FF2B5EF4-FFF2-40B4-BE49-F238E27FC236}">
                <a16:creationId xmlns:a16="http://schemas.microsoft.com/office/drawing/2014/main" id="{556A8759-CC41-6445-9446-686DB60E4257}"/>
              </a:ext>
            </a:extLst>
          </p:cNvPr>
          <p:cNvSpPr/>
          <p:nvPr/>
        </p:nvSpPr>
        <p:spPr>
          <a:xfrm>
            <a:off x="9207634" y="1295402"/>
            <a:ext cx="1663567"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2" name="TextBox 11">
            <a:extLst>
              <a:ext uri="{FF2B5EF4-FFF2-40B4-BE49-F238E27FC236}">
                <a16:creationId xmlns:a16="http://schemas.microsoft.com/office/drawing/2014/main" id="{626175D3-CF8E-AF48-87E5-864EBF4AB709}"/>
              </a:ext>
            </a:extLst>
          </p:cNvPr>
          <p:cNvSpPr txBox="1"/>
          <p:nvPr/>
        </p:nvSpPr>
        <p:spPr>
          <a:xfrm>
            <a:off x="9530644" y="1840313"/>
            <a:ext cx="1071127" cy="707886"/>
          </a:xfrm>
          <a:prstGeom prst="rect">
            <a:avLst/>
          </a:prstGeom>
          <a:noFill/>
        </p:spPr>
        <p:txBody>
          <a:bodyPr wrap="none" rtlCol="0">
            <a:spAutoFit/>
          </a:bodyPr>
          <a:lstStyle/>
          <a:p>
            <a:r>
              <a:rPr lang="en-GB" sz="4000" dirty="0"/>
              <a:t>89%</a:t>
            </a:r>
          </a:p>
        </p:txBody>
      </p:sp>
      <p:sp>
        <p:nvSpPr>
          <p:cNvPr id="13" name="Oval 12">
            <a:extLst>
              <a:ext uri="{FF2B5EF4-FFF2-40B4-BE49-F238E27FC236}">
                <a16:creationId xmlns:a16="http://schemas.microsoft.com/office/drawing/2014/main" id="{0B170852-B924-E24B-8810-D6C2C9CD69CD}"/>
              </a:ext>
            </a:extLst>
          </p:cNvPr>
          <p:cNvSpPr/>
          <p:nvPr/>
        </p:nvSpPr>
        <p:spPr>
          <a:xfrm>
            <a:off x="5457035" y="1357533"/>
            <a:ext cx="1824159" cy="1725804"/>
          </a:xfrm>
          <a:prstGeom prst="ellipse">
            <a:avLst/>
          </a:prstGeom>
          <a:solidFill>
            <a:srgbClr val="E5B8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14" name="TextBox 13">
            <a:extLst>
              <a:ext uri="{FF2B5EF4-FFF2-40B4-BE49-F238E27FC236}">
                <a16:creationId xmlns:a16="http://schemas.microsoft.com/office/drawing/2014/main" id="{BFA73C4E-F975-3E4D-B1A0-F3E1E6B8AA07}"/>
              </a:ext>
            </a:extLst>
          </p:cNvPr>
          <p:cNvSpPr txBox="1"/>
          <p:nvPr/>
        </p:nvSpPr>
        <p:spPr>
          <a:xfrm>
            <a:off x="5843222" y="1881879"/>
            <a:ext cx="1114408" cy="707886"/>
          </a:xfrm>
          <a:prstGeom prst="rect">
            <a:avLst/>
          </a:prstGeom>
          <a:noFill/>
        </p:spPr>
        <p:txBody>
          <a:bodyPr wrap="none" rtlCol="0">
            <a:spAutoFit/>
          </a:bodyPr>
          <a:lstStyle/>
          <a:p>
            <a:r>
              <a:rPr lang="en-GB" sz="4000" dirty="0"/>
              <a:t>10m</a:t>
            </a:r>
          </a:p>
        </p:txBody>
      </p:sp>
    </p:spTree>
    <p:extLst>
      <p:ext uri="{BB962C8B-B14F-4D97-AF65-F5344CB8AC3E}">
        <p14:creationId xmlns:p14="http://schemas.microsoft.com/office/powerpoint/2010/main" val="9209126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Doodle notebook paper">
            <a:extLst>
              <a:ext uri="{FF2B5EF4-FFF2-40B4-BE49-F238E27FC236}">
                <a16:creationId xmlns:a16="http://schemas.microsoft.com/office/drawing/2014/main" id="{36EEB439-2EFF-B5F5-1693-369DE9FEF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5980176"/>
          </a:xfrm>
          <a:prstGeom prst="rect">
            <a:avLst/>
          </a:prstGeom>
        </p:spPr>
      </p:pic>
      <p:sp>
        <p:nvSpPr>
          <p:cNvPr id="2" name="TextBox 1">
            <a:extLst>
              <a:ext uri="{FF2B5EF4-FFF2-40B4-BE49-F238E27FC236}">
                <a16:creationId xmlns:a16="http://schemas.microsoft.com/office/drawing/2014/main" id="{895A55DE-51D4-EC14-9584-403EC1D43D52}"/>
              </a:ext>
            </a:extLst>
          </p:cNvPr>
          <p:cNvSpPr txBox="1"/>
          <p:nvPr/>
        </p:nvSpPr>
        <p:spPr>
          <a:xfrm>
            <a:off x="1170432" y="2505456"/>
            <a:ext cx="4315968" cy="224676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sz="2800" dirty="0"/>
              <a:t>Having too many slides</a:t>
            </a:r>
          </a:p>
          <a:p>
            <a:pPr marL="285750" indent="-285750">
              <a:buFontTx/>
              <a:buChar char="-"/>
            </a:pPr>
            <a:r>
              <a:rPr lang="en-GB" sz="2800" dirty="0"/>
              <a:t>Use of complex visuals</a:t>
            </a:r>
          </a:p>
          <a:p>
            <a:pPr marL="285750" indent="-285750">
              <a:buFontTx/>
              <a:buChar char="-"/>
            </a:pPr>
            <a:r>
              <a:rPr lang="en-GB" sz="2800" dirty="0"/>
              <a:t>Overloading slides with too many visuals</a:t>
            </a:r>
          </a:p>
          <a:p>
            <a:pPr marL="285750" indent="-285750">
              <a:buFontTx/>
              <a:buChar char="-"/>
            </a:pPr>
            <a:r>
              <a:rPr lang="en-GB" sz="2800" dirty="0"/>
              <a:t>Only reading slides aloud </a:t>
            </a:r>
          </a:p>
        </p:txBody>
      </p:sp>
      <p:sp>
        <p:nvSpPr>
          <p:cNvPr id="3" name="TextBox 2">
            <a:extLst>
              <a:ext uri="{FF2B5EF4-FFF2-40B4-BE49-F238E27FC236}">
                <a16:creationId xmlns:a16="http://schemas.microsoft.com/office/drawing/2014/main" id="{EB467D8D-2FB4-806B-AF93-C4A56809ED36}"/>
              </a:ext>
            </a:extLst>
          </p:cNvPr>
          <p:cNvSpPr txBox="1"/>
          <p:nvPr/>
        </p:nvSpPr>
        <p:spPr>
          <a:xfrm>
            <a:off x="2249424" y="1694985"/>
            <a:ext cx="1609344" cy="707886"/>
          </a:xfrm>
          <a:prstGeom prst="rect">
            <a:avLst/>
          </a:prstGeom>
          <a:noFill/>
        </p:spPr>
        <p:txBody>
          <a:bodyPr wrap="square" rtlCol="0">
            <a:spAutoFit/>
          </a:bodyPr>
          <a:lstStyle/>
          <a:p>
            <a:r>
              <a:rPr lang="en-GB" sz="4000" b="1" dirty="0"/>
              <a:t>Avoid:</a:t>
            </a:r>
          </a:p>
        </p:txBody>
      </p:sp>
      <p:sp>
        <p:nvSpPr>
          <p:cNvPr id="4" name="TextBox 3">
            <a:extLst>
              <a:ext uri="{FF2B5EF4-FFF2-40B4-BE49-F238E27FC236}">
                <a16:creationId xmlns:a16="http://schemas.microsoft.com/office/drawing/2014/main" id="{7EB44690-5B26-2369-02AF-0EC1ED408B5E}"/>
              </a:ext>
            </a:extLst>
          </p:cNvPr>
          <p:cNvSpPr txBox="1"/>
          <p:nvPr/>
        </p:nvSpPr>
        <p:spPr>
          <a:xfrm>
            <a:off x="6989064" y="2505456"/>
            <a:ext cx="4767072" cy="267765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sz="2800" dirty="0"/>
              <a:t>Graphics that reenforce concepts</a:t>
            </a:r>
          </a:p>
          <a:p>
            <a:pPr marL="285750" indent="-285750">
              <a:buFontTx/>
              <a:buChar char="-"/>
            </a:pPr>
            <a:r>
              <a:rPr lang="en-GB" sz="2800" dirty="0"/>
              <a:t>Key words</a:t>
            </a:r>
          </a:p>
          <a:p>
            <a:pPr marL="285750" indent="-285750">
              <a:buFontTx/>
              <a:buChar char="-"/>
            </a:pPr>
            <a:r>
              <a:rPr lang="en-GB" sz="2800" dirty="0"/>
              <a:t>No more than six lines a slide</a:t>
            </a:r>
          </a:p>
          <a:p>
            <a:pPr marL="285750" indent="-285750">
              <a:buFontTx/>
              <a:buChar char="-"/>
            </a:pPr>
            <a:r>
              <a:rPr lang="en-GB" sz="2800" dirty="0"/>
              <a:t>Bullet points, not numbers</a:t>
            </a:r>
          </a:p>
          <a:p>
            <a:pPr marL="285750" indent="-285750">
              <a:buFontTx/>
              <a:buChar char="-"/>
            </a:pPr>
            <a:r>
              <a:rPr lang="en-GB" sz="2800" dirty="0"/>
              <a:t>Rehearse your content</a:t>
            </a:r>
          </a:p>
        </p:txBody>
      </p:sp>
      <p:sp>
        <p:nvSpPr>
          <p:cNvPr id="5" name="TextBox 4">
            <a:extLst>
              <a:ext uri="{FF2B5EF4-FFF2-40B4-BE49-F238E27FC236}">
                <a16:creationId xmlns:a16="http://schemas.microsoft.com/office/drawing/2014/main" id="{D741DC1E-2FD7-BF5F-920F-C6987C976DEE}"/>
              </a:ext>
            </a:extLst>
          </p:cNvPr>
          <p:cNvSpPr txBox="1"/>
          <p:nvPr/>
        </p:nvSpPr>
        <p:spPr>
          <a:xfrm>
            <a:off x="8412480" y="1694985"/>
            <a:ext cx="1920240" cy="707886"/>
          </a:xfrm>
          <a:prstGeom prst="rect">
            <a:avLst/>
          </a:prstGeom>
          <a:noFill/>
        </p:spPr>
        <p:txBody>
          <a:bodyPr wrap="square" rtlCol="0">
            <a:spAutoFit/>
          </a:bodyPr>
          <a:lstStyle/>
          <a:p>
            <a:r>
              <a:rPr lang="en-GB" sz="4000" b="1" dirty="0"/>
              <a:t>Always:</a:t>
            </a:r>
            <a:endParaRPr lang="en-GB" b="1" dirty="0"/>
          </a:p>
        </p:txBody>
      </p:sp>
      <p:sp>
        <p:nvSpPr>
          <p:cNvPr id="6" name="TextBox 5">
            <a:extLst>
              <a:ext uri="{FF2B5EF4-FFF2-40B4-BE49-F238E27FC236}">
                <a16:creationId xmlns:a16="http://schemas.microsoft.com/office/drawing/2014/main" id="{A0A2F22F-0C01-024C-246C-5CCC09E62E58}"/>
              </a:ext>
            </a:extLst>
          </p:cNvPr>
          <p:cNvSpPr txBox="1"/>
          <p:nvPr/>
        </p:nvSpPr>
        <p:spPr>
          <a:xfrm>
            <a:off x="4035552" y="833211"/>
            <a:ext cx="5907024" cy="1569660"/>
          </a:xfrm>
          <a:prstGeom prst="rect">
            <a:avLst/>
          </a:prstGeom>
          <a:noFill/>
        </p:spPr>
        <p:txBody>
          <a:bodyPr wrap="square" rtlCol="0">
            <a:spAutoFit/>
          </a:bodyPr>
          <a:lstStyle/>
          <a:p>
            <a:r>
              <a:rPr lang="en-GB" sz="4800" b="1" dirty="0"/>
              <a:t>Presentation skills (HBR, 2022)</a:t>
            </a:r>
          </a:p>
        </p:txBody>
      </p:sp>
    </p:spTree>
    <p:extLst>
      <p:ext uri="{BB962C8B-B14F-4D97-AF65-F5344CB8AC3E}">
        <p14:creationId xmlns:p14="http://schemas.microsoft.com/office/powerpoint/2010/main" val="19277639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5 Winning Ways to Present with Confidence | Murphy Research">
            <a:hlinkClick r:id="" action="ppaction://media"/>
            <a:extLst>
              <a:ext uri="{FF2B5EF4-FFF2-40B4-BE49-F238E27FC236}">
                <a16:creationId xmlns:a16="http://schemas.microsoft.com/office/drawing/2014/main" id="{21DB506F-D104-4D8F-A862-AC11DB0A01BC}"/>
              </a:ext>
            </a:extLst>
          </p:cNvPr>
          <p:cNvPicPr>
            <a:picLocks noGrp="1" noRot="1" noChangeAspect="1"/>
          </p:cNvPicPr>
          <p:nvPr>
            <p:ph sz="half" idx="4294967295"/>
            <a:videoFile r:link="rId1"/>
          </p:nvPr>
        </p:nvPicPr>
        <p:blipFill>
          <a:blip r:embed="rId4"/>
          <a:stretch>
            <a:fillRect/>
          </a:stretch>
        </p:blipFill>
        <p:spPr>
          <a:xfrm>
            <a:off x="1479177" y="217208"/>
            <a:ext cx="9683751" cy="5470525"/>
          </a:xfrm>
          <a:prstGeom prst="rect">
            <a:avLst/>
          </a:prstGeom>
        </p:spPr>
      </p:pic>
    </p:spTree>
    <p:extLst>
      <p:ext uri="{BB962C8B-B14F-4D97-AF65-F5344CB8AC3E}">
        <p14:creationId xmlns:p14="http://schemas.microsoft.com/office/powerpoint/2010/main" val="54481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388365" y="998487"/>
            <a:ext cx="7803861" cy="551433"/>
          </a:xfrm>
          <a:prstGeom prst="rect">
            <a:avLst/>
          </a:prstGeom>
        </p:spPr>
        <p:txBody>
          <a:bodyPr wrap="square" lIns="0" tIns="0" rIns="0" bIns="0" rtlCol="0" anchor="t">
            <a:spAutoFit/>
          </a:bodyPr>
          <a:lstStyle/>
          <a:p>
            <a:pPr>
              <a:lnSpc>
                <a:spcPts val="4267"/>
              </a:lnSpc>
            </a:pPr>
            <a:r>
              <a:rPr lang="en-US" sz="4267"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388365" y="2034177"/>
            <a:ext cx="6525820" cy="3687089"/>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72402" y="2362187"/>
            <a:ext cx="4731233" cy="3031067"/>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C089EC-0629-B7E1-D47C-C53BE930142B}"/>
              </a:ext>
            </a:extLst>
          </p:cNvPr>
          <p:cNvPicPr>
            <a:picLocks noChangeAspect="1"/>
          </p:cNvPicPr>
          <p:nvPr/>
        </p:nvPicPr>
        <p:blipFill>
          <a:blip r:embed="rId2"/>
          <a:stretch>
            <a:fillRect/>
          </a:stretch>
        </p:blipFill>
        <p:spPr>
          <a:xfrm>
            <a:off x="1969109" y="1059585"/>
            <a:ext cx="8741347" cy="47388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6E6148A-892E-D0C8-01FB-FCDE2C5C5A59}"/>
              </a:ext>
            </a:extLst>
          </p:cNvPr>
          <p:cNvSpPr txBox="1"/>
          <p:nvPr/>
        </p:nvSpPr>
        <p:spPr>
          <a:xfrm>
            <a:off x="2516765" y="82111"/>
            <a:ext cx="7524750" cy="830997"/>
          </a:xfrm>
          <a:prstGeom prst="rect">
            <a:avLst/>
          </a:prstGeom>
          <a:noFill/>
        </p:spPr>
        <p:txBody>
          <a:bodyPr wrap="square" rtlCol="0">
            <a:spAutoFit/>
          </a:bodyPr>
          <a:lstStyle/>
          <a:p>
            <a:pPr algn="ctr"/>
            <a:r>
              <a:rPr lang="en-GB" sz="4800" b="1" dirty="0"/>
              <a:t>Mentimeter Quiz</a:t>
            </a:r>
            <a:endParaRPr lang="en-GB" b="1" dirty="0"/>
          </a:p>
        </p:txBody>
      </p:sp>
    </p:spTree>
    <p:extLst>
      <p:ext uri="{BB962C8B-B14F-4D97-AF65-F5344CB8AC3E}">
        <p14:creationId xmlns:p14="http://schemas.microsoft.com/office/powerpoint/2010/main" val="27318086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1155466" y="357889"/>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55466" y="1599077"/>
            <a:ext cx="5550607"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7639047" y="1236893"/>
            <a:ext cx="4060630" cy="3741019"/>
          </a:xfrm>
        </p:spPr>
        <p:txBody>
          <a:bodyPr anchor="t">
            <a:noAutofit/>
          </a:bodyPr>
          <a:lstStyle/>
          <a:p>
            <a:pPr>
              <a:buFontTx/>
              <a:buChar char="-"/>
            </a:pPr>
            <a:r>
              <a:rPr lang="en-GB" dirty="0"/>
              <a:t>Describe and apply employee engagement models and examples</a:t>
            </a:r>
          </a:p>
          <a:p>
            <a:pPr marL="0" indent="0">
              <a:buNone/>
            </a:pPr>
            <a:endParaRPr lang="en-GB" dirty="0"/>
          </a:p>
          <a:p>
            <a:pPr>
              <a:buFontTx/>
              <a:buChar char="-"/>
            </a:pPr>
            <a:r>
              <a:rPr lang="en-GB" dirty="0"/>
              <a:t>Align mission and vision statements with businesses and organisations</a:t>
            </a:r>
          </a:p>
          <a:p>
            <a:pPr marL="0" indent="0">
              <a:buNone/>
            </a:pPr>
            <a:endParaRPr lang="en-GB" dirty="0"/>
          </a:p>
          <a:p>
            <a:pPr>
              <a:buFontTx/>
              <a:buChar char="-"/>
            </a:pPr>
            <a:r>
              <a:rPr lang="en-GB" dirty="0"/>
              <a:t>Presentations skills</a:t>
            </a:r>
          </a:p>
        </p:txBody>
      </p:sp>
    </p:spTree>
    <p:extLst>
      <p:ext uri="{BB962C8B-B14F-4D97-AF65-F5344CB8AC3E}">
        <p14:creationId xmlns:p14="http://schemas.microsoft.com/office/powerpoint/2010/main" val="60389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2" repeatCount="indefinite" fill="hold" display="0">
                  <p:stCondLst>
                    <p:cond delay="indefinite"/>
                  </p:stCondLst>
                </p:cTn>
                <p:tgtEl>
                  <p:spTgt spid="9"/>
                </p:tgtEl>
              </p:cMediaNode>
            </p:video>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D6776-7AE6-7377-6FE5-7D979D83A3E7}"/>
              </a:ext>
            </a:extLst>
          </p:cNvPr>
          <p:cNvSpPr>
            <a:spLocks noGrp="1"/>
          </p:cNvSpPr>
          <p:nvPr>
            <p:ph type="title"/>
          </p:nvPr>
        </p:nvSpPr>
        <p:spPr>
          <a:xfrm>
            <a:off x="556532" y="643467"/>
            <a:ext cx="11210925" cy="744836"/>
          </a:xfrm>
        </p:spPr>
        <p:txBody>
          <a:bodyPr vert="horz" lIns="91440" tIns="45720" rIns="91440" bIns="45720" rtlCol="0" anchor="ctr">
            <a:normAutofit fontScale="90000"/>
          </a:bodyPr>
          <a:lstStyle/>
          <a:p>
            <a:pPr algn="ctr" defTabSz="914400"/>
            <a:r>
              <a:rPr lang="en-US" sz="4900" b="1" kern="1200" dirty="0">
                <a:solidFill>
                  <a:schemeClr val="bg1"/>
                </a:solidFill>
                <a:latin typeface="+mj-lt"/>
                <a:ea typeface="+mj-ea"/>
                <a:cs typeface="+mj-cs"/>
              </a:rPr>
              <a:t>Next Week: Industry Week</a:t>
            </a:r>
            <a:r>
              <a:rPr lang="en-US" sz="3200" b="1" kern="1200" dirty="0">
                <a:solidFill>
                  <a:schemeClr val="bg1"/>
                </a:solidFill>
                <a:latin typeface="+mj-lt"/>
                <a:ea typeface="+mj-ea"/>
                <a:cs typeface="+mj-cs"/>
              </a:rPr>
              <a:t> </a:t>
            </a:r>
          </a:p>
        </p:txBody>
      </p:sp>
      <p:pic>
        <p:nvPicPr>
          <p:cNvPr id="5" name="Video 4" title="Woman holding her chin">
            <a:hlinkClick r:id="" action="ppaction://media"/>
            <a:extLst>
              <a:ext uri="{FF2B5EF4-FFF2-40B4-BE49-F238E27FC236}">
                <a16:creationId xmlns:a16="http://schemas.microsoft.com/office/drawing/2014/main" id="{7CEEA616-BFE3-1AEC-B9F6-4BFE073D2F8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862125" y="1579977"/>
            <a:ext cx="8467749" cy="43941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8613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1709128" y="4465022"/>
            <a:ext cx="8773744" cy="1946384"/>
          </a:xfrm>
          <a:noFill/>
        </p:spPr>
        <p:txBody>
          <a:bodyPr vert="horz" lIns="91440" tIns="45720" rIns="91440" bIns="45720" rtlCol="0" anchor="b">
            <a:normAutofit/>
          </a:bodyPr>
          <a:lstStyle/>
          <a:p>
            <a:pPr>
              <a:defRPr/>
            </a:pPr>
            <a:r>
              <a:rPr lang="en-US" sz="2700" b="1" i="1" dirty="0"/>
              <a:t>I look forward to seeing you next week for industry week. If you have any questions in the meantime, please send an email</a:t>
            </a:r>
            <a:r>
              <a:rPr lang="en-US" sz="2800" b="1" dirty="0">
                <a:hlinkClick r:id="rId3"/>
              </a:rPr>
              <a:t> </a:t>
            </a:r>
            <a:r>
              <a:rPr lang="en-US" sz="2800" b="1" i="1" dirty="0">
                <a:hlinkClick r:id="rId3"/>
              </a:rPr>
              <a:t>l.blake@uwtsd.ac.uk</a:t>
            </a:r>
            <a:r>
              <a:rPr lang="en-US" sz="2700" b="1" i="1" dirty="0"/>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4"/>
          <a:stretch>
            <a:fillRect/>
          </a:stretch>
        </p:blipFill>
        <p:spPr>
          <a:xfrm>
            <a:off x="4384676" y="898901"/>
            <a:ext cx="3422649" cy="342264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4040707" y="1090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4372317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B703F-3BF6-A849-B743-1864E28074A8}"/>
              </a:ext>
            </a:extLst>
          </p:cNvPr>
          <p:cNvSpPr txBox="1"/>
          <p:nvPr/>
        </p:nvSpPr>
        <p:spPr>
          <a:xfrm>
            <a:off x="203200" y="1295400"/>
            <a:ext cx="11430000" cy="4154022"/>
          </a:xfrm>
          <a:prstGeom prst="rect">
            <a:avLst/>
          </a:prstGeom>
          <a:noFill/>
        </p:spPr>
        <p:txBody>
          <a:bodyPr wrap="square" rtlCol="0">
            <a:spAutoFit/>
          </a:bodyPr>
          <a:lstStyle/>
          <a:p>
            <a:r>
              <a:rPr lang="en-GB" sz="2667" b="1" dirty="0"/>
              <a:t>LIST OF INSPIRATIONAL VIDEOS TO WATCH :</a:t>
            </a:r>
          </a:p>
          <a:p>
            <a:endParaRPr lang="en-GB" sz="1200" dirty="0"/>
          </a:p>
          <a:p>
            <a:pPr marL="304807" indent="-304807">
              <a:buFont typeface="Arial" panose="020B0604020202020204" pitchFamily="34" charset="0"/>
              <a:buChar char="•"/>
            </a:pPr>
            <a:r>
              <a:rPr lang="en-GB" sz="1333" dirty="0"/>
              <a:t>How to give the perfect pitch - with </a:t>
            </a:r>
            <a:r>
              <a:rPr lang="en-GB" sz="1333" dirty="0" err="1"/>
              <a:t>TedX</a:t>
            </a:r>
            <a:r>
              <a:rPr lang="en-GB" sz="1333" dirty="0"/>
              <a:t> speech coach David Beckett </a:t>
            </a:r>
            <a:r>
              <a:rPr lang="en-GB" sz="1333" dirty="0">
                <a:hlinkClick r:id="rId2"/>
              </a:rPr>
              <a:t>https://</a:t>
            </a:r>
            <a:r>
              <a:rPr lang="en-GB" sz="1333" dirty="0" err="1">
                <a:hlinkClick r:id="rId2"/>
              </a:rPr>
              <a:t>youtu.be</a:t>
            </a:r>
            <a:r>
              <a:rPr lang="en-GB" sz="1333" dirty="0">
                <a:hlinkClick r:id="rId2"/>
              </a:rPr>
              <a:t>/Njh3rKoGKBo </a:t>
            </a:r>
            <a:endParaRPr lang="en-GB" sz="1333" dirty="0"/>
          </a:p>
          <a:p>
            <a:pPr marL="304807" indent="-304807">
              <a:buFont typeface="Arial" panose="020B0604020202020204" pitchFamily="34" charset="0"/>
              <a:buChar char="•"/>
            </a:pPr>
            <a:r>
              <a:rPr lang="en-GB" sz="1333" dirty="0"/>
              <a:t>Science Of Persuasion </a:t>
            </a:r>
            <a:r>
              <a:rPr lang="en-GB" sz="1333" dirty="0">
                <a:hlinkClick r:id="rId3"/>
              </a:rPr>
              <a:t>https://</a:t>
            </a:r>
            <a:r>
              <a:rPr lang="en-GB" sz="1333" dirty="0" err="1">
                <a:hlinkClick r:id="rId3"/>
              </a:rPr>
              <a:t>youtu.be</a:t>
            </a:r>
            <a:r>
              <a:rPr lang="en-GB" sz="1333" dirty="0">
                <a:hlinkClick r:id="rId3"/>
              </a:rPr>
              <a:t>/cFdCzN7RYb </a:t>
            </a:r>
            <a:endParaRPr lang="en-GB" sz="1333" dirty="0"/>
          </a:p>
          <a:p>
            <a:pPr marL="304807" indent="-304807">
              <a:buFont typeface="Arial" panose="020B0604020202020204" pitchFamily="34" charset="0"/>
              <a:buChar char="•"/>
            </a:pPr>
            <a:r>
              <a:rPr lang="en-GB" sz="1333" dirty="0"/>
              <a:t>How To Eliminate Stress And Anxiety FOREVER - </a:t>
            </a:r>
            <a:r>
              <a:rPr lang="en-GB" sz="1333" dirty="0" err="1"/>
              <a:t>Srikumar</a:t>
            </a:r>
            <a:r>
              <a:rPr lang="en-GB" sz="1333" dirty="0"/>
              <a:t> Rao </a:t>
            </a:r>
            <a:r>
              <a:rPr lang="en-GB" sz="1333" dirty="0">
                <a:hlinkClick r:id="rId4"/>
              </a:rPr>
              <a:t>https://</a:t>
            </a:r>
            <a:r>
              <a:rPr lang="en-GB" sz="1333" dirty="0" err="1">
                <a:hlinkClick r:id="rId4"/>
              </a:rPr>
              <a:t>youtu.be</a:t>
            </a:r>
            <a:r>
              <a:rPr lang="en-GB" sz="1333" dirty="0">
                <a:hlinkClick r:id="rId4"/>
              </a:rPr>
              <a:t>/uLDz7emCnZI </a:t>
            </a:r>
            <a:endParaRPr lang="en-GB" sz="1333" dirty="0"/>
          </a:p>
          <a:p>
            <a:pPr marL="304807" indent="-304807">
              <a:buFont typeface="Arial" panose="020B0604020202020204" pitchFamily="34" charset="0"/>
              <a:buChar char="•"/>
            </a:pPr>
            <a:r>
              <a:rPr lang="en-GB" sz="1333" dirty="0"/>
              <a:t>How To Improve Self Esteem - Marisa Peer Motivational Video </a:t>
            </a:r>
            <a:r>
              <a:rPr lang="en-GB" sz="1333" dirty="0">
                <a:hlinkClick r:id="rId5"/>
              </a:rPr>
              <a:t>https://</a:t>
            </a:r>
            <a:r>
              <a:rPr lang="en-GB" sz="1333" dirty="0" err="1">
                <a:hlinkClick r:id="rId5"/>
              </a:rPr>
              <a:t>youtu.be</a:t>
            </a:r>
            <a:r>
              <a:rPr lang="en-GB" sz="1333" dirty="0">
                <a:hlinkClick r:id="rId5"/>
              </a:rPr>
              <a:t>/2i0E12PbGCg </a:t>
            </a:r>
            <a:endParaRPr lang="en-GB" sz="1333" dirty="0"/>
          </a:p>
          <a:p>
            <a:pPr marL="304807" indent="-304807">
              <a:buFont typeface="Arial" panose="020B0604020202020204" pitchFamily="34" charset="0"/>
              <a:buChar char="•"/>
            </a:pPr>
            <a:r>
              <a:rPr lang="en-GB" sz="1333" dirty="0"/>
              <a:t>Start with why - how great leaders inspire action - Simon Sinek | </a:t>
            </a:r>
            <a:r>
              <a:rPr lang="en-GB" sz="1333" dirty="0" err="1"/>
              <a:t>TEDxPugetSound</a:t>
            </a:r>
            <a:r>
              <a:rPr lang="en-GB" sz="1333" dirty="0"/>
              <a:t> </a:t>
            </a:r>
            <a:r>
              <a:rPr lang="en-GB" sz="1333" dirty="0">
                <a:hlinkClick r:id="rId6"/>
              </a:rPr>
              <a:t>https://</a:t>
            </a:r>
            <a:r>
              <a:rPr lang="en-GB" sz="1333" dirty="0" err="1">
                <a:hlinkClick r:id="rId6"/>
              </a:rPr>
              <a:t>youtu.be</a:t>
            </a:r>
            <a:r>
              <a:rPr lang="en-GB" sz="1333" dirty="0">
                <a:hlinkClick r:id="rId6"/>
              </a:rPr>
              <a:t>/u4ZoJKF_VuA </a:t>
            </a:r>
            <a:endParaRPr lang="en-GB" sz="1333" dirty="0"/>
          </a:p>
          <a:p>
            <a:pPr marL="304807" indent="-304807">
              <a:buFont typeface="Arial" panose="020B0604020202020204" pitchFamily="34" charset="0"/>
              <a:buChar char="•"/>
            </a:pPr>
            <a:r>
              <a:rPr lang="en-GB" sz="1333" dirty="0"/>
              <a:t>How to speak so that people want to listen - Julian Treasure </a:t>
            </a:r>
            <a:r>
              <a:rPr lang="en-GB" sz="1333" dirty="0">
                <a:hlinkClick r:id="rId7"/>
              </a:rPr>
              <a:t>https://</a:t>
            </a:r>
            <a:r>
              <a:rPr lang="en-GB" sz="1333" dirty="0" err="1">
                <a:hlinkClick r:id="rId7"/>
              </a:rPr>
              <a:t>youtu.be</a:t>
            </a:r>
            <a:r>
              <a:rPr lang="en-GB" sz="1333" dirty="0">
                <a:hlinkClick r:id="rId7"/>
              </a:rPr>
              <a:t>/eIho2S0ZahI </a:t>
            </a:r>
            <a:endParaRPr lang="en-GB" sz="1333" dirty="0"/>
          </a:p>
          <a:p>
            <a:pPr marL="304807" indent="-304807">
              <a:buFont typeface="Arial" panose="020B0604020202020204" pitchFamily="34" charset="0"/>
              <a:buChar char="•"/>
            </a:pPr>
            <a:r>
              <a:rPr lang="en-GB" sz="1333" dirty="0"/>
              <a:t>Your Body Language May Shape Who You Are - Amy Cuddy </a:t>
            </a:r>
            <a:r>
              <a:rPr lang="en-GB" sz="1333" dirty="0">
                <a:hlinkClick r:id="rId8"/>
              </a:rPr>
              <a:t>https://</a:t>
            </a:r>
            <a:r>
              <a:rPr lang="en-GB" sz="1333" dirty="0" err="1">
                <a:hlinkClick r:id="rId8"/>
              </a:rPr>
              <a:t>youtu.be</a:t>
            </a:r>
            <a:r>
              <a:rPr lang="en-GB" sz="1333" dirty="0">
                <a:hlinkClick r:id="rId8"/>
              </a:rPr>
              <a:t>/Ks-_Mh1QhMc </a:t>
            </a:r>
            <a:endParaRPr lang="en-GB" sz="1333" dirty="0"/>
          </a:p>
          <a:p>
            <a:pPr marL="304807" indent="-304807">
              <a:buFont typeface="Arial" panose="020B0604020202020204" pitchFamily="34" charset="0"/>
              <a:buChar char="•"/>
            </a:pPr>
            <a:r>
              <a:rPr lang="en-GB" sz="1333" dirty="0"/>
              <a:t>The Business Model Canvas - 9 Steps to Creating a Successful Business Model </a:t>
            </a:r>
            <a:r>
              <a:rPr lang="en-GB" sz="1333" dirty="0">
                <a:hlinkClick r:id="rId9"/>
              </a:rPr>
              <a:t>https://</a:t>
            </a:r>
            <a:r>
              <a:rPr lang="en-GB" sz="1333" dirty="0" err="1">
                <a:hlinkClick r:id="rId9"/>
              </a:rPr>
              <a:t>youtu.be</a:t>
            </a:r>
            <a:r>
              <a:rPr lang="en-GB" sz="1333" dirty="0">
                <a:hlinkClick r:id="rId9"/>
              </a:rPr>
              <a:t>/IP0cUBWTgpY </a:t>
            </a:r>
            <a:endParaRPr lang="en-GB" sz="1333" dirty="0"/>
          </a:p>
          <a:p>
            <a:pPr marL="304807" indent="-304807">
              <a:buFont typeface="Arial" panose="020B0604020202020204" pitchFamily="34" charset="0"/>
              <a:buChar char="•"/>
            </a:pPr>
            <a:r>
              <a:rPr lang="en-GB" sz="1333" dirty="0"/>
              <a:t>Steve Jobs' 2005 Stanford Commencement Address </a:t>
            </a:r>
            <a:r>
              <a:rPr lang="en-GB" sz="1333" dirty="0">
                <a:hlinkClick r:id="rId10"/>
              </a:rPr>
              <a:t>https://</a:t>
            </a:r>
            <a:r>
              <a:rPr lang="en-GB" sz="1333" dirty="0" err="1">
                <a:hlinkClick r:id="rId10"/>
              </a:rPr>
              <a:t>youtu.be</a:t>
            </a:r>
            <a:r>
              <a:rPr lang="en-GB" sz="1333" dirty="0">
                <a:hlinkClick r:id="rId10"/>
              </a:rPr>
              <a:t>/UF8uR6Z6KLc </a:t>
            </a:r>
            <a:endParaRPr lang="en-GB" sz="1333" dirty="0"/>
          </a:p>
          <a:p>
            <a:pPr marL="304807" indent="-304807">
              <a:buFont typeface="Arial" panose="020B0604020202020204" pitchFamily="34" charset="0"/>
              <a:buChar char="•"/>
            </a:pPr>
            <a:r>
              <a:rPr lang="en-GB" sz="1333" dirty="0"/>
              <a:t>Steve Jobs - iPhone Introduction in 2007 </a:t>
            </a:r>
            <a:r>
              <a:rPr lang="en-GB" sz="1333" dirty="0">
                <a:hlinkClick r:id="rId11"/>
              </a:rPr>
              <a:t>https://</a:t>
            </a:r>
            <a:r>
              <a:rPr lang="en-GB" sz="1333" dirty="0" err="1">
                <a:hlinkClick r:id="rId11"/>
              </a:rPr>
              <a:t>youtu.be</a:t>
            </a:r>
            <a:r>
              <a:rPr lang="en-GB" sz="1333" dirty="0">
                <a:hlinkClick r:id="rId11"/>
              </a:rPr>
              <a:t>/9hUIxyE2Ns8 </a:t>
            </a:r>
            <a:endParaRPr lang="en-GB" sz="1333" dirty="0"/>
          </a:p>
          <a:p>
            <a:pPr marL="304807" indent="-304807">
              <a:buFont typeface="Arial" panose="020B0604020202020204" pitchFamily="34" charset="0"/>
              <a:buChar char="•"/>
            </a:pPr>
            <a:r>
              <a:rPr lang="en-GB" sz="1333" dirty="0"/>
              <a:t>Think Fast. Talk Smart - Matt Abrahams - </a:t>
            </a:r>
            <a:r>
              <a:rPr lang="en-GB" sz="1333" dirty="0" err="1"/>
              <a:t>TEDxMontaVistaHighSchool</a:t>
            </a:r>
            <a:r>
              <a:rPr lang="en-GB" sz="1333" dirty="0"/>
              <a:t> </a:t>
            </a:r>
            <a:r>
              <a:rPr lang="en-GB" sz="1333" dirty="0">
                <a:hlinkClick r:id="rId12"/>
              </a:rPr>
              <a:t>https://</a:t>
            </a:r>
            <a:r>
              <a:rPr lang="en-GB" sz="1333" dirty="0" err="1">
                <a:hlinkClick r:id="rId12"/>
              </a:rPr>
              <a:t>youtu.be</a:t>
            </a:r>
            <a:r>
              <a:rPr lang="en-GB" sz="1333" dirty="0">
                <a:hlinkClick r:id="rId12"/>
              </a:rPr>
              <a:t>/o3K_HbpWNpg </a:t>
            </a:r>
            <a:endParaRPr lang="en-GB" sz="1333" dirty="0"/>
          </a:p>
          <a:p>
            <a:pPr marL="304807" indent="-304807">
              <a:buFont typeface="Arial" panose="020B0604020202020204" pitchFamily="34" charset="0"/>
              <a:buChar char="•"/>
            </a:pPr>
            <a:r>
              <a:rPr lang="en-GB" sz="1333" dirty="0"/>
              <a:t>The art of innovation - Guy Kawasaki - </a:t>
            </a:r>
            <a:r>
              <a:rPr lang="en-GB" sz="1333" dirty="0" err="1"/>
              <a:t>TEDxBerkeley</a:t>
            </a:r>
            <a:r>
              <a:rPr lang="en-GB" sz="1333" dirty="0"/>
              <a:t> </a:t>
            </a:r>
            <a:r>
              <a:rPr lang="en-GB" sz="1333" dirty="0">
                <a:hlinkClick r:id="rId13"/>
              </a:rPr>
              <a:t>https://</a:t>
            </a:r>
            <a:r>
              <a:rPr lang="en-GB" sz="1333" dirty="0" err="1">
                <a:hlinkClick r:id="rId13"/>
              </a:rPr>
              <a:t>youtu.be</a:t>
            </a:r>
            <a:r>
              <a:rPr lang="en-GB" sz="1333" dirty="0">
                <a:hlinkClick r:id="rId13"/>
              </a:rPr>
              <a:t>/Mtjatz9r-Vc </a:t>
            </a:r>
            <a:endParaRPr lang="en-GB" sz="1333" dirty="0"/>
          </a:p>
          <a:p>
            <a:pPr marL="304807" indent="-304807">
              <a:buFont typeface="Arial" panose="020B0604020202020204" pitchFamily="34" charset="0"/>
              <a:buChar char="•"/>
            </a:pPr>
            <a:r>
              <a:rPr lang="en-GB" sz="1333" dirty="0"/>
              <a:t>The 110 techniques of communication and public speaking - David JP Phillips </a:t>
            </a:r>
            <a:r>
              <a:rPr lang="en-GB" sz="1333" dirty="0">
                <a:hlinkClick r:id="rId14"/>
              </a:rPr>
              <a:t>https://</a:t>
            </a:r>
            <a:r>
              <a:rPr lang="en-GB" sz="1333" dirty="0" err="1">
                <a:hlinkClick r:id="rId14"/>
              </a:rPr>
              <a:t>youtu.be</a:t>
            </a:r>
            <a:r>
              <a:rPr lang="en-GB" sz="1333" dirty="0">
                <a:hlinkClick r:id="rId14"/>
              </a:rPr>
              <a:t>/K0pxo-dS9Hc </a:t>
            </a:r>
            <a:endParaRPr lang="en-GB" sz="1333" dirty="0"/>
          </a:p>
          <a:p>
            <a:pPr marL="304807" indent="-304807">
              <a:buFont typeface="Arial" panose="020B0604020202020204" pitchFamily="34" charset="0"/>
              <a:buChar char="•"/>
            </a:pPr>
            <a:r>
              <a:rPr lang="en-GB" sz="1333" dirty="0"/>
              <a:t>Nancy Duarte uncovers common structure of greatest communicators </a:t>
            </a:r>
            <a:r>
              <a:rPr lang="en-GB" sz="1333" dirty="0">
                <a:hlinkClick r:id="rId15"/>
              </a:rPr>
              <a:t>https://</a:t>
            </a:r>
            <a:r>
              <a:rPr lang="en-GB" sz="1333" dirty="0" err="1">
                <a:hlinkClick r:id="rId15"/>
              </a:rPr>
              <a:t>youtu.be</a:t>
            </a:r>
            <a:r>
              <a:rPr lang="en-GB" sz="1333" dirty="0">
                <a:hlinkClick r:id="rId15"/>
              </a:rPr>
              <a:t>/1nYFpuc2Umk </a:t>
            </a:r>
            <a:endParaRPr lang="en-GB" sz="1333" dirty="0"/>
          </a:p>
          <a:p>
            <a:pPr marL="304807" indent="-304807">
              <a:buFont typeface="Arial" panose="020B0604020202020204" pitchFamily="34" charset="0"/>
              <a:buChar char="•"/>
            </a:pPr>
            <a:r>
              <a:rPr lang="en-GB" sz="1333" dirty="0"/>
              <a:t>The magical science of storytelling - David JP Phillips - </a:t>
            </a:r>
            <a:r>
              <a:rPr lang="en-GB" sz="1333" dirty="0" err="1"/>
              <a:t>TEDxStockholm</a:t>
            </a:r>
            <a:r>
              <a:rPr lang="en-GB" sz="1333" dirty="0"/>
              <a:t> </a:t>
            </a:r>
            <a:r>
              <a:rPr lang="en-GB" sz="1333" dirty="0">
                <a:hlinkClick r:id="rId16"/>
              </a:rPr>
              <a:t>https://</a:t>
            </a:r>
            <a:r>
              <a:rPr lang="en-GB" sz="1333" dirty="0" err="1">
                <a:hlinkClick r:id="rId16"/>
              </a:rPr>
              <a:t>youtu.be</a:t>
            </a:r>
            <a:r>
              <a:rPr lang="en-GB" sz="1333" dirty="0">
                <a:hlinkClick r:id="rId16"/>
              </a:rPr>
              <a:t>/Nj-hdQMa3uA</a:t>
            </a:r>
            <a:r>
              <a:rPr lang="en-GB" sz="1333" dirty="0"/>
              <a:t> </a:t>
            </a:r>
          </a:p>
          <a:p>
            <a:pPr marL="304807" indent="-304807">
              <a:buFont typeface="Arial" panose="020B0604020202020204" pitchFamily="34" charset="0"/>
              <a:buChar char="•"/>
            </a:pPr>
            <a:r>
              <a:rPr lang="en-GB" sz="1333" dirty="0"/>
              <a:t>Know You Can Have It All - Marisa Peer </a:t>
            </a:r>
            <a:r>
              <a:rPr lang="en-GB" sz="1333" dirty="0">
                <a:hlinkClick r:id="rId17"/>
              </a:rPr>
              <a:t>https://</a:t>
            </a:r>
            <a:r>
              <a:rPr lang="en-GB" sz="1333" dirty="0" err="1">
                <a:hlinkClick r:id="rId17"/>
              </a:rPr>
              <a:t>youtu.be</a:t>
            </a:r>
            <a:r>
              <a:rPr lang="en-GB" sz="1333" dirty="0">
                <a:hlinkClick r:id="rId17"/>
              </a:rPr>
              <a:t>/IKeaAbM2kJg </a:t>
            </a:r>
            <a:endParaRPr lang="en-GB" sz="1333" dirty="0"/>
          </a:p>
          <a:p>
            <a:endParaRPr lang="en-GB" sz="1200" dirty="0"/>
          </a:p>
        </p:txBody>
      </p:sp>
      <p:pic>
        <p:nvPicPr>
          <p:cNvPr id="3" name="Picture 11">
            <a:extLst>
              <a:ext uri="{FF2B5EF4-FFF2-40B4-BE49-F238E27FC236}">
                <a16:creationId xmlns:a16="http://schemas.microsoft.com/office/drawing/2014/main" id="{39C25FF2-1D18-2E47-A013-FD6441EDCA68}"/>
              </a:ext>
            </a:extLst>
          </p:cNvPr>
          <p:cNvPicPr>
            <a:picLocks noChangeAspect="1"/>
          </p:cNvPicPr>
          <p:nvPr/>
        </p:nvPicPr>
        <p:blipFill>
          <a:blip r:embed="rId18"/>
          <a:srcRect/>
          <a:stretch>
            <a:fillRect/>
          </a:stretch>
        </p:blipFill>
        <p:spPr>
          <a:xfrm>
            <a:off x="167478" y="144140"/>
            <a:ext cx="2189407" cy="727353"/>
          </a:xfrm>
          <a:prstGeom prst="rect">
            <a:avLst/>
          </a:prstGeom>
        </p:spPr>
      </p:pic>
    </p:spTree>
    <p:extLst>
      <p:ext uri="{BB962C8B-B14F-4D97-AF65-F5344CB8AC3E}">
        <p14:creationId xmlns:p14="http://schemas.microsoft.com/office/powerpoint/2010/main" val="16381731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9B591-1296-400E-B17F-1A503F449774}"/>
              </a:ext>
            </a:extLst>
          </p:cNvPr>
          <p:cNvSpPr>
            <a:spLocks noGrp="1"/>
          </p:cNvSpPr>
          <p:nvPr>
            <p:ph type="title"/>
          </p:nvPr>
        </p:nvSpPr>
        <p:spPr/>
        <p:txBody>
          <a:bodyPr/>
          <a:lstStyle/>
          <a:p>
            <a:r>
              <a:rPr lang="en-GB" dirty="0"/>
              <a:t>For further study</a:t>
            </a:r>
          </a:p>
        </p:txBody>
      </p:sp>
      <p:sp>
        <p:nvSpPr>
          <p:cNvPr id="4" name="Content Placeholder 3">
            <a:extLst>
              <a:ext uri="{FF2B5EF4-FFF2-40B4-BE49-F238E27FC236}">
                <a16:creationId xmlns:a16="http://schemas.microsoft.com/office/drawing/2014/main" id="{5A384D19-89C5-4C57-B6C2-5C414AF718E9}"/>
              </a:ext>
            </a:extLst>
          </p:cNvPr>
          <p:cNvSpPr txBox="1">
            <a:spLocks noGrp="1"/>
          </p:cNvSpPr>
          <p:nvPr>
            <p:ph idx="1"/>
          </p:nvPr>
        </p:nvSpPr>
        <p:spPr>
          <a:xfrm>
            <a:off x="475129" y="1690689"/>
            <a:ext cx="10515600" cy="2335683"/>
          </a:xfrm>
          <a:prstGeom prst="rect">
            <a:avLst/>
          </a:prstGeom>
          <a:noFill/>
        </p:spPr>
        <p:txBody>
          <a:bodyPr wrap="square">
            <a:spAutoFit/>
          </a:bodyPr>
          <a:lstStyle/>
          <a:p>
            <a:r>
              <a:rPr lang="en-GB" dirty="0">
                <a:hlinkClick r:id="rId2"/>
              </a:rPr>
              <a:t>Employee Engagement Best Practices for 2022 – YouTube</a:t>
            </a:r>
            <a:endParaRPr lang="en-GB" dirty="0"/>
          </a:p>
          <a:p>
            <a:r>
              <a:rPr lang="en-GB" dirty="0">
                <a:hlinkClick r:id="rId3"/>
              </a:rPr>
              <a:t>Employees first, customers second | Vineet </a:t>
            </a:r>
            <a:r>
              <a:rPr lang="en-GB" dirty="0" err="1">
                <a:hlinkClick r:id="rId3"/>
              </a:rPr>
              <a:t>Nayar</a:t>
            </a:r>
            <a:r>
              <a:rPr lang="en-GB" dirty="0">
                <a:hlinkClick r:id="rId3"/>
              </a:rPr>
              <a:t> | </a:t>
            </a:r>
            <a:r>
              <a:rPr lang="en-GB" dirty="0" err="1">
                <a:hlinkClick r:id="rId3"/>
              </a:rPr>
              <a:t>TEDxAix</a:t>
            </a:r>
            <a:r>
              <a:rPr lang="en-GB" dirty="0">
                <a:hlinkClick r:id="rId3"/>
              </a:rPr>
              <a:t> – YouTube</a:t>
            </a:r>
            <a:endParaRPr lang="en-GB" dirty="0"/>
          </a:p>
          <a:p>
            <a:r>
              <a:rPr lang="en-GB" dirty="0">
                <a:hlinkClick r:id="rId4"/>
              </a:rPr>
              <a:t>3 ways to create a work culture that brings out the best in employees | Chris White | </a:t>
            </a:r>
            <a:r>
              <a:rPr lang="en-GB" dirty="0" err="1">
                <a:hlinkClick r:id="rId4"/>
              </a:rPr>
              <a:t>TEDxAtlanta</a:t>
            </a:r>
            <a:r>
              <a:rPr lang="en-GB" dirty="0">
                <a:hlinkClick r:id="rId4"/>
              </a:rPr>
              <a:t> - YouTube</a:t>
            </a:r>
            <a:endParaRPr lang="en-GB" dirty="0"/>
          </a:p>
        </p:txBody>
      </p:sp>
    </p:spTree>
    <p:extLst>
      <p:ext uri="{BB962C8B-B14F-4D97-AF65-F5344CB8AC3E}">
        <p14:creationId xmlns:p14="http://schemas.microsoft.com/office/powerpoint/2010/main" val="18289228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CDA857-27D4-4EDE-9B72-6367D28B2D56}"/>
              </a:ext>
            </a:extLst>
          </p:cNvPr>
          <p:cNvSpPr>
            <a:spLocks noGrp="1"/>
          </p:cNvSpPr>
          <p:nvPr>
            <p:ph type="title"/>
          </p:nvPr>
        </p:nvSpPr>
        <p:spPr/>
        <p:txBody>
          <a:bodyPr/>
          <a:lstStyle/>
          <a:p>
            <a:r>
              <a:rPr lang="en-GB" dirty="0"/>
              <a:t>References</a:t>
            </a:r>
          </a:p>
        </p:txBody>
      </p:sp>
      <p:sp>
        <p:nvSpPr>
          <p:cNvPr id="6" name="Content Placeholder 5">
            <a:extLst>
              <a:ext uri="{FF2B5EF4-FFF2-40B4-BE49-F238E27FC236}">
                <a16:creationId xmlns:a16="http://schemas.microsoft.com/office/drawing/2014/main" id="{1EAC556A-F49D-43DA-B795-D7A72F03D02B}"/>
              </a:ext>
            </a:extLst>
          </p:cNvPr>
          <p:cNvSpPr>
            <a:spLocks noGrp="1"/>
          </p:cNvSpPr>
          <p:nvPr>
            <p:ph idx="1"/>
          </p:nvPr>
        </p:nvSpPr>
        <p:spPr>
          <a:xfrm>
            <a:off x="542366" y="1220509"/>
            <a:ext cx="11170023" cy="3741457"/>
          </a:xfrm>
        </p:spPr>
        <p:txBody>
          <a:bodyPr/>
          <a:lstStyle/>
          <a:p>
            <a:r>
              <a:rPr lang="en-GB" sz="1800" dirty="0">
                <a:solidFill>
                  <a:srgbClr val="000000"/>
                </a:solidFill>
                <a:latin typeface="+mj-lt"/>
                <a:ea typeface="Times New Roman" panose="02020603050405020304" pitchFamily="18" charset="0"/>
                <a:cs typeface="Arial" panose="020B0604020202020204" pitchFamily="34" charset="0"/>
              </a:rPr>
              <a:t>Bridger, E. (2018) </a:t>
            </a:r>
            <a:r>
              <a:rPr lang="en-GB" sz="1800" i="1" dirty="0">
                <a:solidFill>
                  <a:srgbClr val="000000"/>
                </a:solidFill>
                <a:latin typeface="+mj-lt"/>
                <a:ea typeface="Times New Roman" panose="02020603050405020304" pitchFamily="18" charset="0"/>
                <a:cs typeface="Arial" panose="020B0604020202020204" pitchFamily="34" charset="0"/>
              </a:rPr>
              <a:t>Employee engagement: a practical introduction</a:t>
            </a:r>
            <a:r>
              <a:rPr lang="en-GB" sz="1800" dirty="0">
                <a:solidFill>
                  <a:srgbClr val="000000"/>
                </a:solidFill>
                <a:latin typeface="+mj-lt"/>
                <a:ea typeface="Times New Roman" panose="02020603050405020304" pitchFamily="18" charset="0"/>
                <a:cs typeface="Arial" panose="020B0604020202020204" pitchFamily="34" charset="0"/>
              </a:rPr>
              <a:t>. 2nd ed. HR Fundamentals. London: CIPD and Kogan Page.</a:t>
            </a:r>
            <a:endParaRPr lang="en-GB" sz="1800" dirty="0">
              <a:latin typeface="+mj-lt"/>
              <a:ea typeface="Times New Roman" panose="02020603050405020304" pitchFamily="18" charset="0"/>
            </a:endParaRPr>
          </a:p>
          <a:p>
            <a:r>
              <a:rPr lang="en-GB" sz="1800" dirty="0">
                <a:solidFill>
                  <a:srgbClr val="000000"/>
                </a:solidFill>
                <a:latin typeface="+mj-lt"/>
                <a:ea typeface="Times New Roman" panose="02020603050405020304" pitchFamily="18" charset="0"/>
                <a:cs typeface="Arial" panose="020B0604020202020204" pitchFamily="34" charset="0"/>
              </a:rPr>
              <a:t>Leiter, M. P. and Bakker, A. B. (2010) </a:t>
            </a:r>
            <a:r>
              <a:rPr lang="en-GB" sz="1800" i="1" dirty="0">
                <a:solidFill>
                  <a:srgbClr val="000000"/>
                </a:solidFill>
                <a:latin typeface="+mj-lt"/>
                <a:ea typeface="Times New Roman" panose="02020603050405020304" pitchFamily="18" charset="0"/>
                <a:cs typeface="Arial" panose="020B0604020202020204" pitchFamily="34" charset="0"/>
              </a:rPr>
              <a:t>Work Engagement : A Handbook of Essential Theory and Research</a:t>
            </a:r>
            <a:r>
              <a:rPr lang="en-GB" sz="1800" dirty="0">
                <a:solidFill>
                  <a:srgbClr val="000000"/>
                </a:solidFill>
                <a:latin typeface="+mj-lt"/>
                <a:ea typeface="Times New Roman" panose="02020603050405020304" pitchFamily="18" charset="0"/>
                <a:cs typeface="Arial" panose="020B0604020202020204" pitchFamily="34" charset="0"/>
              </a:rPr>
              <a:t>. Hove [England]: Psychology Press.</a:t>
            </a:r>
          </a:p>
          <a:p>
            <a:r>
              <a:rPr lang="en-GB" sz="1800" dirty="0">
                <a:solidFill>
                  <a:srgbClr val="000000"/>
                </a:solidFill>
                <a:latin typeface="+mj-lt"/>
                <a:ea typeface="Times New Roman" panose="02020603050405020304" pitchFamily="18" charset="0"/>
                <a:cs typeface="Arial" panose="020B0604020202020204" pitchFamily="34" charset="0"/>
              </a:rPr>
              <a:t>TED (2015 )</a:t>
            </a:r>
            <a:r>
              <a:rPr lang="en-GB" sz="1800" i="1" dirty="0">
                <a:solidFill>
                  <a:srgbClr val="000000"/>
                </a:solidFill>
                <a:latin typeface="+mj-lt"/>
                <a:ea typeface="Times New Roman" panose="02020603050405020304" pitchFamily="18" charset="0"/>
                <a:cs typeface="Arial" panose="020B0604020202020204" pitchFamily="34" charset="0"/>
              </a:rPr>
              <a:t>Missing the obvious in employee recognition. </a:t>
            </a:r>
            <a:r>
              <a:rPr lang="en-GB" sz="1800" dirty="0">
                <a:solidFill>
                  <a:srgbClr val="000000"/>
                </a:solidFill>
                <a:latin typeface="+mj-lt"/>
                <a:ea typeface="Times New Roman" panose="02020603050405020304" pitchFamily="18" charset="0"/>
                <a:cs typeface="Arial" panose="020B0604020202020204" pitchFamily="34" charset="0"/>
              </a:rPr>
              <a:t>Available at: </a:t>
            </a:r>
            <a:r>
              <a:rPr lang="en-GB" sz="1800" dirty="0">
                <a:latin typeface="+mj-lt"/>
                <a:ea typeface="Times New Roman" panose="02020603050405020304" pitchFamily="18" charset="0"/>
              </a:rPr>
              <a:t>https://youtu.be/JWlzc6x5u10 (Accessed: 25 January 2022).</a:t>
            </a:r>
          </a:p>
          <a:p>
            <a:r>
              <a:rPr lang="en-GB" sz="1800" dirty="0">
                <a:latin typeface="+mj-lt"/>
                <a:ea typeface="Times New Roman" panose="02020603050405020304" pitchFamily="18" charset="0"/>
              </a:rPr>
              <a:t>Marriott (2018) </a:t>
            </a:r>
            <a:r>
              <a:rPr lang="en-GB" sz="1800" i="1" dirty="0">
                <a:latin typeface="+mj-lt"/>
                <a:ea typeface="Times New Roman" panose="02020603050405020304" pitchFamily="18" charset="0"/>
              </a:rPr>
              <a:t>Marriott’s </a:t>
            </a:r>
            <a:r>
              <a:rPr lang="en-GB" sz="1800" i="1" dirty="0" err="1">
                <a:latin typeface="+mj-lt"/>
                <a:ea typeface="Times New Roman" panose="02020603050405020304" pitchFamily="18" charset="0"/>
              </a:rPr>
              <a:t>TakeCare</a:t>
            </a:r>
            <a:r>
              <a:rPr lang="en-GB" sz="1800" i="1" dirty="0">
                <a:latin typeface="+mj-lt"/>
                <a:ea typeface="Times New Roman" panose="02020603050405020304" pitchFamily="18" charset="0"/>
              </a:rPr>
              <a:t> Culture / Living Our Core Values. </a:t>
            </a:r>
            <a:r>
              <a:rPr lang="en-GB" sz="1800" dirty="0">
                <a:latin typeface="+mj-lt"/>
                <a:ea typeface="Times New Roman" panose="02020603050405020304" pitchFamily="18" charset="0"/>
              </a:rPr>
              <a:t>Available at: https://youtu.be/Vtx7hPWIbjc    ( Accessed: 15 February 2022)</a:t>
            </a:r>
          </a:p>
          <a:p>
            <a:r>
              <a:rPr lang="en-GB" sz="1800" dirty="0">
                <a:latin typeface="+mj-lt"/>
                <a:ea typeface="Times New Roman" panose="02020603050405020304" pitchFamily="18" charset="0"/>
              </a:rPr>
              <a:t>Kruse, K (2015) </a:t>
            </a:r>
            <a:r>
              <a:rPr lang="en-GB" sz="1800" i="1" dirty="0">
                <a:latin typeface="+mj-lt"/>
                <a:ea typeface="Times New Roman" panose="02020603050405020304" pitchFamily="18" charset="0"/>
              </a:rPr>
              <a:t>What Is The Definition of Employee Engagement? </a:t>
            </a:r>
            <a:r>
              <a:rPr lang="en-GB" sz="1800" dirty="0">
                <a:latin typeface="+mj-lt"/>
                <a:ea typeface="Times New Roman" panose="02020603050405020304" pitchFamily="18" charset="0"/>
              </a:rPr>
              <a:t>Available at: https://youtu.be/Uu7EG6EZeAM (Accessed: 18 January 2022).</a:t>
            </a:r>
          </a:p>
          <a:p>
            <a:r>
              <a:rPr lang="en-GB" sz="1800" dirty="0">
                <a:latin typeface="+mj-lt"/>
                <a:ea typeface="Times New Roman" panose="02020603050405020304" pitchFamily="18" charset="0"/>
              </a:rPr>
              <a:t>Harvard Business Review (2022) </a:t>
            </a:r>
            <a:r>
              <a:rPr lang="en-GB" sz="1800" i="1" dirty="0">
                <a:latin typeface="+mj-lt"/>
                <a:ea typeface="Times New Roman" panose="02020603050405020304" pitchFamily="18" charset="0"/>
              </a:rPr>
              <a:t>Presentations.</a:t>
            </a:r>
            <a:r>
              <a:rPr lang="en-GB" sz="1800" dirty="0">
                <a:latin typeface="+mj-lt"/>
                <a:ea typeface="Times New Roman" panose="02020603050405020304" pitchFamily="18" charset="0"/>
              </a:rPr>
              <a:t> Harvard Business review. Boston: Harvard.</a:t>
            </a:r>
          </a:p>
          <a:p>
            <a:endParaRPr lang="en-GB" sz="1800" dirty="0">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90847269"/>
      </p:ext>
    </p:extLst>
  </p:cSld>
  <p:clrMapOvr>
    <a:masterClrMapping/>
  </p:clrMapOvr>
</p:sld>
</file>

<file path=ppt/theme/theme1.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Bi- Centennial Template</Template>
  <TotalTime>163</TotalTime>
  <Words>11583</Words>
  <Application>Microsoft Office PowerPoint</Application>
  <PresentationFormat>Widescreen</PresentationFormat>
  <Paragraphs>707</Paragraphs>
  <Slides>52</Slides>
  <Notes>39</Notes>
  <HiddenSlides>0</HiddenSlides>
  <MMClips>14</MMClips>
  <ScaleCrop>false</ScaleCrop>
  <HeadingPairs>
    <vt:vector size="6" baseType="variant">
      <vt:variant>
        <vt:lpstr>Fonts Used</vt:lpstr>
      </vt:variant>
      <vt:variant>
        <vt:i4>24</vt:i4>
      </vt:variant>
      <vt:variant>
        <vt:lpstr>Theme</vt:lpstr>
      </vt:variant>
      <vt:variant>
        <vt:i4>17</vt:i4>
      </vt:variant>
      <vt:variant>
        <vt:lpstr>Slide Titles</vt:lpstr>
      </vt:variant>
      <vt:variant>
        <vt:i4>52</vt:i4>
      </vt:variant>
    </vt:vector>
  </HeadingPairs>
  <TitlesOfParts>
    <vt:vector size="93" baseType="lpstr">
      <vt:lpstr>Abril Fatface</vt:lpstr>
      <vt:lpstr>-apple-system</vt:lpstr>
      <vt:lpstr>Archivo Black</vt:lpstr>
      <vt:lpstr>Archivo Black Bold</vt:lpstr>
      <vt:lpstr>Arial</vt:lpstr>
      <vt:lpstr>Arial Rounded MT Bold</vt:lpstr>
      <vt:lpstr>Calibri</vt:lpstr>
      <vt:lpstr>Calibri Light</vt:lpstr>
      <vt:lpstr>Caveat Brush Bold Italics</vt:lpstr>
      <vt:lpstr>effra</vt:lpstr>
      <vt:lpstr>Freestyle Script</vt:lpstr>
      <vt:lpstr>futurabook</vt:lpstr>
      <vt:lpstr>Glacial Indifference</vt:lpstr>
      <vt:lpstr>GT-Walsheim</vt:lpstr>
      <vt:lpstr>Indy Serif</vt:lpstr>
      <vt:lpstr>le-monde-livre-std</vt:lpstr>
      <vt:lpstr>metropolisbold</vt:lpstr>
      <vt:lpstr>Montserrat</vt:lpstr>
      <vt:lpstr>Muli Regular</vt:lpstr>
      <vt:lpstr>Muli Regular Bold</vt:lpstr>
      <vt:lpstr>Open Sans</vt:lpstr>
      <vt:lpstr>proxima-nova</vt:lpstr>
      <vt:lpstr>Roboto</vt:lpstr>
      <vt:lpstr>Varela Round</vt:lpstr>
      <vt:lpstr>Bi- Centennial Template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Theme1</vt:lpstr>
      <vt:lpstr>BA International Hotel Management  Operating Hotel Facilities  BMIH4006  Week Six</vt:lpstr>
      <vt:lpstr>Outcomes of the session</vt:lpstr>
      <vt:lpstr>PowerPoint Presentation</vt:lpstr>
      <vt:lpstr>Let’s recap last week:</vt:lpstr>
      <vt:lpstr>PowerPoint Presentation</vt:lpstr>
      <vt:lpstr>Any Questions?</vt:lpstr>
      <vt:lpstr>PowerPoint Presentation</vt:lpstr>
      <vt:lpstr>PowerPoint Presentation</vt:lpstr>
      <vt:lpstr>Zinger model of employee engagement</vt:lpstr>
      <vt:lpstr>Maslow’s Hierarchy of Needs</vt:lpstr>
      <vt:lpstr>The Kahn Model</vt:lpstr>
      <vt:lpstr>Group Discussion:</vt:lpstr>
      <vt:lpstr>PowerPoint Presentation</vt:lpstr>
      <vt:lpstr>PowerPoint Presentation</vt:lpstr>
      <vt:lpstr>PowerPoint Presentation</vt:lpstr>
      <vt:lpstr>Any Questions?</vt:lpstr>
      <vt:lpstr>PowerPoint Presentation</vt:lpstr>
      <vt:lpstr>PowerPoint Presentation</vt:lpstr>
      <vt:lpstr>Mission and vision statements</vt:lpstr>
      <vt:lpstr>Breakout Room Activity:</vt:lpstr>
      <vt:lpstr>PowerPoint Presentation</vt:lpstr>
      <vt:lpstr>PowerPoint Presentation</vt:lpstr>
      <vt:lpstr>PowerPoint Presentation</vt:lpstr>
      <vt:lpstr>Any Questions?</vt:lpstr>
      <vt:lpstr>Align your employees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Outcomes of the session</vt:lpstr>
      <vt:lpstr>Next Week: Industry Week </vt:lpstr>
      <vt:lpstr>I look forward to seeing you next week for industry week. If you have any questions in the meantime, please send an email l.blake@uwtsd.ac.uk. </vt:lpstr>
      <vt:lpstr>PowerPoint Presentation</vt:lpstr>
      <vt:lpstr>For further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Kathryn Roberts</dc:creator>
  <cp:lastModifiedBy>Laurence Blake</cp:lastModifiedBy>
  <cp:revision>20</cp:revision>
  <dcterms:created xsi:type="dcterms:W3CDTF">2022-01-24T18:31:56Z</dcterms:created>
  <dcterms:modified xsi:type="dcterms:W3CDTF">2023-02-01T21:55:58Z</dcterms:modified>
</cp:coreProperties>
</file>