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tiff" ContentType="image/tiff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92" r:id="rId1"/>
  </p:sldMasterIdLst>
  <p:notesMasterIdLst>
    <p:notesMasterId r:id="rId21"/>
  </p:notesMasterIdLst>
  <p:sldIdLst>
    <p:sldId id="256" r:id="rId2"/>
    <p:sldId id="294" r:id="rId3"/>
    <p:sldId id="291" r:id="rId4"/>
    <p:sldId id="304" r:id="rId5"/>
    <p:sldId id="305" r:id="rId6"/>
    <p:sldId id="307" r:id="rId7"/>
    <p:sldId id="320" r:id="rId8"/>
    <p:sldId id="321" r:id="rId9"/>
    <p:sldId id="322" r:id="rId10"/>
    <p:sldId id="323" r:id="rId11"/>
    <p:sldId id="324" r:id="rId12"/>
    <p:sldId id="326" r:id="rId13"/>
    <p:sldId id="327" r:id="rId14"/>
    <p:sldId id="328" r:id="rId15"/>
    <p:sldId id="329" r:id="rId16"/>
    <p:sldId id="330" r:id="rId17"/>
    <p:sldId id="331" r:id="rId18"/>
    <p:sldId id="332" r:id="rId19"/>
    <p:sldId id="319" r:id="rId20"/>
  </p:sldIdLst>
  <p:sldSz cx="9144000" cy="6858000" type="screen4x3"/>
  <p:notesSz cx="6858000" cy="9144000"/>
  <p:defaultTextStyle>
    <a:defPPr>
      <a:defRPr lang="en-GB"/>
    </a:defPPr>
    <a:lvl1pPr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ＭＳ Ｐゴシック" charset="-128"/>
        <a:cs typeface="+mn-cs"/>
      </a:defRPr>
    </a:lvl1pPr>
    <a:lvl2pPr marL="4572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ＭＳ Ｐゴシック" charset="-128"/>
        <a:cs typeface="+mn-cs"/>
      </a:defRPr>
    </a:lvl2pPr>
    <a:lvl3pPr marL="9144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ＭＳ Ｐゴシック" charset="-128"/>
        <a:cs typeface="+mn-cs"/>
      </a:defRPr>
    </a:lvl3pPr>
    <a:lvl4pPr marL="13716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ＭＳ Ｐゴシック" charset="-128"/>
        <a:cs typeface="+mn-cs"/>
      </a:defRPr>
    </a:lvl4pPr>
    <a:lvl5pPr marL="18288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ＭＳ Ｐゴシック" charset="-128"/>
        <a:cs typeface="+mn-cs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ＭＳ Ｐゴシック" charset="-128"/>
        <a:cs typeface="+mn-cs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ＭＳ Ｐゴシック" charset="-128"/>
        <a:cs typeface="+mn-cs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ＭＳ Ｐゴシック" charset="-128"/>
        <a:cs typeface="+mn-cs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ＭＳ Ｐゴシック" charset="-128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000000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22045"/>
    <p:restoredTop sz="93214"/>
  </p:normalViewPr>
  <p:slideViewPr>
    <p:cSldViewPr>
      <p:cViewPr varScale="1">
        <p:scale>
          <a:sx n="132" d="100"/>
          <a:sy n="132" d="100"/>
        </p:scale>
        <p:origin x="648" y="120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3" Type="http://schemas.openxmlformats.org/officeDocument/2006/relationships/slide" Target="slides/slide2.xml"/><Relationship Id="rId21" Type="http://schemas.openxmlformats.org/officeDocument/2006/relationships/notesMaster" Target="notesMasters/notesMaster1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theme" Target="theme/theme1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viewProps" Target="viewProp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presProps" Target="pres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88478E62-39F3-8C4C-BA68-398230AFA956}" type="datetimeFigureOut">
              <a:rPr lang="en-GB" smtClean="0"/>
              <a:t>01/11/2021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1371600" y="1143000"/>
            <a:ext cx="41148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184EF7E9-CF21-A643-BD19-255580BE35E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80354615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_rels/notesSlide1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6.xml"/><Relationship Id="rId1" Type="http://schemas.openxmlformats.org/officeDocument/2006/relationships/notesMaster" Target="../notesMasters/notesMaster1.xml"/></Relationships>
</file>

<file path=ppt/notesSlides/_rels/notesSlide1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7.xml"/><Relationship Id="rId1" Type="http://schemas.openxmlformats.org/officeDocument/2006/relationships/notesMaster" Target="../notesMasters/notesMaster1.xml"/></Relationships>
</file>

<file path=ppt/notesSlides/_rels/notesSlide1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8.xml"/><Relationship Id="rId1" Type="http://schemas.openxmlformats.org/officeDocument/2006/relationships/notesMaster" Target="../notesMasters/notesMaster1.xml"/></Relationships>
</file>

<file path=ppt/notesSlides/_rels/notesSlide1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9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7"/>
          <p:cNvSpPr>
            <a:spLocks noGrp="1" noChangeArrowheads="1"/>
          </p:cNvSpPr>
          <p:nvPr>
            <p:ph type="sldNum" sz="quarter" idx="5"/>
          </p:nvPr>
        </p:nvSpPr>
        <p:spPr>
          <a:ln/>
        </p:spPr>
        <p:txBody>
          <a:bodyPr/>
          <a:lstStyle/>
          <a:p>
            <a:fld id="{8167773C-2F43-024A-B150-E2807C879BC5}" type="slidenum">
              <a:rPr lang="en-US" altLang="en-US"/>
              <a:pPr/>
              <a:t>3</a:t>
            </a:fld>
            <a:endParaRPr lang="en-US" altLang="en-US"/>
          </a:p>
        </p:txBody>
      </p:sp>
      <p:sp>
        <p:nvSpPr>
          <p:cNvPr id="52226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52227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637051073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7"/>
          <p:cNvSpPr>
            <a:spLocks noGrp="1" noChangeArrowheads="1"/>
          </p:cNvSpPr>
          <p:nvPr>
            <p:ph type="sldNum" sz="quarter" idx="5"/>
          </p:nvPr>
        </p:nvSpPr>
        <p:spPr>
          <a:ln/>
        </p:spPr>
        <p:txBody>
          <a:bodyPr/>
          <a:lstStyle/>
          <a:p>
            <a:fld id="{8167773C-2F43-024A-B150-E2807C879BC5}" type="slidenum">
              <a:rPr lang="en-US" altLang="en-US"/>
              <a:pPr/>
              <a:t>4</a:t>
            </a:fld>
            <a:endParaRPr lang="en-US" altLang="en-US"/>
          </a:p>
        </p:txBody>
      </p:sp>
      <p:sp>
        <p:nvSpPr>
          <p:cNvPr id="52226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52227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1471498843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7"/>
          <p:cNvSpPr>
            <a:spLocks noGrp="1" noChangeArrowheads="1"/>
          </p:cNvSpPr>
          <p:nvPr>
            <p:ph type="sldNum" sz="quarter" idx="5"/>
          </p:nvPr>
        </p:nvSpPr>
        <p:spPr>
          <a:ln/>
        </p:spPr>
        <p:txBody>
          <a:bodyPr/>
          <a:lstStyle/>
          <a:p>
            <a:fld id="{8167773C-2F43-024A-B150-E2807C879BC5}" type="slidenum">
              <a:rPr lang="en-US" altLang="en-US"/>
              <a:pPr/>
              <a:t>5</a:t>
            </a:fld>
            <a:endParaRPr lang="en-US" altLang="en-US"/>
          </a:p>
        </p:txBody>
      </p:sp>
      <p:sp>
        <p:nvSpPr>
          <p:cNvPr id="52226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52227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1251530278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7"/>
          <p:cNvSpPr>
            <a:spLocks noGrp="1" noChangeArrowheads="1"/>
          </p:cNvSpPr>
          <p:nvPr>
            <p:ph type="sldNum" sz="quarter" idx="5"/>
          </p:nvPr>
        </p:nvSpPr>
        <p:spPr>
          <a:ln/>
        </p:spPr>
        <p:txBody>
          <a:bodyPr/>
          <a:lstStyle/>
          <a:p>
            <a:fld id="{8167773C-2F43-024A-B150-E2807C879BC5}" type="slidenum">
              <a:rPr lang="en-US" altLang="en-US"/>
              <a:pPr/>
              <a:t>6</a:t>
            </a:fld>
            <a:endParaRPr lang="en-US" altLang="en-US"/>
          </a:p>
        </p:txBody>
      </p:sp>
      <p:sp>
        <p:nvSpPr>
          <p:cNvPr id="52226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52227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1437312986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7"/>
          <p:cNvSpPr>
            <a:spLocks noGrp="1" noChangeArrowheads="1"/>
          </p:cNvSpPr>
          <p:nvPr>
            <p:ph type="sldNum" sz="quarter" idx="5"/>
          </p:nvPr>
        </p:nvSpPr>
        <p:spPr>
          <a:ln/>
        </p:spPr>
        <p:txBody>
          <a:bodyPr/>
          <a:lstStyle/>
          <a:p>
            <a:fld id="{8167773C-2F43-024A-B150-E2807C879BC5}" type="slidenum">
              <a:rPr lang="en-US" altLang="en-US"/>
              <a:pPr/>
              <a:t>7</a:t>
            </a:fld>
            <a:endParaRPr lang="en-US" altLang="en-US"/>
          </a:p>
        </p:txBody>
      </p:sp>
      <p:sp>
        <p:nvSpPr>
          <p:cNvPr id="52226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52227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135656314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7"/>
          <p:cNvSpPr>
            <a:spLocks noGrp="1" noChangeArrowheads="1"/>
          </p:cNvSpPr>
          <p:nvPr>
            <p:ph type="sldNum" sz="quarter" idx="5"/>
          </p:nvPr>
        </p:nvSpPr>
        <p:spPr>
          <a:ln/>
        </p:spPr>
        <p:txBody>
          <a:bodyPr/>
          <a:lstStyle/>
          <a:p>
            <a:fld id="{8167773C-2F43-024A-B150-E2807C879BC5}" type="slidenum">
              <a:rPr lang="en-US" altLang="en-US"/>
              <a:pPr/>
              <a:t>8</a:t>
            </a:fld>
            <a:endParaRPr lang="en-US" altLang="en-US"/>
          </a:p>
        </p:txBody>
      </p:sp>
      <p:sp>
        <p:nvSpPr>
          <p:cNvPr id="52226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52227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653561029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7"/>
          <p:cNvSpPr>
            <a:spLocks noGrp="1" noChangeArrowheads="1"/>
          </p:cNvSpPr>
          <p:nvPr>
            <p:ph type="sldNum" sz="quarter" idx="5"/>
          </p:nvPr>
        </p:nvSpPr>
        <p:spPr>
          <a:ln/>
        </p:spPr>
        <p:txBody>
          <a:bodyPr/>
          <a:lstStyle/>
          <a:p>
            <a:fld id="{8167773C-2F43-024A-B150-E2807C879BC5}" type="slidenum">
              <a:rPr lang="en-US" altLang="en-US"/>
              <a:pPr/>
              <a:t>9</a:t>
            </a:fld>
            <a:endParaRPr lang="en-US" altLang="en-US"/>
          </a:p>
        </p:txBody>
      </p:sp>
      <p:sp>
        <p:nvSpPr>
          <p:cNvPr id="52226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52227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1398757087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7"/>
          <p:cNvSpPr>
            <a:spLocks noGrp="1" noChangeArrowheads="1"/>
          </p:cNvSpPr>
          <p:nvPr>
            <p:ph type="sldNum" sz="quarter" idx="5"/>
          </p:nvPr>
        </p:nvSpPr>
        <p:spPr>
          <a:ln/>
        </p:spPr>
        <p:txBody>
          <a:bodyPr/>
          <a:lstStyle/>
          <a:p>
            <a:fld id="{8167773C-2F43-024A-B150-E2807C879BC5}" type="slidenum">
              <a:rPr lang="en-US" altLang="en-US"/>
              <a:pPr/>
              <a:t>10</a:t>
            </a:fld>
            <a:endParaRPr lang="en-US" altLang="en-US"/>
          </a:p>
        </p:txBody>
      </p:sp>
      <p:sp>
        <p:nvSpPr>
          <p:cNvPr id="52226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52227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2093856747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7"/>
          <p:cNvSpPr>
            <a:spLocks noGrp="1" noChangeArrowheads="1"/>
          </p:cNvSpPr>
          <p:nvPr>
            <p:ph type="sldNum" sz="quarter" idx="5"/>
          </p:nvPr>
        </p:nvSpPr>
        <p:spPr>
          <a:ln/>
        </p:spPr>
        <p:txBody>
          <a:bodyPr/>
          <a:lstStyle/>
          <a:p>
            <a:fld id="{8167773C-2F43-024A-B150-E2807C879BC5}" type="slidenum">
              <a:rPr lang="en-US" altLang="en-US"/>
              <a:pPr/>
              <a:t>11</a:t>
            </a:fld>
            <a:endParaRPr lang="en-US" altLang="en-US"/>
          </a:p>
        </p:txBody>
      </p:sp>
      <p:sp>
        <p:nvSpPr>
          <p:cNvPr id="52226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52227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572013152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7"/>
          <p:cNvSpPr>
            <a:spLocks noGrp="1" noChangeArrowheads="1"/>
          </p:cNvSpPr>
          <p:nvPr>
            <p:ph type="sldNum" sz="quarter" idx="5"/>
          </p:nvPr>
        </p:nvSpPr>
        <p:spPr>
          <a:ln/>
        </p:spPr>
        <p:txBody>
          <a:bodyPr/>
          <a:lstStyle/>
          <a:p>
            <a:fld id="{8167773C-2F43-024A-B150-E2807C879BC5}" type="slidenum">
              <a:rPr lang="en-US" altLang="en-US"/>
              <a:pPr/>
              <a:t>12</a:t>
            </a:fld>
            <a:endParaRPr lang="en-US" altLang="en-US"/>
          </a:p>
        </p:txBody>
      </p:sp>
      <p:sp>
        <p:nvSpPr>
          <p:cNvPr id="52226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52227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1021069377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7"/>
          <p:cNvSpPr>
            <a:spLocks noGrp="1" noChangeArrowheads="1"/>
          </p:cNvSpPr>
          <p:nvPr>
            <p:ph type="sldNum" sz="quarter" idx="5"/>
          </p:nvPr>
        </p:nvSpPr>
        <p:spPr>
          <a:ln/>
        </p:spPr>
        <p:txBody>
          <a:bodyPr/>
          <a:lstStyle/>
          <a:p>
            <a:fld id="{8167773C-2F43-024A-B150-E2807C879BC5}" type="slidenum">
              <a:rPr lang="en-US" altLang="en-US"/>
              <a:pPr/>
              <a:t>13</a:t>
            </a:fld>
            <a:endParaRPr lang="en-US" altLang="en-US"/>
          </a:p>
        </p:txBody>
      </p:sp>
      <p:sp>
        <p:nvSpPr>
          <p:cNvPr id="52226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52227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699271553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7"/>
          <p:cNvSpPr>
            <a:spLocks noGrp="1" noChangeArrowheads="1"/>
          </p:cNvSpPr>
          <p:nvPr>
            <p:ph type="sldNum" sz="quarter" idx="5"/>
          </p:nvPr>
        </p:nvSpPr>
        <p:spPr>
          <a:ln/>
        </p:spPr>
        <p:txBody>
          <a:bodyPr/>
          <a:lstStyle/>
          <a:p>
            <a:fld id="{8167773C-2F43-024A-B150-E2807C879BC5}" type="slidenum">
              <a:rPr lang="en-US" altLang="en-US"/>
              <a:pPr/>
              <a:t>14</a:t>
            </a:fld>
            <a:endParaRPr lang="en-US" altLang="en-US"/>
          </a:p>
        </p:txBody>
      </p:sp>
      <p:sp>
        <p:nvSpPr>
          <p:cNvPr id="52226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52227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2105517617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7"/>
          <p:cNvSpPr>
            <a:spLocks noGrp="1" noChangeArrowheads="1"/>
          </p:cNvSpPr>
          <p:nvPr>
            <p:ph type="sldNum" sz="quarter" idx="5"/>
          </p:nvPr>
        </p:nvSpPr>
        <p:spPr>
          <a:ln/>
        </p:spPr>
        <p:txBody>
          <a:bodyPr/>
          <a:lstStyle/>
          <a:p>
            <a:fld id="{8167773C-2F43-024A-B150-E2807C879BC5}" type="slidenum">
              <a:rPr lang="en-US" altLang="en-US"/>
              <a:pPr/>
              <a:t>15</a:t>
            </a:fld>
            <a:endParaRPr lang="en-US" altLang="en-US"/>
          </a:p>
        </p:txBody>
      </p:sp>
      <p:sp>
        <p:nvSpPr>
          <p:cNvPr id="52226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52227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1813947557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7"/>
          <p:cNvSpPr>
            <a:spLocks noGrp="1" noChangeArrowheads="1"/>
          </p:cNvSpPr>
          <p:nvPr>
            <p:ph type="sldNum" sz="quarter" idx="5"/>
          </p:nvPr>
        </p:nvSpPr>
        <p:spPr>
          <a:ln/>
        </p:spPr>
        <p:txBody>
          <a:bodyPr/>
          <a:lstStyle/>
          <a:p>
            <a:fld id="{8167773C-2F43-024A-B150-E2807C879BC5}" type="slidenum">
              <a:rPr lang="en-US" altLang="en-US"/>
              <a:pPr/>
              <a:t>16</a:t>
            </a:fld>
            <a:endParaRPr lang="en-US" altLang="en-US"/>
          </a:p>
        </p:txBody>
      </p:sp>
      <p:sp>
        <p:nvSpPr>
          <p:cNvPr id="52226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52227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374201672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7"/>
          <p:cNvSpPr>
            <a:spLocks noGrp="1" noChangeArrowheads="1"/>
          </p:cNvSpPr>
          <p:nvPr>
            <p:ph type="sldNum" sz="quarter" idx="5"/>
          </p:nvPr>
        </p:nvSpPr>
        <p:spPr>
          <a:ln/>
        </p:spPr>
        <p:txBody>
          <a:bodyPr/>
          <a:lstStyle/>
          <a:p>
            <a:fld id="{8167773C-2F43-024A-B150-E2807C879BC5}" type="slidenum">
              <a:rPr lang="en-US" altLang="en-US"/>
              <a:pPr/>
              <a:t>17</a:t>
            </a:fld>
            <a:endParaRPr lang="en-US" altLang="en-US"/>
          </a:p>
        </p:txBody>
      </p:sp>
      <p:sp>
        <p:nvSpPr>
          <p:cNvPr id="52226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52227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648862713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7"/>
          <p:cNvSpPr>
            <a:spLocks noGrp="1" noChangeArrowheads="1"/>
          </p:cNvSpPr>
          <p:nvPr>
            <p:ph type="sldNum" sz="quarter" idx="5"/>
          </p:nvPr>
        </p:nvSpPr>
        <p:spPr>
          <a:ln/>
        </p:spPr>
        <p:txBody>
          <a:bodyPr/>
          <a:lstStyle/>
          <a:p>
            <a:fld id="{8167773C-2F43-024A-B150-E2807C879BC5}" type="slidenum">
              <a:rPr lang="en-US" altLang="en-US"/>
              <a:pPr/>
              <a:t>18</a:t>
            </a:fld>
            <a:endParaRPr lang="en-US" altLang="en-US"/>
          </a:p>
        </p:txBody>
      </p:sp>
      <p:sp>
        <p:nvSpPr>
          <p:cNvPr id="52226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52227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922134327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184EF7E9-CF21-A643-BD19-255580BE35E4}" type="slidenum">
              <a:rPr lang="en-GB" smtClean="0"/>
              <a:t>19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3008732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>
          <a:xfrm>
            <a:off x="8418195" y="0"/>
            <a:ext cx="731520" cy="6858000"/>
          </a:xfrm>
          <a:prstGeom prst="rect">
            <a:avLst/>
          </a:prstGeom>
          <a:solidFill>
            <a:schemeClr val="bg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46404" y="758952"/>
            <a:ext cx="7063740" cy="4041648"/>
          </a:xfrm>
        </p:spPr>
        <p:txBody>
          <a:bodyPr anchor="b">
            <a:normAutofit/>
          </a:bodyPr>
          <a:lstStyle>
            <a:lvl1pPr algn="l">
              <a:lnSpc>
                <a:spcPct val="85000"/>
              </a:lnSpc>
              <a:defRPr sz="6200" baseline="0">
                <a:solidFill>
                  <a:schemeClr val="tx1"/>
                </a:solidFill>
              </a:defRPr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946404" y="4800600"/>
            <a:ext cx="7063740" cy="1691640"/>
          </a:xfrm>
        </p:spPr>
        <p:txBody>
          <a:bodyPr>
            <a:normAutofit/>
          </a:bodyPr>
          <a:lstStyle>
            <a:lvl1pPr marL="0" indent="0" algn="l">
              <a:buNone/>
              <a:defRPr sz="2000" spc="30" baseline="0">
                <a:solidFill>
                  <a:schemeClr val="tx1">
                    <a:lumMod val="75000"/>
                  </a:schemeClr>
                </a:solidFill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2000"/>
            </a:lvl3pPr>
            <a:lvl4pPr marL="1371600" indent="0" algn="ctr">
              <a:buNone/>
              <a:defRPr sz="2000"/>
            </a:lvl4pPr>
            <a:lvl5pPr marL="1828800" indent="0" algn="ctr">
              <a:buNone/>
              <a:defRPr sz="2000"/>
            </a:lvl5pPr>
            <a:lvl6pPr marL="2286000" indent="0" algn="ctr">
              <a:buNone/>
              <a:defRPr sz="2000"/>
            </a:lvl6pPr>
            <a:lvl7pPr marL="2743200" indent="0" algn="ctr">
              <a:buNone/>
              <a:defRPr sz="2000"/>
            </a:lvl7pPr>
            <a:lvl8pPr marL="3200400" indent="0" algn="ctr">
              <a:buNone/>
              <a:defRPr sz="2000"/>
            </a:lvl8pPr>
            <a:lvl9pPr marL="3657600" indent="0" algn="ctr">
              <a:buNone/>
              <a:defRPr sz="2000"/>
            </a:lvl9pPr>
          </a:lstStyle>
          <a:p>
            <a:r>
              <a:rPr lang="en-GB"/>
              <a:t>Click to edit Master subtitle style</a:t>
            </a:r>
            <a:endParaRPr lang="en-US" dirty="0"/>
          </a:p>
        </p:txBody>
      </p:sp>
      <p:sp>
        <p:nvSpPr>
          <p:cNvPr id="7" name="Rectangle 6"/>
          <p:cNvSpPr/>
          <p:nvPr/>
        </p:nvSpPr>
        <p:spPr>
          <a:xfrm>
            <a:off x="0" y="0"/>
            <a:ext cx="342900" cy="6858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bg2">
                    <a:lumMod val="60000"/>
                    <a:lumOff val="40000"/>
                  </a:schemeClr>
                </a:solidFill>
              </a:defRPr>
            </a:lvl1pPr>
          </a:lstStyle>
          <a:p>
            <a:pPr>
              <a:defRPr/>
            </a:pPr>
            <a:fld id="{DA8DEF35-6AE3-7A48-A391-7EA3E11513AB}" type="slidenum">
              <a:rPr lang="en-GB" altLang="en-US" smtClean="0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374038613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endParaRPr lang="en-GB" alt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en-GB" alt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559BDB15-24C6-C54C-9483-9DD530D03FBF}" type="slidenum">
              <a:rPr lang="en-GB" altLang="en-US" smtClean="0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575312500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46404" y="758952"/>
            <a:ext cx="7063740" cy="4041648"/>
          </a:xfrm>
        </p:spPr>
        <p:txBody>
          <a:bodyPr anchor="b">
            <a:normAutofit/>
          </a:bodyPr>
          <a:lstStyle>
            <a:lvl1pPr>
              <a:lnSpc>
                <a:spcPct val="85000"/>
              </a:lnSpc>
              <a:defRPr sz="6200" b="1" baseline="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946404" y="4800600"/>
            <a:ext cx="7063740" cy="1691640"/>
          </a:xfrm>
        </p:spPr>
        <p:txBody>
          <a:bodyPr anchor="t">
            <a:normAutofit/>
          </a:bodyPr>
          <a:lstStyle>
            <a:lvl1pPr marL="0" indent="0">
              <a:buNone/>
              <a:defRPr sz="20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endParaRPr lang="en-GB" alt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en-GB" alt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961D8884-FD74-DD44-8411-1EABD6297D10}" type="slidenum">
              <a:rPr lang="en-GB" altLang="en-US" smtClean="0"/>
              <a:pPr>
                <a:defRPr/>
              </a:pPr>
              <a:t>‹#›</a:t>
            </a:fld>
            <a:endParaRPr lang="en-GB" altLang="en-US"/>
          </a:p>
        </p:txBody>
      </p:sp>
      <p:sp>
        <p:nvSpPr>
          <p:cNvPr id="7" name="Rectangle 6"/>
          <p:cNvSpPr/>
          <p:nvPr/>
        </p:nvSpPr>
        <p:spPr>
          <a:xfrm>
            <a:off x="0" y="0"/>
            <a:ext cx="342900" cy="6858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</p:spTree>
    <p:extLst>
      <p:ext uri="{BB962C8B-B14F-4D97-AF65-F5344CB8AC3E}">
        <p14:creationId xmlns:p14="http://schemas.microsoft.com/office/powerpoint/2010/main" val="209878728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946404" y="1828801"/>
            <a:ext cx="3360420" cy="4351337"/>
          </a:xfrm>
        </p:spPr>
        <p:txBody>
          <a:bodyPr/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94860" y="1828801"/>
            <a:ext cx="3360420" cy="4351337"/>
          </a:xfrm>
        </p:spPr>
        <p:txBody>
          <a:bodyPr/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endParaRPr lang="en-GB" alt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en-GB" alt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80D7DA1B-3DD8-094F-9DA2-2805780FF346}" type="slidenum">
              <a:rPr lang="en-GB" altLang="en-US" smtClean="0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898980213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Title 9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946404" y="1717185"/>
            <a:ext cx="3360420" cy="731520"/>
          </a:xfrm>
        </p:spPr>
        <p:txBody>
          <a:bodyPr anchor="b">
            <a:normAutofit/>
          </a:bodyPr>
          <a:lstStyle>
            <a:lvl1pPr marL="0" indent="0">
              <a:spcBef>
                <a:spcPts val="0"/>
              </a:spcBef>
              <a:buNone/>
              <a:defRPr sz="2000" b="0">
                <a:solidFill>
                  <a:schemeClr val="tx2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946404" y="2507550"/>
            <a:ext cx="3360420" cy="3664650"/>
          </a:xfrm>
        </p:spPr>
        <p:txBody>
          <a:bodyPr/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11" name="Text Placeholder 10"/>
          <p:cNvSpPr>
            <a:spLocks noGrp="1"/>
          </p:cNvSpPr>
          <p:nvPr>
            <p:ph type="body" sz="quarter" idx="13"/>
          </p:nvPr>
        </p:nvSpPr>
        <p:spPr>
          <a:xfrm>
            <a:off x="4599432" y="1717185"/>
            <a:ext cx="3364992" cy="731520"/>
          </a:xfrm>
        </p:spPr>
        <p:txBody>
          <a:bodyPr anchor="b"/>
          <a:lstStyle>
            <a:lvl1pPr marL="0" indent="0">
              <a:spcBef>
                <a:spcPts val="0"/>
              </a:spcBef>
              <a:buNone/>
              <a:defRPr>
                <a:solidFill>
                  <a:schemeClr val="tx2"/>
                </a:solidFill>
              </a:defRPr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594860" y="2507550"/>
            <a:ext cx="3360420" cy="3664650"/>
          </a:xfrm>
        </p:spPr>
        <p:txBody>
          <a:bodyPr/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endParaRPr lang="en-GB" alt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en-GB" alt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9D94F2B4-BDDB-8E41-B8C9-65B955086BB0}" type="slidenum">
              <a:rPr lang="en-GB" altLang="en-US" smtClean="0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58478177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itle 5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endParaRPr lang="en-GB" alt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en-GB" alt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24C59E97-E4E8-794C-BAAD-97ACE59D56B5}" type="slidenum">
              <a:rPr lang="en-GB" altLang="en-US" smtClean="0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030786605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endParaRPr lang="en-GB" alt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en-GB" alt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B4FD295-E9F9-8142-8164-2BFE9963219B}" type="slidenum">
              <a:rPr lang="en-GB" altLang="en-US" smtClean="0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47286846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30936" y="457201"/>
            <a:ext cx="2400300" cy="1600197"/>
          </a:xfrm>
        </p:spPr>
        <p:txBody>
          <a:bodyPr anchor="b">
            <a:normAutofit/>
          </a:bodyPr>
          <a:lstStyle>
            <a:lvl1pPr>
              <a:defRPr sz="2800" b="1" baseline="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378200" y="685800"/>
            <a:ext cx="4559300" cy="5486400"/>
          </a:xfrm>
        </p:spPr>
        <p:txBody>
          <a:bodyPr/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30936" y="2099735"/>
            <a:ext cx="2400300" cy="3810001"/>
          </a:xfrm>
        </p:spPr>
        <p:txBody>
          <a:bodyPr>
            <a:normAutofit/>
          </a:bodyPr>
          <a:lstStyle>
            <a:lvl1pPr marL="0" indent="0">
              <a:lnSpc>
                <a:spcPct val="114000"/>
              </a:lnSpc>
              <a:spcBef>
                <a:spcPts val="800"/>
              </a:spcBef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endParaRPr lang="en-GB" alt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en-GB" alt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E399CC7E-0846-734F-AFFF-8830566540D9}" type="slidenum">
              <a:rPr lang="en-GB" altLang="en-US" smtClean="0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456275479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>
          <a:xfrm>
            <a:off x="-1" y="5105400"/>
            <a:ext cx="8417859" cy="17526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800" y="5257800"/>
            <a:ext cx="7486650" cy="914400"/>
          </a:xfrm>
        </p:spPr>
        <p:txBody>
          <a:bodyPr anchor="b">
            <a:normAutofit/>
          </a:bodyPr>
          <a:lstStyle>
            <a:lvl1pPr>
              <a:defRPr sz="2800" b="1">
                <a:solidFill>
                  <a:srgbClr val="FFFFFF"/>
                </a:solidFill>
              </a:defRPr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0" y="1"/>
            <a:ext cx="8469630" cy="5128923"/>
          </a:xfrm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GB"/>
              <a:t>Drag picture to placeholder or click icon to add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85800" y="6108590"/>
            <a:ext cx="7486650" cy="597011"/>
          </a:xfrm>
        </p:spPr>
        <p:txBody>
          <a:bodyPr>
            <a:normAutofit/>
          </a:bodyPr>
          <a:lstStyle>
            <a:lvl1pPr marL="0" indent="0">
              <a:lnSpc>
                <a:spcPct val="100000"/>
              </a:lnSpc>
              <a:spcBef>
                <a:spcPts val="800"/>
              </a:spcBef>
              <a:buNone/>
              <a:defRPr sz="1400">
                <a:solidFill>
                  <a:schemeClr val="accent1">
                    <a:lumMod val="20000"/>
                    <a:lumOff val="80000"/>
                  </a:schemeClr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endParaRPr lang="en-GB" alt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D65AEF78-2586-2C4B-848C-86700E23F7BC}" type="slidenum">
              <a:rPr lang="en-GB" altLang="en-US" smtClean="0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105355763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endParaRPr lang="en-GB" alt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en-GB" alt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2644D724-410D-2948-AA0F-7FF886E2436C}" type="slidenum">
              <a:rPr lang="en-GB" altLang="en-US" smtClean="0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626257122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486525" y="381000"/>
            <a:ext cx="1857375" cy="5897562"/>
          </a:xfrm>
        </p:spPr>
        <p:txBody>
          <a:bodyPr vert="eaVert"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571500" y="381000"/>
            <a:ext cx="5800725" cy="5897562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endParaRPr lang="en-GB" alt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en-GB" alt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114DE01E-6039-844E-80A7-AC5103E6E787}" type="slidenum">
              <a:rPr lang="en-GB" altLang="en-US" smtClean="0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68609550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8418195" y="0"/>
            <a:ext cx="731520" cy="6858000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946404" y="365760"/>
            <a:ext cx="7269480" cy="1325562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946404" y="1828801"/>
            <a:ext cx="6446520" cy="4351337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 rot="16200000">
            <a:off x="7831456" y="1044178"/>
            <a:ext cx="1904999" cy="27384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50" b="0">
                <a:solidFill>
                  <a:schemeClr val="tx2">
                    <a:lumMod val="40000"/>
                    <a:lumOff val="60000"/>
                  </a:schemeClr>
                </a:solidFill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 rot="16200000">
            <a:off x="6993255" y="4092178"/>
            <a:ext cx="3581400" cy="27384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50">
                <a:solidFill>
                  <a:schemeClr val="tx2">
                    <a:lumMod val="40000"/>
                    <a:lumOff val="60000"/>
                  </a:schemeClr>
                </a:solidFill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441055" y="6172201"/>
            <a:ext cx="685800" cy="593725"/>
          </a:xfrm>
          <a:prstGeom prst="rect">
            <a:avLst/>
          </a:prstGeom>
        </p:spPr>
        <p:txBody>
          <a:bodyPr vert="horz" lIns="27432" tIns="45720" rIns="27432" bIns="45720" rtlCol="0" anchor="ctr">
            <a:normAutofit/>
          </a:bodyPr>
          <a:lstStyle>
            <a:lvl1pPr algn="ctr">
              <a:defRPr sz="3200">
                <a:solidFill>
                  <a:schemeClr val="tx2">
                    <a:lumMod val="60000"/>
                    <a:lumOff val="40000"/>
                  </a:schemeClr>
                </a:solidFill>
                <a:latin typeface="+mj-lt"/>
              </a:defRPr>
            </a:lvl1pPr>
          </a:lstStyle>
          <a:p>
            <a:pPr>
              <a:defRPr/>
            </a:pPr>
            <a:fld id="{2C3EC882-7FAB-9C4E-86FB-B36C6C52ADDA}" type="slidenum">
              <a:rPr lang="en-GB" altLang="en-US" smtClean="0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13018825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93" r:id="rId1"/>
    <p:sldLayoutId id="2147483794" r:id="rId2"/>
    <p:sldLayoutId id="2147483795" r:id="rId3"/>
    <p:sldLayoutId id="2147483796" r:id="rId4"/>
    <p:sldLayoutId id="2147483797" r:id="rId5"/>
    <p:sldLayoutId id="2147483798" r:id="rId6"/>
    <p:sldLayoutId id="2147483799" r:id="rId7"/>
    <p:sldLayoutId id="2147483800" r:id="rId8"/>
    <p:sldLayoutId id="2147483801" r:id="rId9"/>
    <p:sldLayoutId id="2147483802" r:id="rId10"/>
    <p:sldLayoutId id="2147483803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000" b="1" kern="1200" spc="-70" baseline="0">
          <a:solidFill>
            <a:schemeClr val="accent1"/>
          </a:solidFill>
          <a:latin typeface="+mj-lt"/>
          <a:ea typeface="+mj-ea"/>
          <a:cs typeface="+mj-cs"/>
        </a:defRPr>
      </a:lvl1pPr>
    </p:titleStyle>
    <p:bodyStyle>
      <a:lvl1pPr marL="182880" indent="-182880" algn="l" defTabSz="914400" rtl="0" eaLnBrk="1" latinLnBrk="0" hangingPunct="1">
        <a:lnSpc>
          <a:spcPct val="95000"/>
        </a:lnSpc>
        <a:spcBef>
          <a:spcPts val="1400"/>
        </a:spcBef>
        <a:spcAft>
          <a:spcPts val="200"/>
        </a:spcAft>
        <a:buClr>
          <a:schemeClr val="accent1"/>
        </a:buClr>
        <a:buSzPct val="80000"/>
        <a:buFont typeface="Arial" pitchFamily="34" charset="0"/>
        <a:buChar char="•"/>
        <a:defRPr sz="2000" kern="1200" spc="10" baseline="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1pPr>
      <a:lvl2pPr marL="457200" indent="-182880" algn="l" defTabSz="914400" rtl="0" eaLnBrk="1" latinLnBrk="0" hangingPunct="1">
        <a:lnSpc>
          <a:spcPct val="90000"/>
        </a:lnSpc>
        <a:spcBef>
          <a:spcPts val="300"/>
        </a:spcBef>
        <a:spcAft>
          <a:spcPts val="300"/>
        </a:spcAft>
        <a:buClr>
          <a:schemeClr val="accent1"/>
        </a:buClr>
        <a:buFont typeface="Wingdings 2" pitchFamily="18" charset="2"/>
        <a:buChar char=""/>
        <a:defRPr sz="18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2pPr>
      <a:lvl3pPr marL="731520" indent="-182880" algn="l" defTabSz="914400" rtl="0" eaLnBrk="1" latinLnBrk="0" hangingPunct="1">
        <a:lnSpc>
          <a:spcPct val="90000"/>
        </a:lnSpc>
        <a:spcBef>
          <a:spcPts val="300"/>
        </a:spcBef>
        <a:spcAft>
          <a:spcPts val="300"/>
        </a:spcAft>
        <a:buClr>
          <a:schemeClr val="accent1"/>
        </a:buClr>
        <a:buFont typeface="Wingdings 2" pitchFamily="18" charset="2"/>
        <a:buChar char=""/>
        <a:defRPr sz="16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3pPr>
      <a:lvl4pPr marL="1005840" indent="-182880" algn="l" defTabSz="914400" rtl="0" eaLnBrk="1" latinLnBrk="0" hangingPunct="1">
        <a:lnSpc>
          <a:spcPct val="90000"/>
        </a:lnSpc>
        <a:spcBef>
          <a:spcPts val="300"/>
        </a:spcBef>
        <a:spcAft>
          <a:spcPts val="300"/>
        </a:spcAft>
        <a:buClr>
          <a:schemeClr val="accent1"/>
        </a:buClr>
        <a:buFont typeface="Wingdings 2" pitchFamily="18" charset="2"/>
        <a:buChar char=""/>
        <a:defRPr sz="14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4pPr>
      <a:lvl5pPr marL="1280160" indent="-182880" algn="l" defTabSz="914400" rtl="0" eaLnBrk="1" latinLnBrk="0" hangingPunct="1">
        <a:lnSpc>
          <a:spcPct val="90000"/>
        </a:lnSpc>
        <a:spcBef>
          <a:spcPts val="300"/>
        </a:spcBef>
        <a:spcAft>
          <a:spcPts val="300"/>
        </a:spcAft>
        <a:buClr>
          <a:schemeClr val="accent1"/>
        </a:buClr>
        <a:buFont typeface="Wingdings 2" pitchFamily="18" charset="2"/>
        <a:buChar char=""/>
        <a:defRPr sz="14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5pPr>
      <a:lvl6pPr marL="1600000" indent="-228600" algn="l" defTabSz="914400" rtl="0" eaLnBrk="1" latinLnBrk="0" hangingPunct="1">
        <a:lnSpc>
          <a:spcPct val="90000"/>
        </a:lnSpc>
        <a:spcBef>
          <a:spcPts val="300"/>
        </a:spcBef>
        <a:spcAft>
          <a:spcPts val="300"/>
        </a:spcAft>
        <a:buClr>
          <a:schemeClr val="accent1"/>
        </a:buClr>
        <a:buFont typeface="Wingdings 2" pitchFamily="18" charset="2"/>
        <a:buChar char=""/>
        <a:defRPr sz="14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6pPr>
      <a:lvl7pPr marL="1900000" indent="-228600" algn="l" defTabSz="914400" rtl="0" eaLnBrk="1" latinLnBrk="0" hangingPunct="1">
        <a:lnSpc>
          <a:spcPct val="90000"/>
        </a:lnSpc>
        <a:spcBef>
          <a:spcPts val="300"/>
        </a:spcBef>
        <a:spcAft>
          <a:spcPts val="300"/>
        </a:spcAft>
        <a:buClr>
          <a:schemeClr val="accent1"/>
        </a:buClr>
        <a:buFont typeface="Wingdings 2" pitchFamily="18" charset="2"/>
        <a:buChar char=""/>
        <a:defRPr sz="14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7pPr>
      <a:lvl8pPr marL="2200000" indent="-228600" algn="l" defTabSz="914400" rtl="0" eaLnBrk="1" latinLnBrk="0" hangingPunct="1">
        <a:lnSpc>
          <a:spcPct val="90000"/>
        </a:lnSpc>
        <a:spcBef>
          <a:spcPts val="300"/>
        </a:spcBef>
        <a:spcAft>
          <a:spcPts val="300"/>
        </a:spcAft>
        <a:buClr>
          <a:schemeClr val="accent1"/>
        </a:buClr>
        <a:buFont typeface="Wingdings 2" pitchFamily="18" charset="2"/>
        <a:buChar char=""/>
        <a:defRPr sz="14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8pPr>
      <a:lvl9pPr marL="2500000" indent="-228600" algn="l" defTabSz="914400" rtl="0" eaLnBrk="1" latinLnBrk="0" hangingPunct="1">
        <a:lnSpc>
          <a:spcPct val="90000"/>
        </a:lnSpc>
        <a:spcBef>
          <a:spcPts val="300"/>
        </a:spcBef>
        <a:spcAft>
          <a:spcPts val="300"/>
        </a:spcAft>
        <a:buClr>
          <a:schemeClr val="accent1"/>
        </a:buClr>
        <a:buFont typeface="Wingdings 2" pitchFamily="18" charset="2"/>
        <a:buChar char=""/>
        <a:defRPr sz="14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2.tiff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3.tiff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4.tiff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5.tiff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4.tiff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4.tiff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6.tiff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7.tiff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13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7.tiff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14.xml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9.tiff"/><Relationship Id="rId4" Type="http://schemas.openxmlformats.org/officeDocument/2006/relationships/image" Target="../media/image8.tiff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15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0.tiff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16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1.tiff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17.xm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0" name="Rectangle 2"/>
          <p:cNvSpPr>
            <a:spLocks noGrp="1" noChangeArrowheads="1"/>
          </p:cNvSpPr>
          <p:nvPr>
            <p:ph type="ctrTitle"/>
          </p:nvPr>
        </p:nvSpPr>
        <p:spPr>
          <a:xfrm>
            <a:off x="683568" y="1844824"/>
            <a:ext cx="7772400" cy="936625"/>
          </a:xfrm>
        </p:spPr>
        <p:txBody>
          <a:bodyPr>
            <a:normAutofit fontScale="90000"/>
          </a:bodyPr>
          <a:lstStyle/>
          <a:p>
            <a:pPr fontAlgn="auto">
              <a:spcAft>
                <a:spcPts val="0"/>
              </a:spcAft>
              <a:defRPr/>
            </a:pPr>
            <a:r>
              <a:rPr lang="en-GB" altLang="en-US" sz="4800" dirty="0">
                <a:ea typeface="ＭＳ Ｐゴシック" charset="-128"/>
              </a:rPr>
              <a:t>Introduction to </a:t>
            </a:r>
            <a:r>
              <a:rPr lang="en-GB" altLang="en-US" sz="4800">
                <a:ea typeface="ＭＳ Ｐゴシック" charset="-128"/>
              </a:rPr>
              <a:t>Clinical Assessment</a:t>
            </a:r>
            <a:br>
              <a:rPr lang="en-GB" altLang="en-US" sz="4800" dirty="0">
                <a:ea typeface="ＭＳ Ｐゴシック" charset="-128"/>
              </a:rPr>
            </a:br>
            <a:r>
              <a:rPr lang="en-GB" altLang="en-US" sz="4800" dirty="0">
                <a:ea typeface="ＭＳ Ｐゴシック" charset="-128"/>
              </a:rPr>
              <a:t>Practical – Knee MMTs</a:t>
            </a:r>
          </a:p>
        </p:txBody>
      </p:sp>
      <p:pic>
        <p:nvPicPr>
          <p:cNvPr id="3" name="Picture 2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940152" y="5733256"/>
            <a:ext cx="2273448" cy="749176"/>
          </a:xfrm>
          <a:prstGeom prst="rect">
            <a:avLst/>
          </a:prstGeom>
          <a:gradFill>
            <a:gsLst>
              <a:gs pos="0">
                <a:schemeClr val="accent1">
                  <a:lumMod val="5000"/>
                  <a:lumOff val="95000"/>
                </a:schemeClr>
              </a:gs>
              <a:gs pos="74000">
                <a:schemeClr val="accent1">
                  <a:lumMod val="45000"/>
                  <a:lumOff val="55000"/>
                </a:schemeClr>
              </a:gs>
              <a:gs pos="83000">
                <a:schemeClr val="accent1">
                  <a:lumMod val="45000"/>
                  <a:lumOff val="55000"/>
                </a:schemeClr>
              </a:gs>
              <a:gs pos="100000">
                <a:schemeClr val="accent1">
                  <a:lumMod val="30000"/>
                  <a:lumOff val="70000"/>
                </a:schemeClr>
              </a:gs>
            </a:gsLst>
            <a:lin ang="5400000" scaled="1"/>
          </a:gradFill>
          <a:ln>
            <a:solidFill>
              <a:schemeClr val="accent1"/>
            </a:solidFill>
          </a:ln>
        </p:spPr>
      </p:pic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Recap - AROM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946404" y="933593"/>
            <a:ext cx="3193548" cy="4408511"/>
          </a:xfrm>
        </p:spPr>
        <p:txBody>
          <a:bodyPr>
            <a:normAutofit/>
          </a:bodyPr>
          <a:lstStyle/>
          <a:p>
            <a:endParaRPr lang="en-GB" dirty="0"/>
          </a:p>
          <a:p>
            <a:endParaRPr lang="en-GB" dirty="0"/>
          </a:p>
          <a:p>
            <a:r>
              <a:rPr lang="en-US" dirty="0"/>
              <a:t>Flexion (0 to 135</a:t>
            </a:r>
            <a:r>
              <a:rPr lang="en-US" baseline="30000" dirty="0"/>
              <a:t>0</a:t>
            </a:r>
            <a:r>
              <a:rPr lang="en-US" dirty="0"/>
              <a:t>) </a:t>
            </a:r>
          </a:p>
          <a:p>
            <a:r>
              <a:rPr lang="en-US" dirty="0"/>
              <a:t>Extension (-5 to 0</a:t>
            </a:r>
            <a:r>
              <a:rPr lang="en-US" baseline="30000" dirty="0"/>
              <a:t>-</a:t>
            </a:r>
            <a:r>
              <a:rPr lang="en-US" dirty="0"/>
              <a:t>) </a:t>
            </a:r>
          </a:p>
          <a:p>
            <a:r>
              <a:rPr lang="en-US" dirty="0"/>
              <a:t>Medial </a:t>
            </a:r>
            <a:r>
              <a:rPr lang="en-US" dirty="0" err="1"/>
              <a:t>tibial</a:t>
            </a:r>
            <a:r>
              <a:rPr lang="en-US" dirty="0"/>
              <a:t> rotation (seated at 90</a:t>
            </a:r>
            <a:r>
              <a:rPr lang="en-US" baseline="30000" dirty="0"/>
              <a:t>0</a:t>
            </a:r>
            <a:r>
              <a:rPr lang="en-US" dirty="0"/>
              <a:t>) </a:t>
            </a:r>
          </a:p>
          <a:p>
            <a:pPr lvl="1"/>
            <a:r>
              <a:rPr lang="es-ES_tradnl" dirty="0">
                <a:latin typeface="+mj-lt"/>
              </a:rPr>
              <a:t>10-20</a:t>
            </a:r>
            <a:r>
              <a:rPr lang="es-ES_tradnl" baseline="30000" dirty="0">
                <a:latin typeface="+mj-lt"/>
              </a:rPr>
              <a:t>0</a:t>
            </a:r>
            <a:endParaRPr lang="es-ES_tradnl" dirty="0">
              <a:latin typeface="+mj-lt"/>
            </a:endParaRPr>
          </a:p>
          <a:p>
            <a:r>
              <a:rPr lang="es-ES_tradnl" dirty="0"/>
              <a:t>Lateral tibial </a:t>
            </a:r>
            <a:r>
              <a:rPr lang="es-ES_tradnl" dirty="0" err="1"/>
              <a:t>rotation</a:t>
            </a:r>
            <a:r>
              <a:rPr lang="es-ES_tradnl" dirty="0"/>
              <a:t> (</a:t>
            </a:r>
            <a:r>
              <a:rPr lang="es-ES_tradnl" dirty="0" err="1"/>
              <a:t>seated</a:t>
            </a:r>
            <a:r>
              <a:rPr lang="es-ES_tradnl" dirty="0"/>
              <a:t> at 90</a:t>
            </a:r>
            <a:r>
              <a:rPr lang="es-ES_tradnl" baseline="30000" dirty="0"/>
              <a:t>0</a:t>
            </a:r>
            <a:r>
              <a:rPr lang="es-ES_tradnl" dirty="0"/>
              <a:t>) </a:t>
            </a:r>
          </a:p>
          <a:p>
            <a:pPr lvl="1"/>
            <a:r>
              <a:rPr lang="es-ES_tradnl" dirty="0">
                <a:latin typeface="+mj-lt"/>
              </a:rPr>
              <a:t>20-30</a:t>
            </a:r>
            <a:r>
              <a:rPr lang="es-ES_tradnl" baseline="30000" dirty="0">
                <a:latin typeface="+mj-lt"/>
              </a:rPr>
              <a:t>0</a:t>
            </a:r>
            <a:endParaRPr lang="en-GB" dirty="0">
              <a:latin typeface="+mj-lt"/>
            </a:endParaRPr>
          </a:p>
        </p:txBody>
      </p:sp>
      <p:pic>
        <p:nvPicPr>
          <p:cNvPr id="5" name="Picture 4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876734" y="5805549"/>
            <a:ext cx="2273448" cy="749176"/>
          </a:xfrm>
          <a:prstGeom prst="rect">
            <a:avLst/>
          </a:prstGeom>
          <a:gradFill>
            <a:gsLst>
              <a:gs pos="0">
                <a:schemeClr val="accent1">
                  <a:lumMod val="5000"/>
                  <a:lumOff val="95000"/>
                </a:schemeClr>
              </a:gs>
              <a:gs pos="74000">
                <a:schemeClr val="accent1">
                  <a:lumMod val="45000"/>
                  <a:lumOff val="55000"/>
                </a:schemeClr>
              </a:gs>
              <a:gs pos="83000">
                <a:schemeClr val="accent1">
                  <a:lumMod val="45000"/>
                  <a:lumOff val="55000"/>
                </a:schemeClr>
              </a:gs>
              <a:gs pos="100000">
                <a:schemeClr val="accent1">
                  <a:lumMod val="30000"/>
                  <a:lumOff val="70000"/>
                </a:schemeClr>
              </a:gs>
            </a:gsLst>
            <a:lin ang="5400000" scaled="1"/>
          </a:gradFill>
          <a:ln>
            <a:solidFill>
              <a:schemeClr val="accent1"/>
            </a:solidFill>
          </a:ln>
        </p:spPr>
      </p:pic>
    </p:spTree>
    <p:extLst>
      <p:ext uri="{BB962C8B-B14F-4D97-AF65-F5344CB8AC3E}">
        <p14:creationId xmlns:p14="http://schemas.microsoft.com/office/powerpoint/2010/main" val="442033842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Rectangle 2"/>
          <p:cNvSpPr txBox="1">
            <a:spLocks noChangeArrowheads="1"/>
          </p:cNvSpPr>
          <p:nvPr/>
        </p:nvSpPr>
        <p:spPr>
          <a:xfrm>
            <a:off x="539552" y="818739"/>
            <a:ext cx="7269163" cy="759619"/>
          </a:xfrm>
          <a:prstGeom prst="rect">
            <a:avLst/>
          </a:prstGeom>
        </p:spPr>
        <p:txBody>
          <a:bodyPr vert="horz" lIns="91440" tIns="45720" rIns="91440" bIns="45720" rtlCol="0" anchor="b">
            <a:normAutofit fontScale="85000" lnSpcReduction="10000"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000" b="1" kern="1200" spc="-70" baseline="0">
                <a:solidFill>
                  <a:schemeClr val="accent1"/>
                </a:solidFill>
                <a:latin typeface="+mj-lt"/>
                <a:ea typeface="+mj-ea"/>
                <a:cs typeface="+mj-cs"/>
              </a:defRPr>
            </a:lvl1pPr>
          </a:lstStyle>
          <a:p>
            <a:pPr fontAlgn="auto">
              <a:spcAft>
                <a:spcPts val="0"/>
              </a:spcAft>
            </a:pPr>
            <a:r>
              <a:rPr lang="en-GB" altLang="en-US" dirty="0"/>
              <a:t>Manual Muscle Testing - PROM</a:t>
            </a:r>
          </a:p>
        </p:txBody>
      </p:sp>
      <p:sp>
        <p:nvSpPr>
          <p:cNvPr id="8" name="Rectangle 3"/>
          <p:cNvSpPr>
            <a:spLocks noGrp="1" noChangeArrowheads="1"/>
          </p:cNvSpPr>
          <p:nvPr>
            <p:ph idx="1"/>
          </p:nvPr>
        </p:nvSpPr>
        <p:spPr>
          <a:xfrm>
            <a:off x="539552" y="1556792"/>
            <a:ext cx="7427168" cy="4525963"/>
          </a:xfrm>
        </p:spPr>
        <p:txBody>
          <a:bodyPr>
            <a:normAutofit/>
          </a:bodyPr>
          <a:lstStyle/>
          <a:p>
            <a:endParaRPr lang="en-GB" sz="2400" dirty="0"/>
          </a:p>
          <a:p>
            <a:r>
              <a:rPr lang="en-GB" sz="2400" dirty="0"/>
              <a:t>Active movement to </a:t>
            </a:r>
            <a:r>
              <a:rPr lang="en-GB" sz="2400" dirty="0" err="1"/>
              <a:t>EoR</a:t>
            </a:r>
            <a:r>
              <a:rPr lang="en-GB" sz="2400" dirty="0"/>
              <a:t> then passive overpressure applied- note range and end feel </a:t>
            </a:r>
          </a:p>
          <a:p>
            <a:r>
              <a:rPr lang="en-GB" sz="2400" dirty="0"/>
              <a:t>Flexion (soft)</a:t>
            </a:r>
          </a:p>
          <a:p>
            <a:r>
              <a:rPr lang="en-GB" sz="2400" dirty="0"/>
              <a:t>Extension (hard)</a:t>
            </a:r>
          </a:p>
          <a:p>
            <a:r>
              <a:rPr lang="fr-FR" sz="2400" dirty="0" err="1"/>
              <a:t>Medial</a:t>
            </a:r>
            <a:r>
              <a:rPr lang="fr-FR" sz="2400" dirty="0"/>
              <a:t> tibial rotation (</a:t>
            </a:r>
            <a:r>
              <a:rPr lang="fr-FR" sz="2400" dirty="0" err="1"/>
              <a:t>springy</a:t>
            </a:r>
            <a:r>
              <a:rPr lang="fr-FR" sz="2400" dirty="0"/>
              <a:t>) </a:t>
            </a:r>
          </a:p>
          <a:p>
            <a:r>
              <a:rPr lang="fr-FR" sz="2400" dirty="0" err="1"/>
              <a:t>Lateral</a:t>
            </a:r>
            <a:r>
              <a:rPr lang="fr-FR" sz="2400" dirty="0"/>
              <a:t> tibial rotation (</a:t>
            </a:r>
            <a:r>
              <a:rPr lang="fr-FR" sz="2400" dirty="0" err="1"/>
              <a:t>springy</a:t>
            </a:r>
            <a:r>
              <a:rPr lang="fr-FR" sz="2400" dirty="0"/>
              <a:t>) </a:t>
            </a:r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876734" y="5805549"/>
            <a:ext cx="2273448" cy="749176"/>
          </a:xfrm>
          <a:prstGeom prst="rect">
            <a:avLst/>
          </a:prstGeom>
          <a:gradFill>
            <a:gsLst>
              <a:gs pos="0">
                <a:schemeClr val="accent1">
                  <a:lumMod val="5000"/>
                  <a:lumOff val="95000"/>
                </a:schemeClr>
              </a:gs>
              <a:gs pos="74000">
                <a:schemeClr val="accent1">
                  <a:lumMod val="45000"/>
                  <a:lumOff val="55000"/>
                </a:schemeClr>
              </a:gs>
              <a:gs pos="83000">
                <a:schemeClr val="accent1">
                  <a:lumMod val="45000"/>
                  <a:lumOff val="55000"/>
                </a:schemeClr>
              </a:gs>
              <a:gs pos="100000">
                <a:schemeClr val="accent1">
                  <a:lumMod val="30000"/>
                  <a:lumOff val="70000"/>
                </a:schemeClr>
              </a:gs>
            </a:gsLst>
            <a:lin ang="5400000" scaled="1"/>
          </a:gradFill>
          <a:ln>
            <a:solidFill>
              <a:schemeClr val="accent1"/>
            </a:solidFill>
          </a:ln>
        </p:spPr>
      </p:pic>
    </p:spTree>
    <p:extLst>
      <p:ext uri="{BB962C8B-B14F-4D97-AF65-F5344CB8AC3E}">
        <p14:creationId xmlns:p14="http://schemas.microsoft.com/office/powerpoint/2010/main" val="529402142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Rectangle 2"/>
          <p:cNvSpPr txBox="1">
            <a:spLocks noChangeArrowheads="1"/>
          </p:cNvSpPr>
          <p:nvPr/>
        </p:nvSpPr>
        <p:spPr>
          <a:xfrm>
            <a:off x="539552" y="332656"/>
            <a:ext cx="7269163" cy="759619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000" b="1" kern="1200" spc="-70" baseline="0">
                <a:solidFill>
                  <a:schemeClr val="accent1"/>
                </a:solidFill>
                <a:latin typeface="+mj-lt"/>
                <a:ea typeface="+mj-ea"/>
                <a:cs typeface="+mj-cs"/>
              </a:defRPr>
            </a:lvl1pPr>
          </a:lstStyle>
          <a:p>
            <a:pPr fontAlgn="auto">
              <a:spcAft>
                <a:spcPts val="0"/>
              </a:spcAft>
            </a:pPr>
            <a:r>
              <a:rPr lang="en-GB" altLang="en-US" dirty="0"/>
              <a:t>Manual Muscle Testing (7)</a:t>
            </a:r>
          </a:p>
        </p:txBody>
      </p:sp>
      <p:sp>
        <p:nvSpPr>
          <p:cNvPr id="8" name="Rectangle 3"/>
          <p:cNvSpPr>
            <a:spLocks noGrp="1" noChangeArrowheads="1"/>
          </p:cNvSpPr>
          <p:nvPr>
            <p:ph idx="1"/>
          </p:nvPr>
        </p:nvSpPr>
        <p:spPr>
          <a:xfrm>
            <a:off x="539552" y="1340768"/>
            <a:ext cx="5337182" cy="4525963"/>
          </a:xfrm>
        </p:spPr>
        <p:txBody>
          <a:bodyPr>
            <a:normAutofit fontScale="92500"/>
          </a:bodyPr>
          <a:lstStyle/>
          <a:p>
            <a:pPr>
              <a:lnSpc>
                <a:spcPct val="90000"/>
              </a:lnSpc>
              <a:spcAft>
                <a:spcPct val="50000"/>
              </a:spcAft>
            </a:pPr>
            <a:r>
              <a:rPr lang="en-GB" altLang="en-US" sz="2400" dirty="0"/>
              <a:t>Quadriceps (as a group) </a:t>
            </a:r>
          </a:p>
          <a:p>
            <a:pPr>
              <a:lnSpc>
                <a:spcPct val="90000"/>
              </a:lnSpc>
              <a:spcAft>
                <a:spcPct val="50000"/>
              </a:spcAft>
            </a:pPr>
            <a:r>
              <a:rPr lang="en-GB" altLang="en-US" sz="2400" dirty="0" err="1"/>
              <a:t>Vastus</a:t>
            </a:r>
            <a:r>
              <a:rPr lang="en-GB" altLang="en-US" sz="2400" dirty="0"/>
              <a:t> </a:t>
            </a:r>
            <a:r>
              <a:rPr lang="en-GB" altLang="en-US" sz="2400" dirty="0" err="1"/>
              <a:t>Medialis</a:t>
            </a:r>
            <a:r>
              <a:rPr lang="en-GB" altLang="en-US" sz="2400" dirty="0"/>
              <a:t> </a:t>
            </a:r>
            <a:r>
              <a:rPr lang="en-GB" altLang="en-US" sz="2400" dirty="0" err="1"/>
              <a:t>Obliquus</a:t>
            </a:r>
            <a:r>
              <a:rPr lang="en-GB" altLang="en-US" sz="2400" dirty="0"/>
              <a:t> (isolated)</a:t>
            </a:r>
          </a:p>
          <a:p>
            <a:pPr>
              <a:lnSpc>
                <a:spcPct val="90000"/>
              </a:lnSpc>
              <a:spcAft>
                <a:spcPct val="50000"/>
              </a:spcAft>
            </a:pPr>
            <a:r>
              <a:rPr lang="en-GB" altLang="en-US" sz="2400" dirty="0"/>
              <a:t>Rectus </a:t>
            </a:r>
            <a:r>
              <a:rPr lang="en-GB" altLang="en-US" sz="2400" dirty="0" err="1"/>
              <a:t>Femoris</a:t>
            </a:r>
            <a:endParaRPr lang="en-GB" altLang="en-US" sz="2400" dirty="0"/>
          </a:p>
          <a:p>
            <a:pPr>
              <a:lnSpc>
                <a:spcPct val="90000"/>
              </a:lnSpc>
              <a:spcAft>
                <a:spcPct val="50000"/>
              </a:spcAft>
            </a:pPr>
            <a:r>
              <a:rPr lang="en-GB" altLang="en-US" sz="2400" dirty="0" err="1"/>
              <a:t>Iliotibial</a:t>
            </a:r>
            <a:r>
              <a:rPr lang="en-GB" altLang="en-US" sz="2400" dirty="0"/>
              <a:t> Band (TFL)</a:t>
            </a:r>
          </a:p>
          <a:p>
            <a:pPr>
              <a:lnSpc>
                <a:spcPct val="90000"/>
              </a:lnSpc>
              <a:spcAft>
                <a:spcPct val="50000"/>
              </a:spcAft>
            </a:pPr>
            <a:r>
              <a:rPr lang="en-GB" altLang="en-US" sz="2400" dirty="0"/>
              <a:t>Hamstrings (as a group)</a:t>
            </a:r>
          </a:p>
          <a:p>
            <a:pPr>
              <a:lnSpc>
                <a:spcPct val="90000"/>
              </a:lnSpc>
              <a:spcAft>
                <a:spcPct val="50000"/>
              </a:spcAft>
            </a:pPr>
            <a:r>
              <a:rPr lang="en-GB" altLang="en-US" sz="2400" dirty="0" err="1"/>
              <a:t>Popliteus</a:t>
            </a:r>
            <a:endParaRPr lang="en-GB" altLang="en-US" sz="2400" dirty="0"/>
          </a:p>
          <a:p>
            <a:pPr>
              <a:lnSpc>
                <a:spcPct val="90000"/>
              </a:lnSpc>
              <a:spcAft>
                <a:spcPct val="50000"/>
              </a:spcAft>
            </a:pPr>
            <a:r>
              <a:rPr lang="en-GB" altLang="en-US" sz="2400" dirty="0"/>
              <a:t>Gastrocnemius</a:t>
            </a:r>
          </a:p>
        </p:txBody>
      </p:sp>
      <p:pic>
        <p:nvPicPr>
          <p:cNvPr id="5" name="Picture 4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876734" y="5805549"/>
            <a:ext cx="2273448" cy="749176"/>
          </a:xfrm>
          <a:prstGeom prst="rect">
            <a:avLst/>
          </a:prstGeom>
          <a:gradFill>
            <a:gsLst>
              <a:gs pos="0">
                <a:schemeClr val="accent1">
                  <a:lumMod val="5000"/>
                  <a:lumOff val="95000"/>
                </a:schemeClr>
              </a:gs>
              <a:gs pos="74000">
                <a:schemeClr val="accent1">
                  <a:lumMod val="45000"/>
                  <a:lumOff val="55000"/>
                </a:schemeClr>
              </a:gs>
              <a:gs pos="83000">
                <a:schemeClr val="accent1">
                  <a:lumMod val="45000"/>
                  <a:lumOff val="55000"/>
                </a:schemeClr>
              </a:gs>
              <a:gs pos="100000">
                <a:schemeClr val="accent1">
                  <a:lumMod val="30000"/>
                  <a:lumOff val="70000"/>
                </a:schemeClr>
              </a:gs>
            </a:gsLst>
            <a:lin ang="5400000" scaled="1"/>
          </a:gradFill>
          <a:ln>
            <a:solidFill>
              <a:schemeClr val="accent1"/>
            </a:solidFill>
          </a:ln>
        </p:spPr>
      </p:pic>
    </p:spTree>
    <p:extLst>
      <p:ext uri="{BB962C8B-B14F-4D97-AF65-F5344CB8AC3E}">
        <p14:creationId xmlns:p14="http://schemas.microsoft.com/office/powerpoint/2010/main" val="951358794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Rectangle 2"/>
          <p:cNvSpPr txBox="1">
            <a:spLocks noChangeArrowheads="1"/>
          </p:cNvSpPr>
          <p:nvPr/>
        </p:nvSpPr>
        <p:spPr>
          <a:xfrm>
            <a:off x="539552" y="332656"/>
            <a:ext cx="7269163" cy="759619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000" b="1" kern="1200" spc="-70" baseline="0">
                <a:solidFill>
                  <a:schemeClr val="accent1"/>
                </a:solidFill>
                <a:latin typeface="+mj-lt"/>
                <a:ea typeface="+mj-ea"/>
                <a:cs typeface="+mj-cs"/>
              </a:defRPr>
            </a:lvl1pPr>
          </a:lstStyle>
          <a:p>
            <a:pPr fontAlgn="auto">
              <a:spcAft>
                <a:spcPts val="0"/>
              </a:spcAft>
            </a:pPr>
            <a:r>
              <a:rPr lang="en-GB" altLang="en-US" dirty="0"/>
              <a:t>Manual Muscle Testing</a:t>
            </a:r>
          </a:p>
        </p:txBody>
      </p:sp>
      <p:sp>
        <p:nvSpPr>
          <p:cNvPr id="8" name="Rectangle 3"/>
          <p:cNvSpPr>
            <a:spLocks noGrp="1" noChangeArrowheads="1"/>
          </p:cNvSpPr>
          <p:nvPr>
            <p:ph idx="1"/>
          </p:nvPr>
        </p:nvSpPr>
        <p:spPr>
          <a:xfrm>
            <a:off x="539552" y="1340768"/>
            <a:ext cx="4824536" cy="5202322"/>
          </a:xfrm>
        </p:spPr>
        <p:txBody>
          <a:bodyPr>
            <a:normAutofit/>
          </a:bodyPr>
          <a:lstStyle/>
          <a:p>
            <a:pPr>
              <a:lnSpc>
                <a:spcPct val="90000"/>
              </a:lnSpc>
              <a:spcAft>
                <a:spcPct val="50000"/>
              </a:spcAft>
            </a:pPr>
            <a:r>
              <a:rPr lang="en-GB" altLang="en-US" sz="2400" b="1" dirty="0"/>
              <a:t>Quadriceps as a Group</a:t>
            </a:r>
          </a:p>
        </p:txBody>
      </p:sp>
      <p:pic>
        <p:nvPicPr>
          <p:cNvPr id="9" name="Picture 8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876734" y="5805549"/>
            <a:ext cx="2273448" cy="749176"/>
          </a:xfrm>
          <a:prstGeom prst="rect">
            <a:avLst/>
          </a:prstGeom>
          <a:gradFill>
            <a:gsLst>
              <a:gs pos="0">
                <a:schemeClr val="accent1">
                  <a:lumMod val="5000"/>
                  <a:lumOff val="95000"/>
                </a:schemeClr>
              </a:gs>
              <a:gs pos="74000">
                <a:schemeClr val="accent1">
                  <a:lumMod val="45000"/>
                  <a:lumOff val="55000"/>
                </a:schemeClr>
              </a:gs>
              <a:gs pos="83000">
                <a:schemeClr val="accent1">
                  <a:lumMod val="45000"/>
                  <a:lumOff val="55000"/>
                </a:schemeClr>
              </a:gs>
              <a:gs pos="100000">
                <a:schemeClr val="accent1">
                  <a:lumMod val="30000"/>
                  <a:lumOff val="70000"/>
                </a:schemeClr>
              </a:gs>
            </a:gsLst>
            <a:lin ang="5400000" scaled="1"/>
          </a:gradFill>
          <a:ln>
            <a:solidFill>
              <a:schemeClr val="accent1"/>
            </a:solidFill>
          </a:ln>
        </p:spPr>
      </p:pic>
    </p:spTree>
    <p:extLst>
      <p:ext uri="{BB962C8B-B14F-4D97-AF65-F5344CB8AC3E}">
        <p14:creationId xmlns:p14="http://schemas.microsoft.com/office/powerpoint/2010/main" val="1233724409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Rectangle 2"/>
          <p:cNvSpPr txBox="1">
            <a:spLocks noChangeArrowheads="1"/>
          </p:cNvSpPr>
          <p:nvPr/>
        </p:nvSpPr>
        <p:spPr>
          <a:xfrm>
            <a:off x="539552" y="332656"/>
            <a:ext cx="7269163" cy="759619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000" b="1" kern="1200" spc="-70" baseline="0">
                <a:solidFill>
                  <a:schemeClr val="accent1"/>
                </a:solidFill>
                <a:latin typeface="+mj-lt"/>
                <a:ea typeface="+mj-ea"/>
                <a:cs typeface="+mj-cs"/>
              </a:defRPr>
            </a:lvl1pPr>
          </a:lstStyle>
          <a:p>
            <a:pPr fontAlgn="auto">
              <a:spcAft>
                <a:spcPts val="0"/>
              </a:spcAft>
            </a:pPr>
            <a:r>
              <a:rPr lang="en-GB" altLang="en-US" dirty="0"/>
              <a:t>Manual Muscle Testing</a:t>
            </a:r>
          </a:p>
        </p:txBody>
      </p:sp>
      <p:sp>
        <p:nvSpPr>
          <p:cNvPr id="8" name="Rectangle 3"/>
          <p:cNvSpPr>
            <a:spLocks noGrp="1" noChangeArrowheads="1"/>
          </p:cNvSpPr>
          <p:nvPr>
            <p:ph idx="1"/>
          </p:nvPr>
        </p:nvSpPr>
        <p:spPr>
          <a:xfrm>
            <a:off x="539552" y="1340768"/>
            <a:ext cx="3888432" cy="5202322"/>
          </a:xfrm>
        </p:spPr>
        <p:txBody>
          <a:bodyPr>
            <a:normAutofit/>
          </a:bodyPr>
          <a:lstStyle/>
          <a:p>
            <a:pPr>
              <a:lnSpc>
                <a:spcPct val="90000"/>
              </a:lnSpc>
              <a:spcAft>
                <a:spcPct val="50000"/>
              </a:spcAft>
            </a:pPr>
            <a:r>
              <a:rPr lang="en-GB" altLang="en-US" sz="2400" b="1" dirty="0" err="1"/>
              <a:t>Vastus</a:t>
            </a:r>
            <a:r>
              <a:rPr lang="en-GB" altLang="en-US" sz="2400" b="1" dirty="0"/>
              <a:t> </a:t>
            </a:r>
            <a:r>
              <a:rPr lang="en-GB" altLang="en-US" sz="2400" b="1" dirty="0" err="1"/>
              <a:t>Lateralis</a:t>
            </a:r>
            <a:endParaRPr lang="en-GB" altLang="en-US" sz="2400" b="1" dirty="0"/>
          </a:p>
          <a:p>
            <a:pPr lvl="1">
              <a:spcAft>
                <a:spcPct val="50000"/>
              </a:spcAft>
            </a:pPr>
            <a:r>
              <a:rPr lang="en-GB" altLang="en-US" sz="2200" dirty="0"/>
              <a:t>O: Femur – Greater trochanter and posterior and lateral aspects of the upper part of shaft</a:t>
            </a:r>
          </a:p>
          <a:p>
            <a:pPr lvl="1">
              <a:spcAft>
                <a:spcPct val="50000"/>
              </a:spcAft>
            </a:pPr>
            <a:r>
              <a:rPr lang="en-GB" altLang="en-US" sz="2400" dirty="0"/>
              <a:t>I: </a:t>
            </a:r>
            <a:r>
              <a:rPr lang="en-GB" altLang="en-US" sz="2400" dirty="0" err="1"/>
              <a:t>Tibial</a:t>
            </a:r>
            <a:r>
              <a:rPr lang="en-GB" altLang="en-US" sz="2400" dirty="0"/>
              <a:t> tuberosity via Quadriceps tendon and </a:t>
            </a:r>
            <a:r>
              <a:rPr lang="en-GB" altLang="en-US" sz="2400" dirty="0" err="1"/>
              <a:t>ligamentum</a:t>
            </a:r>
            <a:r>
              <a:rPr lang="en-GB" altLang="en-US" sz="2400" dirty="0"/>
              <a:t> patella </a:t>
            </a:r>
          </a:p>
          <a:p>
            <a:pPr lvl="1">
              <a:spcAft>
                <a:spcPct val="50000"/>
              </a:spcAft>
            </a:pPr>
            <a:r>
              <a:rPr lang="en-GB" altLang="en-US" sz="2400" dirty="0"/>
              <a:t>A: Knee extension</a:t>
            </a:r>
            <a:endParaRPr lang="en-GB" altLang="en-US" dirty="0"/>
          </a:p>
        </p:txBody>
      </p:sp>
      <p:pic>
        <p:nvPicPr>
          <p:cNvPr id="5" name="Picture 4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876734" y="5805549"/>
            <a:ext cx="2273448" cy="749176"/>
          </a:xfrm>
          <a:prstGeom prst="rect">
            <a:avLst/>
          </a:prstGeom>
          <a:gradFill>
            <a:gsLst>
              <a:gs pos="0">
                <a:schemeClr val="accent1">
                  <a:lumMod val="5000"/>
                  <a:lumOff val="95000"/>
                </a:schemeClr>
              </a:gs>
              <a:gs pos="74000">
                <a:schemeClr val="accent1">
                  <a:lumMod val="45000"/>
                  <a:lumOff val="55000"/>
                </a:schemeClr>
              </a:gs>
              <a:gs pos="83000">
                <a:schemeClr val="accent1">
                  <a:lumMod val="45000"/>
                  <a:lumOff val="55000"/>
                </a:schemeClr>
              </a:gs>
              <a:gs pos="100000">
                <a:schemeClr val="accent1">
                  <a:lumMod val="30000"/>
                  <a:lumOff val="70000"/>
                </a:schemeClr>
              </a:gs>
            </a:gsLst>
            <a:lin ang="5400000" scaled="1"/>
          </a:gradFill>
          <a:ln>
            <a:solidFill>
              <a:schemeClr val="accent1"/>
            </a:solidFill>
          </a:ln>
        </p:spPr>
      </p:pic>
      <p:pic>
        <p:nvPicPr>
          <p:cNvPr id="2" name="Picture 1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851920" y="1188312"/>
            <a:ext cx="3517900" cy="45212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92696685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Rectangle 2"/>
          <p:cNvSpPr txBox="1">
            <a:spLocks noChangeArrowheads="1"/>
          </p:cNvSpPr>
          <p:nvPr/>
        </p:nvSpPr>
        <p:spPr>
          <a:xfrm>
            <a:off x="539552" y="332656"/>
            <a:ext cx="7269163" cy="759619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000" b="1" kern="1200" spc="-70" baseline="0">
                <a:solidFill>
                  <a:schemeClr val="accent1"/>
                </a:solidFill>
                <a:latin typeface="+mj-lt"/>
                <a:ea typeface="+mj-ea"/>
                <a:cs typeface="+mj-cs"/>
              </a:defRPr>
            </a:lvl1pPr>
          </a:lstStyle>
          <a:p>
            <a:pPr fontAlgn="auto">
              <a:spcAft>
                <a:spcPts val="0"/>
              </a:spcAft>
            </a:pPr>
            <a:r>
              <a:rPr lang="en-GB" altLang="en-US" dirty="0"/>
              <a:t>Manual Muscle Testing</a:t>
            </a:r>
          </a:p>
        </p:txBody>
      </p:sp>
      <p:sp>
        <p:nvSpPr>
          <p:cNvPr id="8" name="Rectangle 3"/>
          <p:cNvSpPr>
            <a:spLocks noGrp="1" noChangeArrowheads="1"/>
          </p:cNvSpPr>
          <p:nvPr>
            <p:ph idx="1"/>
          </p:nvPr>
        </p:nvSpPr>
        <p:spPr>
          <a:xfrm>
            <a:off x="539552" y="1340768"/>
            <a:ext cx="3888432" cy="5202322"/>
          </a:xfrm>
        </p:spPr>
        <p:txBody>
          <a:bodyPr>
            <a:normAutofit/>
          </a:bodyPr>
          <a:lstStyle/>
          <a:p>
            <a:pPr>
              <a:lnSpc>
                <a:spcPct val="90000"/>
              </a:lnSpc>
              <a:spcAft>
                <a:spcPct val="50000"/>
              </a:spcAft>
            </a:pPr>
            <a:r>
              <a:rPr lang="en-GB" altLang="en-US" sz="2400" b="1" dirty="0" err="1"/>
              <a:t>Vastus</a:t>
            </a:r>
            <a:r>
              <a:rPr lang="en-GB" altLang="en-US" sz="2400" b="1" dirty="0"/>
              <a:t> </a:t>
            </a:r>
            <a:r>
              <a:rPr lang="en-GB" altLang="en-US" sz="2400" b="1" dirty="0" err="1"/>
              <a:t>Intermedius</a:t>
            </a:r>
            <a:endParaRPr lang="en-GB" altLang="en-US" sz="2400" b="1" dirty="0"/>
          </a:p>
          <a:p>
            <a:pPr lvl="1">
              <a:spcAft>
                <a:spcPct val="50000"/>
              </a:spcAft>
            </a:pPr>
            <a:r>
              <a:rPr lang="en-GB" altLang="en-US" sz="2400" dirty="0"/>
              <a:t>O: Femur – From upper 2/3</a:t>
            </a:r>
            <a:r>
              <a:rPr lang="en-GB" altLang="en-US" sz="2400" baseline="30000" dirty="0"/>
              <a:t>rds</a:t>
            </a:r>
            <a:r>
              <a:rPr lang="en-GB" altLang="en-US" sz="2400" dirty="0"/>
              <a:t> anterior and lateral aspects of the upper part of the shaft</a:t>
            </a:r>
          </a:p>
          <a:p>
            <a:pPr lvl="1">
              <a:spcAft>
                <a:spcPct val="50000"/>
              </a:spcAft>
            </a:pPr>
            <a:r>
              <a:rPr lang="en-GB" altLang="en-US" sz="2400" dirty="0"/>
              <a:t>I: </a:t>
            </a:r>
            <a:r>
              <a:rPr lang="en-GB" altLang="en-US" sz="2400" dirty="0" err="1"/>
              <a:t>Tibial</a:t>
            </a:r>
            <a:r>
              <a:rPr lang="en-GB" altLang="en-US" sz="2400" dirty="0"/>
              <a:t> tuberosity via Quadriceps tendon and </a:t>
            </a:r>
            <a:r>
              <a:rPr lang="en-GB" altLang="en-US" sz="2400" dirty="0" err="1"/>
              <a:t>ligamentum</a:t>
            </a:r>
            <a:r>
              <a:rPr lang="en-GB" altLang="en-US" sz="2400" dirty="0"/>
              <a:t> patella </a:t>
            </a:r>
          </a:p>
          <a:p>
            <a:pPr lvl="1">
              <a:spcAft>
                <a:spcPct val="50000"/>
              </a:spcAft>
            </a:pPr>
            <a:r>
              <a:rPr lang="en-GB" altLang="en-US" sz="2400" dirty="0"/>
              <a:t>A: Knee extension</a:t>
            </a:r>
            <a:endParaRPr lang="en-GB" altLang="en-US" dirty="0"/>
          </a:p>
        </p:txBody>
      </p:sp>
      <p:pic>
        <p:nvPicPr>
          <p:cNvPr id="5" name="Picture 4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876734" y="5805549"/>
            <a:ext cx="2273448" cy="749176"/>
          </a:xfrm>
          <a:prstGeom prst="rect">
            <a:avLst/>
          </a:prstGeom>
          <a:gradFill>
            <a:gsLst>
              <a:gs pos="0">
                <a:schemeClr val="accent1">
                  <a:lumMod val="5000"/>
                  <a:lumOff val="95000"/>
                </a:schemeClr>
              </a:gs>
              <a:gs pos="74000">
                <a:schemeClr val="accent1">
                  <a:lumMod val="45000"/>
                  <a:lumOff val="55000"/>
                </a:schemeClr>
              </a:gs>
              <a:gs pos="83000">
                <a:schemeClr val="accent1">
                  <a:lumMod val="45000"/>
                  <a:lumOff val="55000"/>
                </a:schemeClr>
              </a:gs>
              <a:gs pos="100000">
                <a:schemeClr val="accent1">
                  <a:lumMod val="30000"/>
                  <a:lumOff val="70000"/>
                </a:schemeClr>
              </a:gs>
            </a:gsLst>
            <a:lin ang="5400000" scaled="1"/>
          </a:gradFill>
          <a:ln>
            <a:solidFill>
              <a:schemeClr val="accent1"/>
            </a:solidFill>
          </a:ln>
        </p:spPr>
      </p:pic>
      <p:pic>
        <p:nvPicPr>
          <p:cNvPr id="3" name="Picture 2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117784" y="1188312"/>
            <a:ext cx="3517900" cy="45212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92224518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Rectangle 2"/>
          <p:cNvSpPr txBox="1">
            <a:spLocks noChangeArrowheads="1"/>
          </p:cNvSpPr>
          <p:nvPr/>
        </p:nvSpPr>
        <p:spPr>
          <a:xfrm>
            <a:off x="539552" y="332656"/>
            <a:ext cx="7269163" cy="759619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000" b="1" kern="1200" spc="-70" baseline="0">
                <a:solidFill>
                  <a:schemeClr val="accent1"/>
                </a:solidFill>
                <a:latin typeface="+mj-lt"/>
                <a:ea typeface="+mj-ea"/>
                <a:cs typeface="+mj-cs"/>
              </a:defRPr>
            </a:lvl1pPr>
          </a:lstStyle>
          <a:p>
            <a:pPr fontAlgn="auto">
              <a:spcAft>
                <a:spcPts val="0"/>
              </a:spcAft>
            </a:pPr>
            <a:r>
              <a:rPr lang="en-GB" altLang="en-US" dirty="0"/>
              <a:t>Manual Muscle Testing</a:t>
            </a:r>
          </a:p>
        </p:txBody>
      </p:sp>
      <p:sp>
        <p:nvSpPr>
          <p:cNvPr id="8" name="Rectangle 3"/>
          <p:cNvSpPr>
            <a:spLocks noGrp="1" noChangeArrowheads="1"/>
          </p:cNvSpPr>
          <p:nvPr>
            <p:ph idx="1"/>
          </p:nvPr>
        </p:nvSpPr>
        <p:spPr>
          <a:xfrm>
            <a:off x="539552" y="1340768"/>
            <a:ext cx="3888432" cy="5202322"/>
          </a:xfrm>
        </p:spPr>
        <p:txBody>
          <a:bodyPr>
            <a:normAutofit/>
          </a:bodyPr>
          <a:lstStyle/>
          <a:p>
            <a:pPr>
              <a:lnSpc>
                <a:spcPct val="90000"/>
              </a:lnSpc>
              <a:spcAft>
                <a:spcPct val="50000"/>
              </a:spcAft>
            </a:pPr>
            <a:r>
              <a:rPr lang="en-GB" altLang="en-US" sz="2400" b="1" dirty="0" err="1"/>
              <a:t>Vastus</a:t>
            </a:r>
            <a:r>
              <a:rPr lang="en-GB" altLang="en-US" sz="2400" b="1" dirty="0"/>
              <a:t> </a:t>
            </a:r>
            <a:r>
              <a:rPr lang="en-GB" altLang="en-US" sz="2400" b="1" dirty="0" err="1"/>
              <a:t>Medialis</a:t>
            </a:r>
            <a:endParaRPr lang="en-GB" altLang="en-US" sz="2400" b="1" dirty="0"/>
          </a:p>
          <a:p>
            <a:pPr lvl="1">
              <a:spcAft>
                <a:spcPct val="50000"/>
              </a:spcAft>
            </a:pPr>
            <a:r>
              <a:rPr lang="en-GB" altLang="en-US" sz="2400" dirty="0"/>
              <a:t>O: Femur – From </a:t>
            </a:r>
            <a:r>
              <a:rPr lang="en-GB" altLang="en-US" sz="2400" dirty="0" err="1"/>
              <a:t>postero</a:t>
            </a:r>
            <a:r>
              <a:rPr lang="en-GB" altLang="en-US" sz="2400" dirty="0"/>
              <a:t>-medial aspect of the upper part of shaft, distally </a:t>
            </a:r>
            <a:r>
              <a:rPr lang="en-GB" altLang="en-US" sz="2400" dirty="0" err="1"/>
              <a:t>slong</a:t>
            </a:r>
            <a:r>
              <a:rPr lang="en-GB" altLang="en-US" sz="2400" dirty="0"/>
              <a:t> the medial aspect and the tendon of adductor </a:t>
            </a:r>
            <a:r>
              <a:rPr lang="en-GB" altLang="en-US" sz="2400" dirty="0" err="1"/>
              <a:t>magnus</a:t>
            </a:r>
            <a:endParaRPr lang="en-GB" altLang="en-US" sz="2400" dirty="0"/>
          </a:p>
          <a:p>
            <a:pPr lvl="1">
              <a:spcAft>
                <a:spcPct val="50000"/>
              </a:spcAft>
            </a:pPr>
            <a:r>
              <a:rPr lang="en-GB" altLang="en-US" sz="2400" dirty="0"/>
              <a:t>I: </a:t>
            </a:r>
            <a:r>
              <a:rPr lang="en-GB" altLang="en-US" sz="2400" dirty="0" err="1"/>
              <a:t>Tibial</a:t>
            </a:r>
            <a:r>
              <a:rPr lang="en-GB" altLang="en-US" sz="2400" dirty="0"/>
              <a:t> tuberosity via Quadriceps tendon and </a:t>
            </a:r>
            <a:r>
              <a:rPr lang="en-GB" altLang="en-US" sz="2400" dirty="0" err="1"/>
              <a:t>ligamentum</a:t>
            </a:r>
            <a:r>
              <a:rPr lang="en-GB" altLang="en-US" sz="2400" dirty="0"/>
              <a:t> patella </a:t>
            </a:r>
          </a:p>
          <a:p>
            <a:pPr lvl="1">
              <a:spcAft>
                <a:spcPct val="50000"/>
              </a:spcAft>
            </a:pPr>
            <a:r>
              <a:rPr lang="en-GB" altLang="en-US" sz="2400" dirty="0"/>
              <a:t>A: Knee extension</a:t>
            </a:r>
            <a:endParaRPr lang="en-GB" altLang="en-US" dirty="0"/>
          </a:p>
        </p:txBody>
      </p:sp>
      <p:pic>
        <p:nvPicPr>
          <p:cNvPr id="5" name="Picture 4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876734" y="5805549"/>
            <a:ext cx="2273448" cy="749176"/>
          </a:xfrm>
          <a:prstGeom prst="rect">
            <a:avLst/>
          </a:prstGeom>
          <a:gradFill>
            <a:gsLst>
              <a:gs pos="0">
                <a:schemeClr val="accent1">
                  <a:lumMod val="5000"/>
                  <a:lumOff val="95000"/>
                </a:schemeClr>
              </a:gs>
              <a:gs pos="74000">
                <a:schemeClr val="accent1">
                  <a:lumMod val="45000"/>
                  <a:lumOff val="55000"/>
                </a:schemeClr>
              </a:gs>
              <a:gs pos="83000">
                <a:schemeClr val="accent1">
                  <a:lumMod val="45000"/>
                  <a:lumOff val="55000"/>
                </a:schemeClr>
              </a:gs>
              <a:gs pos="100000">
                <a:schemeClr val="accent1">
                  <a:lumMod val="30000"/>
                  <a:lumOff val="70000"/>
                </a:schemeClr>
              </a:gs>
            </a:gsLst>
            <a:lin ang="5400000" scaled="1"/>
          </a:gradFill>
          <a:ln>
            <a:solidFill>
              <a:schemeClr val="accent1"/>
            </a:solidFill>
          </a:ln>
        </p:spPr>
      </p:pic>
      <p:pic>
        <p:nvPicPr>
          <p:cNvPr id="2" name="Picture 1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923928" y="1220062"/>
            <a:ext cx="3365500" cy="44577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505973453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Rectangle 2"/>
          <p:cNvSpPr txBox="1">
            <a:spLocks noChangeArrowheads="1"/>
          </p:cNvSpPr>
          <p:nvPr/>
        </p:nvSpPr>
        <p:spPr>
          <a:xfrm>
            <a:off x="539552" y="332656"/>
            <a:ext cx="7269163" cy="759619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000" b="1" kern="1200" spc="-70" baseline="0">
                <a:solidFill>
                  <a:schemeClr val="accent1"/>
                </a:solidFill>
                <a:latin typeface="+mj-lt"/>
                <a:ea typeface="+mj-ea"/>
                <a:cs typeface="+mj-cs"/>
              </a:defRPr>
            </a:lvl1pPr>
          </a:lstStyle>
          <a:p>
            <a:pPr fontAlgn="auto">
              <a:spcAft>
                <a:spcPts val="0"/>
              </a:spcAft>
            </a:pPr>
            <a:r>
              <a:rPr lang="en-GB" altLang="en-US" dirty="0"/>
              <a:t>Manual Muscle Testing</a:t>
            </a:r>
          </a:p>
        </p:txBody>
      </p:sp>
      <p:sp>
        <p:nvSpPr>
          <p:cNvPr id="8" name="Rectangle 3"/>
          <p:cNvSpPr>
            <a:spLocks noGrp="1" noChangeArrowheads="1"/>
          </p:cNvSpPr>
          <p:nvPr>
            <p:ph idx="1"/>
          </p:nvPr>
        </p:nvSpPr>
        <p:spPr>
          <a:xfrm>
            <a:off x="539552" y="1340768"/>
            <a:ext cx="3888432" cy="5202322"/>
          </a:xfrm>
        </p:spPr>
        <p:txBody>
          <a:bodyPr>
            <a:normAutofit/>
          </a:bodyPr>
          <a:lstStyle/>
          <a:p>
            <a:pPr>
              <a:lnSpc>
                <a:spcPct val="90000"/>
              </a:lnSpc>
              <a:spcAft>
                <a:spcPct val="50000"/>
              </a:spcAft>
            </a:pPr>
            <a:r>
              <a:rPr lang="en-GB" altLang="en-US" sz="2400" b="1" dirty="0"/>
              <a:t>Rectus </a:t>
            </a:r>
            <a:r>
              <a:rPr lang="en-GB" altLang="en-US" sz="2400" b="1" dirty="0" err="1"/>
              <a:t>Femoris</a:t>
            </a:r>
            <a:endParaRPr lang="en-GB" altLang="en-US" sz="2400" b="1" dirty="0"/>
          </a:p>
          <a:p>
            <a:pPr lvl="1">
              <a:spcAft>
                <a:spcPct val="50000"/>
              </a:spcAft>
            </a:pPr>
            <a:r>
              <a:rPr lang="en-GB" altLang="en-US" sz="2400" dirty="0"/>
              <a:t>O: Anterior inferior iliac spine of pelvis</a:t>
            </a:r>
          </a:p>
          <a:p>
            <a:pPr lvl="1">
              <a:spcAft>
                <a:spcPct val="50000"/>
              </a:spcAft>
            </a:pPr>
            <a:r>
              <a:rPr lang="en-GB" altLang="en-US" sz="2400" dirty="0"/>
              <a:t>I: </a:t>
            </a:r>
            <a:r>
              <a:rPr lang="en-GB" altLang="en-US" sz="2400" dirty="0" err="1"/>
              <a:t>Tibial</a:t>
            </a:r>
            <a:r>
              <a:rPr lang="en-GB" altLang="en-US" sz="2400" dirty="0"/>
              <a:t> tuberosity via Quadriceps tendon and </a:t>
            </a:r>
            <a:r>
              <a:rPr lang="en-GB" altLang="en-US" sz="2400" dirty="0" err="1"/>
              <a:t>ligamentum</a:t>
            </a:r>
            <a:r>
              <a:rPr lang="en-GB" altLang="en-US" sz="2400" dirty="0"/>
              <a:t> patella </a:t>
            </a:r>
          </a:p>
          <a:p>
            <a:pPr lvl="1">
              <a:spcAft>
                <a:spcPct val="50000"/>
              </a:spcAft>
            </a:pPr>
            <a:r>
              <a:rPr lang="en-GB" altLang="en-US" sz="2400" dirty="0"/>
              <a:t>A: Knee extension AND hip flexion</a:t>
            </a:r>
            <a:endParaRPr lang="en-GB" altLang="en-US" dirty="0"/>
          </a:p>
        </p:txBody>
      </p:sp>
      <p:pic>
        <p:nvPicPr>
          <p:cNvPr id="5" name="Picture 4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876734" y="5805549"/>
            <a:ext cx="2273448" cy="749176"/>
          </a:xfrm>
          <a:prstGeom prst="rect">
            <a:avLst/>
          </a:prstGeom>
          <a:gradFill>
            <a:gsLst>
              <a:gs pos="0">
                <a:schemeClr val="accent1">
                  <a:lumMod val="5000"/>
                  <a:lumOff val="95000"/>
                </a:schemeClr>
              </a:gs>
              <a:gs pos="74000">
                <a:schemeClr val="accent1">
                  <a:lumMod val="45000"/>
                  <a:lumOff val="55000"/>
                </a:schemeClr>
              </a:gs>
              <a:gs pos="83000">
                <a:schemeClr val="accent1">
                  <a:lumMod val="45000"/>
                  <a:lumOff val="55000"/>
                </a:schemeClr>
              </a:gs>
              <a:gs pos="100000">
                <a:schemeClr val="accent1">
                  <a:lumMod val="30000"/>
                  <a:lumOff val="70000"/>
                </a:schemeClr>
              </a:gs>
            </a:gsLst>
            <a:lin ang="5400000" scaled="1"/>
          </a:gradFill>
          <a:ln>
            <a:solidFill>
              <a:schemeClr val="accent1"/>
            </a:solidFill>
          </a:ln>
        </p:spPr>
      </p:pic>
      <p:pic>
        <p:nvPicPr>
          <p:cNvPr id="3" name="Picture 2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148064" y="1207950"/>
            <a:ext cx="2049512" cy="441424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14869131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Rectangle 2"/>
          <p:cNvSpPr txBox="1">
            <a:spLocks noChangeArrowheads="1"/>
          </p:cNvSpPr>
          <p:nvPr/>
        </p:nvSpPr>
        <p:spPr>
          <a:xfrm>
            <a:off x="539552" y="332656"/>
            <a:ext cx="7269163" cy="759619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000" b="1" kern="1200" spc="-70" baseline="0">
                <a:solidFill>
                  <a:schemeClr val="accent1"/>
                </a:solidFill>
                <a:latin typeface="+mj-lt"/>
                <a:ea typeface="+mj-ea"/>
                <a:cs typeface="+mj-cs"/>
              </a:defRPr>
            </a:lvl1pPr>
          </a:lstStyle>
          <a:p>
            <a:pPr fontAlgn="auto">
              <a:spcAft>
                <a:spcPts val="0"/>
              </a:spcAft>
            </a:pPr>
            <a:r>
              <a:rPr lang="en-GB" altLang="en-US" dirty="0"/>
              <a:t>Manual Muscle Testing</a:t>
            </a:r>
          </a:p>
        </p:txBody>
      </p:sp>
      <p:sp>
        <p:nvSpPr>
          <p:cNvPr id="8" name="Rectangle 3"/>
          <p:cNvSpPr>
            <a:spLocks noGrp="1" noChangeArrowheads="1"/>
          </p:cNvSpPr>
          <p:nvPr>
            <p:ph idx="1"/>
          </p:nvPr>
        </p:nvSpPr>
        <p:spPr>
          <a:xfrm>
            <a:off x="539552" y="1340768"/>
            <a:ext cx="4392488" cy="5202322"/>
          </a:xfrm>
        </p:spPr>
        <p:txBody>
          <a:bodyPr>
            <a:normAutofit lnSpcReduction="10000"/>
          </a:bodyPr>
          <a:lstStyle/>
          <a:p>
            <a:pPr>
              <a:lnSpc>
                <a:spcPct val="90000"/>
              </a:lnSpc>
              <a:spcAft>
                <a:spcPct val="50000"/>
              </a:spcAft>
            </a:pPr>
            <a:r>
              <a:rPr lang="en-GB" altLang="en-US" sz="2400" b="1" dirty="0" err="1"/>
              <a:t>Vastus</a:t>
            </a:r>
            <a:r>
              <a:rPr lang="en-GB" altLang="en-US" sz="2400" b="1" dirty="0"/>
              <a:t> </a:t>
            </a:r>
            <a:r>
              <a:rPr lang="en-GB" altLang="en-US" sz="2400" b="1" dirty="0" err="1"/>
              <a:t>Medialis</a:t>
            </a:r>
            <a:r>
              <a:rPr lang="en-GB" altLang="en-US" sz="2400" b="1" dirty="0"/>
              <a:t> </a:t>
            </a:r>
            <a:r>
              <a:rPr lang="en-GB" altLang="en-US" sz="2400" b="1" dirty="0" err="1"/>
              <a:t>Obliquus</a:t>
            </a:r>
            <a:endParaRPr lang="en-GB" altLang="en-US" sz="2400" b="1" dirty="0"/>
          </a:p>
          <a:p>
            <a:pPr lvl="1">
              <a:spcAft>
                <a:spcPct val="50000"/>
              </a:spcAft>
            </a:pPr>
            <a:r>
              <a:rPr lang="en-GB" altLang="en-US" sz="2400" dirty="0"/>
              <a:t>Continuous line of attachment on the femur, which begins on the front and middle side (</a:t>
            </a:r>
            <a:r>
              <a:rPr lang="en-GB" altLang="en-US" sz="2400" dirty="0" err="1"/>
              <a:t>anteromedially</a:t>
            </a:r>
            <a:r>
              <a:rPr lang="en-GB" altLang="en-US" sz="2400" dirty="0"/>
              <a:t>) on the intertrochanteric line of the femur.</a:t>
            </a:r>
          </a:p>
          <a:p>
            <a:pPr lvl="1">
              <a:spcAft>
                <a:spcPct val="50000"/>
              </a:spcAft>
            </a:pPr>
            <a:r>
              <a:rPr lang="en-GB" altLang="en-US" sz="2400" dirty="0"/>
              <a:t>The fibres converge onto the inner (medial) part of the quadriceps </a:t>
            </a:r>
            <a:r>
              <a:rPr lang="en-GB" altLang="en-US" sz="2400" dirty="0" err="1"/>
              <a:t>femoris</a:t>
            </a:r>
            <a:r>
              <a:rPr lang="en-GB" altLang="en-US" sz="2400" dirty="0"/>
              <a:t> tendon and the inner (medial) border of the patella</a:t>
            </a:r>
            <a:endParaRPr lang="en-GB" altLang="en-US" dirty="0"/>
          </a:p>
        </p:txBody>
      </p:sp>
      <p:pic>
        <p:nvPicPr>
          <p:cNvPr id="5" name="Picture 4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876734" y="5805549"/>
            <a:ext cx="2273448" cy="749176"/>
          </a:xfrm>
          <a:prstGeom prst="rect">
            <a:avLst/>
          </a:prstGeom>
          <a:gradFill>
            <a:gsLst>
              <a:gs pos="0">
                <a:schemeClr val="accent1">
                  <a:lumMod val="5000"/>
                  <a:lumOff val="95000"/>
                </a:schemeClr>
              </a:gs>
              <a:gs pos="74000">
                <a:schemeClr val="accent1">
                  <a:lumMod val="45000"/>
                  <a:lumOff val="55000"/>
                </a:schemeClr>
              </a:gs>
              <a:gs pos="83000">
                <a:schemeClr val="accent1">
                  <a:lumMod val="45000"/>
                  <a:lumOff val="55000"/>
                </a:schemeClr>
              </a:gs>
              <a:gs pos="100000">
                <a:schemeClr val="accent1">
                  <a:lumMod val="30000"/>
                  <a:lumOff val="70000"/>
                </a:schemeClr>
              </a:gs>
            </a:gsLst>
            <a:lin ang="5400000" scaled="1"/>
          </a:gradFill>
          <a:ln>
            <a:solidFill>
              <a:schemeClr val="accent1"/>
            </a:solidFill>
          </a:ln>
        </p:spPr>
      </p:pic>
      <p:pic>
        <p:nvPicPr>
          <p:cNvPr id="2" name="Picture 1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923928" y="1220062"/>
            <a:ext cx="3365500" cy="44577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765358090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Rectangle 2"/>
          <p:cNvSpPr txBox="1">
            <a:spLocks noChangeArrowheads="1"/>
          </p:cNvSpPr>
          <p:nvPr/>
        </p:nvSpPr>
        <p:spPr>
          <a:xfrm>
            <a:off x="539552" y="332656"/>
            <a:ext cx="7269163" cy="759619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000" b="1" kern="1200" spc="-70" baseline="0">
                <a:solidFill>
                  <a:schemeClr val="accent1"/>
                </a:solidFill>
                <a:latin typeface="+mj-lt"/>
                <a:ea typeface="+mj-ea"/>
                <a:cs typeface="+mj-cs"/>
              </a:defRPr>
            </a:lvl1pPr>
          </a:lstStyle>
          <a:p>
            <a:pPr fontAlgn="auto">
              <a:spcAft>
                <a:spcPts val="0"/>
              </a:spcAft>
            </a:pPr>
            <a:r>
              <a:rPr lang="en-GB" altLang="en-US" dirty="0"/>
              <a:t>Isolated Quadriceps</a:t>
            </a:r>
          </a:p>
        </p:txBody>
      </p:sp>
      <p:sp>
        <p:nvSpPr>
          <p:cNvPr id="8" name="Rectangle 3"/>
          <p:cNvSpPr>
            <a:spLocks noGrp="1" noChangeArrowheads="1"/>
          </p:cNvSpPr>
          <p:nvPr>
            <p:ph idx="1"/>
          </p:nvPr>
        </p:nvSpPr>
        <p:spPr>
          <a:xfrm>
            <a:off x="539552" y="1340768"/>
            <a:ext cx="4392488" cy="5202322"/>
          </a:xfrm>
        </p:spPr>
        <p:txBody>
          <a:bodyPr>
            <a:normAutofit/>
          </a:bodyPr>
          <a:lstStyle/>
          <a:p>
            <a:pPr>
              <a:lnSpc>
                <a:spcPct val="90000"/>
              </a:lnSpc>
              <a:spcAft>
                <a:spcPct val="50000"/>
              </a:spcAft>
            </a:pPr>
            <a:r>
              <a:rPr lang="en-GB" altLang="en-US" sz="2400" b="1" dirty="0"/>
              <a:t>VMO</a:t>
            </a:r>
            <a:endParaRPr lang="en-GB" altLang="en-US" sz="2400" dirty="0"/>
          </a:p>
          <a:p>
            <a:pPr>
              <a:spcAft>
                <a:spcPct val="50000"/>
              </a:spcAft>
            </a:pPr>
            <a:r>
              <a:rPr lang="en-GB" altLang="en-US" sz="2600" dirty="0"/>
              <a:t>Rectus </a:t>
            </a:r>
            <a:r>
              <a:rPr lang="en-GB" altLang="en-US" sz="2600" dirty="0" err="1"/>
              <a:t>Femoris</a:t>
            </a:r>
            <a:endParaRPr lang="en-GB" altLang="en-US" dirty="0"/>
          </a:p>
        </p:txBody>
      </p:sp>
      <p:pic>
        <p:nvPicPr>
          <p:cNvPr id="5" name="Picture 4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876734" y="5805549"/>
            <a:ext cx="2273448" cy="749176"/>
          </a:xfrm>
          <a:prstGeom prst="rect">
            <a:avLst/>
          </a:prstGeom>
          <a:gradFill>
            <a:gsLst>
              <a:gs pos="0">
                <a:schemeClr val="accent1">
                  <a:lumMod val="5000"/>
                  <a:lumOff val="95000"/>
                </a:schemeClr>
              </a:gs>
              <a:gs pos="74000">
                <a:schemeClr val="accent1">
                  <a:lumMod val="45000"/>
                  <a:lumOff val="55000"/>
                </a:schemeClr>
              </a:gs>
              <a:gs pos="83000">
                <a:schemeClr val="accent1">
                  <a:lumMod val="45000"/>
                  <a:lumOff val="55000"/>
                </a:schemeClr>
              </a:gs>
              <a:gs pos="100000">
                <a:schemeClr val="accent1">
                  <a:lumMod val="30000"/>
                  <a:lumOff val="70000"/>
                </a:schemeClr>
              </a:gs>
            </a:gsLst>
            <a:lin ang="5400000" scaled="1"/>
          </a:gradFill>
          <a:ln>
            <a:solidFill>
              <a:schemeClr val="accent1"/>
            </a:solidFill>
          </a:ln>
        </p:spPr>
      </p:pic>
      <p:pic>
        <p:nvPicPr>
          <p:cNvPr id="2" name="Picture 1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923928" y="1220062"/>
            <a:ext cx="3365500" cy="44577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137215236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Rectangle 2"/>
          <p:cNvSpPr txBox="1">
            <a:spLocks noChangeArrowheads="1"/>
          </p:cNvSpPr>
          <p:nvPr/>
        </p:nvSpPr>
        <p:spPr>
          <a:xfrm>
            <a:off x="539552" y="332656"/>
            <a:ext cx="7269163" cy="759619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000" b="1" kern="1200" spc="-70" baseline="0">
                <a:solidFill>
                  <a:schemeClr val="accent1"/>
                </a:solidFill>
                <a:latin typeface="+mj-lt"/>
                <a:ea typeface="+mj-ea"/>
                <a:cs typeface="+mj-cs"/>
              </a:defRPr>
            </a:lvl1pPr>
          </a:lstStyle>
          <a:p>
            <a:pPr fontAlgn="auto">
              <a:spcAft>
                <a:spcPts val="0"/>
              </a:spcAft>
            </a:pPr>
            <a:r>
              <a:rPr lang="en-GB" altLang="en-US" dirty="0"/>
              <a:t>Tensor Fascia </a:t>
            </a:r>
            <a:r>
              <a:rPr lang="en-GB" altLang="en-US" dirty="0" err="1"/>
              <a:t>Latae</a:t>
            </a:r>
            <a:endParaRPr lang="en-GB" altLang="en-US" dirty="0"/>
          </a:p>
        </p:txBody>
      </p:sp>
      <p:sp>
        <p:nvSpPr>
          <p:cNvPr id="8" name="Rectangle 3"/>
          <p:cNvSpPr>
            <a:spLocks noGrp="1" noChangeArrowheads="1"/>
          </p:cNvSpPr>
          <p:nvPr>
            <p:ph idx="1"/>
          </p:nvPr>
        </p:nvSpPr>
        <p:spPr>
          <a:xfrm>
            <a:off x="539552" y="1340768"/>
            <a:ext cx="4392488" cy="5202322"/>
          </a:xfrm>
        </p:spPr>
        <p:txBody>
          <a:bodyPr>
            <a:normAutofit fontScale="92500" lnSpcReduction="20000"/>
          </a:bodyPr>
          <a:lstStyle/>
          <a:p>
            <a:pPr>
              <a:lnSpc>
                <a:spcPct val="90000"/>
              </a:lnSpc>
              <a:spcAft>
                <a:spcPct val="50000"/>
              </a:spcAft>
            </a:pPr>
            <a:r>
              <a:rPr lang="en-GB" altLang="en-US" sz="2400" b="1" dirty="0"/>
              <a:t>Origin</a:t>
            </a:r>
            <a:endParaRPr lang="en-GB" altLang="en-US" sz="2400" dirty="0"/>
          </a:p>
          <a:p>
            <a:pPr lvl="1">
              <a:spcAft>
                <a:spcPct val="50000"/>
              </a:spcAft>
            </a:pPr>
            <a:r>
              <a:rPr lang="en-GB" sz="2600" dirty="0"/>
              <a:t>It arises from the anterior part of the outer lip of the iliac crest; from the outer surface of the anterior superior iliac spine, and part of the outer border of the notch below it, between the gluteus </a:t>
            </a:r>
            <a:r>
              <a:rPr lang="en-GB" sz="2600" dirty="0" err="1"/>
              <a:t>medius</a:t>
            </a:r>
            <a:r>
              <a:rPr lang="en-GB" sz="2600" dirty="0"/>
              <a:t> and </a:t>
            </a:r>
            <a:r>
              <a:rPr lang="en-GB" sz="2600" dirty="0" err="1"/>
              <a:t>sartorius</a:t>
            </a:r>
            <a:endParaRPr lang="en-GB" sz="2600" dirty="0"/>
          </a:p>
          <a:p>
            <a:pPr>
              <a:spcAft>
                <a:spcPct val="50000"/>
              </a:spcAft>
            </a:pPr>
            <a:r>
              <a:rPr lang="en-GB" sz="2800" dirty="0"/>
              <a:t>Insertion</a:t>
            </a:r>
          </a:p>
          <a:p>
            <a:pPr lvl="1">
              <a:spcAft>
                <a:spcPct val="50000"/>
              </a:spcAft>
            </a:pPr>
            <a:r>
              <a:rPr lang="en-GB" sz="2600" dirty="0" err="1"/>
              <a:t>Gerdy’s</a:t>
            </a:r>
            <a:r>
              <a:rPr lang="en-GB" sz="2600" dirty="0"/>
              <a:t> tubercle (lateral tubercle on the tibia) and lateral retinaculum of patella </a:t>
            </a:r>
          </a:p>
        </p:txBody>
      </p:sp>
      <p:pic>
        <p:nvPicPr>
          <p:cNvPr id="5" name="Picture 4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876734" y="5805549"/>
            <a:ext cx="2273448" cy="749176"/>
          </a:xfrm>
          <a:prstGeom prst="rect">
            <a:avLst/>
          </a:prstGeom>
          <a:gradFill>
            <a:gsLst>
              <a:gs pos="0">
                <a:schemeClr val="accent1">
                  <a:lumMod val="5000"/>
                  <a:lumOff val="95000"/>
                </a:schemeClr>
              </a:gs>
              <a:gs pos="74000">
                <a:schemeClr val="accent1">
                  <a:lumMod val="45000"/>
                  <a:lumOff val="55000"/>
                </a:schemeClr>
              </a:gs>
              <a:gs pos="83000">
                <a:schemeClr val="accent1">
                  <a:lumMod val="45000"/>
                  <a:lumOff val="55000"/>
                </a:schemeClr>
              </a:gs>
              <a:gs pos="100000">
                <a:schemeClr val="accent1">
                  <a:lumMod val="30000"/>
                  <a:lumOff val="70000"/>
                </a:schemeClr>
              </a:gs>
            </a:gsLst>
            <a:lin ang="5400000" scaled="1"/>
          </a:gradFill>
          <a:ln>
            <a:solidFill>
              <a:schemeClr val="accent1"/>
            </a:solidFill>
          </a:ln>
        </p:spPr>
      </p:pic>
      <p:pic>
        <p:nvPicPr>
          <p:cNvPr id="3" name="Picture 2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168982" y="332656"/>
            <a:ext cx="1981200" cy="53721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598550275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Rectangle 2"/>
          <p:cNvSpPr txBox="1">
            <a:spLocks noChangeArrowheads="1"/>
          </p:cNvSpPr>
          <p:nvPr/>
        </p:nvSpPr>
        <p:spPr>
          <a:xfrm>
            <a:off x="539552" y="332656"/>
            <a:ext cx="7269163" cy="759619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000" b="1" kern="1200" spc="-70" baseline="0">
                <a:solidFill>
                  <a:schemeClr val="accent1"/>
                </a:solidFill>
                <a:latin typeface="+mj-lt"/>
                <a:ea typeface="+mj-ea"/>
                <a:cs typeface="+mj-cs"/>
              </a:defRPr>
            </a:lvl1pPr>
          </a:lstStyle>
          <a:p>
            <a:pPr fontAlgn="auto">
              <a:spcAft>
                <a:spcPts val="0"/>
              </a:spcAft>
            </a:pPr>
            <a:r>
              <a:rPr lang="en-GB" altLang="en-US" dirty="0"/>
              <a:t>Manual Muscle Testing</a:t>
            </a:r>
          </a:p>
        </p:txBody>
      </p:sp>
      <p:sp>
        <p:nvSpPr>
          <p:cNvPr id="8" name="Rectangle 3"/>
          <p:cNvSpPr>
            <a:spLocks noGrp="1" noChangeArrowheads="1"/>
          </p:cNvSpPr>
          <p:nvPr>
            <p:ph idx="1"/>
          </p:nvPr>
        </p:nvSpPr>
        <p:spPr>
          <a:xfrm>
            <a:off x="539552" y="1340768"/>
            <a:ext cx="4824536" cy="5202322"/>
          </a:xfrm>
        </p:spPr>
        <p:txBody>
          <a:bodyPr>
            <a:normAutofit/>
          </a:bodyPr>
          <a:lstStyle/>
          <a:p>
            <a:pPr>
              <a:lnSpc>
                <a:spcPct val="90000"/>
              </a:lnSpc>
              <a:spcAft>
                <a:spcPct val="50000"/>
              </a:spcAft>
            </a:pPr>
            <a:r>
              <a:rPr lang="en-GB" altLang="en-US" sz="2400" b="1" dirty="0"/>
              <a:t>Hamstrings over the knee</a:t>
            </a:r>
          </a:p>
        </p:txBody>
      </p:sp>
      <p:pic>
        <p:nvPicPr>
          <p:cNvPr id="9" name="Picture 8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876734" y="5805549"/>
            <a:ext cx="2273448" cy="749176"/>
          </a:xfrm>
          <a:prstGeom prst="rect">
            <a:avLst/>
          </a:prstGeom>
          <a:gradFill>
            <a:gsLst>
              <a:gs pos="0">
                <a:schemeClr val="accent1">
                  <a:lumMod val="5000"/>
                  <a:lumOff val="95000"/>
                </a:schemeClr>
              </a:gs>
              <a:gs pos="74000">
                <a:schemeClr val="accent1">
                  <a:lumMod val="45000"/>
                  <a:lumOff val="55000"/>
                </a:schemeClr>
              </a:gs>
              <a:gs pos="83000">
                <a:schemeClr val="accent1">
                  <a:lumMod val="45000"/>
                  <a:lumOff val="55000"/>
                </a:schemeClr>
              </a:gs>
              <a:gs pos="100000">
                <a:schemeClr val="accent1">
                  <a:lumMod val="30000"/>
                  <a:lumOff val="70000"/>
                </a:schemeClr>
              </a:gs>
            </a:gsLst>
            <a:lin ang="5400000" scaled="1"/>
          </a:gradFill>
          <a:ln>
            <a:solidFill>
              <a:schemeClr val="accent1"/>
            </a:solidFill>
          </a:ln>
        </p:spPr>
      </p:pic>
    </p:spTree>
    <p:extLst>
      <p:ext uri="{BB962C8B-B14F-4D97-AF65-F5344CB8AC3E}">
        <p14:creationId xmlns:p14="http://schemas.microsoft.com/office/powerpoint/2010/main" val="988239293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Rectangle 2"/>
          <p:cNvSpPr txBox="1">
            <a:spLocks noChangeArrowheads="1"/>
          </p:cNvSpPr>
          <p:nvPr/>
        </p:nvSpPr>
        <p:spPr>
          <a:xfrm>
            <a:off x="539552" y="332656"/>
            <a:ext cx="7269163" cy="759619"/>
          </a:xfrm>
          <a:prstGeom prst="rect">
            <a:avLst/>
          </a:prstGeom>
        </p:spPr>
        <p:txBody>
          <a:bodyPr vert="horz" lIns="91440" tIns="45720" rIns="91440" bIns="45720" rtlCol="0" anchor="b">
            <a:normAutofit fontScale="85000" lnSpcReduction="10000"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000" b="1" kern="1200" spc="-70" baseline="0">
                <a:solidFill>
                  <a:schemeClr val="accent1"/>
                </a:solidFill>
                <a:latin typeface="+mj-lt"/>
                <a:ea typeface="+mj-ea"/>
                <a:cs typeface="+mj-cs"/>
              </a:defRPr>
            </a:lvl1pPr>
          </a:lstStyle>
          <a:p>
            <a:pPr fontAlgn="auto">
              <a:spcAft>
                <a:spcPts val="0"/>
              </a:spcAft>
            </a:pPr>
            <a:r>
              <a:rPr lang="en-GB" altLang="en-US" dirty="0"/>
              <a:t>Hamstrings - Semimembranosus</a:t>
            </a:r>
          </a:p>
        </p:txBody>
      </p:sp>
      <p:sp>
        <p:nvSpPr>
          <p:cNvPr id="8" name="Rectangle 3"/>
          <p:cNvSpPr>
            <a:spLocks noGrp="1" noChangeArrowheads="1"/>
          </p:cNvSpPr>
          <p:nvPr>
            <p:ph idx="1"/>
          </p:nvPr>
        </p:nvSpPr>
        <p:spPr>
          <a:xfrm>
            <a:off x="539552" y="1340768"/>
            <a:ext cx="4824536" cy="5202322"/>
          </a:xfrm>
        </p:spPr>
        <p:txBody>
          <a:bodyPr>
            <a:noAutofit/>
          </a:bodyPr>
          <a:lstStyle/>
          <a:p>
            <a:pPr>
              <a:lnSpc>
                <a:spcPct val="90000"/>
              </a:lnSpc>
              <a:spcAft>
                <a:spcPct val="50000"/>
              </a:spcAft>
            </a:pPr>
            <a:r>
              <a:rPr lang="en-GB" altLang="en-US" sz="2200" dirty="0"/>
              <a:t>Origin</a:t>
            </a:r>
          </a:p>
          <a:p>
            <a:pPr lvl="1">
              <a:spcAft>
                <a:spcPct val="50000"/>
              </a:spcAft>
            </a:pPr>
            <a:r>
              <a:rPr lang="en-GB" altLang="en-US" sz="2200" dirty="0" err="1"/>
              <a:t>Superio</a:t>
            </a:r>
            <a:r>
              <a:rPr lang="en-GB" altLang="en-US" sz="2200" dirty="0"/>
              <a:t>-lateral aspect of </a:t>
            </a:r>
            <a:r>
              <a:rPr lang="en-GB" altLang="en-US" sz="2200" dirty="0" err="1"/>
              <a:t>ischial</a:t>
            </a:r>
            <a:r>
              <a:rPr lang="en-GB" altLang="en-US" sz="2200" dirty="0"/>
              <a:t> tuberosity</a:t>
            </a:r>
          </a:p>
          <a:p>
            <a:pPr lvl="1">
              <a:spcAft>
                <a:spcPct val="50000"/>
              </a:spcAft>
            </a:pPr>
            <a:endParaRPr lang="en-GB" altLang="en-US" sz="2200" dirty="0"/>
          </a:p>
          <a:p>
            <a:pPr>
              <a:spcAft>
                <a:spcPct val="50000"/>
              </a:spcAft>
            </a:pPr>
            <a:r>
              <a:rPr lang="en-GB" altLang="en-US" sz="2200" dirty="0"/>
              <a:t>Insertion </a:t>
            </a:r>
          </a:p>
          <a:p>
            <a:pPr lvl="1">
              <a:spcAft>
                <a:spcPct val="50000"/>
              </a:spcAft>
            </a:pPr>
            <a:r>
              <a:rPr lang="en-GB" altLang="en-US" sz="2200" dirty="0"/>
              <a:t>Posterior aspect of medial </a:t>
            </a:r>
            <a:r>
              <a:rPr lang="en-GB" altLang="en-US" sz="2200" dirty="0" err="1"/>
              <a:t>tibial</a:t>
            </a:r>
            <a:r>
              <a:rPr lang="en-GB" altLang="en-US" sz="2200" dirty="0"/>
              <a:t> condyle</a:t>
            </a:r>
          </a:p>
          <a:p>
            <a:pPr lvl="1">
              <a:spcAft>
                <a:spcPct val="50000"/>
              </a:spcAft>
            </a:pPr>
            <a:endParaRPr lang="en-GB" altLang="en-US" sz="2200" dirty="0"/>
          </a:p>
          <a:p>
            <a:pPr>
              <a:spcAft>
                <a:spcPct val="50000"/>
              </a:spcAft>
            </a:pPr>
            <a:r>
              <a:rPr lang="en-GB" altLang="en-US" sz="2200" dirty="0"/>
              <a:t>Action </a:t>
            </a:r>
          </a:p>
          <a:p>
            <a:pPr lvl="1">
              <a:spcAft>
                <a:spcPct val="50000"/>
              </a:spcAft>
            </a:pPr>
            <a:r>
              <a:rPr lang="en-GB" altLang="en-US" sz="2200" dirty="0"/>
              <a:t>Knee flexion and assists hip extension</a:t>
            </a:r>
          </a:p>
        </p:txBody>
      </p:sp>
      <p:pic>
        <p:nvPicPr>
          <p:cNvPr id="9" name="Picture 8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876734" y="5805549"/>
            <a:ext cx="2273448" cy="749176"/>
          </a:xfrm>
          <a:prstGeom prst="rect">
            <a:avLst/>
          </a:prstGeom>
          <a:gradFill>
            <a:gsLst>
              <a:gs pos="0">
                <a:schemeClr val="accent1">
                  <a:lumMod val="5000"/>
                  <a:lumOff val="95000"/>
                </a:schemeClr>
              </a:gs>
              <a:gs pos="74000">
                <a:schemeClr val="accent1">
                  <a:lumMod val="45000"/>
                  <a:lumOff val="55000"/>
                </a:schemeClr>
              </a:gs>
              <a:gs pos="83000">
                <a:schemeClr val="accent1">
                  <a:lumMod val="45000"/>
                  <a:lumOff val="55000"/>
                </a:schemeClr>
              </a:gs>
              <a:gs pos="100000">
                <a:schemeClr val="accent1">
                  <a:lumMod val="30000"/>
                  <a:lumOff val="70000"/>
                </a:schemeClr>
              </a:gs>
            </a:gsLst>
            <a:lin ang="5400000" scaled="1"/>
          </a:gradFill>
          <a:ln>
            <a:solidFill>
              <a:schemeClr val="accent1"/>
            </a:solidFill>
          </a:ln>
        </p:spPr>
      </p:pic>
      <p:pic>
        <p:nvPicPr>
          <p:cNvPr id="2" name="Picture 1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076056" y="1092275"/>
            <a:ext cx="3279658" cy="45212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31905014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Rectangle 2"/>
          <p:cNvSpPr txBox="1">
            <a:spLocks noChangeArrowheads="1"/>
          </p:cNvSpPr>
          <p:nvPr/>
        </p:nvSpPr>
        <p:spPr>
          <a:xfrm>
            <a:off x="539552" y="332656"/>
            <a:ext cx="7269163" cy="759619"/>
          </a:xfrm>
          <a:prstGeom prst="rect">
            <a:avLst/>
          </a:prstGeom>
        </p:spPr>
        <p:txBody>
          <a:bodyPr vert="horz" lIns="91440" tIns="45720" rIns="91440" bIns="45720" rtlCol="0" anchor="b">
            <a:normAutofit fontScale="92500"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000" b="1" kern="1200" spc="-70" baseline="0">
                <a:solidFill>
                  <a:schemeClr val="accent1"/>
                </a:solidFill>
                <a:latin typeface="+mj-lt"/>
                <a:ea typeface="+mj-ea"/>
                <a:cs typeface="+mj-cs"/>
              </a:defRPr>
            </a:lvl1pPr>
          </a:lstStyle>
          <a:p>
            <a:pPr fontAlgn="auto">
              <a:spcAft>
                <a:spcPts val="0"/>
              </a:spcAft>
            </a:pPr>
            <a:r>
              <a:rPr lang="en-GB" altLang="en-US" dirty="0"/>
              <a:t>Hamstrings - Semitendinosus</a:t>
            </a:r>
          </a:p>
        </p:txBody>
      </p:sp>
      <p:sp>
        <p:nvSpPr>
          <p:cNvPr id="8" name="Rectangle 3"/>
          <p:cNvSpPr>
            <a:spLocks noGrp="1" noChangeArrowheads="1"/>
          </p:cNvSpPr>
          <p:nvPr>
            <p:ph idx="1"/>
          </p:nvPr>
        </p:nvSpPr>
        <p:spPr>
          <a:xfrm>
            <a:off x="539552" y="1340768"/>
            <a:ext cx="4824536" cy="5202322"/>
          </a:xfrm>
        </p:spPr>
        <p:txBody>
          <a:bodyPr>
            <a:noAutofit/>
          </a:bodyPr>
          <a:lstStyle/>
          <a:p>
            <a:pPr>
              <a:lnSpc>
                <a:spcPct val="90000"/>
              </a:lnSpc>
              <a:spcAft>
                <a:spcPct val="50000"/>
              </a:spcAft>
            </a:pPr>
            <a:r>
              <a:rPr lang="en-GB" altLang="en-US" sz="2200" dirty="0"/>
              <a:t>Origin</a:t>
            </a:r>
          </a:p>
          <a:p>
            <a:pPr lvl="1">
              <a:spcAft>
                <a:spcPct val="50000"/>
              </a:spcAft>
            </a:pPr>
            <a:r>
              <a:rPr lang="en-GB" altLang="en-US" sz="2200" dirty="0" err="1"/>
              <a:t>Superio</a:t>
            </a:r>
            <a:r>
              <a:rPr lang="en-GB" altLang="en-US" sz="2200" dirty="0"/>
              <a:t>-medial aspect of </a:t>
            </a:r>
            <a:r>
              <a:rPr lang="en-GB" altLang="en-US" sz="2200" dirty="0" err="1"/>
              <a:t>ischial</a:t>
            </a:r>
            <a:r>
              <a:rPr lang="en-GB" altLang="en-US" sz="2200" dirty="0"/>
              <a:t> tuberosity</a:t>
            </a:r>
          </a:p>
          <a:p>
            <a:pPr lvl="1">
              <a:spcAft>
                <a:spcPct val="50000"/>
              </a:spcAft>
            </a:pPr>
            <a:endParaRPr lang="en-GB" altLang="en-US" sz="2200" dirty="0"/>
          </a:p>
          <a:p>
            <a:pPr>
              <a:spcAft>
                <a:spcPct val="50000"/>
              </a:spcAft>
            </a:pPr>
            <a:r>
              <a:rPr lang="en-GB" altLang="en-US" sz="2200" dirty="0"/>
              <a:t>Insertion </a:t>
            </a:r>
          </a:p>
          <a:p>
            <a:pPr lvl="1">
              <a:spcAft>
                <a:spcPct val="50000"/>
              </a:spcAft>
            </a:pPr>
            <a:r>
              <a:rPr lang="en-GB" altLang="en-US" sz="2200" dirty="0"/>
              <a:t>Upper part of medial aspect of </a:t>
            </a:r>
            <a:r>
              <a:rPr lang="en-GB" altLang="en-US" sz="2200" dirty="0" err="1"/>
              <a:t>tibial</a:t>
            </a:r>
            <a:r>
              <a:rPr lang="en-GB" altLang="en-US" sz="2200" dirty="0"/>
              <a:t> shaft (pes </a:t>
            </a:r>
            <a:r>
              <a:rPr lang="en-GB" altLang="en-US" sz="2200" dirty="0" err="1"/>
              <a:t>anserinus</a:t>
            </a:r>
            <a:r>
              <a:rPr lang="en-GB" altLang="en-US" sz="2200" dirty="0"/>
              <a:t>)</a:t>
            </a:r>
          </a:p>
          <a:p>
            <a:pPr>
              <a:spcAft>
                <a:spcPct val="50000"/>
              </a:spcAft>
            </a:pPr>
            <a:r>
              <a:rPr lang="en-GB" altLang="en-US" sz="2200" dirty="0"/>
              <a:t>Action </a:t>
            </a:r>
          </a:p>
          <a:p>
            <a:pPr lvl="1">
              <a:spcAft>
                <a:spcPct val="50000"/>
              </a:spcAft>
            </a:pPr>
            <a:r>
              <a:rPr lang="en-GB" altLang="en-US" sz="2200" dirty="0"/>
              <a:t>Knee flexion and assists hip extension</a:t>
            </a:r>
          </a:p>
        </p:txBody>
      </p:sp>
      <p:pic>
        <p:nvPicPr>
          <p:cNvPr id="9" name="Picture 8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876734" y="5805549"/>
            <a:ext cx="2273448" cy="749176"/>
          </a:xfrm>
          <a:prstGeom prst="rect">
            <a:avLst/>
          </a:prstGeom>
          <a:gradFill>
            <a:gsLst>
              <a:gs pos="0">
                <a:schemeClr val="accent1">
                  <a:lumMod val="5000"/>
                  <a:lumOff val="95000"/>
                </a:schemeClr>
              </a:gs>
              <a:gs pos="74000">
                <a:schemeClr val="accent1">
                  <a:lumMod val="45000"/>
                  <a:lumOff val="55000"/>
                </a:schemeClr>
              </a:gs>
              <a:gs pos="83000">
                <a:schemeClr val="accent1">
                  <a:lumMod val="45000"/>
                  <a:lumOff val="55000"/>
                </a:schemeClr>
              </a:gs>
              <a:gs pos="100000">
                <a:schemeClr val="accent1">
                  <a:lumMod val="30000"/>
                  <a:lumOff val="70000"/>
                </a:schemeClr>
              </a:gs>
            </a:gsLst>
            <a:lin ang="5400000" scaled="1"/>
          </a:gradFill>
          <a:ln>
            <a:solidFill>
              <a:schemeClr val="accent1"/>
            </a:solidFill>
          </a:ln>
        </p:spPr>
      </p:pic>
      <p:pic>
        <p:nvPicPr>
          <p:cNvPr id="2" name="Picture 1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076056" y="1092275"/>
            <a:ext cx="3279658" cy="45212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89396992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Rectangle 2"/>
          <p:cNvSpPr txBox="1">
            <a:spLocks noChangeArrowheads="1"/>
          </p:cNvSpPr>
          <p:nvPr/>
        </p:nvSpPr>
        <p:spPr>
          <a:xfrm>
            <a:off x="539552" y="332656"/>
            <a:ext cx="7269163" cy="759619"/>
          </a:xfrm>
          <a:prstGeom prst="rect">
            <a:avLst/>
          </a:prstGeom>
        </p:spPr>
        <p:txBody>
          <a:bodyPr vert="horz" lIns="91440" tIns="45720" rIns="91440" bIns="45720" rtlCol="0" anchor="b">
            <a:normAutofit fontScale="92500"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000" b="1" kern="1200" spc="-70" baseline="0">
                <a:solidFill>
                  <a:schemeClr val="accent1"/>
                </a:solidFill>
                <a:latin typeface="+mj-lt"/>
                <a:ea typeface="+mj-ea"/>
                <a:cs typeface="+mj-cs"/>
              </a:defRPr>
            </a:lvl1pPr>
          </a:lstStyle>
          <a:p>
            <a:pPr fontAlgn="auto">
              <a:spcAft>
                <a:spcPts val="0"/>
              </a:spcAft>
            </a:pPr>
            <a:r>
              <a:rPr lang="en-GB" altLang="en-US" dirty="0"/>
              <a:t>Hamstrings – Biceps </a:t>
            </a:r>
            <a:r>
              <a:rPr lang="en-GB" altLang="en-US" dirty="0" err="1"/>
              <a:t>Femoris</a:t>
            </a:r>
            <a:endParaRPr lang="en-GB" altLang="en-US" dirty="0"/>
          </a:p>
        </p:txBody>
      </p:sp>
      <p:sp>
        <p:nvSpPr>
          <p:cNvPr id="8" name="Rectangle 3"/>
          <p:cNvSpPr>
            <a:spLocks noGrp="1" noChangeArrowheads="1"/>
          </p:cNvSpPr>
          <p:nvPr>
            <p:ph idx="1"/>
          </p:nvPr>
        </p:nvSpPr>
        <p:spPr>
          <a:xfrm>
            <a:off x="539552" y="1340768"/>
            <a:ext cx="4824536" cy="5202322"/>
          </a:xfrm>
        </p:spPr>
        <p:txBody>
          <a:bodyPr>
            <a:noAutofit/>
          </a:bodyPr>
          <a:lstStyle/>
          <a:p>
            <a:pPr>
              <a:lnSpc>
                <a:spcPct val="90000"/>
              </a:lnSpc>
              <a:spcAft>
                <a:spcPct val="50000"/>
              </a:spcAft>
            </a:pPr>
            <a:r>
              <a:rPr lang="en-GB" altLang="en-US" sz="2200" dirty="0"/>
              <a:t>Origin</a:t>
            </a:r>
          </a:p>
          <a:p>
            <a:pPr lvl="1">
              <a:spcAft>
                <a:spcPct val="50000"/>
              </a:spcAft>
            </a:pPr>
            <a:r>
              <a:rPr lang="en-GB" altLang="en-US" sz="2200" dirty="0"/>
              <a:t>Long head – </a:t>
            </a:r>
            <a:r>
              <a:rPr lang="en-GB" altLang="en-US" sz="2200" dirty="0" err="1"/>
              <a:t>superio</a:t>
            </a:r>
            <a:r>
              <a:rPr lang="en-GB" altLang="en-US" sz="2200" dirty="0"/>
              <a:t>-medial aspect of </a:t>
            </a:r>
            <a:r>
              <a:rPr lang="en-GB" altLang="en-US" sz="2200" dirty="0" err="1"/>
              <a:t>ischial</a:t>
            </a:r>
            <a:r>
              <a:rPr lang="en-GB" altLang="en-US" sz="2200" dirty="0"/>
              <a:t> tuberosity </a:t>
            </a:r>
          </a:p>
          <a:p>
            <a:pPr lvl="1">
              <a:spcAft>
                <a:spcPct val="50000"/>
              </a:spcAft>
            </a:pPr>
            <a:r>
              <a:rPr lang="en-GB" altLang="en-US" sz="2200" dirty="0"/>
              <a:t>Short head – Lateral tip of </a:t>
            </a:r>
            <a:r>
              <a:rPr lang="en-GB" altLang="en-US" sz="2200" dirty="0" err="1"/>
              <a:t>linea</a:t>
            </a:r>
            <a:r>
              <a:rPr lang="en-GB" altLang="en-US" sz="2200" dirty="0"/>
              <a:t> </a:t>
            </a:r>
            <a:r>
              <a:rPr lang="en-GB" altLang="en-US" sz="2200" dirty="0" err="1"/>
              <a:t>aspera</a:t>
            </a:r>
            <a:endParaRPr lang="en-GB" altLang="en-US" sz="2200" dirty="0"/>
          </a:p>
          <a:p>
            <a:pPr>
              <a:spcAft>
                <a:spcPct val="50000"/>
              </a:spcAft>
            </a:pPr>
            <a:r>
              <a:rPr lang="en-GB" altLang="en-US" sz="2200" dirty="0"/>
              <a:t>Insertion </a:t>
            </a:r>
          </a:p>
          <a:p>
            <a:pPr lvl="1">
              <a:spcAft>
                <a:spcPct val="50000"/>
              </a:spcAft>
            </a:pPr>
            <a:r>
              <a:rPr lang="en-GB" altLang="en-US" sz="2200" dirty="0"/>
              <a:t>Upper part of  fibular head</a:t>
            </a:r>
          </a:p>
          <a:p>
            <a:pPr>
              <a:spcAft>
                <a:spcPct val="50000"/>
              </a:spcAft>
            </a:pPr>
            <a:r>
              <a:rPr lang="en-GB" altLang="en-US" sz="2200" dirty="0"/>
              <a:t>Action </a:t>
            </a:r>
          </a:p>
          <a:p>
            <a:pPr lvl="1">
              <a:spcAft>
                <a:spcPct val="50000"/>
              </a:spcAft>
            </a:pPr>
            <a:r>
              <a:rPr lang="en-GB" altLang="en-US" sz="2200" dirty="0"/>
              <a:t>Knee flexion and assists hip extension</a:t>
            </a:r>
          </a:p>
        </p:txBody>
      </p:sp>
      <p:pic>
        <p:nvPicPr>
          <p:cNvPr id="9" name="Picture 8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876734" y="5805549"/>
            <a:ext cx="2273448" cy="749176"/>
          </a:xfrm>
          <a:prstGeom prst="rect">
            <a:avLst/>
          </a:prstGeom>
          <a:gradFill>
            <a:gsLst>
              <a:gs pos="0">
                <a:schemeClr val="accent1">
                  <a:lumMod val="5000"/>
                  <a:lumOff val="95000"/>
                </a:schemeClr>
              </a:gs>
              <a:gs pos="74000">
                <a:schemeClr val="accent1">
                  <a:lumMod val="45000"/>
                  <a:lumOff val="55000"/>
                </a:schemeClr>
              </a:gs>
              <a:gs pos="83000">
                <a:schemeClr val="accent1">
                  <a:lumMod val="45000"/>
                  <a:lumOff val="55000"/>
                </a:schemeClr>
              </a:gs>
              <a:gs pos="100000">
                <a:schemeClr val="accent1">
                  <a:lumMod val="30000"/>
                  <a:lumOff val="70000"/>
                </a:schemeClr>
              </a:gs>
            </a:gsLst>
            <a:lin ang="5400000" scaled="1"/>
          </a:gradFill>
          <a:ln>
            <a:solidFill>
              <a:schemeClr val="accent1"/>
            </a:solidFill>
          </a:ln>
        </p:spPr>
      </p:pic>
      <p:pic>
        <p:nvPicPr>
          <p:cNvPr id="3" name="Picture 2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412966" y="1188312"/>
            <a:ext cx="2768600" cy="4521200"/>
          </a:xfrm>
          <a:prstGeom prst="rect">
            <a:avLst/>
          </a:prstGeom>
        </p:spPr>
      </p:pic>
      <p:pic>
        <p:nvPicPr>
          <p:cNvPr id="4" name="Picture 3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391438" y="1160205"/>
            <a:ext cx="2457946" cy="459732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84352556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Rectangle 2"/>
          <p:cNvSpPr txBox="1">
            <a:spLocks noChangeArrowheads="1"/>
          </p:cNvSpPr>
          <p:nvPr/>
        </p:nvSpPr>
        <p:spPr>
          <a:xfrm>
            <a:off x="539552" y="332656"/>
            <a:ext cx="7269163" cy="759619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000" b="1" kern="1200" spc="-70" baseline="0">
                <a:solidFill>
                  <a:schemeClr val="accent1"/>
                </a:solidFill>
                <a:latin typeface="+mj-lt"/>
                <a:ea typeface="+mj-ea"/>
                <a:cs typeface="+mj-cs"/>
              </a:defRPr>
            </a:lvl1pPr>
          </a:lstStyle>
          <a:p>
            <a:pPr fontAlgn="auto">
              <a:spcAft>
                <a:spcPts val="0"/>
              </a:spcAft>
            </a:pPr>
            <a:r>
              <a:rPr lang="en-GB" altLang="en-US" dirty="0" err="1"/>
              <a:t>Popliteus</a:t>
            </a:r>
            <a:endParaRPr lang="en-GB" altLang="en-US" dirty="0"/>
          </a:p>
        </p:txBody>
      </p:sp>
      <p:sp>
        <p:nvSpPr>
          <p:cNvPr id="8" name="Rectangle 3"/>
          <p:cNvSpPr>
            <a:spLocks noGrp="1" noChangeArrowheads="1"/>
          </p:cNvSpPr>
          <p:nvPr>
            <p:ph idx="1"/>
          </p:nvPr>
        </p:nvSpPr>
        <p:spPr>
          <a:xfrm>
            <a:off x="539552" y="1176317"/>
            <a:ext cx="4824536" cy="5202322"/>
          </a:xfrm>
        </p:spPr>
        <p:txBody>
          <a:bodyPr>
            <a:noAutofit/>
          </a:bodyPr>
          <a:lstStyle/>
          <a:p>
            <a:pPr>
              <a:lnSpc>
                <a:spcPct val="90000"/>
              </a:lnSpc>
              <a:spcAft>
                <a:spcPct val="50000"/>
              </a:spcAft>
            </a:pPr>
            <a:r>
              <a:rPr lang="en-GB" altLang="en-US" sz="2200" dirty="0"/>
              <a:t>Posterior to the knee</a:t>
            </a:r>
          </a:p>
          <a:p>
            <a:pPr>
              <a:spcAft>
                <a:spcPct val="50000"/>
              </a:spcAft>
            </a:pPr>
            <a:r>
              <a:rPr lang="en-GB" altLang="en-US" sz="2200" dirty="0"/>
              <a:t>Flexes the knee (weak) and MEDIALLY ROTATES tibia on femur</a:t>
            </a:r>
          </a:p>
          <a:p>
            <a:pPr lvl="1">
              <a:spcAft>
                <a:spcPct val="50000"/>
              </a:spcAft>
            </a:pPr>
            <a:r>
              <a:rPr lang="en-GB" altLang="en-US" dirty="0"/>
              <a:t>Un-locks the SCREW HOME MECHANISM</a:t>
            </a:r>
          </a:p>
          <a:p>
            <a:pPr>
              <a:spcAft>
                <a:spcPct val="50000"/>
              </a:spcAft>
            </a:pPr>
            <a:r>
              <a:rPr lang="en-GB" altLang="en-US" dirty="0"/>
              <a:t>O: outer surface of lateral condyle of femur</a:t>
            </a:r>
          </a:p>
          <a:p>
            <a:pPr>
              <a:spcAft>
                <a:spcPct val="50000"/>
              </a:spcAft>
            </a:pPr>
            <a:r>
              <a:rPr lang="en-GB" altLang="en-US" dirty="0"/>
              <a:t>I: posterior surface of tibia above the </a:t>
            </a:r>
            <a:r>
              <a:rPr lang="en-GB" altLang="en-US" dirty="0" err="1"/>
              <a:t>soleal</a:t>
            </a:r>
            <a:r>
              <a:rPr lang="en-GB" altLang="en-US" dirty="0"/>
              <a:t> line</a:t>
            </a:r>
          </a:p>
          <a:p>
            <a:pPr>
              <a:spcAft>
                <a:spcPct val="50000"/>
              </a:spcAft>
            </a:pPr>
            <a:r>
              <a:rPr lang="en-GB" altLang="en-US" sz="2200" dirty="0"/>
              <a:t>Also has attachment to lateral meniscus drawing it posteriorly to prevent bony impingement</a:t>
            </a:r>
          </a:p>
        </p:txBody>
      </p:sp>
      <p:pic>
        <p:nvPicPr>
          <p:cNvPr id="9" name="Picture 8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876734" y="5805549"/>
            <a:ext cx="2273448" cy="749176"/>
          </a:xfrm>
          <a:prstGeom prst="rect">
            <a:avLst/>
          </a:prstGeom>
          <a:gradFill>
            <a:gsLst>
              <a:gs pos="0">
                <a:schemeClr val="accent1">
                  <a:lumMod val="5000"/>
                  <a:lumOff val="95000"/>
                </a:schemeClr>
              </a:gs>
              <a:gs pos="74000">
                <a:schemeClr val="accent1">
                  <a:lumMod val="45000"/>
                  <a:lumOff val="55000"/>
                </a:schemeClr>
              </a:gs>
              <a:gs pos="83000">
                <a:schemeClr val="accent1">
                  <a:lumMod val="45000"/>
                  <a:lumOff val="55000"/>
                </a:schemeClr>
              </a:gs>
              <a:gs pos="100000">
                <a:schemeClr val="accent1">
                  <a:lumMod val="30000"/>
                  <a:lumOff val="70000"/>
                </a:schemeClr>
              </a:gs>
            </a:gsLst>
            <a:lin ang="5400000" scaled="1"/>
          </a:gradFill>
          <a:ln>
            <a:solidFill>
              <a:schemeClr val="accent1"/>
            </a:solidFill>
          </a:ln>
        </p:spPr>
      </p:pic>
      <p:pic>
        <p:nvPicPr>
          <p:cNvPr id="3" name="Picture 2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860748" y="332656"/>
            <a:ext cx="1778000" cy="53721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748406056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Rectangle 2"/>
          <p:cNvSpPr txBox="1">
            <a:spLocks noChangeArrowheads="1"/>
          </p:cNvSpPr>
          <p:nvPr/>
        </p:nvSpPr>
        <p:spPr>
          <a:xfrm>
            <a:off x="539552" y="332656"/>
            <a:ext cx="7269163" cy="759619"/>
          </a:xfrm>
          <a:prstGeom prst="rect">
            <a:avLst/>
          </a:prstGeom>
        </p:spPr>
        <p:txBody>
          <a:bodyPr vert="horz" lIns="91440" tIns="45720" rIns="91440" bIns="45720" rtlCol="0" anchor="b">
            <a:normAutofit fontScale="77500" lnSpcReduction="20000"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000" b="1" kern="1200" spc="-70" baseline="0">
                <a:solidFill>
                  <a:schemeClr val="accent1"/>
                </a:solidFill>
                <a:latin typeface="+mj-lt"/>
                <a:ea typeface="+mj-ea"/>
                <a:cs typeface="+mj-cs"/>
              </a:defRPr>
            </a:lvl1pPr>
          </a:lstStyle>
          <a:p>
            <a:endParaRPr lang="en-GB" dirty="0"/>
          </a:p>
          <a:p>
            <a:r>
              <a:rPr lang="en-GB" dirty="0"/>
              <a:t>Superficial posterior compartment </a:t>
            </a:r>
            <a:endParaRPr lang="en-GB" altLang="en-US" dirty="0"/>
          </a:p>
        </p:txBody>
      </p:sp>
      <p:sp>
        <p:nvSpPr>
          <p:cNvPr id="8" name="Rectangle 3"/>
          <p:cNvSpPr>
            <a:spLocks noGrp="1" noChangeArrowheads="1"/>
          </p:cNvSpPr>
          <p:nvPr>
            <p:ph idx="1"/>
          </p:nvPr>
        </p:nvSpPr>
        <p:spPr>
          <a:xfrm>
            <a:off x="515603" y="712465"/>
            <a:ext cx="4824536" cy="6290162"/>
          </a:xfrm>
        </p:spPr>
        <p:txBody>
          <a:bodyPr>
            <a:noAutofit/>
          </a:bodyPr>
          <a:lstStyle/>
          <a:p>
            <a:endParaRPr lang="en-GB" sz="2400" dirty="0"/>
          </a:p>
          <a:p>
            <a:endParaRPr lang="en-GB" sz="2400" dirty="0"/>
          </a:p>
          <a:p>
            <a:r>
              <a:rPr lang="en-GB" sz="2400" dirty="0"/>
              <a:t>Gastrocnemius </a:t>
            </a:r>
          </a:p>
          <a:p>
            <a:pPr>
              <a:spcAft>
                <a:spcPct val="50000"/>
              </a:spcAft>
            </a:pPr>
            <a:r>
              <a:rPr lang="en-GB" altLang="en-US" dirty="0"/>
              <a:t>O: </a:t>
            </a:r>
          </a:p>
          <a:p>
            <a:pPr lvl="1">
              <a:spcAft>
                <a:spcPct val="50000"/>
              </a:spcAft>
            </a:pPr>
            <a:r>
              <a:rPr lang="en-GB" altLang="en-US" dirty="0"/>
              <a:t>Medial head</a:t>
            </a:r>
          </a:p>
          <a:p>
            <a:pPr lvl="2">
              <a:spcAft>
                <a:spcPct val="50000"/>
              </a:spcAft>
            </a:pPr>
            <a:r>
              <a:rPr lang="en-GB" altLang="en-US" dirty="0"/>
              <a:t>Medial supracondylar ridge and adductor tubercle of the femur</a:t>
            </a:r>
          </a:p>
          <a:p>
            <a:pPr lvl="1">
              <a:spcAft>
                <a:spcPct val="50000"/>
              </a:spcAft>
            </a:pPr>
            <a:r>
              <a:rPr lang="en-GB" altLang="en-US" dirty="0"/>
              <a:t>Lateral head</a:t>
            </a:r>
          </a:p>
          <a:p>
            <a:pPr lvl="2">
              <a:spcAft>
                <a:spcPct val="50000"/>
              </a:spcAft>
            </a:pPr>
            <a:r>
              <a:rPr lang="en-GB" altLang="en-US" dirty="0"/>
              <a:t>Outer surface lateral condyle of femur</a:t>
            </a:r>
          </a:p>
          <a:p>
            <a:pPr>
              <a:spcAft>
                <a:spcPct val="50000"/>
              </a:spcAft>
            </a:pPr>
            <a:r>
              <a:rPr lang="en-GB" altLang="en-US" dirty="0"/>
              <a:t>I: via Achilles tendon into calcaneus</a:t>
            </a:r>
          </a:p>
          <a:p>
            <a:pPr>
              <a:spcAft>
                <a:spcPct val="50000"/>
              </a:spcAft>
            </a:pPr>
            <a:r>
              <a:rPr lang="en-GB" altLang="en-US" sz="2200" dirty="0"/>
              <a:t>A; </a:t>
            </a:r>
            <a:r>
              <a:rPr lang="en-GB" altLang="en-US" sz="2200" dirty="0" err="1"/>
              <a:t>Plantarflexion</a:t>
            </a:r>
            <a:r>
              <a:rPr lang="en-GB" altLang="en-US" sz="2200" dirty="0"/>
              <a:t> of ankle and assists in knee flexion</a:t>
            </a:r>
          </a:p>
        </p:txBody>
      </p:sp>
      <p:pic>
        <p:nvPicPr>
          <p:cNvPr id="9" name="Picture 8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876734" y="5805549"/>
            <a:ext cx="2273448" cy="749176"/>
          </a:xfrm>
          <a:prstGeom prst="rect">
            <a:avLst/>
          </a:prstGeom>
          <a:gradFill>
            <a:gsLst>
              <a:gs pos="0">
                <a:schemeClr val="accent1">
                  <a:lumMod val="5000"/>
                  <a:lumOff val="95000"/>
                </a:schemeClr>
              </a:gs>
              <a:gs pos="74000">
                <a:schemeClr val="accent1">
                  <a:lumMod val="45000"/>
                  <a:lumOff val="55000"/>
                </a:schemeClr>
              </a:gs>
              <a:gs pos="83000">
                <a:schemeClr val="accent1">
                  <a:lumMod val="45000"/>
                  <a:lumOff val="55000"/>
                </a:schemeClr>
              </a:gs>
              <a:gs pos="100000">
                <a:schemeClr val="accent1">
                  <a:lumMod val="30000"/>
                  <a:lumOff val="70000"/>
                </a:schemeClr>
              </a:gs>
            </a:gsLst>
            <a:lin ang="5400000" scaled="1"/>
          </a:gradFill>
          <a:ln>
            <a:solidFill>
              <a:schemeClr val="accent1"/>
            </a:solidFill>
          </a:ln>
        </p:spPr>
      </p:pic>
      <p:pic>
        <p:nvPicPr>
          <p:cNvPr id="3" name="Picture 2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322752" y="1524862"/>
            <a:ext cx="2810415" cy="38481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662558746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46404" y="365760"/>
            <a:ext cx="7269480" cy="614968"/>
          </a:xfrm>
        </p:spPr>
        <p:txBody>
          <a:bodyPr>
            <a:normAutofit fontScale="90000"/>
          </a:bodyPr>
          <a:lstStyle/>
          <a:p>
            <a:r>
              <a:rPr lang="en-GB" dirty="0"/>
              <a:t>Knee Revision	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91687" y="1293153"/>
            <a:ext cx="3409572" cy="5301208"/>
          </a:xfrm>
        </p:spPr>
        <p:txBody>
          <a:bodyPr>
            <a:normAutofit/>
          </a:bodyPr>
          <a:lstStyle/>
          <a:p>
            <a:r>
              <a:rPr lang="en-GB" dirty="0" err="1"/>
              <a:t>Tibial</a:t>
            </a:r>
            <a:r>
              <a:rPr lang="en-GB" dirty="0"/>
              <a:t> tuberosity </a:t>
            </a:r>
          </a:p>
          <a:p>
            <a:r>
              <a:rPr lang="en-GB" dirty="0"/>
              <a:t>Head of fibula</a:t>
            </a:r>
          </a:p>
          <a:p>
            <a:r>
              <a:rPr lang="en-GB" dirty="0"/>
              <a:t>Medial and lateral </a:t>
            </a:r>
            <a:r>
              <a:rPr lang="en-GB" dirty="0" err="1"/>
              <a:t>tibial</a:t>
            </a:r>
            <a:r>
              <a:rPr lang="en-GB" dirty="0"/>
              <a:t> condyles</a:t>
            </a:r>
          </a:p>
          <a:p>
            <a:r>
              <a:rPr lang="en-GB" dirty="0" err="1"/>
              <a:t>Tibial</a:t>
            </a:r>
            <a:r>
              <a:rPr lang="en-GB" dirty="0"/>
              <a:t> Plateau</a:t>
            </a:r>
          </a:p>
          <a:p>
            <a:r>
              <a:rPr lang="en-GB" dirty="0"/>
              <a:t>Medial and lateral </a:t>
            </a:r>
            <a:r>
              <a:rPr lang="en-GB" dirty="0" err="1"/>
              <a:t>tibiofemoral</a:t>
            </a:r>
            <a:r>
              <a:rPr lang="en-GB" dirty="0"/>
              <a:t> joint line (and menisci)</a:t>
            </a:r>
          </a:p>
          <a:p>
            <a:r>
              <a:rPr lang="en-GB" dirty="0"/>
              <a:t>Patella</a:t>
            </a:r>
          </a:p>
          <a:p>
            <a:pPr lvl="1"/>
            <a:r>
              <a:rPr lang="en-GB" dirty="0"/>
              <a:t>Superior and inferior pole</a:t>
            </a:r>
          </a:p>
          <a:p>
            <a:pPr lvl="1"/>
            <a:r>
              <a:rPr lang="en-GB" dirty="0"/>
              <a:t>Medial and lateral border</a:t>
            </a:r>
          </a:p>
          <a:p>
            <a:endParaRPr lang="en-GB" dirty="0"/>
          </a:p>
        </p:txBody>
      </p:sp>
      <p:sp>
        <p:nvSpPr>
          <p:cNvPr id="4" name="Content Placeholder 2"/>
          <p:cNvSpPr txBox="1">
            <a:spLocks/>
          </p:cNvSpPr>
          <p:nvPr/>
        </p:nvSpPr>
        <p:spPr>
          <a:xfrm>
            <a:off x="4664568" y="117649"/>
            <a:ext cx="3521859" cy="5727536"/>
          </a:xfrm>
          <a:prstGeom prst="rect">
            <a:avLst/>
          </a:prstGeom>
        </p:spPr>
        <p:txBody>
          <a:bodyPr vert="horz" lIns="91440" tIns="45720" rIns="91440" bIns="45720" rtlCol="0">
            <a:normAutofit fontScale="92500" lnSpcReduction="10000"/>
          </a:bodyPr>
          <a:lstStyle>
            <a:lvl1pPr marL="182880" indent="-182880" algn="l" defTabSz="914400" rtl="0" eaLnBrk="1" latinLnBrk="0" hangingPunct="1">
              <a:lnSpc>
                <a:spcPct val="95000"/>
              </a:lnSpc>
              <a:spcBef>
                <a:spcPts val="1400"/>
              </a:spcBef>
              <a:spcAft>
                <a:spcPts val="200"/>
              </a:spcAft>
              <a:buClr>
                <a:schemeClr val="accent1"/>
              </a:buClr>
              <a:buSzPct val="80000"/>
              <a:buFont typeface="Arial" pitchFamily="34" charset="0"/>
              <a:buChar char="•"/>
              <a:defRPr sz="2000" kern="1200" spc="1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indent="-182880" algn="l" defTabSz="914400" rtl="0" eaLnBrk="1" latinLnBrk="0" hangingPunct="1">
              <a:lnSpc>
                <a:spcPct val="90000"/>
              </a:lnSpc>
              <a:spcBef>
                <a:spcPts val="300"/>
              </a:spcBef>
              <a:spcAft>
                <a:spcPts val="300"/>
              </a:spcAft>
              <a:buClr>
                <a:schemeClr val="accent1"/>
              </a:buClr>
              <a:buFont typeface="Wingdings 2" pitchFamily="18" charset="2"/>
              <a:buChar char=""/>
              <a:defRPr sz="1800" kern="120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731520" indent="-182880" algn="l" defTabSz="914400" rtl="0" eaLnBrk="1" latinLnBrk="0" hangingPunct="1">
              <a:lnSpc>
                <a:spcPct val="90000"/>
              </a:lnSpc>
              <a:spcBef>
                <a:spcPts val="300"/>
              </a:spcBef>
              <a:spcAft>
                <a:spcPts val="300"/>
              </a:spcAft>
              <a:buClr>
                <a:schemeClr val="accent1"/>
              </a:buClr>
              <a:buFont typeface="Wingdings 2" pitchFamily="18" charset="2"/>
              <a:buChar char=""/>
              <a:defRPr sz="1600" kern="120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005840" indent="-182880" algn="l" defTabSz="914400" rtl="0" eaLnBrk="1" latinLnBrk="0" hangingPunct="1">
              <a:lnSpc>
                <a:spcPct val="90000"/>
              </a:lnSpc>
              <a:spcBef>
                <a:spcPts val="300"/>
              </a:spcBef>
              <a:spcAft>
                <a:spcPts val="300"/>
              </a:spcAft>
              <a:buClr>
                <a:schemeClr val="accent1"/>
              </a:buClr>
              <a:buFont typeface="Wingdings 2" pitchFamily="18" charset="2"/>
              <a:buChar char=""/>
              <a:defRPr sz="1400" kern="120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1280160" indent="-182880" algn="l" defTabSz="914400" rtl="0" eaLnBrk="1" latinLnBrk="0" hangingPunct="1">
              <a:lnSpc>
                <a:spcPct val="90000"/>
              </a:lnSpc>
              <a:spcBef>
                <a:spcPts val="300"/>
              </a:spcBef>
              <a:spcAft>
                <a:spcPts val="300"/>
              </a:spcAft>
              <a:buClr>
                <a:schemeClr val="accent1"/>
              </a:buClr>
              <a:buFont typeface="Wingdings 2" pitchFamily="18" charset="2"/>
              <a:buChar char=""/>
              <a:defRPr sz="1400" kern="120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1600000" indent="-228600" algn="l" defTabSz="914400" rtl="0" eaLnBrk="1" latinLnBrk="0" hangingPunct="1">
              <a:lnSpc>
                <a:spcPct val="90000"/>
              </a:lnSpc>
              <a:spcBef>
                <a:spcPts val="300"/>
              </a:spcBef>
              <a:spcAft>
                <a:spcPts val="300"/>
              </a:spcAft>
              <a:buClr>
                <a:schemeClr val="accent1"/>
              </a:buClr>
              <a:buFont typeface="Wingdings 2" pitchFamily="18" charset="2"/>
              <a:buChar char=""/>
              <a:defRPr sz="1400" kern="120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lvl6pPr>
            <a:lvl7pPr marL="1900000" indent="-228600" algn="l" defTabSz="914400" rtl="0" eaLnBrk="1" latinLnBrk="0" hangingPunct="1">
              <a:lnSpc>
                <a:spcPct val="90000"/>
              </a:lnSpc>
              <a:spcBef>
                <a:spcPts val="300"/>
              </a:spcBef>
              <a:spcAft>
                <a:spcPts val="300"/>
              </a:spcAft>
              <a:buClr>
                <a:schemeClr val="accent1"/>
              </a:buClr>
              <a:buFont typeface="Wingdings 2" pitchFamily="18" charset="2"/>
              <a:buChar char=""/>
              <a:defRPr sz="1400" kern="120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lvl7pPr>
            <a:lvl8pPr marL="2200000" indent="-228600" algn="l" defTabSz="914400" rtl="0" eaLnBrk="1" latinLnBrk="0" hangingPunct="1">
              <a:lnSpc>
                <a:spcPct val="90000"/>
              </a:lnSpc>
              <a:spcBef>
                <a:spcPts val="300"/>
              </a:spcBef>
              <a:spcAft>
                <a:spcPts val="300"/>
              </a:spcAft>
              <a:buClr>
                <a:schemeClr val="accent1"/>
              </a:buClr>
              <a:buFont typeface="Wingdings 2" pitchFamily="18" charset="2"/>
              <a:buChar char=""/>
              <a:defRPr sz="1400" kern="120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lvl8pPr>
            <a:lvl9pPr marL="2500000" indent="-228600" algn="l" defTabSz="914400" rtl="0" eaLnBrk="1" latinLnBrk="0" hangingPunct="1">
              <a:lnSpc>
                <a:spcPct val="90000"/>
              </a:lnSpc>
              <a:spcBef>
                <a:spcPts val="300"/>
              </a:spcBef>
              <a:spcAft>
                <a:spcPts val="300"/>
              </a:spcAft>
              <a:buClr>
                <a:schemeClr val="accent1"/>
              </a:buClr>
              <a:buFont typeface="Wingdings 2" pitchFamily="18" charset="2"/>
              <a:buChar char=""/>
              <a:defRPr sz="1400" kern="120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lvl9pPr>
          </a:lstStyle>
          <a:p>
            <a:pPr fontAlgn="auto"/>
            <a:r>
              <a:rPr lang="en-GB" dirty="0"/>
              <a:t>Femur</a:t>
            </a:r>
          </a:p>
          <a:p>
            <a:pPr fontAlgn="auto"/>
            <a:r>
              <a:rPr lang="en-GB" dirty="0"/>
              <a:t>Medial/Lateral condyles</a:t>
            </a:r>
          </a:p>
          <a:p>
            <a:pPr fontAlgn="auto"/>
            <a:r>
              <a:rPr lang="en-GB" dirty="0"/>
              <a:t>Medial and lateral epicondyles</a:t>
            </a:r>
          </a:p>
          <a:p>
            <a:pPr fontAlgn="auto"/>
            <a:r>
              <a:rPr lang="en-GB" dirty="0"/>
              <a:t>Adductor tubercle</a:t>
            </a:r>
          </a:p>
          <a:p>
            <a:pPr fontAlgn="auto"/>
            <a:r>
              <a:rPr lang="en-GB" dirty="0"/>
              <a:t>AROM/ PROM</a:t>
            </a:r>
          </a:p>
          <a:p>
            <a:pPr lvl="1" fontAlgn="auto"/>
            <a:r>
              <a:rPr lang="en-GB" dirty="0"/>
              <a:t>KF</a:t>
            </a:r>
          </a:p>
          <a:p>
            <a:pPr lvl="1" fontAlgn="auto"/>
            <a:r>
              <a:rPr lang="en-GB" dirty="0"/>
              <a:t>KE</a:t>
            </a:r>
          </a:p>
          <a:p>
            <a:pPr lvl="1" fontAlgn="auto"/>
            <a:r>
              <a:rPr lang="en-GB" dirty="0"/>
              <a:t>MR</a:t>
            </a:r>
          </a:p>
          <a:p>
            <a:pPr lvl="1" fontAlgn="auto"/>
            <a:r>
              <a:rPr lang="en-GB" dirty="0"/>
              <a:t>LR</a:t>
            </a:r>
          </a:p>
          <a:p>
            <a:pPr fontAlgn="auto"/>
            <a:r>
              <a:rPr lang="en-GB" dirty="0"/>
              <a:t>MMTS</a:t>
            </a:r>
          </a:p>
          <a:p>
            <a:pPr lvl="1" fontAlgn="auto"/>
            <a:r>
              <a:rPr lang="en-GB" dirty="0"/>
              <a:t>Quads</a:t>
            </a:r>
          </a:p>
          <a:p>
            <a:pPr lvl="1" fontAlgn="auto"/>
            <a:r>
              <a:rPr lang="en-GB" dirty="0"/>
              <a:t>VMO </a:t>
            </a:r>
          </a:p>
          <a:p>
            <a:pPr lvl="1" fontAlgn="auto"/>
            <a:r>
              <a:rPr lang="en-GB" dirty="0"/>
              <a:t>Rectus </a:t>
            </a:r>
            <a:r>
              <a:rPr lang="en-GB" dirty="0" err="1"/>
              <a:t>Femoris</a:t>
            </a:r>
            <a:endParaRPr lang="en-GB" dirty="0"/>
          </a:p>
          <a:p>
            <a:pPr lvl="1" fontAlgn="auto"/>
            <a:r>
              <a:rPr lang="en-GB" dirty="0"/>
              <a:t>Hamstrings</a:t>
            </a:r>
          </a:p>
          <a:p>
            <a:pPr lvl="1" fontAlgn="auto"/>
            <a:r>
              <a:rPr lang="en-GB" dirty="0" err="1"/>
              <a:t>Popliteus</a:t>
            </a:r>
            <a:endParaRPr lang="en-GB" dirty="0"/>
          </a:p>
          <a:p>
            <a:pPr lvl="1" fontAlgn="auto"/>
            <a:r>
              <a:rPr lang="en-GB" dirty="0"/>
              <a:t>Gastrocnemius</a:t>
            </a:r>
          </a:p>
          <a:p>
            <a:pPr fontAlgn="auto"/>
            <a:endParaRPr lang="en-GB" dirty="0"/>
          </a:p>
        </p:txBody>
      </p:sp>
      <p:pic>
        <p:nvPicPr>
          <p:cNvPr id="5" name="Picture 4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791186" y="5845185"/>
            <a:ext cx="2273448" cy="749176"/>
          </a:xfrm>
          <a:prstGeom prst="rect">
            <a:avLst/>
          </a:prstGeom>
          <a:gradFill>
            <a:gsLst>
              <a:gs pos="0">
                <a:schemeClr val="accent1">
                  <a:lumMod val="5000"/>
                  <a:lumOff val="95000"/>
                </a:schemeClr>
              </a:gs>
              <a:gs pos="74000">
                <a:schemeClr val="accent1">
                  <a:lumMod val="45000"/>
                  <a:lumOff val="55000"/>
                </a:schemeClr>
              </a:gs>
              <a:gs pos="83000">
                <a:schemeClr val="accent1">
                  <a:lumMod val="45000"/>
                  <a:lumOff val="55000"/>
                </a:schemeClr>
              </a:gs>
              <a:gs pos="100000">
                <a:schemeClr val="accent1">
                  <a:lumMod val="30000"/>
                  <a:lumOff val="70000"/>
                </a:schemeClr>
              </a:gs>
            </a:gsLst>
            <a:lin ang="5400000" scaled="1"/>
          </a:gradFill>
          <a:ln>
            <a:solidFill>
              <a:schemeClr val="accent1"/>
            </a:solidFill>
          </a:ln>
        </p:spPr>
      </p:pic>
    </p:spTree>
    <p:extLst>
      <p:ext uri="{BB962C8B-B14F-4D97-AF65-F5344CB8AC3E}">
        <p14:creationId xmlns:p14="http://schemas.microsoft.com/office/powerpoint/2010/main" val="641538560"/>
      </p:ext>
    </p:extLst>
  </p:cSld>
  <p:clrMapOvr>
    <a:masterClrMapping/>
  </p:clrMapOvr>
</p:sld>
</file>

<file path=ppt/theme/theme1.xml><?xml version="1.0" encoding="utf-8"?>
<a:theme xmlns:a="http://schemas.openxmlformats.org/drawingml/2006/main" name="View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View">
      <a:majorFont>
        <a:latin typeface="Century Schoolbook" panose="02040604050505020304"/>
        <a:ea typeface=""/>
        <a:cs typeface=""/>
        <a:font script="Jpan" typeface="ＭＳ ゴシック"/>
        <a:font script="Hang" typeface="맑은 고딕"/>
        <a:font script="Hans" typeface="宋体"/>
        <a:font script="Hant" typeface="新細明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Schoolbook" panose="02040604050505020304"/>
        <a:ea typeface=""/>
        <a:cs typeface=""/>
        <a:font script="Jpan" typeface="ＭＳ ゴシック"/>
        <a:font script="Hang" typeface="맑은 고딕"/>
        <a:font script="Hans" typeface="宋体"/>
        <a:font script="Hant" typeface="新細明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View">
      <a:fillStyleLst>
        <a:solidFill>
          <a:schemeClr val="phClr"/>
        </a:solidFill>
        <a:solidFill>
          <a:schemeClr val="phClr">
            <a:tint val="60000"/>
            <a:satMod val="120000"/>
          </a:schemeClr>
        </a:solidFill>
        <a:solidFill>
          <a:schemeClr val="phClr">
            <a:shade val="75000"/>
            <a:satMod val="130000"/>
          </a:schemeClr>
        </a:solidFill>
      </a:fillStyleLst>
      <a:lnStyleLst>
        <a:ln w="9525" cap="flat" cmpd="sng" algn="ctr">
          <a:solidFill>
            <a:schemeClr val="phClr"/>
          </a:solidFill>
          <a:prstDash val="solid"/>
        </a:ln>
        <a:ln w="13970" cap="flat" cmpd="sng" algn="ctr">
          <a:solidFill>
            <a:schemeClr val="phClr"/>
          </a:solidFill>
          <a:prstDash val="solid"/>
        </a:ln>
        <a:ln w="17145" cap="flat" cmpd="sng" algn="ctr">
          <a:solidFill>
            <a:schemeClr val="phClr">
              <a:shade val="95000"/>
              <a:alpha val="95000"/>
              <a:satMod val="150000"/>
            </a:schemeClr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50800" dist="15240" dir="5400000" algn="tl" rotWithShape="0">
              <a:srgbClr val="000000">
                <a:alpha val="75000"/>
              </a:srgbClr>
            </a:outerShdw>
          </a:effectLst>
          <a:scene3d>
            <a:camera prst="orthographicFront">
              <a:rot lat="0" lon="0" rev="0"/>
            </a:camera>
            <a:lightRig rig="brightRoom" dir="tl"/>
          </a:scene3d>
          <a:sp3d contourW="9525" prstMaterial="flat">
            <a:bevelT w="0" h="0" prst="coolSlant"/>
            <a:contourClr>
              <a:schemeClr val="phClr">
                <a:shade val="35000"/>
                <a:satMod val="130000"/>
              </a:schemeClr>
            </a:contourClr>
          </a:sp3d>
        </a:effectStyle>
        <a:effectStyle>
          <a:effectLst>
            <a:outerShdw blurRad="76200" dist="25400" dir="5400000" algn="tl" rotWithShape="0">
              <a:srgbClr val="000000">
                <a:alpha val="55000"/>
              </a:srgbClr>
            </a:outerShdw>
          </a:effectLst>
          <a:scene3d>
            <a:camera prst="orthographicFront">
              <a:rot lat="0" lon="0" rev="0"/>
            </a:camera>
            <a:lightRig rig="brightRoom" dir="tl"/>
          </a:scene3d>
          <a:sp3d contourW="19050" prstMaterial="flat">
            <a:bevelT w="0" h="0" prst="coolSlant"/>
            <a:contourClr>
              <a:schemeClr val="phClr">
                <a:shade val="25000"/>
                <a:satMod val="140000"/>
              </a:schemeClr>
            </a:contourClr>
          </a:sp3d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4000"/>
                <a:shade val="98000"/>
                <a:satMod val="130000"/>
                <a:lumMod val="102000"/>
              </a:schemeClr>
            </a:gs>
            <a:gs pos="100000">
              <a:schemeClr val="phClr">
                <a:tint val="98000"/>
                <a:shade val="78000"/>
                <a:satMod val="140000"/>
              </a:schemeClr>
            </a:gs>
          </a:gsLst>
          <a:path path="circle">
            <a:fillToRect l="100000" t="100000" r="100000" b="10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View" id="{BA0EB5A6-F2D4-4F82-977B-64ADEE4A2A69}" vid="{23C5FE65-18CC-4A65-9EBC-B05E331504EC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Yu Gothic Light"/>
        <a:font script="Hang" typeface="맑은 고딕"/>
        <a:font script="Hans" typeface="DengXian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Yu Gothic"/>
        <a:font script="Hang" typeface="맑은 고딕"/>
        <a:font script="Hans" typeface="DengXian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View</Template>
  <TotalTime>0</TotalTime>
  <Words>659</Words>
  <Application>Microsoft Office PowerPoint</Application>
  <PresentationFormat>On-screen Show (4:3)</PresentationFormat>
  <Paragraphs>147</Paragraphs>
  <Slides>19</Slides>
  <Notes>17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19</vt:i4>
      </vt:variant>
    </vt:vector>
  </HeadingPairs>
  <TitlesOfParts>
    <vt:vector size="24" baseType="lpstr">
      <vt:lpstr>Arial</vt:lpstr>
      <vt:lpstr>Calibri</vt:lpstr>
      <vt:lpstr>Century Schoolbook</vt:lpstr>
      <vt:lpstr>Wingdings 2</vt:lpstr>
      <vt:lpstr>View</vt:lpstr>
      <vt:lpstr>Introduction to Clinical Assessment Practical – Knee MMTs</vt:lpstr>
      <vt:lpstr>Recap - AROM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Knee Revision 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Human Anatomy &amp; Physiology – Overview</dc:title>
  <dc:creator>Daniel Martin</dc:creator>
  <cp:lastModifiedBy>Daniel Martin</cp:lastModifiedBy>
  <cp:revision>84</cp:revision>
  <cp:lastPrinted>2016-10-24T07:25:31Z</cp:lastPrinted>
  <dcterms:created xsi:type="dcterms:W3CDTF">2016-09-15T12:23:08Z</dcterms:created>
  <dcterms:modified xsi:type="dcterms:W3CDTF">2021-11-01T15:45:04Z</dcterms:modified>
</cp:coreProperties>
</file>