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handoutMasterIdLst>
    <p:handoutMasterId r:id="rId55"/>
  </p:handoutMasterIdLst>
  <p:sldIdLst>
    <p:sldId id="401" r:id="rId2"/>
    <p:sldId id="451" r:id="rId3"/>
    <p:sldId id="405" r:id="rId4"/>
    <p:sldId id="406" r:id="rId5"/>
    <p:sldId id="407" r:id="rId6"/>
    <p:sldId id="408" r:id="rId7"/>
    <p:sldId id="409" r:id="rId8"/>
    <p:sldId id="410" r:id="rId9"/>
    <p:sldId id="411" r:id="rId10"/>
    <p:sldId id="412" r:id="rId11"/>
    <p:sldId id="413" r:id="rId12"/>
    <p:sldId id="414" r:id="rId13"/>
    <p:sldId id="415" r:id="rId14"/>
    <p:sldId id="416" r:id="rId15"/>
    <p:sldId id="417" r:id="rId16"/>
    <p:sldId id="418" r:id="rId17"/>
    <p:sldId id="419" r:id="rId18"/>
    <p:sldId id="420" r:id="rId19"/>
    <p:sldId id="421" r:id="rId20"/>
    <p:sldId id="422" r:id="rId21"/>
    <p:sldId id="423" r:id="rId22"/>
    <p:sldId id="424" r:id="rId23"/>
    <p:sldId id="425" r:id="rId24"/>
    <p:sldId id="426" r:id="rId25"/>
    <p:sldId id="427" r:id="rId26"/>
    <p:sldId id="428" r:id="rId27"/>
    <p:sldId id="429" r:id="rId28"/>
    <p:sldId id="430" r:id="rId29"/>
    <p:sldId id="452" r:id="rId30"/>
    <p:sldId id="453" r:id="rId31"/>
    <p:sldId id="454" r:id="rId32"/>
    <p:sldId id="431" r:id="rId33"/>
    <p:sldId id="445" r:id="rId34"/>
    <p:sldId id="446" r:id="rId35"/>
    <p:sldId id="432" r:id="rId36"/>
    <p:sldId id="433" r:id="rId37"/>
    <p:sldId id="447" r:id="rId38"/>
    <p:sldId id="434" r:id="rId39"/>
    <p:sldId id="435" r:id="rId40"/>
    <p:sldId id="436" r:id="rId41"/>
    <p:sldId id="437" r:id="rId42"/>
    <p:sldId id="448" r:id="rId43"/>
    <p:sldId id="438" r:id="rId44"/>
    <p:sldId id="439" r:id="rId45"/>
    <p:sldId id="440" r:id="rId46"/>
    <p:sldId id="441" r:id="rId47"/>
    <p:sldId id="449" r:id="rId48"/>
    <p:sldId id="442" r:id="rId49"/>
    <p:sldId id="443" r:id="rId50"/>
    <p:sldId id="450" r:id="rId51"/>
    <p:sldId id="399" r:id="rId52"/>
    <p:sldId id="444" r:id="rId5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horzBarState="maximized">
    <p:restoredLeft sz="15620" autoAdjust="0"/>
    <p:restoredTop sz="94660" autoAdjust="0"/>
  </p:normalViewPr>
  <p:slideViewPr>
    <p:cSldViewPr>
      <p:cViewPr>
        <p:scale>
          <a:sx n="75" d="100"/>
          <a:sy n="75" d="100"/>
        </p:scale>
        <p:origin x="-1614" y="-8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37219"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137220"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37221"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C86A8F13-36F0-4906-A16A-07447352BC6B}"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1741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460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1741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1741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1741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947132EF-9260-4763-943A-F0DD136D77AE}"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8" descr="LMW_logo_RGB"/>
          <p:cNvPicPr>
            <a:picLocks noChangeAspect="1" noChangeArrowheads="1"/>
          </p:cNvPicPr>
          <p:nvPr userDrawn="1"/>
        </p:nvPicPr>
        <p:blipFill>
          <a:blip r:embed="rId13" cstate="print"/>
          <a:srcRect/>
          <a:stretch>
            <a:fillRect/>
          </a:stretch>
        </p:blipFill>
        <p:spPr bwMode="auto">
          <a:xfrm>
            <a:off x="0" y="5876925"/>
            <a:ext cx="2339975" cy="936625"/>
          </a:xfrm>
          <a:prstGeom prst="rect">
            <a:avLst/>
          </a:prstGeom>
          <a:noFill/>
          <a:ln w="9525">
            <a:noFill/>
            <a:miter lim="800000"/>
            <a:headEnd/>
            <a:tailEnd/>
          </a:ln>
        </p:spPr>
      </p:pic>
      <p:pic>
        <p:nvPicPr>
          <p:cNvPr id="1027" name="Picture 9" descr="ARC_logo"/>
          <p:cNvPicPr>
            <a:picLocks noChangeAspect="1" noChangeArrowheads="1"/>
          </p:cNvPicPr>
          <p:nvPr userDrawn="1"/>
        </p:nvPicPr>
        <p:blipFill>
          <a:blip r:embed="rId14" cstate="print"/>
          <a:srcRect/>
          <a:stretch>
            <a:fillRect/>
          </a:stretch>
        </p:blipFill>
        <p:spPr bwMode="auto">
          <a:xfrm>
            <a:off x="7019925" y="5876925"/>
            <a:ext cx="2124075" cy="947738"/>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3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5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4" descr="LMC pp cover.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2051" name="Title 1"/>
          <p:cNvSpPr txBox="1">
            <a:spLocks/>
          </p:cNvSpPr>
          <p:nvPr/>
        </p:nvSpPr>
        <p:spPr bwMode="auto">
          <a:xfrm>
            <a:off x="611560" y="2852936"/>
            <a:ext cx="7772400" cy="2362200"/>
          </a:xfrm>
          <a:prstGeom prst="rect">
            <a:avLst/>
          </a:prstGeom>
          <a:noFill/>
          <a:ln w="9525">
            <a:noFill/>
            <a:miter lim="800000"/>
            <a:headEnd/>
            <a:tailEnd/>
          </a:ln>
        </p:spPr>
        <p:txBody>
          <a:bodyPr anchor="ctr"/>
          <a:lstStyle/>
          <a:p>
            <a:pPr algn="ctr">
              <a:spcAft>
                <a:spcPts val="1200"/>
              </a:spcAft>
            </a:pPr>
            <a:r>
              <a:rPr lang="en-GB" sz="2000" b="1" dirty="0"/>
              <a:t>The centre for excellence for leadership and management skills in Wales</a:t>
            </a:r>
          </a:p>
          <a:p>
            <a:pPr algn="ctr"/>
            <a:r>
              <a:rPr lang="en-US" sz="2000" b="1" dirty="0" smtClean="0"/>
              <a:t>Y </a:t>
            </a:r>
            <a:r>
              <a:rPr lang="en-US" sz="2000" b="1" dirty="0" err="1"/>
              <a:t>ganolfan</a:t>
            </a:r>
            <a:r>
              <a:rPr lang="en-US" sz="2000" b="1" dirty="0"/>
              <a:t> </a:t>
            </a:r>
            <a:r>
              <a:rPr lang="en-US" sz="2000" b="1" dirty="0" err="1"/>
              <a:t>rhagoriaeth</a:t>
            </a:r>
            <a:r>
              <a:rPr lang="en-US" sz="2000" b="1" dirty="0"/>
              <a:t> </a:t>
            </a:r>
            <a:r>
              <a:rPr lang="en-US" sz="2000" b="1" dirty="0" err="1"/>
              <a:t>ar</a:t>
            </a:r>
            <a:r>
              <a:rPr lang="en-US" sz="2000" b="1" dirty="0"/>
              <a:t> </a:t>
            </a:r>
            <a:r>
              <a:rPr lang="en-US" sz="2000" b="1" dirty="0" err="1"/>
              <a:t>gyfer</a:t>
            </a:r>
            <a:r>
              <a:rPr lang="en-US" sz="2000" b="1" dirty="0"/>
              <a:t> </a:t>
            </a:r>
            <a:r>
              <a:rPr lang="en-US" sz="2000" b="1" dirty="0" err="1"/>
              <a:t>sgiliau</a:t>
            </a:r>
            <a:r>
              <a:rPr lang="en-US" sz="2000" b="1" dirty="0"/>
              <a:t> </a:t>
            </a:r>
            <a:r>
              <a:rPr lang="en-US" sz="2000" b="1" dirty="0" err="1"/>
              <a:t>arwain</a:t>
            </a:r>
            <a:r>
              <a:rPr lang="en-US" sz="2000" b="1" dirty="0"/>
              <a:t> a </a:t>
            </a:r>
            <a:r>
              <a:rPr lang="en-US" sz="2000" b="1" dirty="0" err="1"/>
              <a:t>rheoli</a:t>
            </a:r>
            <a:r>
              <a:rPr lang="en-US" sz="2000" b="1" dirty="0"/>
              <a:t> </a:t>
            </a:r>
            <a:r>
              <a:rPr lang="en-US" sz="2000" b="1" dirty="0" err="1"/>
              <a:t>yng</a:t>
            </a:r>
            <a:r>
              <a:rPr lang="en-US" sz="2000" b="1" dirty="0"/>
              <a:t> </a:t>
            </a:r>
            <a:r>
              <a:rPr lang="en-US" sz="2000" b="1" dirty="0" err="1"/>
              <a:t>Nghymru</a:t>
            </a:r>
            <a:r>
              <a:rPr lang="en-US" sz="2000" b="1" dirty="0"/>
              <a:t> </a:t>
            </a:r>
            <a:endParaRPr lang="en-US" sz="2000" b="1" dirty="0" smtClean="0"/>
          </a:p>
          <a:p>
            <a:pPr algn="ctr"/>
            <a:endParaRPr lang="en-US" sz="2800" b="1" dirty="0"/>
          </a:p>
          <a:p>
            <a:pPr algn="ctr"/>
            <a:r>
              <a:rPr lang="en-GB" sz="4000" b="1" dirty="0" smtClean="0"/>
              <a:t>Dr. Barrie Kennard</a:t>
            </a:r>
          </a:p>
          <a:p>
            <a:pPr algn="ctr"/>
            <a:r>
              <a:rPr lang="en-GB" sz="3600" b="1" dirty="0" smtClean="0"/>
              <a:t>Director</a:t>
            </a:r>
          </a:p>
          <a:p>
            <a:pPr algn="ctr"/>
            <a:r>
              <a:rPr lang="en-US" sz="2100" dirty="0" smtClean="0">
                <a:solidFill>
                  <a:schemeClr val="bg1"/>
                </a:solidFill>
                <a:latin typeface="Quicksand Book Regular" pitchFamily="-65" charset="0"/>
              </a:rPr>
              <a:t>19/01/12</a:t>
            </a:r>
            <a:endParaRPr lang="en-US" sz="2100" dirty="0">
              <a:solidFill>
                <a:schemeClr val="bg1"/>
              </a:solidFill>
              <a:latin typeface="Quicksand Book Regular" pitchFamily="-65"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8" name="Subtitle 2"/>
          <p:cNvSpPr txBox="1">
            <a:spLocks/>
          </p:cNvSpPr>
          <p:nvPr/>
        </p:nvSpPr>
        <p:spPr bwMode="auto">
          <a:xfrm>
            <a:off x="1187624" y="2708920"/>
            <a:ext cx="6172200" cy="2362200"/>
          </a:xfrm>
          <a:prstGeom prst="rect">
            <a:avLst/>
          </a:prstGeom>
          <a:noFill/>
          <a:ln w="9525">
            <a:noFill/>
            <a:miter lim="800000"/>
            <a:headEnd/>
            <a:tailEnd/>
          </a:ln>
        </p:spPr>
        <p:txBody>
          <a:bodyPr/>
          <a:lstStyle/>
          <a:p>
            <a:pPr algn="ctr">
              <a:spcBef>
                <a:spcPct val="20000"/>
              </a:spcBef>
            </a:pPr>
            <a:r>
              <a:rPr lang="en-GB" sz="3600" b="1" dirty="0" smtClean="0">
                <a:latin typeface="Quicksand Book Regular"/>
              </a:rPr>
              <a:t>Why should anyone want to be led by you?</a:t>
            </a:r>
          </a:p>
          <a:p>
            <a:pPr>
              <a:spcBef>
                <a:spcPct val="20000"/>
              </a:spcBef>
              <a:buFont typeface="Arial" charset="0"/>
              <a:buNone/>
            </a:pPr>
            <a:endParaRPr lang="en-US" sz="2200" dirty="0">
              <a:solidFill>
                <a:srgbClr val="898989"/>
              </a:solidFill>
              <a:latin typeface="Franklin Gothic Book" pitchFamily="-65" charset="0"/>
            </a:endParaRPr>
          </a:p>
        </p:txBody>
      </p:sp>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8" name="Subtitle 2"/>
          <p:cNvSpPr txBox="1">
            <a:spLocks/>
          </p:cNvSpPr>
          <p:nvPr/>
        </p:nvSpPr>
        <p:spPr bwMode="auto">
          <a:xfrm>
            <a:off x="827584" y="2492896"/>
            <a:ext cx="7272808" cy="2362200"/>
          </a:xfrm>
          <a:prstGeom prst="rect">
            <a:avLst/>
          </a:prstGeom>
          <a:noFill/>
          <a:ln w="9525">
            <a:noFill/>
            <a:miter lim="800000"/>
            <a:headEnd/>
            <a:tailEnd/>
          </a:ln>
        </p:spPr>
        <p:txBody>
          <a:bodyPr/>
          <a:lstStyle/>
          <a:p>
            <a:pPr algn="ctr">
              <a:spcAft>
                <a:spcPts val="600"/>
              </a:spcAft>
            </a:pPr>
            <a:r>
              <a:rPr lang="en-GB" sz="3200" b="1" dirty="0" smtClean="0"/>
              <a:t>Why should anyone be led by people capable of saying this sort of thing ?</a:t>
            </a:r>
          </a:p>
        </p:txBody>
      </p:sp>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078">
                                            <p:txEl>
                                              <p:pRg st="0" end="0"/>
                                            </p:txEl>
                                          </p:spTgt>
                                        </p:tgtEl>
                                        <p:attrNameLst>
                                          <p:attrName>style.visibility</p:attrName>
                                        </p:attrNameLst>
                                      </p:cBhvr>
                                      <p:to>
                                        <p:strVal val="visible"/>
                                      </p:to>
                                    </p:set>
                                    <p:animEffect transition="in" filter="blinds(horizontal)">
                                      <p:cBhvr>
                                        <p:cTn id="7" dur="500"/>
                                        <p:tgtEl>
                                          <p:spTgt spid="307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685800" y="1981200"/>
            <a:ext cx="7486600" cy="799728"/>
          </a:xfrm>
          <a:prstGeom prst="rect">
            <a:avLst/>
          </a:prstGeom>
          <a:noFill/>
          <a:ln w="9525">
            <a:noFill/>
            <a:miter lim="800000"/>
            <a:headEnd/>
            <a:tailEnd/>
          </a:ln>
        </p:spPr>
        <p:txBody>
          <a:bodyPr/>
          <a:lstStyle/>
          <a:p>
            <a:pPr algn="ctr"/>
            <a:r>
              <a:rPr lang="en-GB" sz="3600" b="1" dirty="0" smtClean="0"/>
              <a:t>Dan Quayle, USA Vice President</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
        <p:nvSpPr>
          <p:cNvPr id="9" name="TextBox 8"/>
          <p:cNvSpPr txBox="1"/>
          <p:nvPr/>
        </p:nvSpPr>
        <p:spPr>
          <a:xfrm>
            <a:off x="971600" y="3068960"/>
            <a:ext cx="6984776" cy="1077218"/>
          </a:xfrm>
          <a:prstGeom prst="rect">
            <a:avLst/>
          </a:prstGeom>
          <a:noFill/>
        </p:spPr>
        <p:txBody>
          <a:bodyPr wrap="square" rtlCol="0">
            <a:spAutoFit/>
          </a:bodyPr>
          <a:lstStyle/>
          <a:p>
            <a:pPr algn="ctr"/>
            <a:r>
              <a:rPr lang="en-GB" sz="3200" b="1" dirty="0" smtClean="0"/>
              <a:t>“If we don't succeed, we run the risk of failure." ...</a:t>
            </a:r>
            <a:endParaRPr lang="en-GB" sz="3200"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blinds(horizontal)">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683568" y="1700808"/>
            <a:ext cx="7486600" cy="2362200"/>
          </a:xfrm>
          <a:prstGeom prst="rect">
            <a:avLst/>
          </a:prstGeom>
          <a:noFill/>
          <a:ln w="9525">
            <a:noFill/>
            <a:miter lim="800000"/>
            <a:headEnd/>
            <a:tailEnd/>
          </a:ln>
        </p:spPr>
        <p:txBody>
          <a:bodyPr/>
          <a:lstStyle/>
          <a:p>
            <a:pPr algn="ctr"/>
            <a:r>
              <a:rPr lang="en-GB" sz="3600" b="1" dirty="0" smtClean="0"/>
              <a:t>“I know what I believe. </a:t>
            </a:r>
          </a:p>
          <a:p>
            <a:pPr algn="ctr"/>
            <a:r>
              <a:rPr lang="en-GB" sz="3600" b="1" dirty="0" smtClean="0"/>
              <a:t>I will continue to articulate </a:t>
            </a:r>
          </a:p>
          <a:p>
            <a:pPr algn="ctr"/>
            <a:r>
              <a:rPr lang="en-GB" sz="3600" b="1" dirty="0" smtClean="0"/>
              <a:t>what I believe and  I believe what I believe is right.”</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
        <p:nvSpPr>
          <p:cNvPr id="9" name="TextBox 8"/>
          <p:cNvSpPr txBox="1"/>
          <p:nvPr/>
        </p:nvSpPr>
        <p:spPr>
          <a:xfrm>
            <a:off x="755576" y="4365104"/>
            <a:ext cx="7416824" cy="1077218"/>
          </a:xfrm>
          <a:prstGeom prst="rect">
            <a:avLst/>
          </a:prstGeom>
          <a:noFill/>
        </p:spPr>
        <p:txBody>
          <a:bodyPr wrap="square" rtlCol="0">
            <a:spAutoFit/>
          </a:bodyPr>
          <a:lstStyle/>
          <a:p>
            <a:pPr algn="ctr"/>
            <a:r>
              <a:rPr lang="en-GB" sz="3200" b="1" dirty="0" smtClean="0"/>
              <a:t>—President George W. Bush, Rome, Italy, July 22,           2001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683568" y="2132856"/>
            <a:ext cx="7486600" cy="792088"/>
          </a:xfrm>
          <a:prstGeom prst="rect">
            <a:avLst/>
          </a:prstGeom>
          <a:noFill/>
          <a:ln w="9525">
            <a:noFill/>
            <a:miter lim="800000"/>
            <a:headEnd/>
            <a:tailEnd/>
          </a:ln>
        </p:spPr>
        <p:txBody>
          <a:bodyPr/>
          <a:lstStyle/>
          <a:p>
            <a:pPr algn="ctr"/>
            <a:r>
              <a:rPr lang="en-GB" sz="3600" b="1" dirty="0" smtClean="0"/>
              <a:t>Easy Question…….. </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
        <p:nvSpPr>
          <p:cNvPr id="9" name="TextBox 8"/>
          <p:cNvSpPr txBox="1"/>
          <p:nvPr/>
        </p:nvSpPr>
        <p:spPr>
          <a:xfrm>
            <a:off x="899592" y="3140968"/>
            <a:ext cx="7272808" cy="584775"/>
          </a:xfrm>
          <a:prstGeom prst="rect">
            <a:avLst/>
          </a:prstGeom>
          <a:noFill/>
        </p:spPr>
        <p:txBody>
          <a:bodyPr wrap="square" rtlCol="0">
            <a:spAutoFit/>
          </a:bodyPr>
          <a:lstStyle/>
          <a:p>
            <a:pPr algn="ctr"/>
            <a:r>
              <a:rPr lang="en-GB" sz="3200" b="1" dirty="0" smtClean="0"/>
              <a:t>Why should anyone be led by you?</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1484784"/>
            <a:ext cx="8064896" cy="1512168"/>
          </a:xfrm>
          <a:prstGeom prst="rect">
            <a:avLst/>
          </a:prstGeom>
          <a:noFill/>
          <a:ln w="9525">
            <a:noFill/>
            <a:miter lim="800000"/>
            <a:headEnd/>
            <a:tailEnd/>
          </a:ln>
        </p:spPr>
        <p:txBody>
          <a:bodyPr/>
          <a:lstStyle/>
          <a:p>
            <a:pPr algn="ctr"/>
            <a:r>
              <a:rPr lang="en-GB" sz="3600" b="1" dirty="0" smtClean="0"/>
              <a:t>Easy Answer…….. </a:t>
            </a:r>
          </a:p>
          <a:p>
            <a:pPr algn="ctr"/>
            <a:endParaRPr lang="en-GB" sz="2000" b="1" dirty="0" smtClean="0"/>
          </a:p>
          <a:p>
            <a:pPr algn="ctr"/>
            <a:r>
              <a:rPr lang="en-GB" sz="3200" b="1" dirty="0" smtClean="0"/>
              <a:t>Because,</a:t>
            </a:r>
          </a:p>
          <a:p>
            <a:pPr algn="ctr"/>
            <a:endParaRPr lang="en-GB" sz="2000" b="1" dirty="0" smtClean="0"/>
          </a:p>
          <a:p>
            <a:pPr>
              <a:lnSpc>
                <a:spcPct val="150000"/>
              </a:lnSpc>
              <a:spcAft>
                <a:spcPts val="1200"/>
              </a:spcAft>
            </a:pPr>
            <a:r>
              <a:rPr lang="en-GB" sz="3200" b="1" dirty="0" smtClean="0"/>
              <a:t>		</a:t>
            </a:r>
          </a:p>
          <a:p>
            <a:pPr>
              <a:lnSpc>
                <a:spcPct val="150000"/>
              </a:lnSpc>
              <a:spcAft>
                <a:spcPts val="1200"/>
              </a:spcAft>
            </a:pPr>
            <a:r>
              <a:rPr lang="en-GB" sz="3200" b="1" dirty="0" smtClean="0"/>
              <a:t>		</a:t>
            </a:r>
          </a:p>
          <a:p>
            <a:pPr>
              <a:lnSpc>
                <a:spcPct val="150000"/>
              </a:lnSpc>
              <a:spcAft>
                <a:spcPts val="1200"/>
              </a:spcAft>
            </a:pPr>
            <a:r>
              <a:rPr lang="en-GB" sz="3200" b="1" dirty="0" smtClean="0"/>
              <a:t>		</a:t>
            </a:r>
          </a:p>
          <a:p>
            <a:pPr>
              <a:spcBef>
                <a:spcPct val="20000"/>
              </a:spcBef>
              <a:buFont typeface="Arial" charset="0"/>
              <a:buNone/>
            </a:pPr>
            <a:endParaRPr lang="en-US" sz="2200" dirty="0">
              <a:solidFill>
                <a:srgbClr val="898989"/>
              </a:solidFill>
              <a:latin typeface="Franklin Gothic Book" pitchFamily="-65" charset="0"/>
            </a:endParaRPr>
          </a:p>
        </p:txBody>
      </p:sp>
      <p:sp>
        <p:nvSpPr>
          <p:cNvPr id="9" name="TextBox 8"/>
          <p:cNvSpPr txBox="1"/>
          <p:nvPr/>
        </p:nvSpPr>
        <p:spPr>
          <a:xfrm>
            <a:off x="467544" y="3212976"/>
            <a:ext cx="3240360" cy="584775"/>
          </a:xfrm>
          <a:prstGeom prst="rect">
            <a:avLst/>
          </a:prstGeom>
          <a:noFill/>
        </p:spPr>
        <p:txBody>
          <a:bodyPr wrap="square" rtlCol="0">
            <a:spAutoFit/>
          </a:bodyPr>
          <a:lstStyle/>
          <a:p>
            <a:r>
              <a:rPr lang="en-GB" sz="3200" dirty="0" smtClean="0"/>
              <a:t>It’s my company,</a:t>
            </a:r>
            <a:endParaRPr lang="en-GB" sz="3200" dirty="0"/>
          </a:p>
        </p:txBody>
      </p:sp>
      <p:sp>
        <p:nvSpPr>
          <p:cNvPr id="10" name="TextBox 9"/>
          <p:cNvSpPr txBox="1"/>
          <p:nvPr/>
        </p:nvSpPr>
        <p:spPr>
          <a:xfrm>
            <a:off x="539552" y="4005064"/>
            <a:ext cx="2808312" cy="584775"/>
          </a:xfrm>
          <a:prstGeom prst="rect">
            <a:avLst/>
          </a:prstGeom>
          <a:noFill/>
        </p:spPr>
        <p:txBody>
          <a:bodyPr wrap="square" rtlCol="0">
            <a:spAutoFit/>
          </a:bodyPr>
          <a:lstStyle/>
          <a:p>
            <a:r>
              <a:rPr lang="en-GB" sz="3200" dirty="0" smtClean="0"/>
              <a:t>I am the boss, </a:t>
            </a:r>
            <a:endParaRPr lang="en-GB" sz="3200" dirty="0"/>
          </a:p>
        </p:txBody>
      </p:sp>
      <p:sp>
        <p:nvSpPr>
          <p:cNvPr id="11" name="TextBox 10"/>
          <p:cNvSpPr txBox="1"/>
          <p:nvPr/>
        </p:nvSpPr>
        <p:spPr>
          <a:xfrm>
            <a:off x="467544" y="4797152"/>
            <a:ext cx="3528392" cy="584775"/>
          </a:xfrm>
          <a:prstGeom prst="rect">
            <a:avLst/>
          </a:prstGeom>
          <a:noFill/>
        </p:spPr>
        <p:txBody>
          <a:bodyPr wrap="square" rtlCol="0">
            <a:spAutoFit/>
          </a:bodyPr>
          <a:lstStyle/>
          <a:p>
            <a:r>
              <a:rPr lang="en-GB" sz="3200" dirty="0" smtClean="0"/>
              <a:t>I am the cleverest, </a:t>
            </a:r>
            <a:endParaRPr lang="en-GB" sz="3200" dirty="0"/>
          </a:p>
        </p:txBody>
      </p:sp>
      <p:sp>
        <p:nvSpPr>
          <p:cNvPr id="12" name="TextBox 11"/>
          <p:cNvSpPr txBox="1"/>
          <p:nvPr/>
        </p:nvSpPr>
        <p:spPr>
          <a:xfrm>
            <a:off x="5076056" y="3284984"/>
            <a:ext cx="2736304" cy="584775"/>
          </a:xfrm>
          <a:prstGeom prst="rect">
            <a:avLst/>
          </a:prstGeom>
          <a:noFill/>
        </p:spPr>
        <p:txBody>
          <a:bodyPr wrap="square" rtlCol="0">
            <a:spAutoFit/>
          </a:bodyPr>
          <a:lstStyle/>
          <a:p>
            <a:r>
              <a:rPr lang="en-GB" sz="3200" dirty="0" smtClean="0"/>
              <a:t>I’m the oldest, </a:t>
            </a:r>
            <a:endParaRPr lang="en-GB" sz="3200" dirty="0"/>
          </a:p>
        </p:txBody>
      </p:sp>
      <p:sp>
        <p:nvSpPr>
          <p:cNvPr id="13" name="TextBox 12"/>
          <p:cNvSpPr txBox="1"/>
          <p:nvPr/>
        </p:nvSpPr>
        <p:spPr>
          <a:xfrm>
            <a:off x="4932040" y="4005064"/>
            <a:ext cx="2880320" cy="584775"/>
          </a:xfrm>
          <a:prstGeom prst="rect">
            <a:avLst/>
          </a:prstGeom>
          <a:noFill/>
        </p:spPr>
        <p:txBody>
          <a:bodyPr wrap="square" rtlCol="0">
            <a:spAutoFit/>
          </a:bodyPr>
          <a:lstStyle/>
          <a:p>
            <a:r>
              <a:rPr lang="en-GB" sz="3200" dirty="0" smtClean="0"/>
              <a:t>I talk the most, </a:t>
            </a:r>
            <a:endParaRPr lang="en-GB" sz="3200" dirty="0"/>
          </a:p>
        </p:txBody>
      </p:sp>
      <p:sp>
        <p:nvSpPr>
          <p:cNvPr id="14" name="TextBox 13"/>
          <p:cNvSpPr txBox="1"/>
          <p:nvPr/>
        </p:nvSpPr>
        <p:spPr>
          <a:xfrm>
            <a:off x="4860032" y="4869160"/>
            <a:ext cx="3240360" cy="584775"/>
          </a:xfrm>
          <a:prstGeom prst="rect">
            <a:avLst/>
          </a:prstGeom>
          <a:noFill/>
        </p:spPr>
        <p:txBody>
          <a:bodyPr wrap="square" rtlCol="0">
            <a:spAutoFit/>
          </a:bodyPr>
          <a:lstStyle/>
          <a:p>
            <a:r>
              <a:rPr lang="en-GB" sz="3200" dirty="0" smtClean="0"/>
              <a:t>I am the biggest,</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Effect transition="in" filter="blinds(horizontal)">
                                      <p:cBhvr>
                                        <p:cTn id="7" dur="500"/>
                                        <p:tgtEl>
                                          <p:spTgt spid="8">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linds(horizontal)">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linds(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linds(horizontal)">
                                      <p:cBhvr>
                                        <p:cTn id="3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2060848"/>
            <a:ext cx="8064896" cy="2362200"/>
          </a:xfrm>
          <a:prstGeom prst="rect">
            <a:avLst/>
          </a:prstGeom>
          <a:noFill/>
          <a:ln w="9525">
            <a:noFill/>
            <a:miter lim="800000"/>
            <a:headEnd/>
            <a:tailEnd/>
          </a:ln>
        </p:spPr>
        <p:txBody>
          <a:bodyPr/>
          <a:lstStyle/>
          <a:p>
            <a:pPr algn="ctr"/>
            <a:r>
              <a:rPr lang="en-GB" sz="3600" b="1" dirty="0" smtClean="0"/>
              <a:t>Hard Question…….. </a:t>
            </a:r>
          </a:p>
          <a:p>
            <a:pPr algn="ctr"/>
            <a:endParaRPr lang="en-GB" sz="3600" b="1" dirty="0" smtClean="0"/>
          </a:p>
          <a:p>
            <a:pPr algn="ctr"/>
            <a:endParaRPr lang="en-GB" sz="2000" b="1" dirty="0" smtClean="0"/>
          </a:p>
          <a:p>
            <a:pPr algn="ctr"/>
            <a:r>
              <a:rPr lang="en-GB" sz="3200" b="1" dirty="0" smtClean="0"/>
              <a:t>Why should anyone </a:t>
            </a:r>
            <a:r>
              <a:rPr lang="en-GB" sz="3200" b="1" i="1" dirty="0" smtClean="0"/>
              <a:t>WANT</a:t>
            </a:r>
            <a:r>
              <a:rPr lang="en-GB" sz="3200" b="1" dirty="0" smtClean="0"/>
              <a:t> to be led by you?</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xEl>
                                              <p:pRg st="3" end="3"/>
                                            </p:txEl>
                                          </p:spTgt>
                                        </p:tgtEl>
                                        <p:attrNameLst>
                                          <p:attrName>style.visibility</p:attrName>
                                        </p:attrNameLst>
                                      </p:cBhvr>
                                      <p:to>
                                        <p:strVal val="visible"/>
                                      </p:to>
                                    </p:set>
                                    <p:animEffect transition="in" filter="blinds(horizontal)">
                                      <p:cBhvr>
                                        <p:cTn id="7"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2276872"/>
            <a:ext cx="8064896" cy="2362200"/>
          </a:xfrm>
          <a:prstGeom prst="rect">
            <a:avLst/>
          </a:prstGeom>
          <a:noFill/>
          <a:ln w="9525">
            <a:noFill/>
            <a:miter lim="800000"/>
            <a:headEnd/>
            <a:tailEnd/>
          </a:ln>
        </p:spPr>
        <p:txBody>
          <a:bodyPr/>
          <a:lstStyle/>
          <a:p>
            <a:pPr algn="ctr"/>
            <a:r>
              <a:rPr lang="en-GB" sz="3200" b="1" dirty="0" smtClean="0"/>
              <a:t>None of the easy answers work this time</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1844824"/>
            <a:ext cx="8064896" cy="2362200"/>
          </a:xfrm>
          <a:prstGeom prst="rect">
            <a:avLst/>
          </a:prstGeom>
          <a:noFill/>
          <a:ln w="9525">
            <a:noFill/>
            <a:miter lim="800000"/>
            <a:headEnd/>
            <a:tailEnd/>
          </a:ln>
        </p:spPr>
        <p:txBody>
          <a:bodyPr/>
          <a:lstStyle/>
          <a:p>
            <a:pPr algn="ctr"/>
            <a:r>
              <a:rPr lang="en-GB" sz="3600" b="1" dirty="0" smtClean="0"/>
              <a:t>Personal view</a:t>
            </a:r>
          </a:p>
          <a:p>
            <a:pPr algn="ctr"/>
            <a:r>
              <a:rPr lang="en-GB" sz="3600" b="1" dirty="0" smtClean="0"/>
              <a:t> </a:t>
            </a:r>
          </a:p>
          <a:p>
            <a:pPr algn="ctr"/>
            <a:r>
              <a:rPr lang="en-GB" sz="3200" b="1" dirty="0" smtClean="0"/>
              <a:t>Consistent, ethical, fair, some common ground</a:t>
            </a:r>
          </a:p>
          <a:p>
            <a:pPr algn="ct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Effect transition="in" filter="blinds(horizontal)">
                                      <p:cBhvr>
                                        <p:cTn id="7"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1844824"/>
            <a:ext cx="8064896" cy="2362200"/>
          </a:xfrm>
          <a:prstGeom prst="rect">
            <a:avLst/>
          </a:prstGeom>
          <a:noFill/>
          <a:ln w="9525">
            <a:noFill/>
            <a:miter lim="800000"/>
            <a:headEnd/>
            <a:tailEnd/>
          </a:ln>
        </p:spPr>
        <p:txBody>
          <a:bodyPr/>
          <a:lstStyle/>
          <a:p>
            <a:pPr algn="ctr"/>
            <a:r>
              <a:rPr lang="en-GB" sz="3600" b="1" dirty="0" smtClean="0"/>
              <a:t>Emotionally intelligent leadership </a:t>
            </a:r>
          </a:p>
          <a:p>
            <a:pPr algn="ctr"/>
            <a:r>
              <a:rPr lang="en-GB" sz="3600" b="1" dirty="0" smtClean="0"/>
              <a:t> </a:t>
            </a:r>
          </a:p>
          <a:p>
            <a:pPr algn="ctr"/>
            <a:r>
              <a:rPr lang="en-GB" sz="3200" b="1" dirty="0" smtClean="0"/>
              <a:t>“The rules for working are changing…. We’re being judged not only by how smart we are but also by how well we handle ourselves and each other”</a:t>
            </a:r>
          </a:p>
          <a:p>
            <a:pPr algn="ctr"/>
            <a:endParaRPr lang="en-GB" sz="3200" b="1" dirty="0" smtClean="0">
              <a:solidFill>
                <a:srgbClr val="FF0000"/>
              </a:solidFill>
            </a:endParaRPr>
          </a:p>
          <a:p>
            <a:pPr algn="ctr"/>
            <a:r>
              <a:rPr lang="en-GB" sz="2000" b="1" dirty="0" err="1" smtClean="0"/>
              <a:t>Goleman</a:t>
            </a:r>
            <a:r>
              <a:rPr lang="en-GB" sz="2000" b="1" dirty="0" smtClean="0"/>
              <a:t> (1998)</a:t>
            </a:r>
            <a:endParaRPr lang="en-GB" sz="3200" b="1" dirty="0" smtClean="0"/>
          </a:p>
          <a:p>
            <a:pPr>
              <a:spcBef>
                <a:spcPct val="20000"/>
              </a:spcBef>
              <a:buFont typeface="Arial" charset="0"/>
              <a:buNone/>
            </a:pPr>
            <a:endParaRPr lang="en-US" sz="2200" dirty="0">
              <a:solidFill>
                <a:srgbClr val="898989"/>
              </a:solidFill>
              <a:latin typeface="Franklin Gothic Book" pitchFamily="-65"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animEffect transition="in" filter="blinds(horizontal)">
                                      <p:cBhvr>
                                        <p:cTn id="7" dur="500"/>
                                        <p:tgtEl>
                                          <p:spTgt spid="8">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8">
                                            <p:txEl>
                                              <p:pRg st="4" end="4"/>
                                            </p:txEl>
                                          </p:spTgt>
                                        </p:tgtEl>
                                        <p:attrNameLst>
                                          <p:attrName>style.visibility</p:attrName>
                                        </p:attrNameLst>
                                      </p:cBhvr>
                                      <p:to>
                                        <p:strVal val="visible"/>
                                      </p:to>
                                    </p:set>
                                    <p:animEffect transition="in" filter="blinds(horizontal)">
                                      <p:cBhvr>
                                        <p:cTn id="10"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2132856"/>
            <a:ext cx="8064896" cy="2362200"/>
          </a:xfrm>
          <a:prstGeom prst="rect">
            <a:avLst/>
          </a:prstGeom>
          <a:noFill/>
          <a:ln w="9525">
            <a:noFill/>
            <a:miter lim="800000"/>
            <a:headEnd/>
            <a:tailEnd/>
          </a:ln>
        </p:spPr>
        <p:txBody>
          <a:bodyPr/>
          <a:lstStyle/>
          <a:p>
            <a:pPr algn="ctr"/>
            <a:r>
              <a:rPr lang="en-GB" sz="3200" b="1" dirty="0" smtClean="0"/>
              <a:t>“Pure rationality, devoid of emotion does NOT necessarily lead to effective leadership”</a:t>
            </a:r>
          </a:p>
          <a:p>
            <a:pPr algn="ctr"/>
            <a:endParaRPr lang="en-GB" sz="3600" b="1" dirty="0" smtClean="0">
              <a:solidFill>
                <a:srgbClr val="FF0000"/>
              </a:solidFill>
            </a:endParaRPr>
          </a:p>
          <a:p>
            <a:pPr algn="ctr"/>
            <a:r>
              <a:rPr lang="en-GB" sz="2000" b="1" dirty="0" err="1" smtClean="0"/>
              <a:t>DaMasio</a:t>
            </a:r>
            <a:r>
              <a:rPr lang="en-GB" sz="2000" b="1" dirty="0" smtClean="0"/>
              <a:t> (1994)</a:t>
            </a:r>
            <a:endParaRPr lang="en-US" sz="2200" dirty="0">
              <a:solidFill>
                <a:srgbClr val="898989"/>
              </a:solidFill>
              <a:latin typeface="Franklin Gothic Book" pitchFamily="-65"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1844824"/>
            <a:ext cx="8064896" cy="936104"/>
          </a:xfrm>
          <a:prstGeom prst="rect">
            <a:avLst/>
          </a:prstGeom>
          <a:noFill/>
          <a:ln w="9525">
            <a:noFill/>
            <a:miter lim="800000"/>
            <a:headEnd/>
            <a:tailEnd/>
          </a:ln>
        </p:spPr>
        <p:txBody>
          <a:bodyPr/>
          <a:lstStyle/>
          <a:p>
            <a:pPr algn="ctr"/>
            <a:r>
              <a:rPr lang="en-GB" sz="3600" b="1" dirty="0" smtClean="0"/>
              <a:t>We want our leaders to be;</a:t>
            </a:r>
          </a:p>
          <a:p>
            <a:pPr algn="ctr"/>
            <a:endParaRPr lang="en-GB" sz="2000" b="1" dirty="0" smtClean="0"/>
          </a:p>
          <a:p>
            <a:pPr>
              <a:lnSpc>
                <a:spcPct val="150000"/>
              </a:lnSpc>
            </a:pPr>
            <a:r>
              <a:rPr lang="en-GB" sz="3200" b="1" dirty="0" smtClean="0">
                <a:solidFill>
                  <a:srgbClr val="FF0000"/>
                </a:solidFill>
              </a:rPr>
              <a:t>  	</a:t>
            </a:r>
            <a:r>
              <a:rPr lang="en-GB" sz="3200" b="1" dirty="0" smtClean="0"/>
              <a:t> 			</a:t>
            </a:r>
          </a:p>
          <a:p>
            <a:pPr>
              <a:lnSpc>
                <a:spcPct val="150000"/>
              </a:lnSpc>
            </a:pPr>
            <a:r>
              <a:rPr lang="en-GB" sz="3200" b="1" dirty="0" smtClean="0"/>
              <a:t>			</a:t>
            </a:r>
          </a:p>
          <a:p>
            <a:pPr algn="ctr"/>
            <a:endParaRPr lang="en-GB" sz="2000" b="1" dirty="0" smtClean="0"/>
          </a:p>
          <a:p>
            <a:pPr algn="ctr"/>
            <a:r>
              <a:rPr lang="en-GB" sz="3200" b="1" dirty="0" smtClean="0"/>
              <a:t> </a:t>
            </a:r>
          </a:p>
          <a:p>
            <a:pPr algn="ctr"/>
            <a:endParaRPr lang="en-GB" sz="3600" b="1" dirty="0" smtClean="0">
              <a:solidFill>
                <a:srgbClr val="FF0000"/>
              </a:solidFill>
            </a:endParaRPr>
          </a:p>
        </p:txBody>
      </p:sp>
      <p:sp>
        <p:nvSpPr>
          <p:cNvPr id="9" name="TextBox 8"/>
          <p:cNvSpPr txBox="1"/>
          <p:nvPr/>
        </p:nvSpPr>
        <p:spPr>
          <a:xfrm>
            <a:off x="1403648" y="2852936"/>
            <a:ext cx="2232248" cy="584775"/>
          </a:xfrm>
          <a:prstGeom prst="rect">
            <a:avLst/>
          </a:prstGeom>
          <a:noFill/>
        </p:spPr>
        <p:txBody>
          <a:bodyPr wrap="square" rtlCol="0">
            <a:spAutoFit/>
          </a:bodyPr>
          <a:lstStyle/>
          <a:p>
            <a:r>
              <a:rPr lang="en-GB" sz="3200" b="1" dirty="0" smtClean="0"/>
              <a:t>Flawed</a:t>
            </a:r>
          </a:p>
        </p:txBody>
      </p:sp>
      <p:sp>
        <p:nvSpPr>
          <p:cNvPr id="10" name="TextBox 9"/>
          <p:cNvSpPr txBox="1"/>
          <p:nvPr/>
        </p:nvSpPr>
        <p:spPr>
          <a:xfrm>
            <a:off x="1619672" y="3789040"/>
            <a:ext cx="1944216" cy="584775"/>
          </a:xfrm>
          <a:prstGeom prst="rect">
            <a:avLst/>
          </a:prstGeom>
          <a:noFill/>
        </p:spPr>
        <p:txBody>
          <a:bodyPr wrap="square" rtlCol="0">
            <a:spAutoFit/>
          </a:bodyPr>
          <a:lstStyle/>
          <a:p>
            <a:r>
              <a:rPr lang="en-GB" sz="3200" b="1" dirty="0" smtClean="0"/>
              <a:t>Informed</a:t>
            </a:r>
          </a:p>
        </p:txBody>
      </p:sp>
      <p:sp>
        <p:nvSpPr>
          <p:cNvPr id="11" name="TextBox 10"/>
          <p:cNvSpPr txBox="1"/>
          <p:nvPr/>
        </p:nvSpPr>
        <p:spPr>
          <a:xfrm>
            <a:off x="5148064" y="2924944"/>
            <a:ext cx="1944216" cy="861774"/>
          </a:xfrm>
          <a:prstGeom prst="rect">
            <a:avLst/>
          </a:prstGeom>
          <a:noFill/>
        </p:spPr>
        <p:txBody>
          <a:bodyPr wrap="square" rtlCol="0">
            <a:spAutoFit/>
          </a:bodyPr>
          <a:lstStyle/>
          <a:p>
            <a:r>
              <a:rPr lang="en-GB" sz="3200" b="1" dirty="0" smtClean="0"/>
              <a:t>Decisive</a:t>
            </a:r>
            <a:r>
              <a:rPr lang="en-GB" b="1" dirty="0" smtClean="0"/>
              <a:t> 	</a:t>
            </a:r>
            <a:endParaRPr lang="en-GB" dirty="0"/>
          </a:p>
        </p:txBody>
      </p:sp>
      <p:sp>
        <p:nvSpPr>
          <p:cNvPr id="12" name="TextBox 11"/>
          <p:cNvSpPr txBox="1"/>
          <p:nvPr/>
        </p:nvSpPr>
        <p:spPr>
          <a:xfrm>
            <a:off x="5364088" y="3861048"/>
            <a:ext cx="2232248" cy="584775"/>
          </a:xfrm>
          <a:prstGeom prst="rect">
            <a:avLst/>
          </a:prstGeom>
          <a:noFill/>
        </p:spPr>
        <p:txBody>
          <a:bodyPr wrap="square" rtlCol="0">
            <a:spAutoFit/>
          </a:bodyPr>
          <a:lstStyle/>
          <a:p>
            <a:r>
              <a:rPr lang="en-GB" sz="3200" b="1" dirty="0" smtClean="0"/>
              <a:t>Human</a:t>
            </a:r>
          </a:p>
        </p:txBody>
      </p:sp>
      <p:sp>
        <p:nvSpPr>
          <p:cNvPr id="13" name="TextBox 12"/>
          <p:cNvSpPr txBox="1"/>
          <p:nvPr/>
        </p:nvSpPr>
        <p:spPr>
          <a:xfrm>
            <a:off x="1187624" y="4869160"/>
            <a:ext cx="6480720" cy="584775"/>
          </a:xfrm>
          <a:prstGeom prst="rect">
            <a:avLst/>
          </a:prstGeom>
          <a:noFill/>
        </p:spPr>
        <p:txBody>
          <a:bodyPr wrap="square" rtlCol="0">
            <a:spAutoFit/>
          </a:bodyPr>
          <a:lstStyle/>
          <a:p>
            <a:r>
              <a:rPr lang="en-GB" sz="3200" b="1" dirty="0" smtClean="0"/>
              <a:t>Not afraid to say “ I don’t know”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linds(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1"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blinds(horizontal)">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blinds(horizontal)">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1"/>
      <p:bldP spid="11" grpId="0"/>
      <p:bldP spid="12"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2564904"/>
            <a:ext cx="8064896" cy="2362200"/>
          </a:xfrm>
          <a:prstGeom prst="rect">
            <a:avLst/>
          </a:prstGeom>
          <a:noFill/>
          <a:ln w="9525">
            <a:noFill/>
            <a:miter lim="800000"/>
            <a:headEnd/>
            <a:tailEnd/>
          </a:ln>
        </p:spPr>
        <p:txBody>
          <a:bodyPr/>
          <a:lstStyle/>
          <a:p>
            <a:pPr algn="ctr"/>
            <a:r>
              <a:rPr lang="en-GB" sz="3200" b="1" dirty="0" smtClean="0"/>
              <a:t>Where do we get these leaders from? </a:t>
            </a:r>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539552" y="1628800"/>
            <a:ext cx="8064896" cy="1080120"/>
          </a:xfrm>
          <a:prstGeom prst="rect">
            <a:avLst/>
          </a:prstGeom>
          <a:noFill/>
          <a:ln w="9525">
            <a:noFill/>
            <a:miter lim="800000"/>
            <a:headEnd/>
            <a:tailEnd/>
          </a:ln>
        </p:spPr>
        <p:txBody>
          <a:bodyPr/>
          <a:lstStyle/>
          <a:p>
            <a:pPr marL="514350" indent="-514350">
              <a:spcAft>
                <a:spcPts val="1200"/>
              </a:spcAft>
              <a:buAutoNum type="arabicPeriod"/>
            </a:pPr>
            <a:r>
              <a:rPr lang="en-GB" sz="3200" b="1" dirty="0" smtClean="0"/>
              <a:t>Everyone wants to be a leader / manager</a:t>
            </a:r>
          </a:p>
          <a:p>
            <a:pPr marL="514350" indent="-514350">
              <a:spcAft>
                <a:spcPts val="1200"/>
              </a:spcAft>
              <a:buAutoNum type="arabicPeriod"/>
            </a:pPr>
            <a:endParaRPr lang="en-GB" b="1" dirty="0" smtClean="0"/>
          </a:p>
          <a:p>
            <a:pPr>
              <a:spcAft>
                <a:spcPts val="1200"/>
              </a:spcAft>
            </a:pPr>
            <a:endParaRPr lang="en-GB" b="1" dirty="0" smtClean="0"/>
          </a:p>
          <a:p>
            <a:pPr algn="ctr"/>
            <a:endParaRPr lang="en-GB" sz="3600" b="1" dirty="0" smtClean="0">
              <a:solidFill>
                <a:srgbClr val="FF0000"/>
              </a:solidFill>
            </a:endParaRPr>
          </a:p>
        </p:txBody>
      </p:sp>
      <p:sp>
        <p:nvSpPr>
          <p:cNvPr id="10" name="Multiply 9"/>
          <p:cNvSpPr/>
          <p:nvPr/>
        </p:nvSpPr>
        <p:spPr>
          <a:xfrm>
            <a:off x="3491880" y="1340768"/>
            <a:ext cx="1008112" cy="1368152"/>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39552" y="3140968"/>
            <a:ext cx="8136904" cy="1077218"/>
          </a:xfrm>
          <a:prstGeom prst="rect">
            <a:avLst/>
          </a:prstGeom>
          <a:noFill/>
        </p:spPr>
        <p:txBody>
          <a:bodyPr wrap="square" rtlCol="0">
            <a:spAutoFit/>
          </a:bodyPr>
          <a:lstStyle/>
          <a:p>
            <a:pPr>
              <a:spcAft>
                <a:spcPts val="1200"/>
              </a:spcAft>
            </a:pPr>
            <a:r>
              <a:rPr lang="en-GB" sz="3200" b="1" dirty="0" smtClean="0"/>
              <a:t>2. Anyone without leadership / management aspirations lacks  drive </a:t>
            </a:r>
          </a:p>
        </p:txBody>
      </p:sp>
      <p:sp>
        <p:nvSpPr>
          <p:cNvPr id="13" name="TextBox 12"/>
          <p:cNvSpPr txBox="1"/>
          <p:nvPr/>
        </p:nvSpPr>
        <p:spPr>
          <a:xfrm>
            <a:off x="539552" y="4653136"/>
            <a:ext cx="8064896" cy="1077218"/>
          </a:xfrm>
          <a:prstGeom prst="rect">
            <a:avLst/>
          </a:prstGeom>
          <a:noFill/>
        </p:spPr>
        <p:txBody>
          <a:bodyPr wrap="square" rtlCol="0">
            <a:spAutoFit/>
          </a:bodyPr>
          <a:lstStyle/>
          <a:p>
            <a:pPr>
              <a:spcAft>
                <a:spcPts val="1200"/>
              </a:spcAft>
            </a:pPr>
            <a:r>
              <a:rPr lang="en-GB" sz="3200" b="1" dirty="0" smtClean="0"/>
              <a:t>3. The person with the best sales figures will make a good leader / manager</a:t>
            </a:r>
          </a:p>
        </p:txBody>
      </p:sp>
      <p:sp>
        <p:nvSpPr>
          <p:cNvPr id="9" name="Multiply 8"/>
          <p:cNvSpPr/>
          <p:nvPr/>
        </p:nvSpPr>
        <p:spPr>
          <a:xfrm>
            <a:off x="3491880" y="4581128"/>
            <a:ext cx="1008112" cy="1368152"/>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p:cNvSpPr/>
          <p:nvPr/>
        </p:nvSpPr>
        <p:spPr>
          <a:xfrm>
            <a:off x="3419872" y="2996952"/>
            <a:ext cx="1008112" cy="1368152"/>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additive="base">
                                        <p:cTn id="12" dur="500" fill="hold"/>
                                        <p:tgtEl>
                                          <p:spTgt spid="10"/>
                                        </p:tgtEl>
                                        <p:attrNameLst>
                                          <p:attrName>ppt_x</p:attrName>
                                        </p:attrNameLst>
                                      </p:cBhvr>
                                      <p:tavLst>
                                        <p:tav tm="0">
                                          <p:val>
                                            <p:strVal val="#ppt_x"/>
                                          </p:val>
                                        </p:tav>
                                        <p:tav tm="100000">
                                          <p:val>
                                            <p:strVal val="#ppt_x"/>
                                          </p:val>
                                        </p:tav>
                                      </p:tavLst>
                                    </p:anim>
                                    <p:anim calcmode="lin" valueType="num">
                                      <p:cBhvr additive="base">
                                        <p:cTn id="1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2">
                                            <p:txEl>
                                              <p:pRg st="0" end="0"/>
                                            </p:txEl>
                                          </p:spTgt>
                                        </p:tgtEl>
                                        <p:attrNameLst>
                                          <p:attrName>style.visibility</p:attrName>
                                        </p:attrNameLst>
                                      </p:cBhvr>
                                      <p:to>
                                        <p:strVal val="visible"/>
                                      </p:to>
                                    </p:set>
                                    <p:animEffect transition="in" filter="fade">
                                      <p:cBhvr>
                                        <p:cTn id="18" dur="2000"/>
                                        <p:tgtEl>
                                          <p:spTgt spid="12">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3">
                                            <p:txEl>
                                              <p:pRg st="0" end="0"/>
                                            </p:txEl>
                                          </p:spTgt>
                                        </p:tgtEl>
                                        <p:attrNameLst>
                                          <p:attrName>style.visibility</p:attrName>
                                        </p:attrNameLst>
                                      </p:cBhvr>
                                      <p:to>
                                        <p:strVal val="visible"/>
                                      </p:to>
                                    </p:set>
                                    <p:animEffect transition="in" filter="fade">
                                      <p:cBhvr>
                                        <p:cTn id="29" dur="2000"/>
                                        <p:tgtEl>
                                          <p:spTgt spid="13">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additive="base">
                                        <p:cTn id="34" dur="500" fill="hold"/>
                                        <p:tgtEl>
                                          <p:spTgt spid="9"/>
                                        </p:tgtEl>
                                        <p:attrNameLst>
                                          <p:attrName>ppt_x</p:attrName>
                                        </p:attrNameLst>
                                      </p:cBhvr>
                                      <p:tavLst>
                                        <p:tav tm="0">
                                          <p:val>
                                            <p:strVal val="#ppt_x"/>
                                          </p:val>
                                        </p:tav>
                                        <p:tav tm="100000">
                                          <p:val>
                                            <p:strVal val="#ppt_x"/>
                                          </p:val>
                                        </p:tav>
                                      </p:tavLst>
                                    </p:anim>
                                    <p:anim calcmode="lin" valueType="num">
                                      <p:cBhvr additive="base">
                                        <p:cTn id="3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10" grpId="0" animBg="1"/>
      <p:bldP spid="12" grpId="0" build="allAtOnce"/>
      <p:bldP spid="13" grpId="0" build="allAtOnce"/>
      <p:bldP spid="9" grpId="0" animBg="1"/>
      <p:bldP spid="1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
        <p:nvSpPr>
          <p:cNvPr id="8" name="Subtitle 2"/>
          <p:cNvSpPr txBox="1">
            <a:spLocks/>
          </p:cNvSpPr>
          <p:nvPr/>
        </p:nvSpPr>
        <p:spPr bwMode="auto">
          <a:xfrm>
            <a:off x="971600" y="2348880"/>
            <a:ext cx="7416824" cy="2362200"/>
          </a:xfrm>
          <a:prstGeom prst="rect">
            <a:avLst/>
          </a:prstGeom>
          <a:noFill/>
          <a:ln w="9525">
            <a:noFill/>
            <a:miter lim="800000"/>
            <a:headEnd/>
            <a:tailEnd/>
          </a:ln>
        </p:spPr>
        <p:txBody>
          <a:bodyPr/>
          <a:lstStyle/>
          <a:p>
            <a:pPr marL="514350" indent="-514350" algn="ctr">
              <a:spcAft>
                <a:spcPts val="1200"/>
              </a:spcAft>
            </a:pPr>
            <a:r>
              <a:rPr lang="en-GB" sz="3200" b="1" dirty="0" smtClean="0"/>
              <a:t>Before we develop them we have</a:t>
            </a:r>
          </a:p>
          <a:p>
            <a:pPr marL="514350" indent="-514350" algn="ctr">
              <a:spcAft>
                <a:spcPts val="1200"/>
              </a:spcAft>
            </a:pPr>
            <a:r>
              <a:rPr lang="en-GB" sz="3200" b="1" dirty="0" smtClean="0"/>
              <a:t>to identify them</a:t>
            </a:r>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392488" cy="784225"/>
          </a:xfrm>
          <a:prstGeom prst="rect">
            <a:avLst/>
          </a:prstGeom>
          <a:noFill/>
          <a:ln w="9525">
            <a:noFill/>
            <a:miter lim="800000"/>
            <a:headEnd/>
            <a:tailEnd/>
          </a:ln>
        </p:spPr>
        <p:txBody>
          <a:bodyPr anchor="ctr"/>
          <a:lstStyle/>
          <a:p>
            <a:r>
              <a:rPr lang="en-GB" sz="2800" b="1" dirty="0" smtClean="0">
                <a:solidFill>
                  <a:schemeClr val="bg1"/>
                </a:solidFill>
              </a:rPr>
              <a:t>Before we develop them we have to identify them</a:t>
            </a:r>
            <a:endParaRPr lang="en-GB" sz="2800" b="1" dirty="0">
              <a:solidFill>
                <a:schemeClr val="bg1"/>
              </a:solidFill>
            </a:endParaRPr>
          </a:p>
        </p:txBody>
      </p:sp>
      <p:sp>
        <p:nvSpPr>
          <p:cNvPr id="8" name="Subtitle 2"/>
          <p:cNvSpPr txBox="1">
            <a:spLocks/>
          </p:cNvSpPr>
          <p:nvPr/>
        </p:nvSpPr>
        <p:spPr bwMode="auto">
          <a:xfrm>
            <a:off x="899592" y="1772816"/>
            <a:ext cx="7704856" cy="720080"/>
          </a:xfrm>
          <a:prstGeom prst="rect">
            <a:avLst/>
          </a:prstGeom>
          <a:noFill/>
          <a:ln w="9525">
            <a:noFill/>
            <a:miter lim="800000"/>
            <a:headEnd/>
            <a:tailEnd/>
          </a:ln>
        </p:spPr>
        <p:txBody>
          <a:bodyPr/>
          <a:lstStyle/>
          <a:p>
            <a:pPr marL="514350" indent="-514350" algn="ctr">
              <a:spcAft>
                <a:spcPts val="1200"/>
              </a:spcAft>
            </a:pPr>
            <a:r>
              <a:rPr lang="en-GB" sz="3600" b="1" dirty="0" smtClean="0"/>
              <a:t>HOW?? </a:t>
            </a:r>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9" name="TextBox 8"/>
          <p:cNvSpPr txBox="1"/>
          <p:nvPr/>
        </p:nvSpPr>
        <p:spPr>
          <a:xfrm>
            <a:off x="755576" y="2420888"/>
            <a:ext cx="7848872" cy="830997"/>
          </a:xfrm>
          <a:prstGeom prst="rect">
            <a:avLst/>
          </a:prstGeom>
          <a:noFill/>
        </p:spPr>
        <p:txBody>
          <a:bodyPr wrap="square" rtlCol="0">
            <a:spAutoFit/>
          </a:bodyPr>
          <a:lstStyle/>
          <a:p>
            <a:pPr marL="514350" indent="-514350">
              <a:lnSpc>
                <a:spcPct val="150000"/>
              </a:lnSpc>
              <a:spcAft>
                <a:spcPts val="0"/>
              </a:spcAft>
            </a:pPr>
            <a:r>
              <a:rPr lang="en-GB" sz="3200" b="1" dirty="0" smtClean="0"/>
              <a:t>GUT REACTION……WE JUST KNOW!!</a:t>
            </a:r>
          </a:p>
        </p:txBody>
      </p:sp>
      <p:sp>
        <p:nvSpPr>
          <p:cNvPr id="10" name="TextBox 9"/>
          <p:cNvSpPr txBox="1"/>
          <p:nvPr/>
        </p:nvSpPr>
        <p:spPr>
          <a:xfrm>
            <a:off x="827584" y="3573016"/>
            <a:ext cx="6912768" cy="830997"/>
          </a:xfrm>
          <a:prstGeom prst="rect">
            <a:avLst/>
          </a:prstGeom>
          <a:noFill/>
        </p:spPr>
        <p:txBody>
          <a:bodyPr wrap="square" rtlCol="0">
            <a:spAutoFit/>
          </a:bodyPr>
          <a:lstStyle/>
          <a:p>
            <a:pPr marL="514350" indent="-514350">
              <a:lnSpc>
                <a:spcPct val="150000"/>
              </a:lnSpc>
              <a:spcAft>
                <a:spcPts val="0"/>
              </a:spcAft>
            </a:pPr>
            <a:r>
              <a:rPr lang="en-GB" sz="3200" b="1" dirty="0" smtClean="0"/>
              <a:t>VIA DEVELOPMENT APPRAISALS</a:t>
            </a:r>
          </a:p>
        </p:txBody>
      </p:sp>
      <p:sp>
        <p:nvSpPr>
          <p:cNvPr id="11" name="TextBox 10"/>
          <p:cNvSpPr txBox="1"/>
          <p:nvPr/>
        </p:nvSpPr>
        <p:spPr>
          <a:xfrm>
            <a:off x="827584" y="4653136"/>
            <a:ext cx="6120680" cy="739754"/>
          </a:xfrm>
          <a:prstGeom prst="rect">
            <a:avLst/>
          </a:prstGeom>
          <a:noFill/>
        </p:spPr>
        <p:txBody>
          <a:bodyPr wrap="square" rtlCol="0">
            <a:spAutoFit/>
          </a:bodyPr>
          <a:lstStyle/>
          <a:p>
            <a:pPr marL="514350" indent="-514350">
              <a:lnSpc>
                <a:spcPct val="150000"/>
              </a:lnSpc>
              <a:spcAft>
                <a:spcPts val="0"/>
              </a:spcAft>
            </a:pPr>
            <a:r>
              <a:rPr lang="en-GB" sz="3200" b="1" dirty="0" smtClean="0"/>
              <a:t>TIME SERVED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20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20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xEl>
                                              <p:pRg st="0" end="0"/>
                                            </p:txEl>
                                          </p:spTgt>
                                        </p:tgtEl>
                                        <p:attrNameLst>
                                          <p:attrName>style.visibility</p:attrName>
                                        </p:attrNameLst>
                                      </p:cBhvr>
                                      <p:to>
                                        <p:strVal val="visible"/>
                                      </p:to>
                                    </p:set>
                                    <p:animEffect transition="in" filter="fade">
                                      <p:cBhvr>
                                        <p:cTn id="2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392488" cy="784225"/>
          </a:xfrm>
          <a:prstGeom prst="rect">
            <a:avLst/>
          </a:prstGeom>
          <a:noFill/>
          <a:ln w="9525">
            <a:noFill/>
            <a:miter lim="800000"/>
            <a:headEnd/>
            <a:tailEnd/>
          </a:ln>
        </p:spPr>
        <p:txBody>
          <a:bodyPr anchor="ctr"/>
          <a:lstStyle/>
          <a:p>
            <a:r>
              <a:rPr lang="en-GB" sz="2800" b="1" dirty="0" smtClean="0">
                <a:solidFill>
                  <a:schemeClr val="bg1"/>
                </a:solidFill>
              </a:rPr>
              <a:t>Before we develop them we have to identify them</a:t>
            </a:r>
            <a:endParaRPr lang="en-GB" sz="2800" b="1" dirty="0">
              <a:solidFill>
                <a:schemeClr val="bg1"/>
              </a:solidFill>
            </a:endParaRPr>
          </a:p>
        </p:txBody>
      </p:sp>
      <p:sp>
        <p:nvSpPr>
          <p:cNvPr id="8" name="Subtitle 2"/>
          <p:cNvSpPr txBox="1">
            <a:spLocks/>
          </p:cNvSpPr>
          <p:nvPr/>
        </p:nvSpPr>
        <p:spPr bwMode="auto">
          <a:xfrm>
            <a:off x="899592" y="1772816"/>
            <a:ext cx="7704856" cy="720080"/>
          </a:xfrm>
          <a:prstGeom prst="rect">
            <a:avLst/>
          </a:prstGeom>
          <a:noFill/>
          <a:ln w="9525">
            <a:noFill/>
            <a:miter lim="800000"/>
            <a:headEnd/>
            <a:tailEnd/>
          </a:ln>
        </p:spPr>
        <p:txBody>
          <a:bodyPr/>
          <a:lstStyle/>
          <a:p>
            <a:pPr marL="514350" indent="-514350" algn="ctr">
              <a:spcAft>
                <a:spcPts val="1200"/>
              </a:spcAft>
            </a:pPr>
            <a:r>
              <a:rPr lang="en-GB" sz="3600" b="1" dirty="0" smtClean="0"/>
              <a:t>WHY??</a:t>
            </a:r>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9" name="TextBox 8"/>
          <p:cNvSpPr txBox="1"/>
          <p:nvPr/>
        </p:nvSpPr>
        <p:spPr>
          <a:xfrm>
            <a:off x="899592" y="2852936"/>
            <a:ext cx="4896544" cy="739754"/>
          </a:xfrm>
          <a:prstGeom prst="rect">
            <a:avLst/>
          </a:prstGeom>
          <a:noFill/>
        </p:spPr>
        <p:txBody>
          <a:bodyPr wrap="square" rtlCol="0">
            <a:spAutoFit/>
          </a:bodyPr>
          <a:lstStyle/>
          <a:p>
            <a:pPr marL="514350" indent="-514350">
              <a:lnSpc>
                <a:spcPct val="150000"/>
              </a:lnSpc>
              <a:spcAft>
                <a:spcPts val="0"/>
              </a:spcAft>
            </a:pPr>
            <a:r>
              <a:rPr lang="en-GB" sz="3200" b="1" dirty="0" smtClean="0"/>
              <a:t>VACANCY TO FILL</a:t>
            </a:r>
          </a:p>
        </p:txBody>
      </p:sp>
      <p:sp>
        <p:nvSpPr>
          <p:cNvPr id="10" name="TextBox 9"/>
          <p:cNvSpPr txBox="1"/>
          <p:nvPr/>
        </p:nvSpPr>
        <p:spPr>
          <a:xfrm>
            <a:off x="899592" y="3789040"/>
            <a:ext cx="5688632" cy="830997"/>
          </a:xfrm>
          <a:prstGeom prst="rect">
            <a:avLst/>
          </a:prstGeom>
          <a:noFill/>
        </p:spPr>
        <p:txBody>
          <a:bodyPr wrap="square" rtlCol="0">
            <a:spAutoFit/>
          </a:bodyPr>
          <a:lstStyle/>
          <a:p>
            <a:pPr marL="514350" indent="-514350">
              <a:lnSpc>
                <a:spcPct val="150000"/>
              </a:lnSpc>
              <a:spcAft>
                <a:spcPts val="0"/>
              </a:spcAft>
            </a:pPr>
            <a:r>
              <a:rPr lang="en-GB" sz="3200" b="1" dirty="0" smtClean="0"/>
              <a:t>SUCCESSION PLANNING</a:t>
            </a:r>
          </a:p>
        </p:txBody>
      </p:sp>
      <p:sp>
        <p:nvSpPr>
          <p:cNvPr id="11" name="TextBox 10"/>
          <p:cNvSpPr txBox="1"/>
          <p:nvPr/>
        </p:nvSpPr>
        <p:spPr>
          <a:xfrm>
            <a:off x="899592" y="4725144"/>
            <a:ext cx="6696744" cy="830997"/>
          </a:xfrm>
          <a:prstGeom prst="rect">
            <a:avLst/>
          </a:prstGeom>
          <a:noFill/>
        </p:spPr>
        <p:txBody>
          <a:bodyPr wrap="square" rtlCol="0">
            <a:spAutoFit/>
          </a:bodyPr>
          <a:lstStyle/>
          <a:p>
            <a:pPr marL="514350" indent="-514350">
              <a:lnSpc>
                <a:spcPct val="150000"/>
              </a:lnSpc>
              <a:spcAft>
                <a:spcPts val="0"/>
              </a:spcAft>
            </a:pPr>
            <a:r>
              <a:rPr lang="en-GB" sz="3200" b="1" dirty="0" smtClean="0"/>
              <a:t>IF WE DON’T THEY WILL LEAVE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10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xEl>
                                              <p:pRg st="0" end="0"/>
                                            </p:txEl>
                                          </p:spTgt>
                                        </p:tgtEl>
                                        <p:attrNameLst>
                                          <p:attrName>style.visibility</p:attrName>
                                        </p:attrNameLst>
                                      </p:cBhvr>
                                      <p:to>
                                        <p:strVal val="visible"/>
                                      </p:to>
                                    </p:set>
                                    <p:animEffect transition="in" filter="fade">
                                      <p:cBhvr>
                                        <p:cTn id="2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392488" cy="784225"/>
          </a:xfrm>
          <a:prstGeom prst="rect">
            <a:avLst/>
          </a:prstGeom>
          <a:noFill/>
          <a:ln w="9525">
            <a:noFill/>
            <a:miter lim="800000"/>
            <a:headEnd/>
            <a:tailEnd/>
          </a:ln>
        </p:spPr>
        <p:txBody>
          <a:bodyPr anchor="ctr"/>
          <a:lstStyle/>
          <a:p>
            <a:r>
              <a:rPr lang="en-GB" sz="2800" b="1" dirty="0" smtClean="0">
                <a:solidFill>
                  <a:schemeClr val="bg1"/>
                </a:solidFill>
              </a:rPr>
              <a:t>Before we develop them we have to identify them</a:t>
            </a:r>
            <a:endParaRPr lang="en-GB" sz="2800" b="1" dirty="0">
              <a:solidFill>
                <a:schemeClr val="bg1"/>
              </a:solidFill>
            </a:endParaRPr>
          </a:p>
        </p:txBody>
      </p:sp>
      <p:sp>
        <p:nvSpPr>
          <p:cNvPr id="8" name="Subtitle 2"/>
          <p:cNvSpPr txBox="1">
            <a:spLocks/>
          </p:cNvSpPr>
          <p:nvPr/>
        </p:nvSpPr>
        <p:spPr bwMode="auto">
          <a:xfrm>
            <a:off x="899592" y="1556792"/>
            <a:ext cx="7704856" cy="1152128"/>
          </a:xfrm>
          <a:prstGeom prst="rect">
            <a:avLst/>
          </a:prstGeom>
          <a:noFill/>
          <a:ln w="9525">
            <a:noFill/>
            <a:miter lim="800000"/>
            <a:headEnd/>
            <a:tailEnd/>
          </a:ln>
        </p:spPr>
        <p:txBody>
          <a:bodyPr/>
          <a:lstStyle/>
          <a:p>
            <a:pPr marL="514350" indent="-514350" algn="ctr">
              <a:spcAft>
                <a:spcPts val="1200"/>
              </a:spcAft>
            </a:pPr>
            <a:r>
              <a:rPr lang="en-GB" sz="3600" b="1" dirty="0" smtClean="0"/>
              <a:t>DO THEY WANT TO BE IDENTIFIED?</a:t>
            </a:r>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9" name="TextBox 8"/>
          <p:cNvSpPr txBox="1"/>
          <p:nvPr/>
        </p:nvSpPr>
        <p:spPr>
          <a:xfrm>
            <a:off x="827584" y="5157192"/>
            <a:ext cx="6264696" cy="584775"/>
          </a:xfrm>
          <a:prstGeom prst="rect">
            <a:avLst/>
          </a:prstGeom>
          <a:noFill/>
        </p:spPr>
        <p:txBody>
          <a:bodyPr wrap="square" rtlCol="0">
            <a:spAutoFit/>
          </a:bodyPr>
          <a:lstStyle/>
          <a:p>
            <a:pPr marL="514350" indent="-514350">
              <a:spcAft>
                <a:spcPts val="1200"/>
              </a:spcAft>
            </a:pPr>
            <a:r>
              <a:rPr lang="en-GB" sz="3200" b="1" dirty="0" smtClean="0"/>
              <a:t>IF THEY DON’T THEY CAN GO</a:t>
            </a:r>
          </a:p>
        </p:txBody>
      </p:sp>
      <p:sp>
        <p:nvSpPr>
          <p:cNvPr id="10" name="TextBox 9"/>
          <p:cNvSpPr txBox="1"/>
          <p:nvPr/>
        </p:nvSpPr>
        <p:spPr>
          <a:xfrm>
            <a:off x="755576" y="4365104"/>
            <a:ext cx="7128792" cy="584775"/>
          </a:xfrm>
          <a:prstGeom prst="rect">
            <a:avLst/>
          </a:prstGeom>
          <a:noFill/>
        </p:spPr>
        <p:txBody>
          <a:bodyPr wrap="square" rtlCol="0">
            <a:spAutoFit/>
          </a:bodyPr>
          <a:lstStyle/>
          <a:p>
            <a:pPr marL="514350" indent="-514350">
              <a:spcAft>
                <a:spcPts val="1200"/>
              </a:spcAft>
            </a:pPr>
            <a:r>
              <a:rPr lang="en-GB" sz="3200" b="1" dirty="0" smtClean="0"/>
              <a:t>VIA DEVELOPMENT APPRAISALS</a:t>
            </a:r>
          </a:p>
        </p:txBody>
      </p:sp>
      <p:sp>
        <p:nvSpPr>
          <p:cNvPr id="11" name="TextBox 10"/>
          <p:cNvSpPr txBox="1"/>
          <p:nvPr/>
        </p:nvSpPr>
        <p:spPr>
          <a:xfrm>
            <a:off x="899592" y="3068960"/>
            <a:ext cx="7560840" cy="1077218"/>
          </a:xfrm>
          <a:prstGeom prst="rect">
            <a:avLst/>
          </a:prstGeom>
          <a:noFill/>
        </p:spPr>
        <p:txBody>
          <a:bodyPr wrap="square" rtlCol="0">
            <a:spAutoFit/>
          </a:bodyPr>
          <a:lstStyle/>
          <a:p>
            <a:pPr marL="514350" indent="-514350">
              <a:spcAft>
                <a:spcPts val="0"/>
              </a:spcAft>
            </a:pPr>
            <a:r>
              <a:rPr lang="en-GB" sz="3200" b="1" dirty="0" smtClean="0"/>
              <a:t>EVERYONE WANTS TO BE A LEADER</a:t>
            </a:r>
          </a:p>
          <a:p>
            <a:pPr marL="514350" indent="-514350">
              <a:spcAft>
                <a:spcPts val="1200"/>
              </a:spcAft>
            </a:pPr>
            <a:r>
              <a:rPr lang="en-GB" sz="3200" b="1" dirty="0" smtClean="0"/>
              <a:t>/MANAGER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animEffect transition="in" filter="fade">
                                      <p:cBhvr>
                                        <p:cTn id="15" dur="500"/>
                                        <p:tgtEl>
                                          <p:spTgt spid="1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9">
                                            <p:txEl>
                                              <p:pRg st="0" end="0"/>
                                            </p:txEl>
                                          </p:spTgt>
                                        </p:tgtEl>
                                        <p:attrNameLst>
                                          <p:attrName>style.visibility</p:attrName>
                                        </p:attrNameLst>
                                      </p:cBhvr>
                                      <p:to>
                                        <p:strVal val="visible"/>
                                      </p:to>
                                    </p:set>
                                    <p:animEffect transition="in" filter="fade">
                                      <p:cBhvr>
                                        <p:cTn id="25"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392488"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8" name="Subtitle 2"/>
          <p:cNvSpPr txBox="1">
            <a:spLocks/>
          </p:cNvSpPr>
          <p:nvPr/>
        </p:nvSpPr>
        <p:spPr bwMode="auto">
          <a:xfrm>
            <a:off x="827584" y="2276872"/>
            <a:ext cx="7704856" cy="2362200"/>
          </a:xfrm>
          <a:prstGeom prst="rect">
            <a:avLst/>
          </a:prstGeom>
          <a:noFill/>
          <a:ln w="9525">
            <a:noFill/>
            <a:miter lim="800000"/>
            <a:headEnd/>
            <a:tailEnd/>
          </a:ln>
        </p:spPr>
        <p:txBody>
          <a:bodyPr/>
          <a:lstStyle/>
          <a:p>
            <a:pPr marL="514350" indent="-514350" algn="ctr">
              <a:spcAft>
                <a:spcPts val="1200"/>
              </a:spcAft>
            </a:pPr>
            <a:r>
              <a:rPr lang="en-GB" sz="3200" b="1" dirty="0" smtClean="0"/>
              <a:t>OK, we’ve identified them, we now need to source development programmes</a:t>
            </a:r>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We now need to identify a development programme</a:t>
            </a:r>
            <a:endParaRPr lang="en-GB" sz="2800" b="1" dirty="0">
              <a:solidFill>
                <a:schemeClr val="bg1"/>
              </a:solidFill>
            </a:endParaRPr>
          </a:p>
        </p:txBody>
      </p:sp>
      <p:sp>
        <p:nvSpPr>
          <p:cNvPr id="8" name="Subtitle 2"/>
          <p:cNvSpPr txBox="1">
            <a:spLocks/>
          </p:cNvSpPr>
          <p:nvPr/>
        </p:nvSpPr>
        <p:spPr bwMode="auto">
          <a:xfrm>
            <a:off x="827584" y="1628800"/>
            <a:ext cx="7704856" cy="648072"/>
          </a:xfrm>
          <a:prstGeom prst="rect">
            <a:avLst/>
          </a:prstGeom>
          <a:noFill/>
          <a:ln w="9525">
            <a:noFill/>
            <a:miter lim="800000"/>
            <a:headEnd/>
            <a:tailEnd/>
          </a:ln>
        </p:spPr>
        <p:txBody>
          <a:bodyPr/>
          <a:lstStyle/>
          <a:p>
            <a:pPr marL="514350" indent="-514350" algn="ctr">
              <a:spcAft>
                <a:spcPts val="1200"/>
              </a:spcAft>
            </a:pPr>
            <a:r>
              <a:rPr lang="en-GB" sz="3600" b="1" dirty="0" smtClean="0"/>
              <a:t>HOW??</a:t>
            </a:r>
          </a:p>
          <a:p>
            <a:pPr marL="971550" lvl="1" indent="-514350">
              <a:spcAft>
                <a:spcPts val="1200"/>
              </a:spcAft>
              <a:buAutoNum type="arabicPeriod"/>
            </a:pPr>
            <a:endParaRPr lang="en-GB" b="1" dirty="0" smtClean="0"/>
          </a:p>
          <a:p>
            <a:pPr algn="ctr"/>
            <a:endParaRPr lang="en-GB" sz="3600" b="1" dirty="0" smtClean="0">
              <a:solidFill>
                <a:srgbClr val="FF0000"/>
              </a:solidFill>
            </a:endParaRPr>
          </a:p>
        </p:txBody>
      </p:sp>
      <p:sp>
        <p:nvSpPr>
          <p:cNvPr id="9" name="TextBox 8"/>
          <p:cNvSpPr txBox="1"/>
          <p:nvPr/>
        </p:nvSpPr>
        <p:spPr>
          <a:xfrm>
            <a:off x="755576" y="4365104"/>
            <a:ext cx="6696744" cy="830997"/>
          </a:xfrm>
          <a:prstGeom prst="rect">
            <a:avLst/>
          </a:prstGeom>
          <a:noFill/>
        </p:spPr>
        <p:txBody>
          <a:bodyPr wrap="square" rtlCol="0">
            <a:spAutoFit/>
          </a:bodyPr>
          <a:lstStyle/>
          <a:p>
            <a:pPr marL="514350" indent="-514350">
              <a:lnSpc>
                <a:spcPct val="150000"/>
              </a:lnSpc>
              <a:spcAft>
                <a:spcPts val="1200"/>
              </a:spcAft>
            </a:pPr>
            <a:r>
              <a:rPr lang="en-GB" sz="3200" b="1" dirty="0" smtClean="0"/>
              <a:t>LET THEM FIND SOMEWHERE</a:t>
            </a:r>
          </a:p>
        </p:txBody>
      </p:sp>
      <p:sp>
        <p:nvSpPr>
          <p:cNvPr id="10" name="TextBox 9"/>
          <p:cNvSpPr txBox="1"/>
          <p:nvPr/>
        </p:nvSpPr>
        <p:spPr>
          <a:xfrm>
            <a:off x="755576" y="3356992"/>
            <a:ext cx="5616624" cy="739754"/>
          </a:xfrm>
          <a:prstGeom prst="rect">
            <a:avLst/>
          </a:prstGeom>
          <a:noFill/>
        </p:spPr>
        <p:txBody>
          <a:bodyPr wrap="square" rtlCol="0">
            <a:spAutoFit/>
          </a:bodyPr>
          <a:lstStyle/>
          <a:p>
            <a:pPr marL="514350" indent="-514350">
              <a:lnSpc>
                <a:spcPct val="150000"/>
              </a:lnSpc>
              <a:spcAft>
                <a:spcPts val="1200"/>
              </a:spcAft>
            </a:pPr>
            <a:r>
              <a:rPr lang="en-GB" sz="3200" b="1" dirty="0" smtClean="0"/>
              <a:t>LMW.org.uk</a:t>
            </a:r>
          </a:p>
        </p:txBody>
      </p:sp>
      <p:sp>
        <p:nvSpPr>
          <p:cNvPr id="11" name="TextBox 10"/>
          <p:cNvSpPr txBox="1"/>
          <p:nvPr/>
        </p:nvSpPr>
        <p:spPr>
          <a:xfrm>
            <a:off x="827584" y="2492896"/>
            <a:ext cx="4824536" cy="830997"/>
          </a:xfrm>
          <a:prstGeom prst="rect">
            <a:avLst/>
          </a:prstGeom>
          <a:noFill/>
        </p:spPr>
        <p:txBody>
          <a:bodyPr wrap="square" rtlCol="0">
            <a:spAutoFit/>
          </a:bodyPr>
          <a:lstStyle/>
          <a:p>
            <a:pPr marL="514350" indent="-514350">
              <a:lnSpc>
                <a:spcPct val="150000"/>
              </a:lnSpc>
              <a:spcAft>
                <a:spcPts val="1200"/>
              </a:spcAft>
            </a:pPr>
            <a:r>
              <a:rPr lang="en-GB" sz="3200" b="1" dirty="0" smtClean="0"/>
              <a:t>LEARN ON THE JOB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We now need to identify a development programme</a:t>
            </a:r>
            <a:endParaRPr lang="en-GB" sz="2800" b="1" dirty="0">
              <a:solidFill>
                <a:schemeClr val="bg1"/>
              </a:solidFill>
            </a:endParaRPr>
          </a:p>
        </p:txBody>
      </p:sp>
      <p:sp>
        <p:nvSpPr>
          <p:cNvPr id="8" name="Subtitle 2"/>
          <p:cNvSpPr txBox="1">
            <a:spLocks/>
          </p:cNvSpPr>
          <p:nvPr/>
        </p:nvSpPr>
        <p:spPr bwMode="auto">
          <a:xfrm>
            <a:off x="827584" y="1628800"/>
            <a:ext cx="7704856" cy="648072"/>
          </a:xfrm>
          <a:prstGeom prst="rect">
            <a:avLst/>
          </a:prstGeom>
          <a:noFill/>
          <a:ln w="9525">
            <a:noFill/>
            <a:miter lim="800000"/>
            <a:headEnd/>
            <a:tailEnd/>
          </a:ln>
        </p:spPr>
        <p:txBody>
          <a:bodyPr/>
          <a:lstStyle/>
          <a:p>
            <a:pPr marL="514350" indent="-514350" algn="ctr">
              <a:spcAft>
                <a:spcPts val="1200"/>
              </a:spcAft>
            </a:pPr>
            <a:r>
              <a:rPr lang="en-GB" sz="3600" b="1" dirty="0" smtClean="0"/>
              <a:t>WHY??</a:t>
            </a:r>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9" name="TextBox 8"/>
          <p:cNvSpPr txBox="1"/>
          <p:nvPr/>
        </p:nvSpPr>
        <p:spPr>
          <a:xfrm>
            <a:off x="827584" y="4293096"/>
            <a:ext cx="6048672" cy="739754"/>
          </a:xfrm>
          <a:prstGeom prst="rect">
            <a:avLst/>
          </a:prstGeom>
          <a:noFill/>
        </p:spPr>
        <p:txBody>
          <a:bodyPr wrap="square" rtlCol="0">
            <a:spAutoFit/>
          </a:bodyPr>
          <a:lstStyle/>
          <a:p>
            <a:pPr marL="514350" indent="-514350">
              <a:lnSpc>
                <a:spcPct val="150000"/>
              </a:lnSpc>
              <a:spcAft>
                <a:spcPts val="1200"/>
              </a:spcAft>
            </a:pPr>
            <a:r>
              <a:rPr lang="en-GB" sz="3200" b="1" dirty="0" smtClean="0"/>
              <a:t>FUNDING AVAILABLE</a:t>
            </a:r>
          </a:p>
        </p:txBody>
      </p:sp>
      <p:sp>
        <p:nvSpPr>
          <p:cNvPr id="10" name="TextBox 9"/>
          <p:cNvSpPr txBox="1"/>
          <p:nvPr/>
        </p:nvSpPr>
        <p:spPr>
          <a:xfrm>
            <a:off x="827584" y="3429000"/>
            <a:ext cx="5040560" cy="739754"/>
          </a:xfrm>
          <a:prstGeom prst="rect">
            <a:avLst/>
          </a:prstGeom>
          <a:noFill/>
        </p:spPr>
        <p:txBody>
          <a:bodyPr wrap="square" rtlCol="0">
            <a:spAutoFit/>
          </a:bodyPr>
          <a:lstStyle/>
          <a:p>
            <a:pPr marL="514350" indent="-514350">
              <a:lnSpc>
                <a:spcPct val="150000"/>
              </a:lnSpc>
              <a:spcAft>
                <a:spcPts val="1200"/>
              </a:spcAft>
            </a:pPr>
            <a:r>
              <a:rPr lang="en-GB" sz="3200" b="1" dirty="0" smtClean="0"/>
              <a:t>ROI</a:t>
            </a:r>
          </a:p>
        </p:txBody>
      </p:sp>
      <p:sp>
        <p:nvSpPr>
          <p:cNvPr id="11" name="TextBox 10"/>
          <p:cNvSpPr txBox="1"/>
          <p:nvPr/>
        </p:nvSpPr>
        <p:spPr>
          <a:xfrm>
            <a:off x="827584" y="2564904"/>
            <a:ext cx="7488832" cy="830997"/>
          </a:xfrm>
          <a:prstGeom prst="rect">
            <a:avLst/>
          </a:prstGeom>
          <a:noFill/>
        </p:spPr>
        <p:txBody>
          <a:bodyPr wrap="square" rtlCol="0">
            <a:spAutoFit/>
          </a:bodyPr>
          <a:lstStyle/>
          <a:p>
            <a:pPr marL="514350" indent="-514350">
              <a:lnSpc>
                <a:spcPct val="150000"/>
              </a:lnSpc>
              <a:spcAft>
                <a:spcPts val="1200"/>
              </a:spcAft>
            </a:pPr>
            <a:r>
              <a:rPr lang="en-GB" sz="3200" b="1" dirty="0" smtClean="0"/>
              <a:t>SOMEONE ELSE’S RESPONSIBILITY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We now need to identify a development programme</a:t>
            </a:r>
            <a:endParaRPr lang="en-GB" sz="2800" b="1" dirty="0">
              <a:solidFill>
                <a:schemeClr val="bg1"/>
              </a:solidFill>
            </a:endParaRPr>
          </a:p>
        </p:txBody>
      </p:sp>
      <p:sp>
        <p:nvSpPr>
          <p:cNvPr id="8" name="Subtitle 2"/>
          <p:cNvSpPr txBox="1">
            <a:spLocks/>
          </p:cNvSpPr>
          <p:nvPr/>
        </p:nvSpPr>
        <p:spPr bwMode="auto">
          <a:xfrm>
            <a:off x="395536" y="1628800"/>
            <a:ext cx="8208912" cy="792088"/>
          </a:xfrm>
          <a:prstGeom prst="rect">
            <a:avLst/>
          </a:prstGeom>
          <a:noFill/>
          <a:ln w="9525">
            <a:noFill/>
            <a:miter lim="800000"/>
            <a:headEnd/>
            <a:tailEnd/>
          </a:ln>
        </p:spPr>
        <p:txBody>
          <a:bodyPr/>
          <a:lstStyle/>
          <a:p>
            <a:pPr marL="514350" indent="-514350" algn="ctr">
              <a:spcAft>
                <a:spcPts val="1200"/>
              </a:spcAft>
            </a:pPr>
            <a:r>
              <a:rPr lang="en-GB" sz="3600" b="1" dirty="0" smtClean="0"/>
              <a:t>HOW DO WE KNOW IT’S OK??</a:t>
            </a:r>
          </a:p>
          <a:p>
            <a:pPr algn="ctr"/>
            <a:endParaRPr lang="en-GB" sz="3600" b="1" dirty="0" smtClean="0">
              <a:solidFill>
                <a:srgbClr val="FF0000"/>
              </a:solidFill>
            </a:endParaRPr>
          </a:p>
        </p:txBody>
      </p:sp>
      <p:sp>
        <p:nvSpPr>
          <p:cNvPr id="9" name="TextBox 8"/>
          <p:cNvSpPr txBox="1"/>
          <p:nvPr/>
        </p:nvSpPr>
        <p:spPr>
          <a:xfrm>
            <a:off x="395536" y="4365104"/>
            <a:ext cx="8352928" cy="1323439"/>
          </a:xfrm>
          <a:prstGeom prst="rect">
            <a:avLst/>
          </a:prstGeom>
          <a:noFill/>
        </p:spPr>
        <p:txBody>
          <a:bodyPr wrap="square" rtlCol="0">
            <a:spAutoFit/>
          </a:bodyPr>
          <a:lstStyle/>
          <a:p>
            <a:pPr marL="514350" indent="-514350">
              <a:lnSpc>
                <a:spcPct val="150000"/>
              </a:lnSpc>
              <a:spcAft>
                <a:spcPts val="0"/>
              </a:spcAft>
            </a:pPr>
            <a:r>
              <a:rPr lang="en-GB" sz="3200" b="1" dirty="0" smtClean="0"/>
              <a:t>AS LONG AS THEY GET A CERTIFICATE,</a:t>
            </a:r>
          </a:p>
          <a:p>
            <a:pPr marL="514350" indent="-514350">
              <a:spcAft>
                <a:spcPts val="0"/>
              </a:spcAft>
            </a:pPr>
            <a:r>
              <a:rPr lang="en-GB" sz="3200" b="1" dirty="0" smtClean="0"/>
              <a:t>IT MUST BE</a:t>
            </a:r>
          </a:p>
        </p:txBody>
      </p:sp>
      <p:sp>
        <p:nvSpPr>
          <p:cNvPr id="10" name="TextBox 9"/>
          <p:cNvSpPr txBox="1"/>
          <p:nvPr/>
        </p:nvSpPr>
        <p:spPr>
          <a:xfrm>
            <a:off x="467544" y="3429000"/>
            <a:ext cx="5328592" cy="739754"/>
          </a:xfrm>
          <a:prstGeom prst="rect">
            <a:avLst/>
          </a:prstGeom>
          <a:noFill/>
        </p:spPr>
        <p:txBody>
          <a:bodyPr wrap="square" rtlCol="0">
            <a:spAutoFit/>
          </a:bodyPr>
          <a:lstStyle/>
          <a:p>
            <a:pPr marL="514350" indent="-514350">
              <a:lnSpc>
                <a:spcPct val="150000"/>
              </a:lnSpc>
              <a:spcAft>
                <a:spcPts val="1200"/>
              </a:spcAft>
            </a:pPr>
            <a:r>
              <a:rPr lang="en-GB" sz="3200" b="1" dirty="0" smtClean="0"/>
              <a:t>LMW.org.uk</a:t>
            </a:r>
          </a:p>
        </p:txBody>
      </p:sp>
      <p:sp>
        <p:nvSpPr>
          <p:cNvPr id="11" name="TextBox 10"/>
          <p:cNvSpPr txBox="1"/>
          <p:nvPr/>
        </p:nvSpPr>
        <p:spPr>
          <a:xfrm>
            <a:off x="539552" y="2564904"/>
            <a:ext cx="4248472" cy="739754"/>
          </a:xfrm>
          <a:prstGeom prst="rect">
            <a:avLst/>
          </a:prstGeom>
          <a:noFill/>
        </p:spPr>
        <p:txBody>
          <a:bodyPr wrap="square" rtlCol="0">
            <a:spAutoFit/>
          </a:bodyPr>
          <a:lstStyle/>
          <a:p>
            <a:pPr marL="514350" indent="-514350">
              <a:lnSpc>
                <a:spcPct val="150000"/>
              </a:lnSpc>
              <a:spcAft>
                <a:spcPts val="1200"/>
              </a:spcAft>
            </a:pPr>
            <a:r>
              <a:rPr lang="en-GB" sz="3200" b="1" dirty="0" smtClean="0"/>
              <a:t>ASK THEM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
                                            <p:txEl>
                                              <p:pRg st="1" end="1"/>
                                            </p:txEl>
                                          </p:spTgt>
                                        </p:tgtEl>
                                        <p:attrNameLst>
                                          <p:attrName>style.visibility</p:attrName>
                                        </p:attrNameLst>
                                      </p:cBhvr>
                                      <p:to>
                                        <p:strVal val="visible"/>
                                      </p:to>
                                    </p:set>
                                    <p:animEffect transition="in" filter="fade">
                                      <p:cBhvr>
                                        <p:cTn id="25"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P spid="9" grpId="0" build="allAtOnce"/>
      <p:bldP spid="10" grpId="0" build="allAtOnce"/>
      <p:bldP spid="11" grpId="0" build="allAtOnce"/>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8" name="Subtitle 2"/>
          <p:cNvSpPr txBox="1">
            <a:spLocks/>
          </p:cNvSpPr>
          <p:nvPr/>
        </p:nvSpPr>
        <p:spPr bwMode="auto">
          <a:xfrm>
            <a:off x="827584" y="2492896"/>
            <a:ext cx="7776864" cy="2362200"/>
          </a:xfrm>
          <a:prstGeom prst="rect">
            <a:avLst/>
          </a:prstGeom>
          <a:noFill/>
          <a:ln w="9525">
            <a:noFill/>
            <a:miter lim="800000"/>
            <a:headEnd/>
            <a:tailEnd/>
          </a:ln>
        </p:spPr>
        <p:txBody>
          <a:bodyPr/>
          <a:lstStyle/>
          <a:p>
            <a:pPr algn="ctr"/>
            <a:r>
              <a:rPr lang="en-GB" sz="3200" b="1" dirty="0" smtClean="0"/>
              <a:t>After we develop them we have to utilise their skills</a:t>
            </a:r>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After we develop them we should utilise their skills</a:t>
            </a:r>
            <a:endParaRPr lang="en-GB" sz="2800" b="1" dirty="0">
              <a:solidFill>
                <a:schemeClr val="bg1"/>
              </a:solidFill>
            </a:endParaRPr>
          </a:p>
        </p:txBody>
      </p:sp>
      <p:sp>
        <p:nvSpPr>
          <p:cNvPr id="9" name="Subtitle 2"/>
          <p:cNvSpPr txBox="1">
            <a:spLocks/>
          </p:cNvSpPr>
          <p:nvPr/>
        </p:nvSpPr>
        <p:spPr bwMode="auto">
          <a:xfrm>
            <a:off x="827584" y="1628800"/>
            <a:ext cx="7704856" cy="720080"/>
          </a:xfrm>
          <a:prstGeom prst="rect">
            <a:avLst/>
          </a:prstGeom>
          <a:noFill/>
          <a:ln w="9525">
            <a:noFill/>
            <a:miter lim="800000"/>
            <a:headEnd/>
            <a:tailEnd/>
          </a:ln>
        </p:spPr>
        <p:txBody>
          <a:bodyPr/>
          <a:lstStyle/>
          <a:p>
            <a:pPr marL="514350" indent="-514350" algn="ctr">
              <a:spcAft>
                <a:spcPts val="1200"/>
              </a:spcAft>
            </a:pPr>
            <a:r>
              <a:rPr lang="en-GB" sz="3600" b="1" dirty="0" smtClean="0"/>
              <a:t>HOW??</a:t>
            </a:r>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8" name="TextBox 7"/>
          <p:cNvSpPr txBox="1"/>
          <p:nvPr/>
        </p:nvSpPr>
        <p:spPr>
          <a:xfrm>
            <a:off x="539552" y="4509120"/>
            <a:ext cx="7560840" cy="1077218"/>
          </a:xfrm>
          <a:prstGeom prst="rect">
            <a:avLst/>
          </a:prstGeom>
          <a:noFill/>
        </p:spPr>
        <p:txBody>
          <a:bodyPr wrap="square" rtlCol="0">
            <a:spAutoFit/>
          </a:bodyPr>
          <a:lstStyle/>
          <a:p>
            <a:pPr marL="514350" indent="-514350">
              <a:spcAft>
                <a:spcPts val="0"/>
              </a:spcAft>
            </a:pPr>
            <a:r>
              <a:rPr lang="en-GB" sz="3200" b="1" dirty="0" smtClean="0"/>
              <a:t>GIVE THEM A PROJECT TO CUT</a:t>
            </a:r>
          </a:p>
          <a:p>
            <a:pPr marL="514350" indent="-514350">
              <a:spcAft>
                <a:spcPts val="0"/>
              </a:spcAft>
            </a:pPr>
            <a:r>
              <a:rPr lang="en-GB" sz="3200" b="1" dirty="0" smtClean="0"/>
              <a:t>THEIR TEETH ON</a:t>
            </a:r>
          </a:p>
        </p:txBody>
      </p:sp>
      <p:sp>
        <p:nvSpPr>
          <p:cNvPr id="10" name="TextBox 9"/>
          <p:cNvSpPr txBox="1"/>
          <p:nvPr/>
        </p:nvSpPr>
        <p:spPr>
          <a:xfrm>
            <a:off x="611560" y="3429000"/>
            <a:ext cx="5472608" cy="739754"/>
          </a:xfrm>
          <a:prstGeom prst="rect">
            <a:avLst/>
          </a:prstGeom>
          <a:noFill/>
        </p:spPr>
        <p:txBody>
          <a:bodyPr wrap="square" rtlCol="0">
            <a:spAutoFit/>
          </a:bodyPr>
          <a:lstStyle/>
          <a:p>
            <a:pPr marL="514350" indent="-514350">
              <a:lnSpc>
                <a:spcPct val="150000"/>
              </a:lnSpc>
              <a:spcAft>
                <a:spcPts val="1200"/>
              </a:spcAft>
            </a:pPr>
            <a:r>
              <a:rPr lang="en-GB" sz="3200" b="1" dirty="0" smtClean="0"/>
              <a:t>NURTURE &amp; COACH</a:t>
            </a:r>
          </a:p>
        </p:txBody>
      </p:sp>
      <p:sp>
        <p:nvSpPr>
          <p:cNvPr id="11" name="TextBox 10"/>
          <p:cNvSpPr txBox="1"/>
          <p:nvPr/>
        </p:nvSpPr>
        <p:spPr>
          <a:xfrm>
            <a:off x="611560" y="2492896"/>
            <a:ext cx="7416824" cy="830997"/>
          </a:xfrm>
          <a:prstGeom prst="rect">
            <a:avLst/>
          </a:prstGeom>
          <a:noFill/>
        </p:spPr>
        <p:txBody>
          <a:bodyPr wrap="square" rtlCol="0">
            <a:spAutoFit/>
          </a:bodyPr>
          <a:lstStyle/>
          <a:p>
            <a:pPr marL="514350" indent="-514350">
              <a:lnSpc>
                <a:spcPct val="150000"/>
              </a:lnSpc>
              <a:spcAft>
                <a:spcPts val="1200"/>
              </a:spcAft>
            </a:pPr>
            <a:r>
              <a:rPr lang="en-GB" sz="3200" b="1" dirty="0" smtClean="0"/>
              <a:t>DROP THEM IN AT THE DEEP END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8" grpId="0" build="allAtOnce"/>
      <p:bldP spid="10" grpId="0" build="allAtOnce"/>
      <p:bldP spid="11" grpId="0" build="allAtOnce"/>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After we develop them we should utilise their skills</a:t>
            </a:r>
            <a:endParaRPr lang="en-GB" sz="2800" b="1" dirty="0">
              <a:solidFill>
                <a:schemeClr val="bg1"/>
              </a:solidFill>
            </a:endParaRPr>
          </a:p>
        </p:txBody>
      </p:sp>
      <p:sp>
        <p:nvSpPr>
          <p:cNvPr id="9" name="Subtitle 2"/>
          <p:cNvSpPr txBox="1">
            <a:spLocks/>
          </p:cNvSpPr>
          <p:nvPr/>
        </p:nvSpPr>
        <p:spPr bwMode="auto">
          <a:xfrm>
            <a:off x="827584" y="1628800"/>
            <a:ext cx="7704856" cy="648072"/>
          </a:xfrm>
          <a:prstGeom prst="rect">
            <a:avLst/>
          </a:prstGeom>
          <a:noFill/>
          <a:ln w="9525">
            <a:noFill/>
            <a:miter lim="800000"/>
            <a:headEnd/>
            <a:tailEnd/>
          </a:ln>
        </p:spPr>
        <p:txBody>
          <a:bodyPr/>
          <a:lstStyle/>
          <a:p>
            <a:pPr marL="514350" indent="-514350" algn="ctr">
              <a:spcAft>
                <a:spcPts val="1200"/>
              </a:spcAft>
            </a:pPr>
            <a:r>
              <a:rPr lang="en-GB" sz="3600" b="1" dirty="0" smtClean="0"/>
              <a:t>WHY??</a:t>
            </a:r>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8" name="TextBox 7"/>
          <p:cNvSpPr txBox="1"/>
          <p:nvPr/>
        </p:nvSpPr>
        <p:spPr>
          <a:xfrm>
            <a:off x="755576" y="4797152"/>
            <a:ext cx="5904656" cy="739754"/>
          </a:xfrm>
          <a:prstGeom prst="rect">
            <a:avLst/>
          </a:prstGeom>
          <a:noFill/>
        </p:spPr>
        <p:txBody>
          <a:bodyPr wrap="square" rtlCol="0">
            <a:spAutoFit/>
          </a:bodyPr>
          <a:lstStyle/>
          <a:p>
            <a:pPr marL="514350" indent="-514350">
              <a:lnSpc>
                <a:spcPct val="150000"/>
              </a:lnSpc>
              <a:spcAft>
                <a:spcPts val="1200"/>
              </a:spcAft>
            </a:pPr>
            <a:r>
              <a:rPr lang="en-GB" sz="3200" b="1" dirty="0" smtClean="0"/>
              <a:t>GOT SOME FUNDING</a:t>
            </a:r>
          </a:p>
        </p:txBody>
      </p:sp>
      <p:sp>
        <p:nvSpPr>
          <p:cNvPr id="10" name="TextBox 9"/>
          <p:cNvSpPr txBox="1"/>
          <p:nvPr/>
        </p:nvSpPr>
        <p:spPr>
          <a:xfrm>
            <a:off x="827584" y="3645024"/>
            <a:ext cx="4464496" cy="739754"/>
          </a:xfrm>
          <a:prstGeom prst="rect">
            <a:avLst/>
          </a:prstGeom>
          <a:noFill/>
        </p:spPr>
        <p:txBody>
          <a:bodyPr wrap="square" rtlCol="0">
            <a:spAutoFit/>
          </a:bodyPr>
          <a:lstStyle/>
          <a:p>
            <a:pPr marL="514350" indent="-514350">
              <a:lnSpc>
                <a:spcPct val="150000"/>
              </a:lnSpc>
              <a:spcAft>
                <a:spcPts val="1200"/>
              </a:spcAft>
            </a:pPr>
            <a:r>
              <a:rPr lang="en-GB" sz="3200" b="1" dirty="0" smtClean="0"/>
              <a:t>MOTIVATION</a:t>
            </a:r>
          </a:p>
        </p:txBody>
      </p:sp>
      <p:sp>
        <p:nvSpPr>
          <p:cNvPr id="11" name="TextBox 10"/>
          <p:cNvSpPr txBox="1"/>
          <p:nvPr/>
        </p:nvSpPr>
        <p:spPr>
          <a:xfrm>
            <a:off x="827584" y="2708920"/>
            <a:ext cx="6696744" cy="830997"/>
          </a:xfrm>
          <a:prstGeom prst="rect">
            <a:avLst/>
          </a:prstGeom>
          <a:noFill/>
        </p:spPr>
        <p:txBody>
          <a:bodyPr wrap="square" rtlCol="0">
            <a:spAutoFit/>
          </a:bodyPr>
          <a:lstStyle/>
          <a:p>
            <a:pPr marL="514350" indent="-514350">
              <a:lnSpc>
                <a:spcPct val="150000"/>
              </a:lnSpc>
              <a:spcAft>
                <a:spcPts val="1200"/>
              </a:spcAft>
            </a:pPr>
            <a:r>
              <a:rPr lang="en-GB" sz="3200" b="1" dirty="0" smtClean="0"/>
              <a:t>EXISTING STAFF NOT UP TO IT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fade">
                                      <p:cBhvr>
                                        <p:cTn id="2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8" grpId="0" build="allAtOnce"/>
      <p:bldP spid="10" grpId="0" build="allAtOnce"/>
      <p:bldP spid="11" grpId="0" build="allAtOnce"/>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r>
              <a:rPr lang="en-GB" sz="2800" b="1" dirty="0" smtClean="0">
                <a:solidFill>
                  <a:schemeClr val="bg1"/>
                </a:solidFill>
              </a:rPr>
              <a:t>After we develop them we should utilise their skills</a:t>
            </a:r>
            <a:endParaRPr lang="en-GB" sz="2800" b="1" dirty="0">
              <a:solidFill>
                <a:schemeClr val="bg1"/>
              </a:solidFill>
            </a:endParaRPr>
          </a:p>
        </p:txBody>
      </p:sp>
      <p:sp>
        <p:nvSpPr>
          <p:cNvPr id="9" name="Subtitle 2"/>
          <p:cNvSpPr txBox="1">
            <a:spLocks/>
          </p:cNvSpPr>
          <p:nvPr/>
        </p:nvSpPr>
        <p:spPr bwMode="auto">
          <a:xfrm>
            <a:off x="827584" y="1412776"/>
            <a:ext cx="7704856" cy="1224136"/>
          </a:xfrm>
          <a:prstGeom prst="rect">
            <a:avLst/>
          </a:prstGeom>
          <a:noFill/>
          <a:ln w="9525">
            <a:noFill/>
            <a:miter lim="800000"/>
            <a:headEnd/>
            <a:tailEnd/>
          </a:ln>
        </p:spPr>
        <p:txBody>
          <a:bodyPr/>
          <a:lstStyle/>
          <a:p>
            <a:pPr marL="514350" indent="-514350" algn="ctr">
              <a:spcAft>
                <a:spcPts val="0"/>
              </a:spcAft>
            </a:pPr>
            <a:r>
              <a:rPr lang="en-GB" sz="3600" b="1" dirty="0" smtClean="0"/>
              <a:t>WHAT IF THEY DON’T WANT TO BE UTILISED??</a:t>
            </a:r>
          </a:p>
          <a:p>
            <a:pPr marL="514350" indent="-514350" algn="ctr">
              <a:spcAft>
                <a:spcPts val="0"/>
              </a:spcAft>
            </a:pPr>
            <a:endParaRPr lang="en-GB"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
        <p:nvSpPr>
          <p:cNvPr id="8" name="TextBox 7"/>
          <p:cNvSpPr txBox="1"/>
          <p:nvPr/>
        </p:nvSpPr>
        <p:spPr>
          <a:xfrm>
            <a:off x="899592" y="4797152"/>
            <a:ext cx="7992888" cy="1077218"/>
          </a:xfrm>
          <a:prstGeom prst="rect">
            <a:avLst/>
          </a:prstGeom>
          <a:noFill/>
        </p:spPr>
        <p:txBody>
          <a:bodyPr wrap="square" rtlCol="0">
            <a:spAutoFit/>
          </a:bodyPr>
          <a:lstStyle/>
          <a:p>
            <a:pPr marL="514350" indent="-514350">
              <a:spcAft>
                <a:spcPts val="0"/>
              </a:spcAft>
            </a:pPr>
            <a:r>
              <a:rPr lang="en-GB" sz="3200" b="1" dirty="0" smtClean="0"/>
              <a:t>WHO IDENTIFIED THEM IN THE FIRST</a:t>
            </a:r>
          </a:p>
          <a:p>
            <a:pPr marL="514350" indent="-514350">
              <a:spcAft>
                <a:spcPts val="0"/>
              </a:spcAft>
            </a:pPr>
            <a:r>
              <a:rPr lang="en-GB" sz="3200" b="1" dirty="0" smtClean="0"/>
              <a:t>PLACE?</a:t>
            </a:r>
          </a:p>
        </p:txBody>
      </p:sp>
      <p:sp>
        <p:nvSpPr>
          <p:cNvPr id="10" name="TextBox 9"/>
          <p:cNvSpPr txBox="1"/>
          <p:nvPr/>
        </p:nvSpPr>
        <p:spPr>
          <a:xfrm>
            <a:off x="827584" y="3933056"/>
            <a:ext cx="5544616" cy="739754"/>
          </a:xfrm>
          <a:prstGeom prst="rect">
            <a:avLst/>
          </a:prstGeom>
          <a:noFill/>
        </p:spPr>
        <p:txBody>
          <a:bodyPr wrap="square" rtlCol="0">
            <a:spAutoFit/>
          </a:bodyPr>
          <a:lstStyle/>
          <a:p>
            <a:pPr marL="514350" indent="-514350">
              <a:lnSpc>
                <a:spcPct val="150000"/>
              </a:lnSpc>
              <a:spcAft>
                <a:spcPts val="1200"/>
              </a:spcAft>
            </a:pPr>
            <a:r>
              <a:rPr lang="en-GB" sz="3200" b="1" dirty="0" smtClean="0"/>
              <a:t>NURTURE &amp; COACH</a:t>
            </a:r>
          </a:p>
        </p:txBody>
      </p:sp>
      <p:sp>
        <p:nvSpPr>
          <p:cNvPr id="11" name="TextBox 10"/>
          <p:cNvSpPr txBox="1"/>
          <p:nvPr/>
        </p:nvSpPr>
        <p:spPr>
          <a:xfrm>
            <a:off x="827584" y="2852936"/>
            <a:ext cx="7128792" cy="1077218"/>
          </a:xfrm>
          <a:prstGeom prst="rect">
            <a:avLst/>
          </a:prstGeom>
          <a:noFill/>
        </p:spPr>
        <p:txBody>
          <a:bodyPr wrap="square" rtlCol="0">
            <a:spAutoFit/>
          </a:bodyPr>
          <a:lstStyle/>
          <a:p>
            <a:pPr marL="514350" indent="-514350">
              <a:spcAft>
                <a:spcPts val="0"/>
              </a:spcAft>
            </a:pPr>
            <a:r>
              <a:rPr lang="en-GB" sz="3200" b="1" dirty="0" smtClean="0"/>
              <a:t>GET RID &amp; CHALK IT UP TO</a:t>
            </a:r>
          </a:p>
          <a:p>
            <a:pPr marL="514350" indent="-514350">
              <a:spcAft>
                <a:spcPts val="0"/>
              </a:spcAft>
            </a:pPr>
            <a:r>
              <a:rPr lang="en-GB" sz="3200" b="1" dirty="0" smtClean="0"/>
              <a:t>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animEffect transition="in" filter="fade">
                                      <p:cBhvr>
                                        <p:cTn id="15" dur="500"/>
                                        <p:tgtEl>
                                          <p:spTgt spid="1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xEl>
                                              <p:pRg st="0" end="0"/>
                                            </p:txEl>
                                          </p:spTgt>
                                        </p:tgtEl>
                                        <p:attrNameLst>
                                          <p:attrName>style.visibility</p:attrName>
                                        </p:attrNameLst>
                                      </p:cBhvr>
                                      <p:to>
                                        <p:strVal val="visible"/>
                                      </p:to>
                                    </p:set>
                                    <p:animEffect transition="in" filter="fade">
                                      <p:cBhvr>
                                        <p:cTn id="20" dur="500"/>
                                        <p:tgtEl>
                                          <p:spTgt spid="10">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500"/>
                                        <p:tgtEl>
                                          <p:spTgt spid="8">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txEl>
                                              <p:pRg st="1" end="1"/>
                                            </p:txEl>
                                          </p:spTgt>
                                        </p:tgtEl>
                                        <p:attrNameLst>
                                          <p:attrName>style.visibility</p:attrName>
                                        </p:attrNameLst>
                                      </p:cBhvr>
                                      <p:to>
                                        <p:strVal val="visible"/>
                                      </p:to>
                                    </p:set>
                                    <p:animEffect transition="in" filter="fade">
                                      <p:cBhvr>
                                        <p:cTn id="28"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P spid="8" grpId="0" build="allAtOnce"/>
      <p:bldP spid="10" grpId="0" build="allAtOnce"/>
      <p:bldP spid="11" grpId="0" build="allAtOnce"/>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27584" y="1916832"/>
            <a:ext cx="7704856" cy="2362200"/>
          </a:xfrm>
          <a:prstGeom prst="rect">
            <a:avLst/>
          </a:prstGeom>
          <a:noFill/>
          <a:ln w="9525">
            <a:noFill/>
            <a:miter lim="800000"/>
            <a:headEnd/>
            <a:tailEnd/>
          </a:ln>
        </p:spPr>
        <p:txBody>
          <a:bodyPr/>
          <a:lstStyle/>
          <a:p>
            <a:pPr algn="ctr"/>
            <a:r>
              <a:rPr lang="en-GB" sz="3600" b="1" dirty="0" smtClean="0"/>
              <a:t>The key to being a good manager is keeping the people who hate you away from those who are </a:t>
            </a:r>
          </a:p>
          <a:p>
            <a:pPr algn="ctr"/>
            <a:r>
              <a:rPr lang="en-GB" sz="3600" b="1" dirty="0" smtClean="0"/>
              <a:t>still undecided.</a:t>
            </a:r>
          </a:p>
          <a:p>
            <a:pPr algn="ctr"/>
            <a:r>
              <a:rPr lang="en-GB" sz="3600" b="1" dirty="0" smtClean="0"/>
              <a:t> </a:t>
            </a:r>
          </a:p>
          <a:p>
            <a:pPr algn="ctr"/>
            <a:r>
              <a:rPr lang="en-GB" sz="3200" b="1" dirty="0" smtClean="0"/>
              <a:t>(Casey </a:t>
            </a:r>
            <a:r>
              <a:rPr lang="en-GB" sz="3200" b="1" dirty="0" err="1" smtClean="0"/>
              <a:t>Stengal</a:t>
            </a:r>
            <a:r>
              <a:rPr lang="en-GB" sz="3200" b="1" dirty="0" smtClean="0"/>
              <a:t>) </a:t>
            </a:r>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8" name="Subtitle 2"/>
          <p:cNvSpPr txBox="1">
            <a:spLocks/>
          </p:cNvSpPr>
          <p:nvPr/>
        </p:nvSpPr>
        <p:spPr bwMode="auto">
          <a:xfrm>
            <a:off x="1187624" y="2708920"/>
            <a:ext cx="6172200" cy="2362200"/>
          </a:xfrm>
          <a:prstGeom prst="rect">
            <a:avLst/>
          </a:prstGeom>
          <a:noFill/>
          <a:ln w="9525">
            <a:noFill/>
            <a:miter lim="800000"/>
            <a:headEnd/>
            <a:tailEnd/>
          </a:ln>
        </p:spPr>
        <p:txBody>
          <a:bodyPr/>
          <a:lstStyle/>
          <a:p>
            <a:pPr algn="ctr">
              <a:spcBef>
                <a:spcPct val="20000"/>
              </a:spcBef>
            </a:pPr>
            <a:r>
              <a:rPr lang="en-GB" sz="3600" b="1" dirty="0" smtClean="0">
                <a:latin typeface="Quicksand Book Regular"/>
              </a:rPr>
              <a:t>Iconoclastic view</a:t>
            </a:r>
          </a:p>
          <a:p>
            <a:pPr>
              <a:spcBef>
                <a:spcPct val="20000"/>
              </a:spcBef>
              <a:buFont typeface="Arial" charset="0"/>
              <a:buNone/>
            </a:pPr>
            <a:endParaRPr lang="en-US" sz="2200" dirty="0">
              <a:solidFill>
                <a:srgbClr val="898989"/>
              </a:solidFill>
              <a:latin typeface="Franklin Gothic Book" pitchFamily="-65" charset="0"/>
            </a:endParaRPr>
          </a:p>
        </p:txBody>
      </p:sp>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8" name="Subtitle 2"/>
          <p:cNvSpPr txBox="1">
            <a:spLocks/>
          </p:cNvSpPr>
          <p:nvPr/>
        </p:nvSpPr>
        <p:spPr bwMode="auto">
          <a:xfrm>
            <a:off x="1259632" y="1772816"/>
            <a:ext cx="6552728" cy="2362200"/>
          </a:xfrm>
          <a:prstGeom prst="rect">
            <a:avLst/>
          </a:prstGeom>
          <a:noFill/>
          <a:ln w="9525">
            <a:noFill/>
            <a:miter lim="800000"/>
            <a:headEnd/>
            <a:tailEnd/>
          </a:ln>
        </p:spPr>
        <p:txBody>
          <a:bodyPr/>
          <a:lstStyle/>
          <a:p>
            <a:pPr algn="ctr">
              <a:lnSpc>
                <a:spcPct val="150000"/>
              </a:lnSpc>
            </a:pPr>
            <a:r>
              <a:rPr lang="en-GB" sz="3200" b="1" dirty="0" smtClean="0"/>
              <a:t>Most of the ladies and gentlemen who mourn the passing of the nation's leaders wouldn't know a leader if they saw one………………. </a:t>
            </a:r>
            <a:endParaRPr lang="en-GB" sz="3200" b="1" dirty="0"/>
          </a:p>
        </p:txBody>
      </p:sp>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8" name="Subtitle 2"/>
          <p:cNvSpPr txBox="1">
            <a:spLocks/>
          </p:cNvSpPr>
          <p:nvPr/>
        </p:nvSpPr>
        <p:spPr bwMode="auto">
          <a:xfrm>
            <a:off x="971600" y="1556792"/>
            <a:ext cx="6984776" cy="2362200"/>
          </a:xfrm>
          <a:prstGeom prst="rect">
            <a:avLst/>
          </a:prstGeom>
          <a:noFill/>
          <a:ln w="9525">
            <a:noFill/>
            <a:miter lim="800000"/>
            <a:headEnd/>
            <a:tailEnd/>
          </a:ln>
        </p:spPr>
        <p:txBody>
          <a:bodyPr/>
          <a:lstStyle/>
          <a:p>
            <a:pPr algn="ctr">
              <a:spcAft>
                <a:spcPts val="600"/>
              </a:spcAft>
            </a:pPr>
            <a:r>
              <a:rPr lang="en-GB" sz="3200" b="1" dirty="0" smtClean="0"/>
              <a:t>If they had the bad luck to come across a leader, they would find out that he might demand something from them, </a:t>
            </a:r>
          </a:p>
          <a:p>
            <a:pPr algn="ctr">
              <a:spcAft>
                <a:spcPts val="600"/>
              </a:spcAft>
            </a:pPr>
            <a:r>
              <a:rPr lang="en-GB" sz="3200" b="1" dirty="0" smtClean="0"/>
              <a:t>and this impertinence would put an abrupt and indignant end to their wish for his return. </a:t>
            </a:r>
            <a:br>
              <a:rPr lang="en-GB" sz="3200" b="1" dirty="0" smtClean="0"/>
            </a:br>
            <a:r>
              <a:rPr lang="en-GB" sz="3200" b="1" dirty="0" smtClean="0"/>
              <a:t>- Lewis H. </a:t>
            </a:r>
            <a:r>
              <a:rPr lang="en-GB" sz="3200" b="1" dirty="0" err="1" smtClean="0"/>
              <a:t>Lapham</a:t>
            </a:r>
            <a:r>
              <a:rPr lang="en-GB" sz="3200" b="1" dirty="0" smtClean="0"/>
              <a:t> </a:t>
            </a:r>
          </a:p>
          <a:p>
            <a:pPr algn="ctr">
              <a:lnSpc>
                <a:spcPct val="150000"/>
              </a:lnSpc>
            </a:pPr>
            <a:endParaRPr lang="en-GB" sz="2800" b="1" dirty="0"/>
          </a:p>
        </p:txBody>
      </p:sp>
      <p:sp>
        <p:nvSpPr>
          <p:cNvPr id="3079" name="Title 1"/>
          <p:cNvSpPr txBox="1">
            <a:spLocks/>
          </p:cNvSpPr>
          <p:nvPr/>
        </p:nvSpPr>
        <p:spPr bwMode="auto">
          <a:xfrm>
            <a:off x="539552" y="404664"/>
            <a:ext cx="7772400" cy="784225"/>
          </a:xfrm>
          <a:prstGeom prst="rect">
            <a:avLst/>
          </a:prstGeom>
          <a:noFill/>
          <a:ln w="9525">
            <a:noFill/>
            <a:miter lim="800000"/>
            <a:headEnd/>
            <a:tailEnd/>
          </a:ln>
        </p:spPr>
        <p:txBody>
          <a:bodyPr anchor="ctr"/>
          <a:lstStyle/>
          <a:p>
            <a:pPr>
              <a:lnSpc>
                <a:spcPct val="80000"/>
              </a:lnSpc>
            </a:pPr>
            <a:endParaRPr lang="en-GB" sz="2800" b="1" dirty="0">
              <a:solidFill>
                <a:schemeClr val="bg1"/>
              </a:solidFill>
              <a:latin typeface="Quicksand Book Regular"/>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27584" y="1700808"/>
            <a:ext cx="7704856" cy="2376264"/>
          </a:xfrm>
          <a:prstGeom prst="rect">
            <a:avLst/>
          </a:prstGeom>
          <a:noFill/>
          <a:ln w="9525">
            <a:noFill/>
            <a:miter lim="800000"/>
            <a:headEnd/>
            <a:tailEnd/>
          </a:ln>
        </p:spPr>
        <p:txBody>
          <a:bodyPr/>
          <a:lstStyle/>
          <a:p>
            <a:pPr algn="ctr"/>
            <a:r>
              <a:rPr lang="en-GB" sz="3600" b="1" dirty="0" smtClean="0"/>
              <a:t>Romantic notion</a:t>
            </a:r>
          </a:p>
          <a:p>
            <a:pPr algn="ctr"/>
            <a:r>
              <a:rPr lang="en-GB" sz="3600" b="1" dirty="0" smtClean="0"/>
              <a:t> </a:t>
            </a:r>
          </a:p>
          <a:p>
            <a:pPr algn="ctr"/>
            <a:r>
              <a:rPr lang="en-GB" sz="3200" b="1" dirty="0" smtClean="0"/>
              <a:t>Bold leader taking risks &amp; unafraid of failure</a:t>
            </a:r>
          </a:p>
          <a:p>
            <a:pPr algn="ctr"/>
            <a:endParaRPr lang="en-GB" sz="3200" b="1" dirty="0" smtClean="0"/>
          </a:p>
          <a:p>
            <a:pPr algn="ctr"/>
            <a:r>
              <a:rPr lang="en-GB" sz="3200" b="1" dirty="0" smtClean="0"/>
              <a:t>“To boldly go where no-one ..... Etc</a:t>
            </a:r>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blinds(horizontal)">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blinds(horizontal)">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27584" y="1700808"/>
            <a:ext cx="7704856" cy="2376264"/>
          </a:xfrm>
          <a:prstGeom prst="rect">
            <a:avLst/>
          </a:prstGeom>
          <a:noFill/>
          <a:ln w="9525">
            <a:noFill/>
            <a:miter lim="800000"/>
            <a:headEnd/>
            <a:tailEnd/>
          </a:ln>
        </p:spPr>
        <p:txBody>
          <a:bodyPr/>
          <a:lstStyle/>
          <a:p>
            <a:pPr algn="ctr"/>
            <a:endParaRPr lang="en-GB" sz="3200" b="1" dirty="0" smtClean="0"/>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pic>
        <p:nvPicPr>
          <p:cNvPr id="10" name="Picture 9" descr="Captainkirk[1].jp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27584" y="1700808"/>
            <a:ext cx="7704856" cy="2376264"/>
          </a:xfrm>
          <a:prstGeom prst="rect">
            <a:avLst/>
          </a:prstGeom>
          <a:noFill/>
          <a:ln w="9525">
            <a:noFill/>
            <a:miter lim="800000"/>
            <a:headEnd/>
            <a:tailEnd/>
          </a:ln>
        </p:spPr>
        <p:txBody>
          <a:bodyPr/>
          <a:lstStyle/>
          <a:p>
            <a:pPr algn="ctr"/>
            <a:endParaRPr lang="en-GB" sz="3200" b="1" dirty="0" smtClean="0"/>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pic>
        <p:nvPicPr>
          <p:cNvPr id="6" name="Picture 4" descr="leadership-1"/>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99592" y="2420888"/>
            <a:ext cx="7704856" cy="2362200"/>
          </a:xfrm>
          <a:prstGeom prst="rect">
            <a:avLst/>
          </a:prstGeom>
          <a:noFill/>
          <a:ln w="9525">
            <a:noFill/>
            <a:miter lim="800000"/>
            <a:headEnd/>
            <a:tailEnd/>
          </a:ln>
        </p:spPr>
        <p:txBody>
          <a:bodyPr/>
          <a:lstStyle/>
          <a:p>
            <a:pPr algn="ctr"/>
            <a:r>
              <a:rPr lang="en-GB" sz="3200" b="1" dirty="0" smtClean="0"/>
              <a:t>The environment that leaders have to be effective in</a:t>
            </a:r>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sp>
        <p:nvSpPr>
          <p:cNvPr id="9" name="Subtitle 2"/>
          <p:cNvSpPr txBox="1">
            <a:spLocks/>
          </p:cNvSpPr>
          <p:nvPr/>
        </p:nvSpPr>
        <p:spPr bwMode="auto">
          <a:xfrm>
            <a:off x="899592" y="1484784"/>
            <a:ext cx="7704856" cy="2362200"/>
          </a:xfrm>
          <a:prstGeom prst="rect">
            <a:avLst/>
          </a:prstGeom>
          <a:noFill/>
          <a:ln w="9525">
            <a:noFill/>
            <a:miter lim="800000"/>
            <a:headEnd/>
            <a:tailEnd/>
          </a:ln>
        </p:spPr>
        <p:txBody>
          <a:bodyPr/>
          <a:lstStyle/>
          <a:p>
            <a:pPr algn="ctr"/>
            <a:r>
              <a:rPr lang="en-GB" sz="3600" b="1" dirty="0" smtClean="0"/>
              <a:t>Risk averse leadership</a:t>
            </a:r>
          </a:p>
          <a:p>
            <a:pPr algn="ctr"/>
            <a:r>
              <a:rPr lang="en-GB" b="1" dirty="0" smtClean="0"/>
              <a:t> </a:t>
            </a:r>
          </a:p>
          <a:p>
            <a:pPr>
              <a:lnSpc>
                <a:spcPct val="150000"/>
              </a:lnSpc>
              <a:spcAft>
                <a:spcPts val="1200"/>
              </a:spcAft>
            </a:pPr>
            <a:r>
              <a:rPr lang="en-GB" sz="3200" b="1" dirty="0" smtClean="0"/>
              <a:t>Keep your head below the parapet</a:t>
            </a:r>
          </a:p>
          <a:p>
            <a:pPr>
              <a:lnSpc>
                <a:spcPct val="150000"/>
              </a:lnSpc>
              <a:spcAft>
                <a:spcPts val="1200"/>
              </a:spcAft>
            </a:pPr>
            <a:r>
              <a:rPr lang="en-GB" sz="3200" b="1" dirty="0" smtClean="0"/>
              <a:t>Do nothing that could come back at you</a:t>
            </a:r>
          </a:p>
          <a:p>
            <a:pPr>
              <a:lnSpc>
                <a:spcPct val="150000"/>
              </a:lnSpc>
              <a:spcAft>
                <a:spcPts val="1200"/>
              </a:spcAft>
            </a:pPr>
            <a:r>
              <a:rPr lang="en-GB" sz="3200" b="1" dirty="0" smtClean="0"/>
              <a:t>No risk = no failure = no blame</a:t>
            </a:r>
          </a:p>
          <a:p>
            <a:pPr marL="514350" indent="-514350" algn="ctr">
              <a:spcAft>
                <a:spcPts val="0"/>
              </a:spcAft>
            </a:pP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blinds(horizontal)">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9">
                                            <p:txEl>
                                              <p:pRg st="3" end="3"/>
                                            </p:txEl>
                                          </p:spTgt>
                                        </p:tgtEl>
                                        <p:attrNameLst>
                                          <p:attrName>style.visibility</p:attrName>
                                        </p:attrNameLst>
                                      </p:cBhvr>
                                      <p:to>
                                        <p:strVal val="visible"/>
                                      </p:to>
                                    </p:set>
                                    <p:animEffect transition="in" filter="blinds(horizontal)">
                                      <p:cBhvr>
                                        <p:cTn id="12" dur="500"/>
                                        <p:tgtEl>
                                          <p:spTgt spid="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9">
                                            <p:txEl>
                                              <p:pRg st="4" end="4"/>
                                            </p:txEl>
                                          </p:spTgt>
                                        </p:tgtEl>
                                        <p:attrNameLst>
                                          <p:attrName>style.visibility</p:attrName>
                                        </p:attrNameLst>
                                      </p:cBhvr>
                                      <p:to>
                                        <p:strVal val="visible"/>
                                      </p:to>
                                    </p:set>
                                    <p:animEffect transition="in" filter="blinds(horizontal)">
                                      <p:cBhvr>
                                        <p:cTn id="17"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endParaRPr lang="en-GB" sz="2800" b="1" dirty="0">
              <a:solidFill>
                <a:schemeClr val="bg1"/>
              </a:solidFill>
            </a:endParaRPr>
          </a:p>
        </p:txBody>
      </p:sp>
      <p:pic>
        <p:nvPicPr>
          <p:cNvPr id="8" name="Picture 5" descr="02_river_rescue_k"/>
          <p:cNvPicPr>
            <a:picLocks noChangeAspect="1" noChangeArrowheads="1"/>
          </p:cNvPicPr>
          <p:nvPr/>
        </p:nvPicPr>
        <p:blipFill>
          <a:blip r:embed="rId4" cstate="print"/>
          <a:srcRect/>
          <a:stretch>
            <a:fillRect/>
          </a:stretch>
        </p:blipFill>
        <p:spPr bwMode="auto">
          <a:xfrm>
            <a:off x="0" y="1268760"/>
            <a:ext cx="9144000" cy="5589240"/>
          </a:xfrm>
          <a:prstGeom prst="rect">
            <a:avLst/>
          </a:prstGeom>
          <a:noFill/>
          <a:ln w="9525">
            <a:noFill/>
            <a:miter lim="800000"/>
            <a:headEnd/>
            <a:tailEnd/>
          </a:ln>
        </p:spPr>
      </p:pic>
      <p:sp>
        <p:nvSpPr>
          <p:cNvPr id="10" name="Title 1"/>
          <p:cNvSpPr txBox="1">
            <a:spLocks/>
          </p:cNvSpPr>
          <p:nvPr/>
        </p:nvSpPr>
        <p:spPr bwMode="auto">
          <a:xfrm>
            <a:off x="467544" y="404664"/>
            <a:ext cx="4896544" cy="784225"/>
          </a:xfrm>
          <a:prstGeom prst="rect">
            <a:avLst/>
          </a:prstGeom>
          <a:noFill/>
          <a:ln w="9525">
            <a:noFill/>
            <a:miter lim="800000"/>
            <a:headEnd/>
            <a:tailEnd/>
          </a:ln>
        </p:spPr>
        <p:txBody>
          <a:bodyPr anchor="ctr"/>
          <a:lstStyle/>
          <a:p>
            <a:r>
              <a:rPr lang="en-GB" sz="2800" b="1" dirty="0" smtClean="0">
                <a:solidFill>
                  <a:schemeClr val="bg1"/>
                </a:solidFill>
              </a:rPr>
              <a:t>RISK AVERSE</a:t>
            </a:r>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r>
              <a:rPr lang="en-GB" sz="2800" b="1" dirty="0" smtClean="0">
                <a:solidFill>
                  <a:schemeClr val="bg1"/>
                </a:solidFill>
              </a:rPr>
              <a:t>RISK AVERSION</a:t>
            </a:r>
          </a:p>
        </p:txBody>
      </p:sp>
      <p:sp>
        <p:nvSpPr>
          <p:cNvPr id="9" name="Subtitle 2"/>
          <p:cNvSpPr txBox="1">
            <a:spLocks/>
          </p:cNvSpPr>
          <p:nvPr/>
        </p:nvSpPr>
        <p:spPr bwMode="auto">
          <a:xfrm>
            <a:off x="395536" y="1772816"/>
            <a:ext cx="8424936" cy="2362200"/>
          </a:xfrm>
          <a:prstGeom prst="rect">
            <a:avLst/>
          </a:prstGeom>
          <a:noFill/>
          <a:ln w="9525">
            <a:noFill/>
            <a:miter lim="800000"/>
            <a:headEnd/>
            <a:tailEnd/>
          </a:ln>
        </p:spPr>
        <p:txBody>
          <a:bodyPr/>
          <a:lstStyle/>
          <a:p>
            <a:pPr algn="ctr"/>
            <a:r>
              <a:rPr lang="en-GB" sz="3200" b="1" dirty="0" smtClean="0"/>
              <a:t>When a young woman was rescued from </a:t>
            </a:r>
          </a:p>
          <a:p>
            <a:pPr algn="ctr"/>
            <a:endParaRPr lang="en-GB" sz="3200" b="1" dirty="0" smtClean="0"/>
          </a:p>
          <a:p>
            <a:pPr algn="ctr"/>
            <a:r>
              <a:rPr lang="en-GB" sz="3200" b="1" dirty="0" smtClean="0"/>
              <a:t>drowning in the Clyde by the Glasgow </a:t>
            </a:r>
          </a:p>
          <a:p>
            <a:pPr algn="ctr"/>
            <a:endParaRPr lang="en-GB" sz="3200" b="1" dirty="0" smtClean="0"/>
          </a:p>
          <a:p>
            <a:pPr algn="ctr"/>
            <a:r>
              <a:rPr lang="en-GB" sz="3200" b="1" dirty="0" smtClean="0"/>
              <a:t>Humane Society’s George Parsonage, she </a:t>
            </a:r>
          </a:p>
          <a:p>
            <a:pPr algn="ctr"/>
            <a:endParaRPr lang="en-GB" sz="3200" b="1" dirty="0" smtClean="0"/>
          </a:p>
          <a:p>
            <a:pPr algn="ctr"/>
            <a:r>
              <a:rPr lang="en-GB" sz="3200" b="1" dirty="0" smtClean="0"/>
              <a:t>was even luckier than she knew……</a:t>
            </a:r>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r>
              <a:rPr lang="en-GB" sz="2800" b="1" dirty="0" smtClean="0">
                <a:solidFill>
                  <a:schemeClr val="bg1"/>
                </a:solidFill>
              </a:rPr>
              <a:t>RISK AVERSION</a:t>
            </a:r>
          </a:p>
        </p:txBody>
      </p:sp>
      <p:sp>
        <p:nvSpPr>
          <p:cNvPr id="9" name="Subtitle 2"/>
          <p:cNvSpPr txBox="1">
            <a:spLocks/>
          </p:cNvSpPr>
          <p:nvPr/>
        </p:nvSpPr>
        <p:spPr bwMode="auto">
          <a:xfrm>
            <a:off x="395536" y="1484784"/>
            <a:ext cx="8424936" cy="2362200"/>
          </a:xfrm>
          <a:prstGeom prst="rect">
            <a:avLst/>
          </a:prstGeom>
          <a:noFill/>
          <a:ln w="9525">
            <a:noFill/>
            <a:miter lim="800000"/>
            <a:headEnd/>
            <a:tailEnd/>
          </a:ln>
        </p:spPr>
        <p:txBody>
          <a:bodyPr/>
          <a:lstStyle/>
          <a:p>
            <a:pPr algn="ctr"/>
            <a:r>
              <a:rPr lang="en-GB" sz="3200" b="1" dirty="0" smtClean="0"/>
              <a:t>According to Parsonage and an eye­witness, </a:t>
            </a:r>
          </a:p>
          <a:p>
            <a:pPr algn="ctr"/>
            <a:endParaRPr lang="en-GB" b="1" dirty="0" smtClean="0"/>
          </a:p>
          <a:p>
            <a:pPr algn="ctr"/>
            <a:r>
              <a:rPr lang="en-GB" sz="3200" b="1" dirty="0" smtClean="0"/>
              <a:t>Strathclyde Fire and Rescue service </a:t>
            </a:r>
          </a:p>
          <a:p>
            <a:pPr algn="ctr"/>
            <a:endParaRPr lang="en-GB" b="1" dirty="0" smtClean="0"/>
          </a:p>
          <a:p>
            <a:pPr algn="ctr"/>
            <a:r>
              <a:rPr lang="en-GB" sz="3200" b="1" dirty="0" smtClean="0"/>
              <a:t>attempted to have him arrested to stop him wading to her assistance when strong </a:t>
            </a:r>
          </a:p>
          <a:p>
            <a:pPr algn="ctr"/>
            <a:endParaRPr lang="en-GB" b="1" dirty="0" smtClean="0"/>
          </a:p>
          <a:p>
            <a:pPr algn="ctr"/>
            <a:r>
              <a:rPr lang="en-GB" sz="3200" b="1" dirty="0" smtClean="0"/>
              <a:t>currents prevented their lifelines or his boat being deployed effectively. </a:t>
            </a:r>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r>
              <a:rPr lang="en-GB" sz="2800" b="1" dirty="0" smtClean="0">
                <a:solidFill>
                  <a:schemeClr val="bg1"/>
                </a:solidFill>
              </a:rPr>
              <a:t>RISK AVERSION</a:t>
            </a:r>
          </a:p>
        </p:txBody>
      </p:sp>
      <p:sp>
        <p:nvSpPr>
          <p:cNvPr id="9" name="Subtitle 2"/>
          <p:cNvSpPr txBox="1">
            <a:spLocks/>
          </p:cNvSpPr>
          <p:nvPr/>
        </p:nvSpPr>
        <p:spPr bwMode="auto">
          <a:xfrm>
            <a:off x="395536" y="1988840"/>
            <a:ext cx="8424936" cy="2362200"/>
          </a:xfrm>
          <a:prstGeom prst="rect">
            <a:avLst/>
          </a:prstGeom>
          <a:noFill/>
          <a:ln w="9525">
            <a:noFill/>
            <a:miter lim="800000"/>
            <a:headEnd/>
            <a:tailEnd/>
          </a:ln>
        </p:spPr>
        <p:txBody>
          <a:bodyPr/>
          <a:lstStyle/>
          <a:p>
            <a:pPr algn="ctr"/>
            <a:r>
              <a:rPr lang="en-GB" sz="3200" b="1" dirty="0" smtClean="0"/>
              <a:t>“When you are conducting a rescue you have to do it within the safety threshold,” </a:t>
            </a:r>
          </a:p>
          <a:p>
            <a:pPr algn="ctr"/>
            <a:endParaRPr lang="en-GB" sz="3200" b="1" dirty="0" smtClean="0"/>
          </a:p>
          <a:p>
            <a:pPr algn="ctr"/>
            <a:r>
              <a:rPr lang="en-GB" sz="3200" b="1" dirty="0" smtClean="0"/>
              <a:t>commented the group commander, while </a:t>
            </a:r>
          </a:p>
          <a:p>
            <a:pPr algn="ctr"/>
            <a:r>
              <a:rPr lang="en-GB" sz="3200" b="1" dirty="0" smtClean="0"/>
              <a:t>declining to discuss the specifics.</a:t>
            </a:r>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1628800"/>
            <a:ext cx="8424936" cy="2362200"/>
          </a:xfrm>
          <a:prstGeom prst="rect">
            <a:avLst/>
          </a:prstGeom>
          <a:noFill/>
          <a:ln w="9525">
            <a:noFill/>
            <a:miter lim="800000"/>
            <a:headEnd/>
            <a:tailEnd/>
          </a:ln>
        </p:spPr>
        <p:txBody>
          <a:bodyPr/>
          <a:lstStyle/>
          <a:p>
            <a:pPr algn="ctr"/>
            <a:r>
              <a:rPr lang="en-GB" sz="3600" b="1" dirty="0" smtClean="0"/>
              <a:t>LITIGIOUS SOCIETY</a:t>
            </a:r>
          </a:p>
          <a:p>
            <a:pPr algn="ctr"/>
            <a:endParaRPr lang="en-GB" b="1" dirty="0" smtClean="0"/>
          </a:p>
          <a:p>
            <a:pPr algn="ctr"/>
            <a:r>
              <a:rPr lang="en-GB" sz="3200" b="1" dirty="0" smtClean="0"/>
              <a:t>No week passes without someone attempting to acquire compensation from some incident or accident which was either partly down to their own stupidity or the result of a calculated risk they had chosen to take as a fully paid-up adult.</a:t>
            </a:r>
          </a:p>
          <a:p>
            <a:pPr algn="ct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pic>
        <p:nvPicPr>
          <p:cNvPr id="8" name="Picture 5" descr="darwin-awards-nominees-men-in-a-pool-with-electric11"/>
          <p:cNvPicPr>
            <a:picLocks noChangeAspect="1" noChangeArrowheads="1"/>
          </p:cNvPicPr>
          <p:nvPr/>
        </p:nvPicPr>
        <p:blipFill>
          <a:blip r:embed="rId4"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1628800"/>
            <a:ext cx="8496944" cy="2362200"/>
          </a:xfrm>
          <a:prstGeom prst="rect">
            <a:avLst/>
          </a:prstGeom>
          <a:noFill/>
          <a:ln w="9525">
            <a:noFill/>
            <a:miter lim="800000"/>
            <a:headEnd/>
            <a:tailEnd/>
          </a:ln>
        </p:spPr>
        <p:txBody>
          <a:bodyPr/>
          <a:lstStyle/>
          <a:p>
            <a:pPr algn="ctr"/>
            <a:r>
              <a:rPr lang="en-GB" sz="3600" b="1" dirty="0" smtClean="0"/>
              <a:t>BLAME CULTURE WORKPLACE</a:t>
            </a:r>
          </a:p>
          <a:p>
            <a:pPr algn="ctr"/>
            <a:endParaRPr lang="en-GB" b="1" dirty="0" smtClean="0"/>
          </a:p>
          <a:p>
            <a:pPr>
              <a:spcAft>
                <a:spcPts val="2400"/>
              </a:spcAft>
            </a:pPr>
            <a:r>
              <a:rPr lang="en-GB" sz="3200" b="1" dirty="0" smtClean="0"/>
              <a:t>The whole compensation culture hangs on the idea that we can behave as badly as we like, be totally irresponsible and ignore common sense and then when things go wrong we can blame it all on someone else</a:t>
            </a:r>
          </a:p>
          <a:p>
            <a:pPr algn="ctr"/>
            <a:endParaRPr lang="en-GB" sz="3200" b="1" dirty="0" smtClean="0"/>
          </a:p>
          <a:p>
            <a:pPr marL="514350" indent="-514350" algn="ctr">
              <a:lnSpc>
                <a:spcPct val="150000"/>
              </a:lnSpc>
              <a:spcAft>
                <a:spcPts val="1200"/>
              </a:spcAft>
            </a:pPr>
            <a:endParaRPr lang="en-GB" sz="3200" b="1" dirty="0" smtClean="0"/>
          </a:p>
          <a:p>
            <a:pPr marL="514350" indent="-514350" algn="ctr">
              <a:spcAft>
                <a:spcPts val="1200"/>
              </a:spcAft>
            </a:pPr>
            <a:endParaRPr lang="en-GB" sz="3200" b="1" dirty="0" smtClean="0"/>
          </a:p>
          <a:p>
            <a:pPr marL="514350" indent="-514350">
              <a:spcAft>
                <a:spcPts val="1200"/>
              </a:spcAft>
              <a:buAutoNum type="arabicPeriod"/>
            </a:pPr>
            <a:endParaRPr lang="en-GB" b="1" dirty="0" smtClean="0"/>
          </a:p>
          <a:p>
            <a:pPr algn="ctr"/>
            <a:endParaRPr lang="en-GB" sz="3600" b="1" dirty="0" smtClean="0">
              <a:solidFill>
                <a:srgbClr val="FF0000"/>
              </a:solidFill>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1412776"/>
            <a:ext cx="8496944" cy="2362200"/>
          </a:xfrm>
          <a:prstGeom prst="rect">
            <a:avLst/>
          </a:prstGeom>
          <a:noFill/>
          <a:ln w="9525">
            <a:noFill/>
            <a:miter lim="800000"/>
            <a:headEnd/>
            <a:tailEnd/>
          </a:ln>
        </p:spPr>
        <p:txBody>
          <a:bodyPr/>
          <a:lstStyle/>
          <a:p>
            <a:pPr algn="ctr"/>
            <a:r>
              <a:rPr lang="en-GB" sz="3200" b="1" dirty="0" smtClean="0"/>
              <a:t>ALTERNATIVE VOCABULARY</a:t>
            </a:r>
          </a:p>
          <a:p>
            <a:pPr algn="ctr"/>
            <a:endParaRPr lang="en-GB" b="1" dirty="0" smtClean="0"/>
          </a:p>
          <a:p>
            <a:r>
              <a:rPr lang="en-GB" b="1" dirty="0" smtClean="0"/>
              <a:t>Body Odour                                                       Non discretionary fragrance</a:t>
            </a:r>
          </a:p>
          <a:p>
            <a:endParaRPr lang="en-GB" sz="1200" b="1" dirty="0" smtClean="0"/>
          </a:p>
          <a:p>
            <a:r>
              <a:rPr lang="en-GB" b="1" dirty="0" smtClean="0"/>
              <a:t>Broken Home                                                                 Dysfunctional family</a:t>
            </a:r>
          </a:p>
          <a:p>
            <a:endParaRPr lang="en-GB" sz="1200" b="1" dirty="0" smtClean="0"/>
          </a:p>
          <a:p>
            <a:r>
              <a:rPr lang="en-GB" b="1" dirty="0" smtClean="0"/>
              <a:t>Fail                                                                                  Achieve a deficiency </a:t>
            </a:r>
          </a:p>
          <a:p>
            <a:endParaRPr lang="en-GB" sz="1200" b="1" dirty="0" smtClean="0"/>
          </a:p>
          <a:p>
            <a:r>
              <a:rPr lang="en-GB" b="1" dirty="0" smtClean="0"/>
              <a:t>Foreign Food                                                                             Ethnic cuisine</a:t>
            </a:r>
          </a:p>
          <a:p>
            <a:endParaRPr lang="en-GB" sz="1200" b="1" dirty="0" smtClean="0"/>
          </a:p>
          <a:p>
            <a:r>
              <a:rPr lang="en-GB" b="1" dirty="0" smtClean="0"/>
              <a:t>Unemployed                                                                    Involuntarily leisured</a:t>
            </a:r>
          </a:p>
          <a:p>
            <a:endParaRPr lang="en-GB" sz="1200" b="1" dirty="0" smtClean="0"/>
          </a:p>
          <a:p>
            <a:r>
              <a:rPr lang="en-GB" b="1" dirty="0" smtClean="0"/>
              <a:t>Prostitute                                                                                         Sex worker</a:t>
            </a:r>
          </a:p>
          <a:p>
            <a:endParaRPr lang="en-GB" sz="1200" b="1" dirty="0" smtClean="0"/>
          </a:p>
          <a:p>
            <a:r>
              <a:rPr lang="en-GB" b="1" dirty="0" smtClean="0"/>
              <a:t>Gossip                              				Speedy transmission of </a:t>
            </a:r>
          </a:p>
          <a:p>
            <a:r>
              <a:rPr lang="en-GB" b="1" dirty="0" smtClean="0"/>
              <a:t>						near-factual information</a:t>
            </a:r>
          </a:p>
          <a:p>
            <a:endParaRPr lang="en-GB" b="1" dirty="0" smtClean="0"/>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
        <p:nvSpPr>
          <p:cNvPr id="8" name="Left-Right Arrow 7"/>
          <p:cNvSpPr/>
          <p:nvPr/>
        </p:nvSpPr>
        <p:spPr>
          <a:xfrm>
            <a:off x="1907704" y="2348880"/>
            <a:ext cx="3240360"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eft-Right Arrow 10"/>
          <p:cNvSpPr/>
          <p:nvPr/>
        </p:nvSpPr>
        <p:spPr>
          <a:xfrm>
            <a:off x="2051720" y="2780928"/>
            <a:ext cx="3960440"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Left-Right Arrow 11"/>
          <p:cNvSpPr/>
          <p:nvPr/>
        </p:nvSpPr>
        <p:spPr>
          <a:xfrm>
            <a:off x="1043608" y="3284984"/>
            <a:ext cx="4896544"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eft-Right Arrow 12"/>
          <p:cNvSpPr/>
          <p:nvPr/>
        </p:nvSpPr>
        <p:spPr>
          <a:xfrm>
            <a:off x="2195736" y="3717032"/>
            <a:ext cx="4536504"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eft-Right Arrow 13"/>
          <p:cNvSpPr/>
          <p:nvPr/>
        </p:nvSpPr>
        <p:spPr>
          <a:xfrm>
            <a:off x="1979712" y="4149080"/>
            <a:ext cx="4032448"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eft-Right Arrow 14"/>
          <p:cNvSpPr/>
          <p:nvPr/>
        </p:nvSpPr>
        <p:spPr>
          <a:xfrm>
            <a:off x="1691680" y="4653136"/>
            <a:ext cx="5400600" cy="45719"/>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Left-Right Arrow 15"/>
          <p:cNvSpPr/>
          <p:nvPr/>
        </p:nvSpPr>
        <p:spPr>
          <a:xfrm>
            <a:off x="1331640" y="5085184"/>
            <a:ext cx="4608512" cy="72008"/>
          </a:xfrm>
          <a:prstGeom prst="leftRigh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2060848"/>
            <a:ext cx="8496944" cy="2362200"/>
          </a:xfrm>
          <a:prstGeom prst="rect">
            <a:avLst/>
          </a:prstGeom>
          <a:noFill/>
          <a:ln w="9525">
            <a:noFill/>
            <a:miter lim="800000"/>
            <a:headEnd/>
            <a:tailEnd/>
          </a:ln>
        </p:spPr>
        <p:txBody>
          <a:bodyPr/>
          <a:lstStyle/>
          <a:p>
            <a:pPr algn="ctr"/>
            <a:r>
              <a:rPr lang="en-GB" sz="3600" b="1" dirty="0" smtClean="0"/>
              <a:t>SOLUTION 1:</a:t>
            </a:r>
          </a:p>
          <a:p>
            <a:pPr algn="ctr"/>
            <a:endParaRPr lang="en-GB" b="1" dirty="0" smtClean="0"/>
          </a:p>
          <a:p>
            <a:endParaRPr lang="en-GB" b="1" dirty="0" smtClean="0"/>
          </a:p>
          <a:p>
            <a:pPr marL="514350" indent="-514350" algn="ctr">
              <a:lnSpc>
                <a:spcPct val="150000"/>
              </a:lnSpc>
              <a:spcAft>
                <a:spcPts val="1200"/>
              </a:spcAft>
            </a:pPr>
            <a:r>
              <a:rPr lang="en-GB" sz="3200" b="1" dirty="0" smtClean="0"/>
              <a:t>Do nothing that could lead to any sort </a:t>
            </a:r>
          </a:p>
          <a:p>
            <a:pPr marL="514350" indent="-514350" algn="ctr">
              <a:lnSpc>
                <a:spcPct val="150000"/>
              </a:lnSpc>
              <a:spcAft>
                <a:spcPts val="1200"/>
              </a:spcAft>
            </a:pPr>
            <a:r>
              <a:rPr lang="en-GB" sz="3200" b="1" dirty="0" smtClean="0"/>
              <a:t>of recrimination</a:t>
            </a:r>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2060848"/>
            <a:ext cx="8496944" cy="2362200"/>
          </a:xfrm>
          <a:prstGeom prst="rect">
            <a:avLst/>
          </a:prstGeom>
          <a:noFill/>
          <a:ln w="9525">
            <a:noFill/>
            <a:miter lim="800000"/>
            <a:headEnd/>
            <a:tailEnd/>
          </a:ln>
        </p:spPr>
        <p:txBody>
          <a:bodyPr/>
          <a:lstStyle/>
          <a:p>
            <a:pPr algn="ctr"/>
            <a:r>
              <a:rPr lang="en-GB" sz="3600" b="1" dirty="0" smtClean="0"/>
              <a:t>SOLUTION 2:</a:t>
            </a:r>
          </a:p>
          <a:p>
            <a:pPr algn="ctr"/>
            <a:endParaRPr lang="en-GB" b="1" dirty="0" smtClean="0"/>
          </a:p>
          <a:p>
            <a:endParaRPr lang="en-GB" b="1" dirty="0" smtClean="0"/>
          </a:p>
          <a:p>
            <a:pPr marL="514350" indent="-514350" algn="ctr">
              <a:lnSpc>
                <a:spcPct val="150000"/>
              </a:lnSpc>
              <a:spcAft>
                <a:spcPts val="1200"/>
              </a:spcAft>
            </a:pPr>
            <a:r>
              <a:rPr lang="en-GB" sz="3200" b="1" dirty="0" smtClean="0"/>
              <a:t>Say nothing that could lead to any sort </a:t>
            </a:r>
          </a:p>
          <a:p>
            <a:pPr marL="514350" indent="-514350" algn="ctr">
              <a:lnSpc>
                <a:spcPct val="150000"/>
              </a:lnSpc>
              <a:spcAft>
                <a:spcPts val="1200"/>
              </a:spcAft>
            </a:pPr>
            <a:r>
              <a:rPr lang="en-GB" sz="3200" b="1" dirty="0" smtClean="0"/>
              <a:t>of recrimination</a:t>
            </a:r>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GB" sz="3600" b="1" dirty="0" smtClean="0">
                <a:solidFill>
                  <a:schemeClr val="bg1"/>
                </a:solidFill>
              </a:rPr>
              <a:t>SOLUTION 3</a:t>
            </a:r>
            <a:endParaRPr lang="en-US" sz="3600" dirty="0" smtClean="0">
              <a:solidFill>
                <a:schemeClr val="bg1"/>
              </a:solidFill>
              <a:latin typeface="Quicksand Book Regular" pitchFamily="-65" charset="0"/>
            </a:endParaRPr>
          </a:p>
        </p:txBody>
      </p:sp>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pic>
        <p:nvPicPr>
          <p:cNvPr id="10" name="Picture 5" descr="buckethead_450x338"/>
          <p:cNvPicPr>
            <a:picLocks noChangeAspect="1" noChangeArrowheads="1"/>
          </p:cNvPicPr>
          <p:nvPr/>
        </p:nvPicPr>
        <p:blipFill>
          <a:blip r:embed="rId3" cstate="print"/>
          <a:srcRect/>
          <a:stretch>
            <a:fillRect/>
          </a:stretch>
        </p:blipFill>
        <p:spPr bwMode="auto">
          <a:xfrm>
            <a:off x="1115616" y="1556792"/>
            <a:ext cx="6579133" cy="448774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heckerboard(across)">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395536" y="2060848"/>
            <a:ext cx="8496944" cy="2362200"/>
          </a:xfrm>
          <a:prstGeom prst="rect">
            <a:avLst/>
          </a:prstGeom>
          <a:noFill/>
          <a:ln w="9525">
            <a:noFill/>
            <a:miter lim="800000"/>
            <a:headEnd/>
            <a:tailEnd/>
          </a:ln>
        </p:spPr>
        <p:txBody>
          <a:bodyPr/>
          <a:lstStyle/>
          <a:p>
            <a:pPr algn="ctr"/>
            <a:r>
              <a:rPr lang="en-GB" sz="3600" b="1" dirty="0" smtClean="0"/>
              <a:t>We know that communication is a problem, but the company is not going to discuss it with the employees.” </a:t>
            </a:r>
          </a:p>
          <a:p>
            <a:pPr algn="ctr"/>
            <a:endParaRPr lang="en-GB" sz="3600" b="1" dirty="0" smtClean="0"/>
          </a:p>
          <a:p>
            <a:pPr algn="ctr"/>
            <a:r>
              <a:rPr lang="en-GB" sz="3200" b="1" dirty="0" smtClean="0"/>
              <a:t>(AT&amp;T Long Lines Division)</a:t>
            </a:r>
          </a:p>
          <a:p>
            <a:pPr algn="ctr"/>
            <a:endParaRPr lang="en-GB" b="1" dirty="0" smtClean="0"/>
          </a:p>
          <a:p>
            <a:endParaRPr lang="en-GB" b="1" dirty="0" smtClean="0"/>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0" y="1700808"/>
            <a:ext cx="9144000" cy="2362200"/>
          </a:xfrm>
          <a:prstGeom prst="rect">
            <a:avLst/>
          </a:prstGeom>
          <a:noFill/>
          <a:ln w="9525">
            <a:noFill/>
            <a:miter lim="800000"/>
            <a:headEnd/>
            <a:tailEnd/>
          </a:ln>
        </p:spPr>
        <p:txBody>
          <a:bodyPr/>
          <a:lstStyle/>
          <a:p>
            <a:pPr algn="ctr"/>
            <a:r>
              <a:rPr lang="en-GB" sz="3600" b="1" dirty="0" smtClean="0"/>
              <a:t>Leadership &amp; Management Wales</a:t>
            </a:r>
          </a:p>
          <a:p>
            <a:pPr algn="ctr"/>
            <a:r>
              <a:rPr lang="en-GB" sz="3200" b="1" dirty="0" smtClean="0"/>
              <a:t>The centre for excellence for leadership and management skills in Wales</a:t>
            </a:r>
          </a:p>
          <a:p>
            <a:pPr algn="ctr"/>
            <a:endParaRPr lang="en-GB" sz="3600" b="1" dirty="0" smtClean="0"/>
          </a:p>
          <a:p>
            <a:pPr algn="ctr"/>
            <a:r>
              <a:rPr lang="en-GB" sz="3200" b="1" dirty="0" smtClean="0"/>
              <a:t>Barrie Kennard</a:t>
            </a:r>
          </a:p>
          <a:p>
            <a:pPr algn="ctr"/>
            <a:r>
              <a:rPr lang="en-GB" sz="3200" dirty="0" smtClean="0"/>
              <a:t>kennardb2@cf.ac.uk</a:t>
            </a:r>
          </a:p>
          <a:p>
            <a:pPr algn="ctr"/>
            <a:r>
              <a:rPr lang="en-GB" sz="3200" dirty="0" smtClean="0"/>
              <a:t>@</a:t>
            </a:r>
            <a:r>
              <a:rPr lang="en-GB" sz="3200" dirty="0" err="1" smtClean="0"/>
              <a:t>DrBarrieKennard</a:t>
            </a:r>
            <a:endParaRPr lang="en-GB" sz="3200" dirty="0" smtClean="0"/>
          </a:p>
          <a:p>
            <a:endParaRPr lang="en-GB" b="1" dirty="0" smtClean="0"/>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
                                            <p:txEl>
                                              <p:pRg st="3" end="3"/>
                                            </p:txEl>
                                          </p:spTgt>
                                        </p:tgtEl>
                                        <p:attrNameLst>
                                          <p:attrName>style.visibility</p:attrName>
                                        </p:attrNameLst>
                                      </p:cBhvr>
                                      <p:to>
                                        <p:strVal val="visible"/>
                                      </p:to>
                                    </p:set>
                                    <p:animEffect transition="in" filter="blinds(horizontal)">
                                      <p:cBhvr>
                                        <p:cTn id="7" dur="500"/>
                                        <p:tgtEl>
                                          <p:spTgt spid="9">
                                            <p:txEl>
                                              <p:pRg st="3" end="3"/>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9">
                                            <p:txEl>
                                              <p:pRg st="4" end="4"/>
                                            </p:txEl>
                                          </p:spTgt>
                                        </p:tgtEl>
                                        <p:attrNameLst>
                                          <p:attrName>style.visibility</p:attrName>
                                        </p:attrNameLst>
                                      </p:cBhvr>
                                      <p:to>
                                        <p:strVal val="visible"/>
                                      </p:to>
                                    </p:set>
                                    <p:animEffect transition="in" filter="blinds(horizontal)">
                                      <p:cBhvr>
                                        <p:cTn id="10" dur="500"/>
                                        <p:tgtEl>
                                          <p:spTgt spid="9">
                                            <p:txEl>
                                              <p:pRg st="4" end="4"/>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9">
                                            <p:txEl>
                                              <p:pRg st="5" end="5"/>
                                            </p:txEl>
                                          </p:spTgt>
                                        </p:tgtEl>
                                        <p:attrNameLst>
                                          <p:attrName>style.visibility</p:attrName>
                                        </p:attrNameLst>
                                      </p:cBhvr>
                                      <p:to>
                                        <p:strVal val="visible"/>
                                      </p:to>
                                    </p:set>
                                    <p:animEffect transition="in" filter="blinds(horizontal)">
                                      <p:cBhvr>
                                        <p:cTn id="13" dur="500"/>
                                        <p:tgtEl>
                                          <p:spTgt spid="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0" y="1700808"/>
            <a:ext cx="9144000" cy="2362200"/>
          </a:xfrm>
          <a:prstGeom prst="rect">
            <a:avLst/>
          </a:prstGeom>
          <a:noFill/>
          <a:ln w="9525">
            <a:noFill/>
            <a:miter lim="800000"/>
            <a:headEnd/>
            <a:tailEnd/>
          </a:ln>
        </p:spPr>
        <p:txBody>
          <a:bodyPr/>
          <a:lstStyle/>
          <a:p>
            <a:pPr algn="ctr"/>
            <a:endParaRPr lang="en-GB" sz="3200" dirty="0" smtClean="0"/>
          </a:p>
          <a:p>
            <a:endParaRPr lang="en-GB" b="1" dirty="0" smtClean="0"/>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pic>
        <p:nvPicPr>
          <p:cNvPr id="8" name="Picture 7" descr="ChallengeJPEG.jpg"/>
          <p:cNvPicPr>
            <a:picLocks noChangeAspect="1"/>
          </p:cNvPicPr>
          <p:nvPr/>
        </p:nvPicPr>
        <p:blipFill>
          <a:blip r:embed="rId4" cstate="print"/>
          <a:stretch>
            <a:fillRect/>
          </a:stretch>
        </p:blipFill>
        <p:spPr>
          <a:xfrm>
            <a:off x="2195736" y="1412776"/>
            <a:ext cx="4864100" cy="1460500"/>
          </a:xfrm>
          <a:prstGeom prst="rect">
            <a:avLst/>
          </a:prstGeom>
        </p:spPr>
      </p:pic>
      <p:sp>
        <p:nvSpPr>
          <p:cNvPr id="10" name="TextBox 9"/>
          <p:cNvSpPr txBox="1"/>
          <p:nvPr/>
        </p:nvSpPr>
        <p:spPr>
          <a:xfrm>
            <a:off x="179512" y="2852937"/>
            <a:ext cx="8964488" cy="1015663"/>
          </a:xfrm>
          <a:prstGeom prst="rect">
            <a:avLst/>
          </a:prstGeom>
          <a:noFill/>
        </p:spPr>
        <p:txBody>
          <a:bodyPr wrap="square" rtlCol="0">
            <a:spAutoFit/>
          </a:bodyPr>
          <a:lstStyle/>
          <a:p>
            <a:r>
              <a:rPr lang="en-GB" sz="2400" b="1" dirty="0" smtClean="0"/>
              <a:t>Team working for performance in a challenging environment</a:t>
            </a:r>
          </a:p>
          <a:p>
            <a:r>
              <a:rPr lang="en-GB" dirty="0" smtClean="0"/>
              <a:t/>
            </a:r>
            <a:br>
              <a:rPr lang="en-GB" dirty="0" smtClean="0"/>
            </a:br>
            <a:endParaRPr lang="en-GB" dirty="0"/>
          </a:p>
        </p:txBody>
      </p:sp>
      <p:sp>
        <p:nvSpPr>
          <p:cNvPr id="11" name="TextBox 10"/>
          <p:cNvSpPr txBox="1"/>
          <p:nvPr/>
        </p:nvSpPr>
        <p:spPr>
          <a:xfrm>
            <a:off x="539552" y="3645024"/>
            <a:ext cx="7992888" cy="1938992"/>
          </a:xfrm>
          <a:prstGeom prst="rect">
            <a:avLst/>
          </a:prstGeom>
          <a:noFill/>
        </p:spPr>
        <p:txBody>
          <a:bodyPr wrap="square" rtlCol="0">
            <a:spAutoFit/>
          </a:bodyPr>
          <a:lstStyle/>
          <a:p>
            <a:pPr>
              <a:spcAft>
                <a:spcPts val="1200"/>
              </a:spcAft>
            </a:pPr>
            <a:r>
              <a:rPr lang="en-GB" sz="2000" b="1" dirty="0" smtClean="0"/>
              <a:t>Where:</a:t>
            </a:r>
            <a:r>
              <a:rPr lang="en-GB" sz="2000" dirty="0" smtClean="0"/>
              <a:t> </a:t>
            </a:r>
            <a:r>
              <a:rPr lang="en-GB" sz="2000" dirty="0" err="1" smtClean="0"/>
              <a:t>Coed</a:t>
            </a:r>
            <a:r>
              <a:rPr lang="en-GB" sz="2000" dirty="0" smtClean="0"/>
              <a:t>-y-</a:t>
            </a:r>
            <a:r>
              <a:rPr lang="en-GB" sz="2000" dirty="0" err="1" smtClean="0"/>
              <a:t>Mwstwr</a:t>
            </a:r>
            <a:r>
              <a:rPr lang="en-GB" sz="2000" dirty="0" smtClean="0"/>
              <a:t> Hotel </a:t>
            </a:r>
            <a:r>
              <a:rPr lang="en-GB" sz="2000" dirty="0" err="1" smtClean="0"/>
              <a:t>Coychurch</a:t>
            </a:r>
            <a:r>
              <a:rPr lang="en-GB" sz="2000" dirty="0" smtClean="0"/>
              <a:t> CF35 6AF Bridgend</a:t>
            </a:r>
          </a:p>
          <a:p>
            <a:pPr>
              <a:spcAft>
                <a:spcPts val="1200"/>
              </a:spcAft>
            </a:pPr>
            <a:r>
              <a:rPr lang="en-GB" sz="2000" b="1" dirty="0" smtClean="0"/>
              <a:t>When:</a:t>
            </a:r>
            <a:r>
              <a:rPr lang="en-GB" sz="2000" dirty="0" smtClean="0"/>
              <a:t> 9th February 2012 - This FREE half day event will start at 9.30 and finish with a buffet lunch at 12.00.</a:t>
            </a:r>
          </a:p>
          <a:p>
            <a:r>
              <a:rPr lang="en-GB" sz="2000" b="1" dirty="0" smtClean="0"/>
              <a:t>Speakers:</a:t>
            </a:r>
            <a:r>
              <a:rPr lang="en-GB" sz="2000" dirty="0" smtClean="0"/>
              <a:t> Mark Gallagher, Formula One Expert &amp; Professor Laura McAllister, chair of Sports Wales.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nodePh="1">
                                  <p:stCondLst>
                                    <p:cond delay="0"/>
                                  </p:stCondLst>
                                  <p:endCondLst>
                                    <p:cond evt="begin" delay="0">
                                      <p:tn val="5"/>
                                    </p:cond>
                                  </p:end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linds(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bwMode="auto">
          <a:xfrm>
            <a:off x="457200" y="427038"/>
            <a:ext cx="8229600" cy="177800"/>
          </a:xfrm>
          <a:solidFill>
            <a:srgbClr val="FFFFFF"/>
          </a:solidFill>
          <a:ln>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2400" b="1">
                <a:solidFill>
                  <a:schemeClr val="tx1"/>
                </a:solidFill>
              </a:rPr>
              <a:t>Andragogy in Practice</a:t>
            </a:r>
            <a:br>
              <a:rPr lang="en-GB" sz="2400" b="1">
                <a:solidFill>
                  <a:schemeClr val="tx1"/>
                </a:solidFill>
              </a:rPr>
            </a:br>
            <a:endParaRPr lang="en-GB" sz="2400" b="1">
              <a:solidFill>
                <a:schemeClr val="tx1"/>
              </a:solidFill>
            </a:endParaRPr>
          </a:p>
        </p:txBody>
      </p:sp>
      <p:sp>
        <p:nvSpPr>
          <p:cNvPr id="43011" name="Text Box 3"/>
          <p:cNvSpPr txBox="1">
            <a:spLocks noChangeArrowheads="1"/>
          </p:cNvSpPr>
          <p:nvPr/>
        </p:nvSpPr>
        <p:spPr bwMode="auto">
          <a:xfrm>
            <a:off x="0" y="6308725"/>
            <a:ext cx="1922463" cy="366713"/>
          </a:xfrm>
          <a:prstGeom prst="rect">
            <a:avLst/>
          </a:prstGeom>
          <a:noFill/>
          <a:ln w="9525">
            <a:noFill/>
            <a:miter lim="800000"/>
            <a:headEnd/>
            <a:tailEnd/>
          </a:ln>
          <a:effectLst/>
        </p:spPr>
        <p:txBody>
          <a:bodyPr>
            <a:spAutoFit/>
          </a:bodyPr>
          <a:lstStyle/>
          <a:p>
            <a:r>
              <a:rPr lang="en-GB">
                <a:latin typeface="Tahoma" pitchFamily="34" charset="0"/>
              </a:rPr>
              <a:t>BK 06/09</a:t>
            </a:r>
          </a:p>
        </p:txBody>
      </p:sp>
      <p:pic>
        <p:nvPicPr>
          <p:cNvPr id="43012" name="Rectangle 40961"/>
          <p:cNvPicPr>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43013" name="Text Box 5"/>
          <p:cNvSpPr txBox="1">
            <a:spLocks noChangeArrowheads="1"/>
          </p:cNvSpPr>
          <p:nvPr/>
        </p:nvSpPr>
        <p:spPr bwMode="auto">
          <a:xfrm>
            <a:off x="5795963" y="1196975"/>
            <a:ext cx="3348037" cy="2838450"/>
          </a:xfrm>
          <a:prstGeom prst="rect">
            <a:avLst/>
          </a:prstGeom>
          <a:noFill/>
          <a:ln w="9525">
            <a:noFill/>
            <a:miter lim="800000"/>
            <a:headEnd/>
            <a:tailEnd/>
          </a:ln>
          <a:effectLst/>
        </p:spPr>
        <p:txBody>
          <a:bodyPr>
            <a:spAutoFit/>
          </a:bodyPr>
          <a:lstStyle/>
          <a:p>
            <a:r>
              <a:rPr lang="en-GB" sz="3600" b="1">
                <a:solidFill>
                  <a:srgbClr val="000099"/>
                </a:solidFill>
                <a:effectLst>
                  <a:outerShdw blurRad="38100" dist="38100" dir="2700000" algn="tl">
                    <a:srgbClr val="C0C0C0"/>
                  </a:outerShdw>
                </a:effectLst>
                <a:latin typeface="Tahoma" pitchFamily="34" charset="0"/>
              </a:rPr>
              <a:t>Thank you,</a:t>
            </a:r>
          </a:p>
          <a:p>
            <a:endParaRPr lang="en-US" sz="3600">
              <a:latin typeface="Tahoma" pitchFamily="34" charset="0"/>
            </a:endParaRPr>
          </a:p>
          <a:p>
            <a:r>
              <a:rPr lang="en-GB" sz="3600" b="1">
                <a:solidFill>
                  <a:srgbClr val="000099"/>
                </a:solidFill>
                <a:effectLst>
                  <a:outerShdw blurRad="38100" dist="38100" dir="2700000" algn="tl">
                    <a:srgbClr val="C0C0C0"/>
                  </a:outerShdw>
                </a:effectLst>
                <a:latin typeface="Tahoma" pitchFamily="34" charset="0"/>
              </a:rPr>
              <a:t>Diolch yn fawr</a:t>
            </a:r>
          </a:p>
          <a:p>
            <a:endParaRPr lang="en-GB" sz="3600" b="1">
              <a:solidFill>
                <a:srgbClr val="000000"/>
              </a:solidFill>
              <a:latin typeface="Tahoma" pitchFamily="34" charset="0"/>
            </a:endParaRPr>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LMC pp Background.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
        <p:nvSpPr>
          <p:cNvPr id="3075" name="Title 1"/>
          <p:cNvSpPr>
            <a:spLocks noGrp="1"/>
          </p:cNvSpPr>
          <p:nvPr>
            <p:ph type="ctrTitle"/>
          </p:nvPr>
        </p:nvSpPr>
        <p:spPr>
          <a:xfrm>
            <a:off x="533400" y="434975"/>
            <a:ext cx="7772400" cy="784225"/>
          </a:xfrm>
        </p:spPr>
        <p:txBody>
          <a:bodyPr/>
          <a:lstStyle/>
          <a:p>
            <a:pPr algn="l" eaLnBrk="1" hangingPunct="1"/>
            <a:r>
              <a:rPr lang="en-US" sz="2800" smtClean="0">
                <a:solidFill>
                  <a:schemeClr val="bg1"/>
                </a:solidFill>
                <a:latin typeface="Quicksand Book Regular" pitchFamily="-65" charset="0"/>
              </a:rPr>
              <a:t>Title</a:t>
            </a:r>
          </a:p>
        </p:txBody>
      </p:sp>
      <p:sp>
        <p:nvSpPr>
          <p:cNvPr id="3076" name="Subtitle 2"/>
          <p:cNvSpPr>
            <a:spLocks noGrp="1"/>
          </p:cNvSpPr>
          <p:nvPr>
            <p:ph type="subTitle" idx="1"/>
          </p:nvPr>
        </p:nvSpPr>
        <p:spPr>
          <a:xfrm>
            <a:off x="533400" y="1828800"/>
            <a:ext cx="6172200" cy="2362200"/>
          </a:xfrm>
        </p:spPr>
        <p:txBody>
          <a:bodyPr/>
          <a:lstStyle/>
          <a:p>
            <a:pPr algn="l" eaLnBrk="1" hangingPunct="1"/>
            <a:r>
              <a:rPr lang="en-US" sz="2200" smtClean="0">
                <a:solidFill>
                  <a:srgbClr val="898989"/>
                </a:solidFill>
                <a:latin typeface="Franklin Gothic Book" pitchFamily="-65" charset="0"/>
              </a:rPr>
              <a:t>Sub title</a:t>
            </a:r>
          </a:p>
          <a:p>
            <a:pPr algn="l" eaLnBrk="1" hangingPunct="1"/>
            <a:r>
              <a:rPr lang="en-US" sz="1400" smtClean="0">
                <a:solidFill>
                  <a:srgbClr val="898989"/>
                </a:solidFill>
                <a:latin typeface="Franklin Gothic Book" pitchFamily="-65" charset="0"/>
              </a:rPr>
              <a:t>Copy, copy, copy…</a:t>
            </a:r>
          </a:p>
          <a:p>
            <a:pPr algn="l" eaLnBrk="1" hangingPunct="1"/>
            <a:endParaRPr lang="en-US" sz="2200" smtClean="0">
              <a:solidFill>
                <a:srgbClr val="898989"/>
              </a:solidFill>
              <a:latin typeface="Franklin Gothic Book" pitchFamily="-65" charset="0"/>
            </a:endParaRPr>
          </a:p>
        </p:txBody>
      </p:sp>
      <p:pic>
        <p:nvPicPr>
          <p:cNvPr id="3077" name="Picture 5" descr="LMC pp Background"/>
          <p:cNvPicPr>
            <a:picLocks noChangeAspect="1" noChangeArrowheads="1"/>
          </p:cNvPicPr>
          <p:nvPr/>
        </p:nvPicPr>
        <p:blipFill>
          <a:blip r:embed="rId3" cstate="print"/>
          <a:srcRect/>
          <a:stretch>
            <a:fillRect/>
          </a:stretch>
        </p:blipFill>
        <p:spPr bwMode="auto">
          <a:xfrm>
            <a:off x="0" y="0"/>
            <a:ext cx="9144000" cy="6858000"/>
          </a:xfrm>
          <a:prstGeom prst="rect">
            <a:avLst/>
          </a:prstGeom>
          <a:noFill/>
          <a:ln w="9525">
            <a:noFill/>
            <a:miter lim="800000"/>
            <a:headEnd/>
            <a:tailEnd/>
          </a:ln>
        </p:spPr>
      </p:pic>
      <p:sp>
        <p:nvSpPr>
          <p:cNvPr id="3079" name="Title 1"/>
          <p:cNvSpPr txBox="1">
            <a:spLocks/>
          </p:cNvSpPr>
          <p:nvPr/>
        </p:nvSpPr>
        <p:spPr bwMode="auto">
          <a:xfrm>
            <a:off x="539552" y="404664"/>
            <a:ext cx="4896544" cy="784225"/>
          </a:xfrm>
          <a:prstGeom prst="rect">
            <a:avLst/>
          </a:prstGeom>
          <a:noFill/>
          <a:ln w="9525">
            <a:noFill/>
            <a:miter lim="800000"/>
            <a:headEnd/>
            <a:tailEnd/>
          </a:ln>
        </p:spPr>
        <p:txBody>
          <a:bodyPr anchor="ctr"/>
          <a:lstStyle/>
          <a:p>
            <a:pPr eaLnBrk="1" hangingPunct="1"/>
            <a:endParaRPr lang="en-GB" sz="2800" b="1" dirty="0" smtClean="0">
              <a:solidFill>
                <a:schemeClr val="bg1"/>
              </a:solidFill>
            </a:endParaRPr>
          </a:p>
        </p:txBody>
      </p:sp>
      <p:sp>
        <p:nvSpPr>
          <p:cNvPr id="9" name="Subtitle 2"/>
          <p:cNvSpPr txBox="1">
            <a:spLocks/>
          </p:cNvSpPr>
          <p:nvPr/>
        </p:nvSpPr>
        <p:spPr bwMode="auto">
          <a:xfrm>
            <a:off x="1547664" y="2420888"/>
            <a:ext cx="5760640" cy="2362200"/>
          </a:xfrm>
          <a:prstGeom prst="rect">
            <a:avLst/>
          </a:prstGeom>
          <a:noFill/>
          <a:ln w="9525">
            <a:noFill/>
            <a:miter lim="800000"/>
            <a:headEnd/>
            <a:tailEnd/>
          </a:ln>
        </p:spPr>
        <p:txBody>
          <a:bodyPr/>
          <a:lstStyle/>
          <a:p>
            <a:pPr algn="ctr"/>
            <a:r>
              <a:rPr lang="en-GB" sz="3600" b="1" dirty="0" smtClean="0"/>
              <a:t>Any Questions??</a:t>
            </a:r>
          </a:p>
          <a:p>
            <a:pPr algn="ctr"/>
            <a:endParaRPr lang="en-GB" sz="3200" dirty="0" smtClean="0"/>
          </a:p>
          <a:p>
            <a:endParaRPr lang="en-GB" b="1" dirty="0" smtClean="0"/>
          </a:p>
          <a:p>
            <a:pPr marL="514350" indent="-514350">
              <a:lnSpc>
                <a:spcPct val="150000"/>
              </a:lnSpc>
              <a:spcAft>
                <a:spcPts val="1200"/>
              </a:spcAft>
            </a:pPr>
            <a:endParaRPr lang="en-GB" b="1" dirty="0" smtClean="0"/>
          </a:p>
          <a:p>
            <a:pPr marL="514350" indent="-514350" algn="ctr">
              <a:spcAft>
                <a:spcPts val="1200"/>
              </a:spcAft>
            </a:pPr>
            <a:endParaRPr lang="en-GB" b="1" dirty="0" smtClean="0"/>
          </a:p>
          <a:p>
            <a:pPr marL="514350" indent="-514350">
              <a:spcAft>
                <a:spcPts val="1200"/>
              </a:spcAft>
              <a:buAutoNum type="arabicPeriod"/>
            </a:pPr>
            <a:endParaRPr lang="en-GB" b="1" dirty="0" smtClean="0"/>
          </a:p>
          <a:p>
            <a:pPr algn="ctr"/>
            <a:endParaRPr lang="en-GB" b="1" dirty="0" smtClean="0">
              <a:solidFill>
                <a:srgbClr val="FF0000"/>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2281</TotalTime>
  <Words>1500</Words>
  <Application>Microsoft Office PowerPoint</Application>
  <PresentationFormat>On-screen Show (4:3)</PresentationFormat>
  <Paragraphs>410</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Default Design</vt:lpstr>
      <vt:lpstr>Slide 1</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Title</vt:lpstr>
      <vt:lpstr>Slide 33</vt:lpstr>
      <vt:lpstr>Slide 34</vt:lpstr>
      <vt:lpstr>Title</vt:lpstr>
      <vt:lpstr>Title</vt:lpstr>
      <vt:lpstr>Title</vt:lpstr>
      <vt:lpstr>Title</vt:lpstr>
      <vt:lpstr>Title</vt:lpstr>
      <vt:lpstr>Title</vt:lpstr>
      <vt:lpstr>Title</vt:lpstr>
      <vt:lpstr>Title</vt:lpstr>
      <vt:lpstr>Title</vt:lpstr>
      <vt:lpstr>Title</vt:lpstr>
      <vt:lpstr>Title</vt:lpstr>
      <vt:lpstr>Title</vt:lpstr>
      <vt:lpstr>SOLUTION 3</vt:lpstr>
      <vt:lpstr>Title</vt:lpstr>
      <vt:lpstr>Title</vt:lpstr>
      <vt:lpstr>Title</vt:lpstr>
      <vt:lpstr>Andragogy in Practice </vt:lpstr>
      <vt:lpstr>Title</vt:lpstr>
    </vt:vector>
  </TitlesOfParts>
  <Company>CISP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Outline: Achieving Aims</dc:title>
  <dc:creator>Keston Hughes-Jones</dc:creator>
  <cp:lastModifiedBy>Steve Griffiths</cp:lastModifiedBy>
  <cp:revision>138</cp:revision>
  <dcterms:created xsi:type="dcterms:W3CDTF">2009-06-29T12:50:14Z</dcterms:created>
  <dcterms:modified xsi:type="dcterms:W3CDTF">2012-01-18T18:02:27Z</dcterms:modified>
</cp:coreProperties>
</file>