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8" r:id="rId1"/>
  </p:sldMasterIdLst>
  <p:notesMasterIdLst>
    <p:notesMasterId r:id="rId27"/>
  </p:notesMasterIdLst>
  <p:sldIdLst>
    <p:sldId id="257" r:id="rId2"/>
    <p:sldId id="312" r:id="rId3"/>
    <p:sldId id="313" r:id="rId4"/>
    <p:sldId id="314" r:id="rId5"/>
    <p:sldId id="315" r:id="rId6"/>
    <p:sldId id="316" r:id="rId7"/>
    <p:sldId id="317" r:id="rId8"/>
    <p:sldId id="318" r:id="rId9"/>
    <p:sldId id="319" r:id="rId10"/>
    <p:sldId id="320" r:id="rId11"/>
    <p:sldId id="321" r:id="rId12"/>
    <p:sldId id="322" r:id="rId13"/>
    <p:sldId id="323" r:id="rId14"/>
    <p:sldId id="325" r:id="rId15"/>
    <p:sldId id="331" r:id="rId16"/>
    <p:sldId id="332" r:id="rId17"/>
    <p:sldId id="333" r:id="rId18"/>
    <p:sldId id="334" r:id="rId19"/>
    <p:sldId id="335" r:id="rId20"/>
    <p:sldId id="337" r:id="rId21"/>
    <p:sldId id="339" r:id="rId22"/>
    <p:sldId id="341" r:id="rId23"/>
    <p:sldId id="342" r:id="rId24"/>
    <p:sldId id="344" r:id="rId25"/>
    <p:sldId id="297" r:id="rId2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7552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25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498317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43956" cy="79690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257676" cy="498317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7266" y="1142984"/>
            <a:ext cx="4233890" cy="498317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472518" cy="797226"/>
          </a:xfrm>
        </p:spPr>
        <p:txBody>
          <a:bodyPr anchor="ctr"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543956" cy="498317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7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9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2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14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M2X8629</a:t>
            </a:r>
          </a:p>
          <a:p>
            <a:r>
              <a:rPr lang="en-GB" dirty="0" smtClean="0"/>
              <a:t>Lecture 16</a:t>
            </a:r>
          </a:p>
          <a:p>
            <a:r>
              <a:rPr lang="en-GB" dirty="0" smtClean="0"/>
              <a:t>Measures </a:t>
            </a:r>
            <a:r>
              <a:rPr lang="en-GB" smtClean="0"/>
              <a:t>of Centre </a:t>
            </a:r>
            <a:r>
              <a:rPr lang="en-GB" dirty="0" smtClean="0"/>
              <a:t>and Distribution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0AD5D-71A5-44F6-8E2F-8597E305BC2A}" type="slidenum">
              <a:rPr lang="en-US"/>
              <a:pPr/>
              <a:t>2</a:t>
            </a:fld>
            <a:endParaRPr lang="en-US" sz="1400"/>
          </a:p>
        </p:txBody>
      </p:sp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this isn’t a stats module!!!</a:t>
            </a:r>
            <a:endParaRPr lang="en-GB" dirty="0"/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No, but some basic statistics are needed to perform the data analysis of the responses to a survey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most basic forms of statistics are known as </a:t>
            </a:r>
            <a:r>
              <a:rPr lang="en-GB" i="1" dirty="0"/>
              <a:t>descriptive statistics</a:t>
            </a:r>
          </a:p>
          <a:p>
            <a:endParaRPr lang="en-GB" sz="1200" dirty="0"/>
          </a:p>
          <a:p>
            <a:r>
              <a:rPr lang="en-GB" dirty="0"/>
              <a:t>Measures of centre</a:t>
            </a:r>
          </a:p>
          <a:p>
            <a:pPr lvl="1"/>
            <a:r>
              <a:rPr lang="en-GB" dirty="0"/>
              <a:t>Mean, median, mode, </a:t>
            </a:r>
            <a:r>
              <a:rPr lang="en-GB" dirty="0" smtClean="0"/>
              <a:t>midrange</a:t>
            </a:r>
            <a:endParaRPr lang="en-GB" dirty="0"/>
          </a:p>
          <a:p>
            <a:r>
              <a:rPr lang="en-GB" dirty="0"/>
              <a:t>Measures of dispersion</a:t>
            </a:r>
          </a:p>
          <a:p>
            <a:pPr lvl="1"/>
            <a:r>
              <a:rPr lang="en-GB" dirty="0"/>
              <a:t>Range, variance, </a:t>
            </a:r>
            <a:r>
              <a:rPr lang="en-GB" dirty="0" err="1"/>
              <a:t>interquartile</a:t>
            </a:r>
            <a:r>
              <a:rPr lang="en-GB" dirty="0"/>
              <a:t> range, standard deviations</a:t>
            </a:r>
          </a:p>
          <a:p>
            <a:endParaRPr lang="en-GB" sz="1200" dirty="0"/>
          </a:p>
          <a:p>
            <a:r>
              <a:rPr lang="en-GB" dirty="0"/>
              <a:t>It’s important to be able to choose and apply appropriate measures of centre and dispersion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81005-79CB-4D1C-8815-C168F1D7A2DE}" type="slidenum">
              <a:rPr lang="en-US"/>
              <a:pPr/>
              <a:t>3</a:t>
            </a:fld>
            <a:endParaRPr lang="en-US" sz="1400"/>
          </a:p>
        </p:txBody>
      </p:sp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Frequency distributions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For a collection of data there is a list of values and a number of observations which match that value</a:t>
            </a:r>
          </a:p>
          <a:p>
            <a:pPr lvl="1"/>
            <a:r>
              <a:rPr lang="en-GB"/>
              <a:t>If there are ≤ 10 values then list the individual values</a:t>
            </a:r>
          </a:p>
          <a:p>
            <a:pPr lvl="1"/>
            <a:r>
              <a:rPr lang="en-GB"/>
              <a:t>If there are ≥ 10 values then group the values into non-overlapping </a:t>
            </a:r>
            <a:r>
              <a:rPr lang="en-GB" i="1"/>
              <a:t>class intervals</a:t>
            </a:r>
            <a:endParaRPr lang="en-GB"/>
          </a:p>
          <a:p>
            <a:r>
              <a:rPr lang="en-GB"/>
              <a:t>Fractional values are rounded to the nearest integer before assigning it to a class</a:t>
            </a:r>
          </a:p>
          <a:p>
            <a:r>
              <a:rPr lang="en-GB"/>
              <a:t>The </a:t>
            </a:r>
            <a:r>
              <a:rPr lang="en-GB" i="1"/>
              <a:t>true limit</a:t>
            </a:r>
            <a:r>
              <a:rPr lang="en-GB"/>
              <a:t> of an interval 2-5 is therefore 1.5-5.49999…</a:t>
            </a:r>
          </a:p>
          <a:p>
            <a:r>
              <a:rPr lang="en-GB"/>
              <a:t>Some data types, e.g. age, are not rounded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E56AE-C78B-4BEA-865A-22BA118D3901}" type="slidenum">
              <a:rPr lang="en-US"/>
              <a:pPr/>
              <a:t>4</a:t>
            </a:fld>
            <a:endParaRPr lang="en-US" sz="1400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Frequency distributions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7772400" cy="2438400"/>
          </a:xfrm>
        </p:spPr>
        <p:txBody>
          <a:bodyPr/>
          <a:lstStyle/>
          <a:p>
            <a:r>
              <a:rPr lang="en-GB"/>
              <a:t>Any frequency distribution has three main features</a:t>
            </a:r>
          </a:p>
          <a:p>
            <a:pPr lvl="1"/>
            <a:r>
              <a:rPr lang="en-GB"/>
              <a:t>Central location</a:t>
            </a:r>
          </a:p>
          <a:p>
            <a:pPr lvl="1"/>
            <a:r>
              <a:rPr lang="en-GB"/>
              <a:t>Dispersion about the central location</a:t>
            </a:r>
          </a:p>
          <a:p>
            <a:pPr lvl="1"/>
            <a:r>
              <a:rPr lang="en-GB"/>
              <a:t>Skewness (shape)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1F13A-3869-44A2-99B5-DCDAE8F2E620}" type="slidenum">
              <a:rPr lang="en-US"/>
              <a:pPr/>
              <a:t>5</a:t>
            </a:fld>
            <a:endParaRPr lang="en-US" sz="1400"/>
          </a:p>
        </p:txBody>
      </p:sp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Central location</a:t>
            </a:r>
          </a:p>
        </p:txBody>
      </p:sp>
      <p:pic>
        <p:nvPicPr>
          <p:cNvPr id="144388" name="Picture 4" descr="4_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38250" y="1168400"/>
            <a:ext cx="6667500" cy="4521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E2A-675C-4B09-8D8E-823B9097CBB3}" type="slidenum">
              <a:rPr lang="en-US"/>
              <a:pPr/>
              <a:t>6</a:t>
            </a:fld>
            <a:endParaRPr lang="en-US" sz="1400"/>
          </a:p>
        </p:txBody>
      </p:sp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</a:t>
            </a:r>
          </a:p>
        </p:txBody>
      </p:sp>
      <p:pic>
        <p:nvPicPr>
          <p:cNvPr id="146435" name="Picture 3" descr="4_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1054100"/>
            <a:ext cx="6096000" cy="4749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453F4-48BF-4858-AA27-9D55DCAD106E}" type="slidenum">
              <a:rPr lang="en-US"/>
              <a:pPr/>
              <a:t>7</a:t>
            </a:fld>
            <a:endParaRPr lang="en-US" sz="1400"/>
          </a:p>
        </p:txBody>
      </p:sp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Skewness</a:t>
            </a:r>
          </a:p>
        </p:txBody>
      </p:sp>
      <p:pic>
        <p:nvPicPr>
          <p:cNvPr id="147459" name="Picture 3" descr="4_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876300"/>
            <a:ext cx="7467600" cy="5448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B3CE8-E839-4CBF-8F87-658AEE289AE5}" type="slidenum">
              <a:rPr lang="en-US"/>
              <a:pPr/>
              <a:t>8</a:t>
            </a:fld>
            <a:endParaRPr lang="en-US" sz="1400"/>
          </a:p>
        </p:txBody>
      </p:sp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mean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most common measure of centre (aka </a:t>
            </a:r>
            <a:r>
              <a:rPr lang="en-GB" i="1"/>
              <a:t>arithmetic mean</a:t>
            </a:r>
            <a:r>
              <a:rPr lang="en-GB"/>
              <a:t> or </a:t>
            </a:r>
            <a:r>
              <a:rPr lang="en-GB" i="1"/>
              <a:t>average</a:t>
            </a:r>
            <a:r>
              <a:rPr lang="en-GB"/>
              <a:t>)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This is the ‘centre of gravity’ of a distribution</a:t>
            </a:r>
          </a:p>
          <a:p>
            <a:endParaRPr lang="en-GB"/>
          </a:p>
        </p:txBody>
      </p:sp>
      <p:graphicFrame>
        <p:nvGraphicFramePr>
          <p:cNvPr id="148484" name="Object 4"/>
          <p:cNvGraphicFramePr>
            <a:graphicFrameLocks noChangeAspect="1"/>
          </p:cNvGraphicFramePr>
          <p:nvPr/>
        </p:nvGraphicFramePr>
        <p:xfrm>
          <a:off x="3352800" y="2057400"/>
          <a:ext cx="1600200" cy="1157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75" name="Equation" r:id="rId3" imgW="596900" imgH="431800" progId="Equation.3">
                  <p:embed/>
                </p:oleObj>
              </mc:Choice>
              <mc:Fallback>
                <p:oleObj name="Equation" r:id="rId3" imgW="596900" imgH="431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2057400"/>
                        <a:ext cx="1600200" cy="1157288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8485" name="Picture 5" descr="4_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67000" y="4038600"/>
            <a:ext cx="4083050" cy="24749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A30DC-4F3D-4410-82ED-CEABBC2BD279}" type="slidenum">
              <a:rPr lang="en-US"/>
              <a:pPr/>
              <a:t>9</a:t>
            </a:fld>
            <a:endParaRPr lang="en-US" sz="1400"/>
          </a:p>
        </p:txBody>
      </p:sp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mean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mean is only a meaningful measure if the distribution of data is approximately normal</a:t>
            </a:r>
          </a:p>
          <a:p>
            <a:r>
              <a:rPr lang="en-GB"/>
              <a:t>E.g.  For the dataset 24, 25, 25, 29, 30, 131</a:t>
            </a:r>
          </a:p>
          <a:p>
            <a:pPr lvl="1"/>
            <a:r>
              <a:rPr lang="en-GB"/>
              <a:t>Mean = 44.7</a:t>
            </a:r>
          </a:p>
          <a:p>
            <a:pPr lvl="1"/>
            <a:r>
              <a:rPr lang="en-GB"/>
              <a:t>The value 131 (an outlier) has a major effect on the calculation of the mean</a:t>
            </a:r>
          </a:p>
          <a:p>
            <a:endParaRPr lang="en-GB"/>
          </a:p>
          <a:p>
            <a:r>
              <a:rPr lang="en-GB"/>
              <a:t>The mean therefore should not be used for highly skewed data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1A10-86DF-4250-9BEE-E8750D6C0656}" type="slidenum">
              <a:rPr lang="en-US"/>
              <a:pPr/>
              <a:t>10</a:t>
            </a:fld>
            <a:endParaRPr lang="en-US" sz="1400"/>
          </a:p>
        </p:txBody>
      </p:sp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median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If the data is skewed then the </a:t>
            </a:r>
            <a:r>
              <a:rPr lang="en-GB" i="1"/>
              <a:t>median</a:t>
            </a:r>
            <a:r>
              <a:rPr lang="en-GB"/>
              <a:t> is a better measure than the mean</a:t>
            </a:r>
          </a:p>
          <a:p>
            <a:r>
              <a:rPr lang="en-GB"/>
              <a:t>The median is the value such that 50% of data values are below the median and 50% are above it</a:t>
            </a:r>
          </a:p>
          <a:p>
            <a:r>
              <a:rPr lang="en-GB"/>
              <a:t>E.g. for the dataset 110, 120, 122, 130, 180</a:t>
            </a:r>
          </a:p>
          <a:p>
            <a:pPr lvl="1"/>
            <a:r>
              <a:rPr lang="en-GB"/>
              <a:t>Mean = 132</a:t>
            </a:r>
          </a:p>
          <a:p>
            <a:pPr lvl="1"/>
            <a:r>
              <a:rPr lang="en-GB"/>
              <a:t>Median = 122</a:t>
            </a:r>
          </a:p>
          <a:p>
            <a:r>
              <a:rPr lang="en-GB"/>
              <a:t>If there are an even number of values then the median is the mean of the two central values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698CE-4C45-4CD7-9095-A9E07551E3B7}" type="slidenum">
              <a:rPr lang="en-US"/>
              <a:pPr/>
              <a:t>11</a:t>
            </a:fld>
            <a:endParaRPr lang="en-US" sz="1400"/>
          </a:p>
        </p:txBody>
      </p:sp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median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Unlike the mean, the median is not as affected by large outliers</a:t>
            </a:r>
          </a:p>
          <a:p>
            <a:pPr lvl="1">
              <a:buFontTx/>
              <a:buNone/>
            </a:pPr>
            <a:endParaRPr lang="en-GB"/>
          </a:p>
          <a:p>
            <a:pPr lvl="1">
              <a:buFontTx/>
              <a:buNone/>
            </a:pPr>
            <a:r>
              <a:rPr lang="en-GB"/>
              <a:t>Set A: 24, 25, 29, 29, 30, 31 </a:t>
            </a:r>
          </a:p>
          <a:p>
            <a:pPr lvl="1">
              <a:buFontTx/>
              <a:buNone/>
            </a:pPr>
            <a:r>
              <a:rPr lang="en-GB"/>
              <a:t>	Mean: 20.8 	Median: 29</a:t>
            </a:r>
          </a:p>
          <a:p>
            <a:pPr lvl="1">
              <a:buFontTx/>
              <a:buNone/>
            </a:pPr>
            <a:endParaRPr lang="en-GB"/>
          </a:p>
          <a:p>
            <a:pPr lvl="1">
              <a:buFontTx/>
              <a:buNone/>
            </a:pPr>
            <a:r>
              <a:rPr lang="en-GB"/>
              <a:t>Set B: 24, 25, 29, 29, 30, 131</a:t>
            </a:r>
          </a:p>
          <a:p>
            <a:pPr lvl="1">
              <a:buFontTx/>
              <a:buNone/>
            </a:pPr>
            <a:r>
              <a:rPr lang="en-GB"/>
              <a:t>	Mean: 44.7	Median: 29</a:t>
            </a:r>
          </a:p>
          <a:p>
            <a:endParaRPr lang="en-GB"/>
          </a:p>
          <a:p>
            <a:r>
              <a:rPr lang="en-GB"/>
              <a:t>The median is the preferred centre for skewed data or for data with a few extremely large or extremely small values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9A74D-8DB7-4782-8849-24E6FBA784F8}" type="slidenum">
              <a:rPr lang="en-US"/>
              <a:pPr/>
              <a:t>12</a:t>
            </a:fld>
            <a:endParaRPr lang="en-US" sz="1400"/>
          </a:p>
        </p:txBody>
      </p:sp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mode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</a:t>
            </a:r>
            <a:r>
              <a:rPr lang="en-GB" i="1"/>
              <a:t>mode</a:t>
            </a:r>
            <a:r>
              <a:rPr lang="en-GB"/>
              <a:t> is the value which appears most often in a data set</a:t>
            </a:r>
          </a:p>
          <a:p>
            <a:r>
              <a:rPr lang="en-GB"/>
              <a:t>E.g. for the dataset 1,1,1,1,2,2,3,3,4,5</a:t>
            </a:r>
          </a:p>
          <a:p>
            <a:pPr lvl="1">
              <a:buFontTx/>
              <a:buNone/>
            </a:pPr>
            <a:r>
              <a:rPr lang="en-GB"/>
              <a:t>	Mean: 2.3</a:t>
            </a:r>
          </a:p>
          <a:p>
            <a:pPr lvl="1">
              <a:buFontTx/>
              <a:buNone/>
            </a:pPr>
            <a:r>
              <a:rPr lang="en-GB"/>
              <a:t>	Median: 2</a:t>
            </a:r>
          </a:p>
          <a:p>
            <a:pPr lvl="1">
              <a:buFontTx/>
              <a:buNone/>
            </a:pPr>
            <a:r>
              <a:rPr lang="en-GB"/>
              <a:t>	Mode: 1</a:t>
            </a:r>
          </a:p>
          <a:p>
            <a:r>
              <a:rPr lang="en-GB"/>
              <a:t>If each value appears the same number of times then the distribution has no mode</a:t>
            </a:r>
          </a:p>
          <a:p>
            <a:r>
              <a:rPr lang="en-GB"/>
              <a:t>If two or more values are tied as the most common value then the distribution has more than one mode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9F48-6727-43B1-B81C-CA9B5AB293CE}" type="slidenum">
              <a:rPr lang="en-US"/>
              <a:pPr/>
              <a:t>13</a:t>
            </a:fld>
            <a:endParaRPr lang="en-US" sz="1400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 of skewness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7772400" cy="1600200"/>
          </a:xfrm>
        </p:spPr>
        <p:txBody>
          <a:bodyPr/>
          <a:lstStyle/>
          <a:p>
            <a:r>
              <a:rPr lang="en-GB"/>
              <a:t>For symmetrical data the mean, median and mode are identical</a:t>
            </a:r>
          </a:p>
          <a:p>
            <a:r>
              <a:rPr lang="en-GB"/>
              <a:t>Skewness leads to them being different</a:t>
            </a:r>
          </a:p>
        </p:txBody>
      </p:sp>
      <p:pic>
        <p:nvPicPr>
          <p:cNvPr id="174084" name="Picture 4" descr="4_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200" y="2667000"/>
            <a:ext cx="7340600" cy="3784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3189A-3AE9-4DE7-9664-030AC9D54DCD}" type="slidenum">
              <a:rPr lang="en-US"/>
              <a:pPr/>
              <a:t>14</a:t>
            </a:fld>
            <a:endParaRPr lang="en-US" sz="1400"/>
          </a:p>
        </p:txBody>
      </p:sp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Centres - midrange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midrange is the midpoint of a set of data</a:t>
            </a:r>
          </a:p>
          <a:p>
            <a:r>
              <a:rPr lang="en-GB" dirty="0"/>
              <a:t>Midrange (most types of data)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Midrange </a:t>
            </a:r>
            <a:r>
              <a:rPr lang="en-GB" dirty="0"/>
              <a:t>(age data)</a:t>
            </a:r>
          </a:p>
        </p:txBody>
      </p:sp>
      <p:graphicFrame>
        <p:nvGraphicFramePr>
          <p:cNvPr id="154628" name="Object 4"/>
          <p:cNvGraphicFramePr>
            <a:graphicFrameLocks noChangeAspect="1"/>
          </p:cNvGraphicFramePr>
          <p:nvPr/>
        </p:nvGraphicFramePr>
        <p:xfrm>
          <a:off x="3000364" y="2285992"/>
          <a:ext cx="1200150" cy="854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0" name="Equation" r:id="rId3" imgW="571500" imgH="406400" progId="Equation.3">
                  <p:embed/>
                </p:oleObj>
              </mc:Choice>
              <mc:Fallback>
                <p:oleObj name="Equation" r:id="rId3" imgW="571500" imgH="406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00364" y="2285992"/>
                        <a:ext cx="1200150" cy="85407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4629" name="Object 5"/>
          <p:cNvGraphicFramePr>
            <a:graphicFrameLocks noChangeAspect="1"/>
          </p:cNvGraphicFramePr>
          <p:nvPr/>
        </p:nvGraphicFramePr>
        <p:xfrm>
          <a:off x="2786050" y="4000504"/>
          <a:ext cx="1573213" cy="854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1" name="Equation" r:id="rId5" imgW="749300" imgH="406400" progId="Equation.3">
                  <p:embed/>
                </p:oleObj>
              </mc:Choice>
              <mc:Fallback>
                <p:oleObj name="Equation" r:id="rId5" imgW="749300" imgH="406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6050" y="4000504"/>
                        <a:ext cx="1573213" cy="85407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1A67A-A05C-4E64-9361-86E013409102}" type="slidenum">
              <a:rPr lang="en-US"/>
              <a:pPr/>
              <a:t>15</a:t>
            </a:fld>
            <a:endParaRPr lang="en-US" sz="1400"/>
          </a:p>
        </p:txBody>
      </p:sp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Measures of dispersion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If the first thing that we normally notice about a frequency distribution is the centre, the second thing is the dispersion about that centre</a:t>
            </a:r>
          </a:p>
          <a:p>
            <a:r>
              <a:rPr lang="en-GB"/>
              <a:t>All of the distributions have the following</a:t>
            </a:r>
          </a:p>
          <a:p>
            <a:pPr lvl="1"/>
            <a:r>
              <a:rPr lang="en-GB"/>
              <a:t>Minimum value</a:t>
            </a:r>
          </a:p>
          <a:p>
            <a:pPr lvl="1"/>
            <a:r>
              <a:rPr lang="en-GB"/>
              <a:t>Maximum value</a:t>
            </a:r>
          </a:p>
          <a:p>
            <a:pPr lvl="1"/>
            <a:r>
              <a:rPr lang="en-GB"/>
              <a:t>Range</a:t>
            </a:r>
          </a:p>
          <a:p>
            <a:r>
              <a:rPr lang="en-GB"/>
              <a:t>Each measure of centre has a preferred measure of dispersion related to it, although it is possible to use more than one measure of dispersion to describe a given distribution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16EFE-FC45-411F-9EDB-C969FD7E7647}" type="slidenum">
              <a:rPr lang="en-US"/>
              <a:pPr/>
              <a:t>16</a:t>
            </a:fld>
            <a:endParaRPr lang="en-US" sz="1400"/>
          </a:p>
        </p:txBody>
      </p:sp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 - percentiles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071546"/>
            <a:ext cx="8153400" cy="5481654"/>
          </a:xfrm>
        </p:spPr>
        <p:txBody>
          <a:bodyPr/>
          <a:lstStyle/>
          <a:p>
            <a:r>
              <a:rPr lang="en-GB" dirty="0"/>
              <a:t>The maximum value can be described as the value below or equal to which are 100% of the data - the 100</a:t>
            </a:r>
            <a:r>
              <a:rPr lang="en-GB" baseline="30000" dirty="0"/>
              <a:t>th</a:t>
            </a:r>
            <a:r>
              <a:rPr lang="en-GB" dirty="0"/>
              <a:t> percentile or </a:t>
            </a:r>
            <a:r>
              <a:rPr lang="en-GB" i="1" dirty="0"/>
              <a:t>fourth quartile</a:t>
            </a:r>
            <a:r>
              <a:rPr lang="en-GB" dirty="0"/>
              <a:t>)</a:t>
            </a:r>
          </a:p>
          <a:p>
            <a:r>
              <a:rPr lang="en-GB" dirty="0"/>
              <a:t>Similarly the minimum value is the 0</a:t>
            </a:r>
            <a:r>
              <a:rPr lang="en-GB" baseline="30000" dirty="0"/>
              <a:t>th</a:t>
            </a:r>
            <a:r>
              <a:rPr lang="en-GB" dirty="0"/>
              <a:t> percentile</a:t>
            </a:r>
          </a:p>
          <a:p>
            <a:r>
              <a:rPr lang="en-GB" dirty="0"/>
              <a:t>The median is the 50</a:t>
            </a:r>
            <a:r>
              <a:rPr lang="en-GB" baseline="30000" dirty="0"/>
              <a:t>th</a:t>
            </a:r>
            <a:r>
              <a:rPr lang="en-GB" dirty="0"/>
              <a:t> percentile (</a:t>
            </a:r>
            <a:r>
              <a:rPr lang="en-GB" i="1" dirty="0"/>
              <a:t>second quartile</a:t>
            </a:r>
            <a:r>
              <a:rPr lang="en-GB" dirty="0"/>
              <a:t>)</a:t>
            </a:r>
          </a:p>
          <a:p>
            <a:r>
              <a:rPr lang="en-GB" dirty="0"/>
              <a:t>In general, the </a:t>
            </a:r>
            <a:r>
              <a:rPr lang="en-GB" i="1" dirty="0" err="1"/>
              <a:t>p</a:t>
            </a:r>
            <a:r>
              <a:rPr lang="en-GB" baseline="30000" dirty="0" err="1"/>
              <a:t>th</a:t>
            </a:r>
            <a:r>
              <a:rPr lang="en-GB" dirty="0"/>
              <a:t> percentile is the value such that </a:t>
            </a:r>
            <a:r>
              <a:rPr lang="en-GB" i="1" dirty="0"/>
              <a:t>p</a:t>
            </a:r>
            <a:r>
              <a:rPr lang="en-GB" dirty="0"/>
              <a:t> percent of the data falls at or below it</a:t>
            </a:r>
          </a:p>
          <a:p>
            <a:r>
              <a:rPr lang="en-GB" dirty="0"/>
              <a:t>The most commonly used are the 25</a:t>
            </a:r>
            <a:r>
              <a:rPr lang="en-GB" baseline="30000" dirty="0"/>
              <a:t>th</a:t>
            </a:r>
            <a:r>
              <a:rPr lang="en-GB" dirty="0"/>
              <a:t> percentile (</a:t>
            </a:r>
            <a:r>
              <a:rPr lang="en-GB" i="1" dirty="0"/>
              <a:t>first quartile</a:t>
            </a:r>
            <a:r>
              <a:rPr lang="en-GB" dirty="0"/>
              <a:t>) and the 75</a:t>
            </a:r>
            <a:r>
              <a:rPr lang="en-GB" baseline="30000" dirty="0"/>
              <a:t>th</a:t>
            </a:r>
            <a:r>
              <a:rPr lang="en-GB" dirty="0"/>
              <a:t> percentile (</a:t>
            </a:r>
            <a:r>
              <a:rPr lang="en-GB" i="1" dirty="0"/>
              <a:t>third quartile</a:t>
            </a:r>
            <a:r>
              <a:rPr lang="en-GB" dirty="0"/>
              <a:t>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129C-77FF-4AD2-9075-10480611721B}" type="slidenum">
              <a:rPr lang="en-US"/>
              <a:pPr/>
              <a:t>17</a:t>
            </a:fld>
            <a:endParaRPr lang="en-US" sz="1400"/>
          </a:p>
        </p:txBody>
      </p:sp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Dispersion - percentiles</a:t>
            </a:r>
          </a:p>
        </p:txBody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14400"/>
            <a:ext cx="8153400" cy="5638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There is no standard definition of a percentile; several methods may be used which all agree for large data sets</a:t>
            </a:r>
          </a:p>
          <a:p>
            <a:pPr>
              <a:lnSpc>
                <a:spcPct val="90000"/>
              </a:lnSpc>
            </a:pPr>
            <a:r>
              <a:rPr lang="en-GB" dirty="0"/>
              <a:t>MS Excel uses the following form: the position of the </a:t>
            </a:r>
            <a:r>
              <a:rPr lang="en-GB" i="1" dirty="0" err="1"/>
              <a:t>p</a:t>
            </a:r>
            <a:r>
              <a:rPr lang="en-GB" baseline="30000" dirty="0" err="1"/>
              <a:t>th</a:t>
            </a:r>
            <a:r>
              <a:rPr lang="en-GB" dirty="0"/>
              <a:t> percentile is given by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dirty="0"/>
              <a:t>value of the </a:t>
            </a:r>
            <a:r>
              <a:rPr lang="en-GB" i="1" dirty="0" err="1"/>
              <a:t>p</a:t>
            </a:r>
            <a:r>
              <a:rPr lang="en-GB" baseline="30000" dirty="0" err="1"/>
              <a:t>th</a:t>
            </a:r>
            <a:r>
              <a:rPr lang="en-GB" dirty="0"/>
              <a:t> percentile is then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dirty="0"/>
          </a:p>
        </p:txBody>
      </p:sp>
      <p:graphicFrame>
        <p:nvGraphicFramePr>
          <p:cNvPr id="165892" name="Object 4"/>
          <p:cNvGraphicFramePr>
            <a:graphicFrameLocks noChangeAspect="1"/>
          </p:cNvGraphicFramePr>
          <p:nvPr/>
        </p:nvGraphicFramePr>
        <p:xfrm>
          <a:off x="2928926" y="2857496"/>
          <a:ext cx="2768600" cy="881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48" name="Equation" r:id="rId3" imgW="1117600" imgH="355600" progId="Equation.3">
                  <p:embed/>
                </p:oleObj>
              </mc:Choice>
              <mc:Fallback>
                <p:oleObj name="Equation" r:id="rId3" imgW="1117600" imgH="355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28926" y="2857496"/>
                        <a:ext cx="2768600" cy="881063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5893" name="Object 5"/>
          <p:cNvGraphicFramePr>
            <a:graphicFrameLocks noChangeAspect="1"/>
          </p:cNvGraphicFramePr>
          <p:nvPr/>
        </p:nvGraphicFramePr>
        <p:xfrm>
          <a:off x="1428728" y="4500570"/>
          <a:ext cx="6248400" cy="1800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49" name="Equation" r:id="rId5" imgW="2336800" imgH="673100" progId="Equation.3">
                  <p:embed/>
                </p:oleObj>
              </mc:Choice>
              <mc:Fallback>
                <p:oleObj name="Equation" r:id="rId5" imgW="2336800" imgH="6731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8728" y="4500570"/>
                        <a:ext cx="6248400" cy="18002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009A5-855C-492A-81E6-D784A64B45DB}" type="slidenum">
              <a:rPr lang="en-US"/>
              <a:pPr/>
              <a:t>18</a:t>
            </a:fld>
            <a:endParaRPr lang="en-US" sz="1400"/>
          </a:p>
        </p:txBody>
      </p:sp>
      <p:pic>
        <p:nvPicPr>
          <p:cNvPr id="162820" name="Picture 4" descr="4_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8513" y="76200"/>
            <a:ext cx="5649912" cy="660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841AE-8F00-404B-A16C-BA697F79C07E}" type="slidenum">
              <a:rPr lang="en-US"/>
              <a:pPr/>
              <a:t>19</a:t>
            </a:fld>
            <a:endParaRPr lang="en-US" sz="1400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Interquartile range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difference between the 25</a:t>
            </a:r>
            <a:r>
              <a:rPr lang="en-GB" baseline="30000"/>
              <a:t>th</a:t>
            </a:r>
            <a:r>
              <a:rPr lang="en-GB"/>
              <a:t> and 75</a:t>
            </a:r>
            <a:r>
              <a:rPr lang="en-GB" baseline="30000"/>
              <a:t>th</a:t>
            </a:r>
            <a:r>
              <a:rPr lang="en-GB"/>
              <a:t> quartile is the </a:t>
            </a:r>
            <a:r>
              <a:rPr lang="en-GB" i="1"/>
              <a:t>interquartile range</a:t>
            </a:r>
            <a:endParaRPr lang="en-GB"/>
          </a:p>
          <a:p>
            <a:r>
              <a:rPr lang="en-GB"/>
              <a:t>To calculate the interquartile range</a:t>
            </a:r>
          </a:p>
          <a:p>
            <a:pPr lvl="1"/>
            <a:r>
              <a:rPr lang="en-GB"/>
              <a:t>Rank the data</a:t>
            </a:r>
          </a:p>
          <a:p>
            <a:pPr lvl="1"/>
            <a:r>
              <a:rPr lang="en-GB"/>
              <a:t>Identify the positions of the first quartile (P</a:t>
            </a:r>
            <a:r>
              <a:rPr lang="en-GB" baseline="-25000"/>
              <a:t>1</a:t>
            </a:r>
            <a:r>
              <a:rPr lang="en-GB"/>
              <a:t>) and the third quartile (P</a:t>
            </a:r>
            <a:r>
              <a:rPr lang="en-GB" baseline="-25000"/>
              <a:t>3</a:t>
            </a:r>
            <a:r>
              <a:rPr lang="en-GB"/>
              <a:t>)</a:t>
            </a:r>
          </a:p>
          <a:p>
            <a:pPr lvl="1"/>
            <a:r>
              <a:rPr lang="en-GB"/>
              <a:t>Identify the values  at those positions of the first quartile (Q</a:t>
            </a:r>
            <a:r>
              <a:rPr lang="en-GB" baseline="-25000"/>
              <a:t>1</a:t>
            </a:r>
            <a:r>
              <a:rPr lang="en-GB"/>
              <a:t>) and the third quartile (Q</a:t>
            </a:r>
            <a:r>
              <a:rPr lang="en-GB" baseline="-25000"/>
              <a:t>3</a:t>
            </a:r>
            <a:r>
              <a:rPr lang="en-GB"/>
              <a:t>)</a:t>
            </a:r>
          </a:p>
          <a:p>
            <a:pPr lvl="1"/>
            <a:r>
              <a:rPr lang="en-GB"/>
              <a:t>Subtract Q</a:t>
            </a:r>
            <a:r>
              <a:rPr lang="en-GB" baseline="-25000"/>
              <a:t>1</a:t>
            </a:r>
            <a:r>
              <a:rPr lang="en-GB"/>
              <a:t> from Q</a:t>
            </a:r>
            <a:r>
              <a:rPr lang="en-GB" baseline="-25000"/>
              <a:t>3</a:t>
            </a:r>
            <a:endParaRPr lang="en-GB"/>
          </a:p>
          <a:p>
            <a:r>
              <a:rPr lang="en-GB"/>
              <a:t>Position of first quartile:</a:t>
            </a:r>
          </a:p>
          <a:p>
            <a:endParaRPr lang="en-GB"/>
          </a:p>
          <a:p>
            <a:r>
              <a:rPr lang="en-GB"/>
              <a:t>Position of third quartile: </a:t>
            </a:r>
          </a:p>
        </p:txBody>
      </p:sp>
      <p:graphicFrame>
        <p:nvGraphicFramePr>
          <p:cNvPr id="161800" name="Object 8"/>
          <p:cNvGraphicFramePr>
            <a:graphicFrameLocks noChangeAspect="1"/>
          </p:cNvGraphicFramePr>
          <p:nvPr/>
        </p:nvGraphicFramePr>
        <p:xfrm>
          <a:off x="5000628" y="4143380"/>
          <a:ext cx="2735263" cy="823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2" name="Equation" r:id="rId3" imgW="1181100" imgH="355600" progId="Equation.3">
                  <p:embed/>
                </p:oleObj>
              </mc:Choice>
              <mc:Fallback>
                <p:oleObj name="Equation" r:id="rId3" imgW="1181100" imgH="355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28" y="4143380"/>
                        <a:ext cx="2735263" cy="823913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1801" name="Object 9"/>
          <p:cNvGraphicFramePr>
            <a:graphicFrameLocks noChangeAspect="1"/>
          </p:cNvGraphicFramePr>
          <p:nvPr/>
        </p:nvGraphicFramePr>
        <p:xfrm>
          <a:off x="5000628" y="5214950"/>
          <a:ext cx="2765425" cy="823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3" name="Equation" r:id="rId5" imgW="1193800" imgH="355600" progId="Equation.3">
                  <p:embed/>
                </p:oleObj>
              </mc:Choice>
              <mc:Fallback>
                <p:oleObj name="Equation" r:id="rId5" imgW="1193800" imgH="355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28" y="5214950"/>
                        <a:ext cx="2765425" cy="823913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80248-BA0D-437E-B2D9-600188B728A1}" type="slidenum">
              <a:rPr lang="en-US"/>
              <a:pPr/>
              <a:t>20</a:t>
            </a:fld>
            <a:endParaRPr lang="en-US" sz="1400"/>
          </a:p>
        </p:txBody>
      </p:sp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Five-value summary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Quartiles and interquartile ranges are generally used with the median</a:t>
            </a:r>
          </a:p>
          <a:p>
            <a:r>
              <a:rPr lang="en-GB"/>
              <a:t>In this case the distribution is described using a </a:t>
            </a:r>
            <a:r>
              <a:rPr lang="en-GB" i="1"/>
              <a:t>five-value summary</a:t>
            </a:r>
            <a:endParaRPr lang="en-GB"/>
          </a:p>
          <a:p>
            <a:pPr lvl="1"/>
            <a:r>
              <a:rPr lang="en-GB"/>
              <a:t>Minimum value</a:t>
            </a:r>
          </a:p>
          <a:p>
            <a:pPr lvl="1"/>
            <a:r>
              <a:rPr lang="en-GB"/>
              <a:t>First quartile</a:t>
            </a:r>
          </a:p>
          <a:p>
            <a:pPr lvl="1"/>
            <a:r>
              <a:rPr lang="en-GB"/>
              <a:t>Median</a:t>
            </a:r>
          </a:p>
          <a:p>
            <a:pPr lvl="1"/>
            <a:r>
              <a:rPr lang="en-GB"/>
              <a:t>Third quartile</a:t>
            </a:r>
          </a:p>
          <a:p>
            <a:pPr lvl="1"/>
            <a:r>
              <a:rPr lang="en-GB"/>
              <a:t>Maximum value</a:t>
            </a:r>
          </a:p>
          <a:p>
            <a:r>
              <a:rPr lang="en-GB"/>
              <a:t>These may be used as the basis of a boxplot (although some boxplots use the 10</a:t>
            </a:r>
            <a:r>
              <a:rPr lang="en-GB" baseline="30000"/>
              <a:t>th</a:t>
            </a:r>
            <a:r>
              <a:rPr lang="en-GB"/>
              <a:t> and 90</a:t>
            </a:r>
            <a:r>
              <a:rPr lang="en-GB" baseline="30000"/>
              <a:t>th</a:t>
            </a:r>
            <a:r>
              <a:rPr lang="en-GB"/>
              <a:t> percentiles rather than the max/min)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8FA97-5C7B-42CD-92F7-F0C28D90CC8B}" type="slidenum">
              <a:rPr lang="en-US"/>
              <a:pPr/>
              <a:t>21</a:t>
            </a:fld>
            <a:endParaRPr lang="en-US" sz="1400"/>
          </a:p>
        </p:txBody>
      </p:sp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 and standard deviation</a:t>
            </a:r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 mean is subtracted from each value in a distribution then the sum of the differences is zero</a:t>
            </a:r>
          </a:p>
          <a:p>
            <a:r>
              <a:rPr lang="en-GB" dirty="0"/>
              <a:t>This is the variance </a:t>
            </a:r>
            <a:r>
              <a:rPr lang="en-GB" i="1" dirty="0"/>
              <a:t>s</a:t>
            </a:r>
            <a:r>
              <a:rPr lang="en-GB" baseline="30000" dirty="0"/>
              <a:t>2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square root of the variation is the standard deviation </a:t>
            </a:r>
            <a:r>
              <a:rPr lang="en-GB" i="1" dirty="0"/>
              <a:t>s</a:t>
            </a:r>
            <a:endParaRPr lang="en-GB" dirty="0"/>
          </a:p>
        </p:txBody>
      </p:sp>
      <p:graphicFrame>
        <p:nvGraphicFramePr>
          <p:cNvPr id="167940" name="Object 4"/>
          <p:cNvGraphicFramePr>
            <a:graphicFrameLocks noChangeAspect="1"/>
          </p:cNvGraphicFramePr>
          <p:nvPr/>
        </p:nvGraphicFramePr>
        <p:xfrm>
          <a:off x="5000628" y="2143116"/>
          <a:ext cx="2270125" cy="1344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796" name="Equation" r:id="rId3" imgW="1028700" imgH="609600" progId="Equation.3">
                  <p:embed/>
                </p:oleObj>
              </mc:Choice>
              <mc:Fallback>
                <p:oleObj name="Equation" r:id="rId3" imgW="1028700" imgH="609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28" y="2143116"/>
                        <a:ext cx="2270125" cy="1344612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7941" name="Object 5"/>
          <p:cNvGraphicFramePr>
            <a:graphicFrameLocks noChangeAspect="1"/>
          </p:cNvGraphicFramePr>
          <p:nvPr/>
        </p:nvGraphicFramePr>
        <p:xfrm>
          <a:off x="5000628" y="4429132"/>
          <a:ext cx="2381250" cy="1428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797" name="Equation" r:id="rId5" imgW="1079500" imgH="647700" progId="Equation.3">
                  <p:embed/>
                </p:oleObj>
              </mc:Choice>
              <mc:Fallback>
                <p:oleObj name="Equation" r:id="rId5" imgW="1079500" imgH="6477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628" y="4429132"/>
                        <a:ext cx="2381250" cy="142875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00953-8481-4C91-A897-C34470A27FDD}" type="slidenum">
              <a:rPr lang="en-US"/>
              <a:pPr/>
              <a:t>22</a:t>
            </a:fld>
            <a:endParaRPr lang="en-US" sz="1400"/>
          </a:p>
        </p:txBody>
      </p:sp>
      <p:pic>
        <p:nvPicPr>
          <p:cNvPr id="169988" name="Picture 4" descr="4_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4050" y="419100"/>
            <a:ext cx="7835900" cy="6019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CE72D-1DDB-4FF9-87CB-6507850ED377}" type="slidenum">
              <a:rPr lang="en-US"/>
              <a:pPr/>
              <a:t>23</a:t>
            </a:fld>
            <a:endParaRPr lang="en-US" sz="1400"/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Variance and standard deviation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these are based upon the arithmetic mean they are best used for normal (I.e. </a:t>
            </a:r>
            <a:r>
              <a:rPr lang="en-GB" dirty="0" err="1"/>
              <a:t>unskewed</a:t>
            </a:r>
            <a:r>
              <a:rPr lang="en-GB" dirty="0"/>
              <a:t>) datasets</a:t>
            </a:r>
          </a:p>
          <a:p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case the mean and standard deviation are stated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12EB1A-16A9-48AF-A3EC-EA888AE4D2E0}" type="slidenum">
              <a:rPr lang="en-US"/>
              <a:pPr/>
              <a:t>24</a:t>
            </a:fld>
            <a:endParaRPr lang="en-US" sz="1400"/>
          </a:p>
        </p:txBody>
      </p:sp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10" y="1071546"/>
            <a:ext cx="7772400" cy="2362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simplest descriptive statistics for any frequency distribution are a measure of centre and a measure of dispersion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type of measure used depends on the type of the distribution</a:t>
            </a:r>
          </a:p>
        </p:txBody>
      </p:sp>
      <p:graphicFrame>
        <p:nvGraphicFramePr>
          <p:cNvPr id="175193" name="Group 89"/>
          <p:cNvGraphicFramePr>
            <a:graphicFrameLocks noGrp="1"/>
          </p:cNvGraphicFramePr>
          <p:nvPr/>
        </p:nvGraphicFramePr>
        <p:xfrm>
          <a:off x="1142976" y="3786190"/>
          <a:ext cx="6858000" cy="1747839"/>
        </p:xfrm>
        <a:graphic>
          <a:graphicData uri="http://schemas.openxmlformats.org/drawingml/2006/table">
            <a:tbl>
              <a:tblPr/>
              <a:tblGrid>
                <a:gridCol w="2286000"/>
                <a:gridCol w="2286000"/>
                <a:gridCol w="2286000"/>
              </a:tblGrid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Osaka" pitchFamily="80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Measure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Distribution type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Osaka" pitchFamily="80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Centre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Dispersion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Normal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Standard deviation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Skewed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Median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Interquartile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Osaka" pitchFamily="80" charset="-128"/>
                        </a:rPr>
                        <a:t> range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More on data analysis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Read Section 2 (chapters 4-7) of </a:t>
            </a:r>
            <a:r>
              <a:rPr lang="en-GB" i="1" dirty="0" smtClean="0"/>
              <a:t>Statistics for the Terrified</a:t>
            </a:r>
            <a:r>
              <a:rPr lang="en-GB" dirty="0" smtClean="0"/>
              <a:t> by John H. </a:t>
            </a:r>
            <a:r>
              <a:rPr lang="en-GB" dirty="0" err="1" smtClean="0"/>
              <a:t>Kranzler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	</a:t>
            </a: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13127</TotalTime>
  <Words>972</Words>
  <Application>Microsoft Office PowerPoint</Application>
  <PresentationFormat>On-screen Show (4:3)</PresentationFormat>
  <Paragraphs>174</Paragraphs>
  <Slides>25</Slides>
  <Notes>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Technic</vt:lpstr>
      <vt:lpstr>Equation</vt:lpstr>
      <vt:lpstr>Research &amp; Development Methods</vt:lpstr>
      <vt:lpstr>But this isn’t a stats module!!!</vt:lpstr>
      <vt:lpstr>Frequency distributions</vt:lpstr>
      <vt:lpstr>Frequency distributions</vt:lpstr>
      <vt:lpstr>Central location</vt:lpstr>
      <vt:lpstr>Dispersion</vt:lpstr>
      <vt:lpstr>Skewness</vt:lpstr>
      <vt:lpstr>Centres - mean</vt:lpstr>
      <vt:lpstr>Centres - mean</vt:lpstr>
      <vt:lpstr>Centres - median</vt:lpstr>
      <vt:lpstr>Centres - median</vt:lpstr>
      <vt:lpstr>Centres - mode</vt:lpstr>
      <vt:lpstr>Effect of skewness</vt:lpstr>
      <vt:lpstr>Centres - midrange</vt:lpstr>
      <vt:lpstr>Measures of dispersion</vt:lpstr>
      <vt:lpstr>Dispersion - percentiles</vt:lpstr>
      <vt:lpstr>Dispersion - percentiles</vt:lpstr>
      <vt:lpstr>PowerPoint Presentation</vt:lpstr>
      <vt:lpstr>Interquartile range</vt:lpstr>
      <vt:lpstr>Five-value summary</vt:lpstr>
      <vt:lpstr>Variance and standard deviation</vt:lpstr>
      <vt:lpstr>PowerPoint Presentation</vt:lpstr>
      <vt:lpstr>Variance and standard deviation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Gareth</cp:lastModifiedBy>
  <cp:revision>1119</cp:revision>
  <dcterms:created xsi:type="dcterms:W3CDTF">2006-01-28T12:00:35Z</dcterms:created>
  <dcterms:modified xsi:type="dcterms:W3CDTF">2013-11-06T19:40:58Z</dcterms:modified>
</cp:coreProperties>
</file>