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sldIdLst>
    <p:sldId id="256" r:id="rId5"/>
    <p:sldId id="257" r:id="rId6"/>
    <p:sldId id="258" r:id="rId7"/>
    <p:sldId id="260" r:id="rId8"/>
    <p:sldId id="272" r:id="rId9"/>
    <p:sldId id="273" r:id="rId10"/>
    <p:sldId id="274" r:id="rId11"/>
    <p:sldId id="275" r:id="rId12"/>
    <p:sldId id="264" r:id="rId13"/>
    <p:sldId id="276" r:id="rId14"/>
    <p:sldId id="268" r:id="rId15"/>
    <p:sldId id="263" r:id="rId16"/>
    <p:sldId id="266" r:id="rId17"/>
    <p:sldId id="25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52" d="100"/>
          <a:sy n="52" d="100"/>
        </p:scale>
        <p:origin x="73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DA964B-5EF1-43D5-9B8E-309846C647EB}"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56EBF894-F88F-4A8B-9A7F-1EB93890D669}">
      <dgm:prSet custT="1"/>
      <dgm:spPr>
        <a:solidFill>
          <a:schemeClr val="accent1">
            <a:lumMod val="60000"/>
            <a:lumOff val="40000"/>
          </a:schemeClr>
        </a:solidFill>
      </dgm:spPr>
      <dgm:t>
        <a:bodyPr/>
        <a:lstStyle/>
        <a:p>
          <a:r>
            <a:rPr lang="en-US" sz="3200" dirty="0"/>
            <a:t>‘Poverty is when your resources are well below your minimum needs’. </a:t>
          </a:r>
          <a:r>
            <a:rPr lang="en-US" sz="3600" dirty="0"/>
            <a:t>​</a:t>
          </a:r>
        </a:p>
      </dgm:t>
    </dgm:pt>
    <dgm:pt modelId="{DF8F44E2-BCCD-439F-B9F2-7FAD9B1977A6}" type="parTrans" cxnId="{076B38FB-B151-4531-BD7B-091575ECEAE1}">
      <dgm:prSet/>
      <dgm:spPr/>
      <dgm:t>
        <a:bodyPr/>
        <a:lstStyle/>
        <a:p>
          <a:endParaRPr lang="en-US"/>
        </a:p>
      </dgm:t>
    </dgm:pt>
    <dgm:pt modelId="{F5F26362-8B49-4FC2-AA74-229B54BD6CA3}" type="sibTrans" cxnId="{076B38FB-B151-4531-BD7B-091575ECEAE1}">
      <dgm:prSet/>
      <dgm:spPr/>
      <dgm:t>
        <a:bodyPr/>
        <a:lstStyle/>
        <a:p>
          <a:endParaRPr lang="en-US"/>
        </a:p>
      </dgm:t>
    </dgm:pt>
    <dgm:pt modelId="{28817CAF-50F2-4897-9D9C-75DB318B00F3}">
      <dgm:prSet custT="1"/>
      <dgm:spPr>
        <a:solidFill>
          <a:schemeClr val="accent2"/>
        </a:solidFill>
      </dgm:spPr>
      <dgm:t>
        <a:bodyPr/>
        <a:lstStyle/>
        <a:p>
          <a:r>
            <a:rPr lang="en-US" sz="3200" dirty="0"/>
            <a:t>(Joseph Rowntree Foundation, 2020, p.1)</a:t>
          </a:r>
        </a:p>
      </dgm:t>
    </dgm:pt>
    <dgm:pt modelId="{D13058B6-A05A-4C22-8F55-66B1F3F62D97}" type="parTrans" cxnId="{56ED62D6-8CF3-4297-93DB-FF6B9DA15D7D}">
      <dgm:prSet/>
      <dgm:spPr/>
      <dgm:t>
        <a:bodyPr/>
        <a:lstStyle/>
        <a:p>
          <a:endParaRPr lang="en-US"/>
        </a:p>
      </dgm:t>
    </dgm:pt>
    <dgm:pt modelId="{55F2FAEF-A358-4A9B-B84C-F61C2D1B45A1}" type="sibTrans" cxnId="{56ED62D6-8CF3-4297-93DB-FF6B9DA15D7D}">
      <dgm:prSet/>
      <dgm:spPr/>
      <dgm:t>
        <a:bodyPr/>
        <a:lstStyle/>
        <a:p>
          <a:endParaRPr lang="en-US"/>
        </a:p>
      </dgm:t>
    </dgm:pt>
    <dgm:pt modelId="{0421CB0C-4950-454C-A48E-3056BD4102E1}" type="pres">
      <dgm:prSet presAssocID="{ABDA964B-5EF1-43D5-9B8E-309846C647EB}" presName="Name0" presStyleCnt="0">
        <dgm:presLayoutVars>
          <dgm:dir/>
          <dgm:animLvl val="lvl"/>
          <dgm:resizeHandles val="exact"/>
        </dgm:presLayoutVars>
      </dgm:prSet>
      <dgm:spPr/>
    </dgm:pt>
    <dgm:pt modelId="{3F434AFB-AE48-4F4E-85C3-A12129F51EA9}" type="pres">
      <dgm:prSet presAssocID="{28817CAF-50F2-4897-9D9C-75DB318B00F3}" presName="boxAndChildren" presStyleCnt="0"/>
      <dgm:spPr/>
    </dgm:pt>
    <dgm:pt modelId="{EAE5DB19-CD0E-48A7-9D12-92B4E1778AD9}" type="pres">
      <dgm:prSet presAssocID="{28817CAF-50F2-4897-9D9C-75DB318B00F3}" presName="parentTextBox" presStyleLbl="node1" presStyleIdx="0" presStyleCnt="2"/>
      <dgm:spPr/>
    </dgm:pt>
    <dgm:pt modelId="{6836B4C3-F728-4FEB-8914-D9354B1AF494}" type="pres">
      <dgm:prSet presAssocID="{F5F26362-8B49-4FC2-AA74-229B54BD6CA3}" presName="sp" presStyleCnt="0"/>
      <dgm:spPr/>
    </dgm:pt>
    <dgm:pt modelId="{DB5BEF50-6CCD-4979-AC00-F1AAA9377584}" type="pres">
      <dgm:prSet presAssocID="{56EBF894-F88F-4A8B-9A7F-1EB93890D669}" presName="arrowAndChildren" presStyleCnt="0"/>
      <dgm:spPr/>
    </dgm:pt>
    <dgm:pt modelId="{AD334B93-E6E3-43DB-9444-5B975C101231}" type="pres">
      <dgm:prSet presAssocID="{56EBF894-F88F-4A8B-9A7F-1EB93890D669}" presName="parentTextArrow" presStyleLbl="node1" presStyleIdx="1" presStyleCnt="2"/>
      <dgm:spPr/>
    </dgm:pt>
  </dgm:ptLst>
  <dgm:cxnLst>
    <dgm:cxn modelId="{292D1016-AFBB-4A5F-8C0A-C6217FB1D685}" type="presOf" srcId="{56EBF894-F88F-4A8B-9A7F-1EB93890D669}" destId="{AD334B93-E6E3-43DB-9444-5B975C101231}" srcOrd="0" destOrd="0" presId="urn:microsoft.com/office/officeart/2005/8/layout/process4"/>
    <dgm:cxn modelId="{0D35D161-DAB4-444B-8270-D87554E23628}" type="presOf" srcId="{ABDA964B-5EF1-43D5-9B8E-309846C647EB}" destId="{0421CB0C-4950-454C-A48E-3056BD4102E1}" srcOrd="0" destOrd="0" presId="urn:microsoft.com/office/officeart/2005/8/layout/process4"/>
    <dgm:cxn modelId="{56ED62D6-8CF3-4297-93DB-FF6B9DA15D7D}" srcId="{ABDA964B-5EF1-43D5-9B8E-309846C647EB}" destId="{28817CAF-50F2-4897-9D9C-75DB318B00F3}" srcOrd="1" destOrd="0" parTransId="{D13058B6-A05A-4C22-8F55-66B1F3F62D97}" sibTransId="{55F2FAEF-A358-4A9B-B84C-F61C2D1B45A1}"/>
    <dgm:cxn modelId="{9EFFC8D8-2081-40DF-BF17-967C7583BA81}" type="presOf" srcId="{28817CAF-50F2-4897-9D9C-75DB318B00F3}" destId="{EAE5DB19-CD0E-48A7-9D12-92B4E1778AD9}" srcOrd="0" destOrd="0" presId="urn:microsoft.com/office/officeart/2005/8/layout/process4"/>
    <dgm:cxn modelId="{076B38FB-B151-4531-BD7B-091575ECEAE1}" srcId="{ABDA964B-5EF1-43D5-9B8E-309846C647EB}" destId="{56EBF894-F88F-4A8B-9A7F-1EB93890D669}" srcOrd="0" destOrd="0" parTransId="{DF8F44E2-BCCD-439F-B9F2-7FAD9B1977A6}" sibTransId="{F5F26362-8B49-4FC2-AA74-229B54BD6CA3}"/>
    <dgm:cxn modelId="{2EB25EE4-6942-43DF-AC6D-47127AB6CEC5}" type="presParOf" srcId="{0421CB0C-4950-454C-A48E-3056BD4102E1}" destId="{3F434AFB-AE48-4F4E-85C3-A12129F51EA9}" srcOrd="0" destOrd="0" presId="urn:microsoft.com/office/officeart/2005/8/layout/process4"/>
    <dgm:cxn modelId="{1593327E-449A-4CAC-8E85-F56172E6D5CF}" type="presParOf" srcId="{3F434AFB-AE48-4F4E-85C3-A12129F51EA9}" destId="{EAE5DB19-CD0E-48A7-9D12-92B4E1778AD9}" srcOrd="0" destOrd="0" presId="urn:microsoft.com/office/officeart/2005/8/layout/process4"/>
    <dgm:cxn modelId="{135310C6-2280-4D07-AAB7-5A0FE295121C}" type="presParOf" srcId="{0421CB0C-4950-454C-A48E-3056BD4102E1}" destId="{6836B4C3-F728-4FEB-8914-D9354B1AF494}" srcOrd="1" destOrd="0" presId="urn:microsoft.com/office/officeart/2005/8/layout/process4"/>
    <dgm:cxn modelId="{2EB47BB8-893E-4713-8B10-EE804C1F5C22}" type="presParOf" srcId="{0421CB0C-4950-454C-A48E-3056BD4102E1}" destId="{DB5BEF50-6CCD-4979-AC00-F1AAA9377584}" srcOrd="2" destOrd="0" presId="urn:microsoft.com/office/officeart/2005/8/layout/process4"/>
    <dgm:cxn modelId="{5AED61EE-A1B6-467C-85DB-A8208943372F}" type="presParOf" srcId="{DB5BEF50-6CCD-4979-AC00-F1AAA9377584}" destId="{AD334B93-E6E3-43DB-9444-5B975C10123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5DB19-CD0E-48A7-9D12-92B4E1778AD9}">
      <dsp:nvSpPr>
        <dsp:cNvPr id="0" name=""/>
        <dsp:cNvSpPr/>
      </dsp:nvSpPr>
      <dsp:spPr>
        <a:xfrm>
          <a:off x="0" y="3043010"/>
          <a:ext cx="7293610" cy="1996544"/>
        </a:xfrm>
        <a:prstGeom prst="rect">
          <a:avLst/>
        </a:prstGeom>
        <a:solidFill>
          <a:schemeClr val="accent2"/>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(Joseph Rowntree Foundation, 2020, p.1)</a:t>
          </a:r>
        </a:p>
      </dsp:txBody>
      <dsp:txXfrm>
        <a:off x="0" y="3043010"/>
        <a:ext cx="7293610" cy="1996544"/>
      </dsp:txXfrm>
    </dsp:sp>
    <dsp:sp modelId="{AD334B93-E6E3-43DB-9444-5B975C101231}">
      <dsp:nvSpPr>
        <dsp:cNvPr id="0" name=""/>
        <dsp:cNvSpPr/>
      </dsp:nvSpPr>
      <dsp:spPr>
        <a:xfrm rot="10800000">
          <a:off x="0" y="2273"/>
          <a:ext cx="7293610" cy="3070685"/>
        </a:xfrm>
        <a:prstGeom prst="upArrowCallout">
          <a:avLst/>
        </a:prstGeom>
        <a:solidFill>
          <a:schemeClr val="accent1">
            <a:lumMod val="60000"/>
            <a:lumOff val="4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‘Poverty is when your resources are well below your minimum needs’. </a:t>
          </a:r>
          <a:r>
            <a:rPr lang="en-US" sz="3600" kern="1200" dirty="0"/>
            <a:t>​</a:t>
          </a:r>
        </a:p>
      </dsp:txBody>
      <dsp:txXfrm rot="10800000">
        <a:off x="0" y="2273"/>
        <a:ext cx="7293610" cy="199523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2/16/2020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A7850C8-8932-45FB-824D-8AB7D8469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528BB4B4-FCCA-4BB8-A5B5-7EDD9652D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0BC0CC7-7EF9-4DA4-A6F2-36E6A2626EBF}"/>
              </a:ext>
            </a:extLst>
          </p:cNvPr>
          <p:cNvSpPr>
            <a:spLocks noGrp="1"/>
          </p:cNvSpPr>
          <p:nvPr>
            <p:ph type="ctrTitle"/>
          </p:nvPr>
        </p:nvSpPr>
        <p:spPr>
          <a:xfrm>
            <a:off x="480607" y="1298448"/>
            <a:ext cx="3847930" cy="3255264"/>
          </a:xfrm>
        </p:spPr>
        <p:txBody>
          <a:bodyPr>
            <a:normAutofit/>
          </a:bodyPr>
          <a:lstStyle/>
          <a:p>
            <a:r>
              <a:rPr lang="en-US" dirty="0"/>
              <a:t>Flying Start</a:t>
            </a:r>
            <a:endParaRPr lang="en-GB" dirty="0"/>
          </a:p>
        </p:txBody>
      </p:sp>
      <p:sp>
        <p:nvSpPr>
          <p:cNvPr id="3" name="Subtitle 2">
            <a:extLst>
              <a:ext uri="{FF2B5EF4-FFF2-40B4-BE49-F238E27FC236}">
                <a16:creationId xmlns:a16="http://schemas.microsoft.com/office/drawing/2014/main" id="{61705284-22AB-47B1-820A-CF31B28DC90C}"/>
              </a:ext>
            </a:extLst>
          </p:cNvPr>
          <p:cNvSpPr>
            <a:spLocks noGrp="1"/>
          </p:cNvSpPr>
          <p:nvPr>
            <p:ph type="subTitle" idx="1"/>
          </p:nvPr>
        </p:nvSpPr>
        <p:spPr>
          <a:xfrm>
            <a:off x="480607" y="4603134"/>
            <a:ext cx="3847929" cy="1486770"/>
          </a:xfrm>
        </p:spPr>
        <p:txBody>
          <a:bodyPr>
            <a:normAutofit fontScale="92500" lnSpcReduction="20000"/>
          </a:bodyPr>
          <a:lstStyle/>
          <a:p>
            <a:r>
              <a:rPr lang="en-US" dirty="0"/>
              <a:t>Flying Start prevision in reducing the gap between poverty and attainment. </a:t>
            </a:r>
          </a:p>
          <a:p>
            <a:endParaRPr lang="en-US" dirty="0"/>
          </a:p>
          <a:p>
            <a:r>
              <a:rPr lang="en-US" dirty="0"/>
              <a:t>By Sepal Habib</a:t>
            </a:r>
          </a:p>
          <a:p>
            <a:endParaRPr lang="en-US" sz="2000" dirty="0"/>
          </a:p>
          <a:p>
            <a:endParaRPr lang="en-US" sz="2000" dirty="0"/>
          </a:p>
        </p:txBody>
      </p:sp>
      <p:sp>
        <p:nvSpPr>
          <p:cNvPr id="23" name="Rectangle 22">
            <a:extLst>
              <a:ext uri="{FF2B5EF4-FFF2-40B4-BE49-F238E27FC236}">
                <a16:creationId xmlns:a16="http://schemas.microsoft.com/office/drawing/2014/main" id="{9EAD000C-FECC-4415-AB14-16AC3974C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2727" y="758952"/>
            <a:ext cx="3379859" cy="3191490"/>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4E19C95B-C84E-462B-99C5-24BDA744D6DD}"/>
              </a:ext>
            </a:extLst>
          </p:cNvPr>
          <p:cNvPicPr>
            <a:picLocks noChangeAspect="1"/>
          </p:cNvPicPr>
          <p:nvPr/>
        </p:nvPicPr>
        <p:blipFill>
          <a:blip r:embed="rId2"/>
          <a:stretch>
            <a:fillRect/>
          </a:stretch>
        </p:blipFill>
        <p:spPr>
          <a:xfrm>
            <a:off x="5409781" y="923661"/>
            <a:ext cx="2785750" cy="2862072"/>
          </a:xfrm>
          <a:prstGeom prst="rect">
            <a:avLst/>
          </a:prstGeom>
        </p:spPr>
      </p:pic>
      <p:sp>
        <p:nvSpPr>
          <p:cNvPr id="25" name="Rectangle 24">
            <a:extLst>
              <a:ext uri="{FF2B5EF4-FFF2-40B4-BE49-F238E27FC236}">
                <a16:creationId xmlns:a16="http://schemas.microsoft.com/office/drawing/2014/main" id="{C4A9CF7B-6D34-42D7-9614-7AA889926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38608" y="758952"/>
            <a:ext cx="2849303" cy="1830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636CCAB5-616C-4A33-8256-D740D31FA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0640" y="4090151"/>
            <a:ext cx="3371946" cy="19997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472A6C1-76CF-4215-B818-52CFF4D7A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38608" y="2722807"/>
            <a:ext cx="2849303" cy="3367097"/>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 up of a sign&#10;&#10;Description automatically generated">
            <a:extLst>
              <a:ext uri="{FF2B5EF4-FFF2-40B4-BE49-F238E27FC236}">
                <a16:creationId xmlns:a16="http://schemas.microsoft.com/office/drawing/2014/main" id="{46349DC2-1A95-4549-AC6F-0AF14934F196}"/>
              </a:ext>
            </a:extLst>
          </p:cNvPr>
          <p:cNvPicPr>
            <a:picLocks noChangeAspect="1"/>
          </p:cNvPicPr>
          <p:nvPr/>
        </p:nvPicPr>
        <p:blipFill>
          <a:blip r:embed="rId3"/>
          <a:stretch>
            <a:fillRect/>
          </a:stretch>
        </p:blipFill>
        <p:spPr>
          <a:xfrm>
            <a:off x="8801387" y="3109911"/>
            <a:ext cx="2523744" cy="2592887"/>
          </a:xfrm>
          <a:prstGeom prst="rect">
            <a:avLst/>
          </a:prstGeom>
        </p:spPr>
      </p:pic>
      <p:sp>
        <p:nvSpPr>
          <p:cNvPr id="31" name="Rectangle 30">
            <a:extLst>
              <a:ext uri="{FF2B5EF4-FFF2-40B4-BE49-F238E27FC236}">
                <a16:creationId xmlns:a16="http://schemas.microsoft.com/office/drawing/2014/main" id="{E61CE9D6-3D74-4540-A98B-232824586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Subtitle 2">
            <a:extLst>
              <a:ext uri="{FF2B5EF4-FFF2-40B4-BE49-F238E27FC236}">
                <a16:creationId xmlns:a16="http://schemas.microsoft.com/office/drawing/2014/main" id="{3AADE2BC-AD69-46C3-82D3-C2D162A25BB6}"/>
              </a:ext>
            </a:extLst>
          </p:cNvPr>
          <p:cNvSpPr txBox="1">
            <a:spLocks/>
          </p:cNvSpPr>
          <p:nvPr/>
        </p:nvSpPr>
        <p:spPr>
          <a:xfrm>
            <a:off x="480607" y="5717004"/>
            <a:ext cx="3371947" cy="442774"/>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200"/>
              </a:spcBef>
              <a:buClr>
                <a:schemeClr val="accent1"/>
              </a:buClr>
              <a:buFont typeface="Wingdings 2" pitchFamily="18" charset="2"/>
              <a:buNone/>
              <a:defRPr sz="2200" kern="1200" cap="none" spc="0" baseline="0">
                <a:solidFill>
                  <a:schemeClr val="accent1">
                    <a:lumMod val="20000"/>
                    <a:lumOff val="80000"/>
                  </a:schemeClr>
                </a:solidFill>
                <a:latin typeface="+mn-lt"/>
                <a:ea typeface="+mn-ea"/>
                <a:cs typeface="+mn-cs"/>
              </a:defRPr>
            </a:lvl1pPr>
            <a:lvl2pPr marL="457200" indent="0" algn="ctr" defTabSz="914400" rtl="0" eaLnBrk="1" latinLnBrk="0" hangingPunct="1">
              <a:lnSpc>
                <a:spcPct val="90000"/>
              </a:lnSpc>
              <a:spcBef>
                <a:spcPts val="250"/>
              </a:spcBef>
              <a:spcAft>
                <a:spcPts val="250"/>
              </a:spcAft>
              <a:buClr>
                <a:schemeClr val="accent1"/>
              </a:buClr>
              <a:buFont typeface="Wingdings 2" pitchFamily="18" charset="2"/>
              <a:buNone/>
              <a:defRPr sz="2200" kern="1200">
                <a:solidFill>
                  <a:schemeClr val="tx1">
                    <a:lumMod val="65000"/>
                    <a:lumOff val="35000"/>
                  </a:schemeClr>
                </a:solidFill>
                <a:latin typeface="+mn-lt"/>
                <a:ea typeface="+mn-ea"/>
                <a:cs typeface="+mn-cs"/>
              </a:defRPr>
            </a:lvl2pPr>
            <a:lvl3pPr marL="914400" indent="0" algn="ctr" defTabSz="914400" rtl="0" eaLnBrk="1" latinLnBrk="0" hangingPunct="1">
              <a:lnSpc>
                <a:spcPct val="90000"/>
              </a:lnSpc>
              <a:spcBef>
                <a:spcPts val="250"/>
              </a:spcBef>
              <a:spcAft>
                <a:spcPts val="250"/>
              </a:spcAft>
              <a:buClr>
                <a:schemeClr val="accent1"/>
              </a:buClr>
              <a:buFont typeface="Wingdings 2" pitchFamily="18" charset="2"/>
              <a:buNone/>
              <a:defRPr sz="2200" kern="1200">
                <a:solidFill>
                  <a:schemeClr val="tx1">
                    <a:lumMod val="65000"/>
                    <a:lumOff val="35000"/>
                  </a:schemeClr>
                </a:solidFill>
                <a:latin typeface="+mn-lt"/>
                <a:ea typeface="+mn-ea"/>
                <a:cs typeface="+mn-cs"/>
              </a:defRPr>
            </a:lvl3pPr>
            <a:lvl4pPr marL="1371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4pPr>
            <a:lvl5pPr marL="18288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5pPr>
            <a:lvl6pPr marL="22860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6pPr>
            <a:lvl7pPr marL="27432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7pPr>
            <a:lvl8pPr marL="32004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8pPr>
            <a:lvl9pPr marL="3657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9pPr>
          </a:lstStyle>
          <a:p>
            <a:endParaRPr lang="en-GB" sz="2000" dirty="0"/>
          </a:p>
        </p:txBody>
      </p:sp>
    </p:spTree>
    <p:extLst>
      <p:ext uri="{BB962C8B-B14F-4D97-AF65-F5344CB8AC3E}">
        <p14:creationId xmlns:p14="http://schemas.microsoft.com/office/powerpoint/2010/main" val="3546065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DA1E0C-CB4F-4127-9AC9-351C2BFFED13}"/>
              </a:ext>
            </a:extLst>
          </p:cNvPr>
          <p:cNvSpPr>
            <a:spLocks noGrp="1"/>
          </p:cNvSpPr>
          <p:nvPr>
            <p:ph type="title"/>
          </p:nvPr>
        </p:nvSpPr>
        <p:spPr>
          <a:xfrm>
            <a:off x="8895775" y="1123837"/>
            <a:ext cx="2947482" cy="4601183"/>
          </a:xfrm>
        </p:spPr>
        <p:txBody>
          <a:bodyPr>
            <a:normAutofit/>
          </a:bodyPr>
          <a:lstStyle/>
          <a:p>
            <a:r>
              <a:rPr lang="en-US" dirty="0"/>
              <a:t>What is poverty?</a:t>
            </a:r>
            <a:endParaRPr lang="en-GB" dirty="0"/>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39BAF73-8592-4E5D-9A65-059FA06E358E}"/>
              </a:ext>
            </a:extLst>
          </p:cNvPr>
          <p:cNvGraphicFramePr>
            <a:graphicFrameLocks noGrp="1"/>
          </p:cNvGraphicFramePr>
          <p:nvPr>
            <p:ph idx="1"/>
            <p:extLst>
              <p:ext uri="{D42A27DB-BD31-4B8C-83A1-F6EECF244321}">
                <p14:modId xmlns:p14="http://schemas.microsoft.com/office/powerpoint/2010/main" val="2583089739"/>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7857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2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364E413-1363-4035-BA2D-0023F1506E1C}"/>
              </a:ext>
            </a:extLst>
          </p:cNvPr>
          <p:cNvSpPr>
            <a:spLocks noGrp="1"/>
          </p:cNvSpPr>
          <p:nvPr>
            <p:ph type="title"/>
          </p:nvPr>
        </p:nvSpPr>
        <p:spPr>
          <a:xfrm>
            <a:off x="494260" y="1683144"/>
            <a:ext cx="2774922" cy="3491712"/>
          </a:xfrm>
        </p:spPr>
        <p:txBody>
          <a:bodyPr>
            <a:normAutofit/>
          </a:bodyPr>
          <a:lstStyle/>
          <a:p>
            <a:r>
              <a:rPr lang="en-US" dirty="0"/>
              <a:t>What is attainment? </a:t>
            </a:r>
            <a:endParaRPr lang="en-GB" dirty="0"/>
          </a:p>
        </p:txBody>
      </p:sp>
      <p:sp>
        <p:nvSpPr>
          <p:cNvPr id="9" name="Content Placeholder 2">
            <a:extLst>
              <a:ext uri="{FF2B5EF4-FFF2-40B4-BE49-F238E27FC236}">
                <a16:creationId xmlns:a16="http://schemas.microsoft.com/office/drawing/2014/main" id="{07812393-0C8C-4BE9-8100-978A46ED349E}"/>
              </a:ext>
            </a:extLst>
          </p:cNvPr>
          <p:cNvSpPr>
            <a:spLocks noGrp="1"/>
          </p:cNvSpPr>
          <p:nvPr>
            <p:ph idx="1"/>
          </p:nvPr>
        </p:nvSpPr>
        <p:spPr>
          <a:xfrm>
            <a:off x="4361606" y="1683143"/>
            <a:ext cx="6627377" cy="3491713"/>
          </a:xfrm>
        </p:spPr>
        <p:txBody>
          <a:bodyPr>
            <a:normAutofit/>
          </a:bodyPr>
          <a:lstStyle/>
          <a:p>
            <a:pPr marL="0" indent="0">
              <a:buNone/>
            </a:pPr>
            <a:r>
              <a:rPr lang="en-US" dirty="0">
                <a:solidFill>
                  <a:schemeClr val="tx1"/>
                </a:solidFill>
              </a:rPr>
              <a:t>‘</a:t>
            </a:r>
            <a:r>
              <a:rPr lang="en-US" sz="2400" dirty="0">
                <a:solidFill>
                  <a:schemeClr val="tx1"/>
                </a:solidFill>
              </a:rPr>
              <a:t>Attainment is the measurable progress which children and young people make as they advance through and beyond school, and the development of the range of skills, knowledge and attributes needed to succeed in learning, life and work’.</a:t>
            </a:r>
          </a:p>
          <a:p>
            <a:pPr marL="0" indent="0">
              <a:buNone/>
            </a:pPr>
            <a:r>
              <a:rPr lang="en-US" sz="2400" dirty="0">
                <a:solidFill>
                  <a:schemeClr val="tx1"/>
                </a:solidFill>
              </a:rPr>
              <a:t>(National Improvement Hub, 2020, p. 3)</a:t>
            </a:r>
          </a:p>
          <a:p>
            <a:pPr marL="0" indent="0">
              <a:buNone/>
            </a:pPr>
            <a:r>
              <a:rPr lang="en-US" dirty="0"/>
              <a:t> </a:t>
            </a:r>
            <a:endParaRPr lang="en-GB" dirty="0"/>
          </a:p>
        </p:txBody>
      </p:sp>
      <p:sp>
        <p:nvSpPr>
          <p:cNvPr id="30" name="Freeform: Shape 2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4189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98F29-F946-4C59-B9F9-027F05A31569}"/>
              </a:ext>
            </a:extLst>
          </p:cNvPr>
          <p:cNvSpPr>
            <a:spLocks noGrp="1"/>
          </p:cNvSpPr>
          <p:nvPr>
            <p:ph type="title"/>
          </p:nvPr>
        </p:nvSpPr>
        <p:spPr/>
        <p:txBody>
          <a:bodyPr/>
          <a:lstStyle/>
          <a:p>
            <a:r>
              <a:rPr lang="en-US" dirty="0"/>
              <a:t>Background of Flying Start.</a:t>
            </a:r>
            <a:endParaRPr lang="en-GB" dirty="0"/>
          </a:p>
        </p:txBody>
      </p:sp>
      <p:sp>
        <p:nvSpPr>
          <p:cNvPr id="3" name="Content Placeholder 2">
            <a:extLst>
              <a:ext uri="{FF2B5EF4-FFF2-40B4-BE49-F238E27FC236}">
                <a16:creationId xmlns:a16="http://schemas.microsoft.com/office/drawing/2014/main" id="{175F9746-EC02-4A36-AF18-43D456928389}"/>
              </a:ext>
            </a:extLst>
          </p:cNvPr>
          <p:cNvSpPr>
            <a:spLocks noGrp="1"/>
          </p:cNvSpPr>
          <p:nvPr>
            <p:ph idx="1"/>
          </p:nvPr>
        </p:nvSpPr>
        <p:spPr>
          <a:xfrm>
            <a:off x="3449818" y="864108"/>
            <a:ext cx="7315200" cy="5120640"/>
          </a:xfrm>
        </p:spPr>
        <p:txBody>
          <a:bodyPr>
            <a:noAutofit/>
          </a:bodyPr>
          <a:lstStyle/>
          <a:p>
            <a:r>
              <a:rPr lang="en-US" dirty="0">
                <a:solidFill>
                  <a:schemeClr val="tx1"/>
                </a:solidFill>
              </a:rPr>
              <a:t>Flying Start is a Wales Government </a:t>
            </a:r>
            <a:r>
              <a:rPr lang="en-US" dirty="0" err="1">
                <a:solidFill>
                  <a:schemeClr val="tx1"/>
                </a:solidFill>
              </a:rPr>
              <a:t>programme</a:t>
            </a:r>
            <a:r>
              <a:rPr lang="en-GB" dirty="0">
                <a:solidFill>
                  <a:schemeClr val="tx1"/>
                </a:solidFill>
              </a:rPr>
              <a:t>.</a:t>
            </a:r>
            <a:endParaRPr lang="en-US" dirty="0">
              <a:solidFill>
                <a:schemeClr val="tx1"/>
              </a:solidFill>
            </a:endParaRPr>
          </a:p>
          <a:p>
            <a:r>
              <a:rPr lang="en-US" dirty="0">
                <a:solidFill>
                  <a:schemeClr val="tx1"/>
                </a:solidFill>
              </a:rPr>
              <a:t>It was established in </a:t>
            </a:r>
            <a:r>
              <a:rPr lang="en-GB" dirty="0">
                <a:solidFill>
                  <a:schemeClr val="tx1"/>
                </a:solidFill>
              </a:rPr>
              <a:t>2007</a:t>
            </a:r>
            <a:r>
              <a:rPr lang="en-US" dirty="0">
                <a:solidFill>
                  <a:schemeClr val="tx1"/>
                </a:solidFill>
              </a:rPr>
              <a:t>.​</a:t>
            </a:r>
          </a:p>
          <a:p>
            <a:r>
              <a:rPr lang="en-US" dirty="0">
                <a:solidFill>
                  <a:schemeClr val="tx1"/>
                </a:solidFill>
              </a:rPr>
              <a:t>It has been highlighted as one of the most effective Wales Government’s </a:t>
            </a:r>
            <a:r>
              <a:rPr lang="en-US" dirty="0" err="1">
                <a:solidFill>
                  <a:schemeClr val="tx1"/>
                </a:solidFill>
              </a:rPr>
              <a:t>programme</a:t>
            </a:r>
            <a:r>
              <a:rPr lang="en-US" dirty="0">
                <a:solidFill>
                  <a:schemeClr val="tx1"/>
                </a:solidFill>
              </a:rPr>
              <a:t> in tackling child poverty. </a:t>
            </a:r>
          </a:p>
          <a:p>
            <a:r>
              <a:rPr lang="en-US" dirty="0">
                <a:solidFill>
                  <a:schemeClr val="tx1"/>
                </a:solidFill>
              </a:rPr>
              <a:t>Is offered to families and children under four years of age who are assessed as eligible for this </a:t>
            </a:r>
            <a:r>
              <a:rPr lang="en-US" dirty="0" err="1">
                <a:solidFill>
                  <a:schemeClr val="tx1"/>
                </a:solidFill>
              </a:rPr>
              <a:t>programme</a:t>
            </a:r>
            <a:r>
              <a:rPr lang="en-US" dirty="0">
                <a:solidFill>
                  <a:schemeClr val="tx1"/>
                </a:solidFill>
              </a:rPr>
              <a:t>.</a:t>
            </a:r>
          </a:p>
          <a:p>
            <a:r>
              <a:rPr lang="en-US" dirty="0">
                <a:solidFill>
                  <a:srgbClr val="000000"/>
                </a:solidFill>
              </a:rPr>
              <a:t>Flying Start initiative ‘has four key elements: </a:t>
            </a:r>
          </a:p>
          <a:p>
            <a:pPr lvl="1">
              <a:buClr>
                <a:srgbClr val="40BAD2"/>
              </a:buClr>
            </a:pPr>
            <a:r>
              <a:rPr lang="en-US" sz="2000" dirty="0">
                <a:solidFill>
                  <a:srgbClr val="000000"/>
                </a:solidFill>
              </a:rPr>
              <a:t>free part-time childcare for two to three-year-</a:t>
            </a:r>
            <a:r>
              <a:rPr lang="en-US" sz="2000" dirty="0" err="1">
                <a:solidFill>
                  <a:srgbClr val="000000"/>
                </a:solidFill>
              </a:rPr>
              <a:t>olds</a:t>
            </a:r>
            <a:r>
              <a:rPr lang="en-US" sz="2000" dirty="0">
                <a:solidFill>
                  <a:srgbClr val="000000"/>
                </a:solidFill>
              </a:rPr>
              <a:t>.</a:t>
            </a:r>
          </a:p>
          <a:p>
            <a:pPr lvl="1">
              <a:buClr>
                <a:srgbClr val="40BAD2"/>
              </a:buClr>
            </a:pPr>
            <a:r>
              <a:rPr lang="en-US" sz="2000" dirty="0">
                <a:solidFill>
                  <a:srgbClr val="000000"/>
                </a:solidFill>
              </a:rPr>
              <a:t>an enhanced health visiting service.</a:t>
            </a:r>
          </a:p>
          <a:p>
            <a:pPr lvl="1">
              <a:buClr>
                <a:srgbClr val="40BAD2"/>
              </a:buClr>
            </a:pPr>
            <a:r>
              <a:rPr lang="en-US" sz="2000" dirty="0">
                <a:solidFill>
                  <a:srgbClr val="000000"/>
                </a:solidFill>
              </a:rPr>
              <a:t>access to parenting support.</a:t>
            </a:r>
          </a:p>
          <a:p>
            <a:pPr lvl="1">
              <a:buClr>
                <a:srgbClr val="40BAD2"/>
              </a:buClr>
            </a:pPr>
            <a:r>
              <a:rPr lang="en-US" sz="2000" dirty="0">
                <a:solidFill>
                  <a:srgbClr val="000000"/>
                </a:solidFill>
              </a:rPr>
              <a:t>access to early language development support’ (National Assembly for Wales, 2018, p. 3). </a:t>
            </a:r>
          </a:p>
        </p:txBody>
      </p:sp>
    </p:spTree>
    <p:extLst>
      <p:ext uri="{BB962C8B-B14F-4D97-AF65-F5344CB8AC3E}">
        <p14:creationId xmlns:p14="http://schemas.microsoft.com/office/powerpoint/2010/main" val="2796632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4F159-1C8A-4347-87C5-5170DA2FB64E}"/>
              </a:ext>
            </a:extLst>
          </p:cNvPr>
          <p:cNvSpPr>
            <a:spLocks noGrp="1"/>
          </p:cNvSpPr>
          <p:nvPr>
            <p:ph type="title"/>
          </p:nvPr>
        </p:nvSpPr>
        <p:spPr/>
        <p:txBody>
          <a:bodyPr/>
          <a:lstStyle/>
          <a:p>
            <a:r>
              <a:rPr lang="en-GB" sz="2400" dirty="0"/>
              <a:t>How implementation of  the Flying Start aims to reduce the gap between poverty and attainment?</a:t>
            </a:r>
            <a:endParaRPr lang="en-GB" dirty="0"/>
          </a:p>
        </p:txBody>
      </p:sp>
      <p:sp>
        <p:nvSpPr>
          <p:cNvPr id="3" name="Content Placeholder 2">
            <a:extLst>
              <a:ext uri="{FF2B5EF4-FFF2-40B4-BE49-F238E27FC236}">
                <a16:creationId xmlns:a16="http://schemas.microsoft.com/office/drawing/2014/main" id="{663D2144-F556-4D65-9F8A-D8FAEEE61960}"/>
              </a:ext>
            </a:extLst>
          </p:cNvPr>
          <p:cNvSpPr>
            <a:spLocks noGrp="1"/>
          </p:cNvSpPr>
          <p:nvPr>
            <p:ph idx="1"/>
          </p:nvPr>
        </p:nvSpPr>
        <p:spPr/>
        <p:txBody>
          <a:bodyPr anchor="ctr">
            <a:normAutofit/>
          </a:bodyPr>
          <a:lstStyle/>
          <a:p>
            <a:r>
              <a:rPr lang="en-GB" b="1" dirty="0">
                <a:solidFill>
                  <a:schemeClr val="tx1"/>
                </a:solidFill>
              </a:rPr>
              <a:t>Free part-time childcare for two to three-year-olds:</a:t>
            </a:r>
          </a:p>
          <a:p>
            <a:pPr lvl="1">
              <a:buFont typeface="Arial" panose="020B0604020202020204" pitchFamily="34" charset="0"/>
              <a:buChar char="•"/>
            </a:pPr>
            <a:r>
              <a:rPr lang="en-GB" dirty="0">
                <a:solidFill>
                  <a:schemeClr val="tx1"/>
                </a:solidFill>
              </a:rPr>
              <a:t>Include five morning or afternoon sessions.</a:t>
            </a:r>
          </a:p>
          <a:p>
            <a:pPr lvl="1">
              <a:buFont typeface="Arial" panose="020B0604020202020204" pitchFamily="34" charset="0"/>
              <a:buChar char="•"/>
            </a:pPr>
            <a:r>
              <a:rPr lang="en-US" dirty="0">
                <a:solidFill>
                  <a:schemeClr val="tx1"/>
                </a:solidFill>
              </a:rPr>
              <a:t>Provide equal opportunity for disadvantaged children to learn and develop in such a way that they could start school with. </a:t>
            </a:r>
          </a:p>
          <a:p>
            <a:pPr lvl="1">
              <a:buFont typeface="Arial" panose="020B0604020202020204" pitchFamily="34" charset="0"/>
              <a:buChar char="•"/>
            </a:pPr>
            <a:r>
              <a:rPr lang="en-US" dirty="0">
                <a:solidFill>
                  <a:schemeClr val="tx1"/>
                </a:solidFill>
              </a:rPr>
              <a:t>Provide free breakfast within the part-time childcare.</a:t>
            </a:r>
          </a:p>
        </p:txBody>
      </p:sp>
      <p:pic>
        <p:nvPicPr>
          <p:cNvPr id="4" name="Picture 3">
            <a:extLst>
              <a:ext uri="{FF2B5EF4-FFF2-40B4-BE49-F238E27FC236}">
                <a16:creationId xmlns:a16="http://schemas.microsoft.com/office/drawing/2014/main" id="{33E0A027-F439-4729-9CF9-6E51B236DFC9}"/>
              </a:ext>
            </a:extLst>
          </p:cNvPr>
          <p:cNvPicPr>
            <a:picLocks noChangeAspect="1"/>
          </p:cNvPicPr>
          <p:nvPr/>
        </p:nvPicPr>
        <p:blipFill>
          <a:blip r:embed="rId2"/>
          <a:stretch>
            <a:fillRect/>
          </a:stretch>
        </p:blipFill>
        <p:spPr>
          <a:xfrm>
            <a:off x="7824866" y="4323326"/>
            <a:ext cx="3775442" cy="2060454"/>
          </a:xfrm>
          <a:prstGeom prst="rect">
            <a:avLst/>
          </a:prstGeom>
        </p:spPr>
      </p:pic>
    </p:spTree>
    <p:extLst>
      <p:ext uri="{BB962C8B-B14F-4D97-AF65-F5344CB8AC3E}">
        <p14:creationId xmlns:p14="http://schemas.microsoft.com/office/powerpoint/2010/main" val="1806426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8C09DF-A24A-4B12-9EC2-83AEEBD09E14}"/>
              </a:ext>
            </a:extLst>
          </p:cNvPr>
          <p:cNvSpPr>
            <a:spLocks noGrp="1"/>
          </p:cNvSpPr>
          <p:nvPr>
            <p:ph idx="1"/>
          </p:nvPr>
        </p:nvSpPr>
        <p:spPr/>
        <p:txBody>
          <a:bodyPr/>
          <a:lstStyle/>
          <a:p>
            <a:pPr>
              <a:buFont typeface="Arial" panose="020B0604020202020204" pitchFamily="34" charset="0"/>
              <a:buChar char="•"/>
            </a:pPr>
            <a:r>
              <a:rPr lang="en-US" b="1" dirty="0">
                <a:solidFill>
                  <a:schemeClr val="tx1"/>
                </a:solidFill>
              </a:rPr>
              <a:t>An enhanced health visiting service:</a:t>
            </a:r>
          </a:p>
          <a:p>
            <a:pPr lvl="1">
              <a:buFont typeface="Arial" panose="020B0604020202020204" pitchFamily="34" charset="0"/>
              <a:buChar char="•"/>
            </a:pPr>
            <a:r>
              <a:rPr lang="en-US" dirty="0">
                <a:solidFill>
                  <a:schemeClr val="tx1"/>
                </a:solidFill>
              </a:rPr>
              <a:t>Provide an intensive Health Visiting service.</a:t>
            </a:r>
          </a:p>
          <a:p>
            <a:pPr lvl="1">
              <a:buFont typeface="Arial" panose="020B0604020202020204" pitchFamily="34" charset="0"/>
              <a:buChar char="•"/>
            </a:pPr>
            <a:r>
              <a:rPr lang="en-US" dirty="0">
                <a:solidFill>
                  <a:schemeClr val="tx1"/>
                </a:solidFill>
              </a:rPr>
              <a:t>Offer enhanced support for parents and their children. </a:t>
            </a:r>
          </a:p>
          <a:p>
            <a:pPr lvl="1">
              <a:buFont typeface="Arial" panose="020B0604020202020204" pitchFamily="34" charset="0"/>
              <a:buChar char="•"/>
            </a:pPr>
            <a:r>
              <a:rPr lang="en-US" dirty="0">
                <a:solidFill>
                  <a:schemeClr val="tx1"/>
                </a:solidFill>
              </a:rPr>
              <a:t>Offer additional advice and support throughout pregnancy and the first four years of their child’s life. </a:t>
            </a:r>
          </a:p>
          <a:p>
            <a:pPr lvl="1">
              <a:buFont typeface="Arial" panose="020B0604020202020204" pitchFamily="34" charset="0"/>
              <a:buChar char="•"/>
            </a:pPr>
            <a:r>
              <a:rPr lang="en-US" dirty="0">
                <a:solidFill>
                  <a:schemeClr val="tx1"/>
                </a:solidFill>
              </a:rPr>
              <a:t>Offer one to one support on all aspect of child development, health and wellbeing. </a:t>
            </a:r>
            <a:endParaRPr lang="en-GB" dirty="0">
              <a:solidFill>
                <a:schemeClr val="tx1"/>
              </a:solidFill>
            </a:endParaRPr>
          </a:p>
        </p:txBody>
      </p:sp>
      <p:pic>
        <p:nvPicPr>
          <p:cNvPr id="4" name="Picture 3">
            <a:extLst>
              <a:ext uri="{FF2B5EF4-FFF2-40B4-BE49-F238E27FC236}">
                <a16:creationId xmlns:a16="http://schemas.microsoft.com/office/drawing/2014/main" id="{067C7950-DD70-49E9-9EE2-69629123922A}"/>
              </a:ext>
            </a:extLst>
          </p:cNvPr>
          <p:cNvPicPr>
            <a:picLocks noChangeAspect="1"/>
          </p:cNvPicPr>
          <p:nvPr/>
        </p:nvPicPr>
        <p:blipFill>
          <a:blip r:embed="rId2"/>
          <a:stretch>
            <a:fillRect/>
          </a:stretch>
        </p:blipFill>
        <p:spPr>
          <a:xfrm>
            <a:off x="9267178" y="4630994"/>
            <a:ext cx="1917290" cy="1917290"/>
          </a:xfrm>
          <a:prstGeom prst="rect">
            <a:avLst/>
          </a:prstGeom>
        </p:spPr>
      </p:pic>
    </p:spTree>
    <p:extLst>
      <p:ext uri="{BB962C8B-B14F-4D97-AF65-F5344CB8AC3E}">
        <p14:creationId xmlns:p14="http://schemas.microsoft.com/office/powerpoint/2010/main" val="4077940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E9FC73-FD81-4D07-96F4-330F83A4F295}"/>
              </a:ext>
            </a:extLst>
          </p:cNvPr>
          <p:cNvSpPr>
            <a:spLocks noGrp="1"/>
          </p:cNvSpPr>
          <p:nvPr>
            <p:ph idx="1"/>
          </p:nvPr>
        </p:nvSpPr>
        <p:spPr/>
        <p:txBody>
          <a:bodyPr anchor="t"/>
          <a:lstStyle/>
          <a:p>
            <a:pPr lvl="1">
              <a:buClr>
                <a:srgbClr val="40BAD2"/>
              </a:buClr>
              <a:buFont typeface="Arial" panose="020B0604020202020204" pitchFamily="34" charset="0"/>
              <a:buChar char="•"/>
            </a:pPr>
            <a:endParaRPr lang="en-US" dirty="0">
              <a:solidFill>
                <a:schemeClr val="tx1"/>
              </a:solidFill>
            </a:endParaRPr>
          </a:p>
          <a:p>
            <a:pPr lvl="0">
              <a:buClr>
                <a:srgbClr val="40BAD2"/>
              </a:buClr>
              <a:buFont typeface="Arial" panose="020B0604020202020204" pitchFamily="34" charset="0"/>
              <a:buChar char="•"/>
            </a:pPr>
            <a:r>
              <a:rPr lang="en-US" b="1" dirty="0">
                <a:solidFill>
                  <a:schemeClr val="tx1"/>
                </a:solidFill>
              </a:rPr>
              <a:t>Access to parenting support:</a:t>
            </a:r>
          </a:p>
          <a:p>
            <a:pPr lvl="1">
              <a:buClr>
                <a:srgbClr val="40BAD2"/>
              </a:buClr>
              <a:buFont typeface="Arial" panose="020B0604020202020204" pitchFamily="34" charset="0"/>
              <a:buChar char="•"/>
            </a:pPr>
            <a:r>
              <a:rPr lang="en-US" dirty="0">
                <a:solidFill>
                  <a:schemeClr val="tx1"/>
                </a:solidFill>
              </a:rPr>
              <a:t>Work with parents to strengthen their parenting capacity .</a:t>
            </a:r>
          </a:p>
          <a:p>
            <a:pPr lvl="1">
              <a:buClr>
                <a:srgbClr val="40BAD2"/>
              </a:buClr>
              <a:buFont typeface="Arial" panose="020B0604020202020204" pitchFamily="34" charset="0"/>
              <a:buChar char="•"/>
            </a:pPr>
            <a:r>
              <a:rPr lang="en-US" dirty="0">
                <a:solidFill>
                  <a:schemeClr val="tx1"/>
                </a:solidFill>
              </a:rPr>
              <a:t>Build their confidence in their role and responsibilities as parents.</a:t>
            </a:r>
          </a:p>
          <a:p>
            <a:pPr lvl="1">
              <a:buClr>
                <a:srgbClr val="40BAD2"/>
              </a:buClr>
              <a:buFont typeface="Arial" panose="020B0604020202020204" pitchFamily="34" charset="0"/>
              <a:buChar char="•"/>
            </a:pPr>
            <a:r>
              <a:rPr lang="en-US" dirty="0">
                <a:solidFill>
                  <a:schemeClr val="tx1"/>
                </a:solidFill>
              </a:rPr>
              <a:t>Support parents throughout pregnancy.</a:t>
            </a:r>
          </a:p>
          <a:p>
            <a:pPr lvl="1">
              <a:buClr>
                <a:srgbClr val="40BAD2"/>
              </a:buClr>
              <a:buFont typeface="Arial" panose="020B0604020202020204" pitchFamily="34" charset="0"/>
              <a:buChar char="•"/>
            </a:pPr>
            <a:r>
              <a:rPr lang="en-US" dirty="0">
                <a:solidFill>
                  <a:schemeClr val="tx1"/>
                </a:solidFill>
              </a:rPr>
              <a:t>Offer support and advice on how to support their child’s development, care and well-being. </a:t>
            </a:r>
          </a:p>
        </p:txBody>
      </p:sp>
      <p:pic>
        <p:nvPicPr>
          <p:cNvPr id="4" name="Picture 3">
            <a:extLst>
              <a:ext uri="{FF2B5EF4-FFF2-40B4-BE49-F238E27FC236}">
                <a16:creationId xmlns:a16="http://schemas.microsoft.com/office/drawing/2014/main" id="{BE1E8CD6-76F6-40A8-A761-F7C66DB0FA29}"/>
              </a:ext>
            </a:extLst>
          </p:cNvPr>
          <p:cNvPicPr>
            <a:picLocks noChangeAspect="1"/>
          </p:cNvPicPr>
          <p:nvPr/>
        </p:nvPicPr>
        <p:blipFill>
          <a:blip r:embed="rId2"/>
          <a:stretch>
            <a:fillRect/>
          </a:stretch>
        </p:blipFill>
        <p:spPr>
          <a:xfrm>
            <a:off x="7072806" y="3583858"/>
            <a:ext cx="4583334" cy="3055555"/>
          </a:xfrm>
          <a:prstGeom prst="rect">
            <a:avLst/>
          </a:prstGeom>
        </p:spPr>
      </p:pic>
    </p:spTree>
    <p:extLst>
      <p:ext uri="{BB962C8B-B14F-4D97-AF65-F5344CB8AC3E}">
        <p14:creationId xmlns:p14="http://schemas.microsoft.com/office/powerpoint/2010/main" val="3084018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F99468-B8A1-4C14-875E-75B695547083}"/>
              </a:ext>
            </a:extLst>
          </p:cNvPr>
          <p:cNvSpPr>
            <a:spLocks noGrp="1"/>
          </p:cNvSpPr>
          <p:nvPr>
            <p:ph idx="1"/>
          </p:nvPr>
        </p:nvSpPr>
        <p:spPr/>
        <p:txBody>
          <a:bodyPr/>
          <a:lstStyle/>
          <a:p>
            <a:pPr marL="0" lvl="0" indent="0">
              <a:buClr>
                <a:srgbClr val="40BAD2"/>
              </a:buClr>
              <a:buNone/>
            </a:pPr>
            <a:r>
              <a:rPr lang="en-US" b="1" dirty="0">
                <a:solidFill>
                  <a:schemeClr val="tx1"/>
                </a:solidFill>
              </a:rPr>
              <a:t>Access to early language development support:</a:t>
            </a:r>
          </a:p>
          <a:p>
            <a:pPr lvl="1">
              <a:buClr>
                <a:srgbClr val="40BAD2"/>
              </a:buClr>
              <a:buFont typeface="Arial" panose="020B0604020202020204" pitchFamily="34" charset="0"/>
              <a:buChar char="•"/>
            </a:pPr>
            <a:r>
              <a:rPr lang="en-US" dirty="0">
                <a:solidFill>
                  <a:schemeClr val="tx1"/>
                </a:solidFill>
              </a:rPr>
              <a:t>Offer support for early language and communication development.</a:t>
            </a:r>
          </a:p>
          <a:p>
            <a:pPr lvl="1">
              <a:buClr>
                <a:srgbClr val="40BAD2"/>
              </a:buClr>
              <a:buFont typeface="Arial" panose="020B0604020202020204" pitchFamily="34" charset="0"/>
              <a:buChar char="•"/>
            </a:pPr>
            <a:r>
              <a:rPr lang="en-US" dirty="0">
                <a:solidFill>
                  <a:schemeClr val="tx1"/>
                </a:solidFill>
              </a:rPr>
              <a:t>Educate parents on how to improve their child’s speech and language development at home. </a:t>
            </a:r>
          </a:p>
          <a:p>
            <a:pPr marL="0" indent="0">
              <a:buNone/>
            </a:pPr>
            <a:endParaRPr lang="en-GB" dirty="0">
              <a:solidFill>
                <a:schemeClr val="tx1"/>
              </a:solidFill>
            </a:endParaRPr>
          </a:p>
        </p:txBody>
      </p:sp>
      <p:pic>
        <p:nvPicPr>
          <p:cNvPr id="6" name="Picture 5">
            <a:extLst>
              <a:ext uri="{FF2B5EF4-FFF2-40B4-BE49-F238E27FC236}">
                <a16:creationId xmlns:a16="http://schemas.microsoft.com/office/drawing/2014/main" id="{0D05B0AA-C9C0-47EF-8497-C98D3C3A0D20}"/>
              </a:ext>
            </a:extLst>
          </p:cNvPr>
          <p:cNvPicPr>
            <a:picLocks noChangeAspect="1"/>
          </p:cNvPicPr>
          <p:nvPr/>
        </p:nvPicPr>
        <p:blipFill rotWithShape="1">
          <a:blip r:embed="rId2"/>
          <a:srcRect l="34489"/>
          <a:stretch/>
        </p:blipFill>
        <p:spPr>
          <a:xfrm>
            <a:off x="8362336" y="4030665"/>
            <a:ext cx="3386840" cy="2705573"/>
          </a:xfrm>
          <a:prstGeom prst="rect">
            <a:avLst/>
          </a:prstGeom>
        </p:spPr>
      </p:pic>
    </p:spTree>
    <p:extLst>
      <p:ext uri="{BB962C8B-B14F-4D97-AF65-F5344CB8AC3E}">
        <p14:creationId xmlns:p14="http://schemas.microsoft.com/office/powerpoint/2010/main" val="3919142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347F5-3095-4564-8F4D-5E8C98AC8B86}"/>
              </a:ext>
            </a:extLst>
          </p:cNvPr>
          <p:cNvSpPr>
            <a:spLocks noGrp="1"/>
          </p:cNvSpPr>
          <p:nvPr>
            <p:ph type="title"/>
          </p:nvPr>
        </p:nvSpPr>
        <p:spPr/>
        <p:txBody>
          <a:bodyPr>
            <a:normAutofit/>
          </a:bodyPr>
          <a:lstStyle/>
          <a:p>
            <a:r>
              <a:rPr lang="en-GB" dirty="0"/>
              <a:t>Is the Flying Start successful? </a:t>
            </a:r>
          </a:p>
        </p:txBody>
      </p:sp>
      <p:sp>
        <p:nvSpPr>
          <p:cNvPr id="3" name="Content Placeholder 2">
            <a:extLst>
              <a:ext uri="{FF2B5EF4-FFF2-40B4-BE49-F238E27FC236}">
                <a16:creationId xmlns:a16="http://schemas.microsoft.com/office/drawing/2014/main" id="{FABC612A-4865-4C4A-850B-CCC314357BA8}"/>
              </a:ext>
            </a:extLst>
          </p:cNvPr>
          <p:cNvSpPr>
            <a:spLocks noGrp="1"/>
          </p:cNvSpPr>
          <p:nvPr>
            <p:ph idx="1"/>
          </p:nvPr>
        </p:nvSpPr>
        <p:spPr/>
        <p:txBody>
          <a:bodyPr anchor="t"/>
          <a:lstStyle/>
          <a:p>
            <a:endParaRPr lang="en-GB" dirty="0"/>
          </a:p>
          <a:p>
            <a:endParaRPr lang="en-GB" dirty="0"/>
          </a:p>
        </p:txBody>
      </p:sp>
      <p:pic>
        <p:nvPicPr>
          <p:cNvPr id="6" name="Picture 5">
            <a:extLst>
              <a:ext uri="{FF2B5EF4-FFF2-40B4-BE49-F238E27FC236}">
                <a16:creationId xmlns:a16="http://schemas.microsoft.com/office/drawing/2014/main" id="{6B5207B8-F8A0-40DD-8F87-469AD2DFCE91}"/>
              </a:ext>
            </a:extLst>
          </p:cNvPr>
          <p:cNvPicPr>
            <a:picLocks noChangeAspect="1"/>
          </p:cNvPicPr>
          <p:nvPr/>
        </p:nvPicPr>
        <p:blipFill>
          <a:blip r:embed="rId2"/>
          <a:stretch>
            <a:fillRect/>
          </a:stretch>
        </p:blipFill>
        <p:spPr>
          <a:xfrm>
            <a:off x="3448939" y="1076707"/>
            <a:ext cx="8155858" cy="4860912"/>
          </a:xfrm>
          <a:prstGeom prst="rect">
            <a:avLst/>
          </a:prstGeom>
        </p:spPr>
      </p:pic>
      <p:sp>
        <p:nvSpPr>
          <p:cNvPr id="4" name="Rectangle: Rounded Corners 3">
            <a:extLst>
              <a:ext uri="{FF2B5EF4-FFF2-40B4-BE49-F238E27FC236}">
                <a16:creationId xmlns:a16="http://schemas.microsoft.com/office/drawing/2014/main" id="{ECC3FBFD-BC7F-4641-91D2-40DA12C16989}"/>
              </a:ext>
            </a:extLst>
          </p:cNvPr>
          <p:cNvSpPr/>
          <p:nvPr/>
        </p:nvSpPr>
        <p:spPr>
          <a:xfrm>
            <a:off x="3751281" y="1076707"/>
            <a:ext cx="899652" cy="39524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05B8026A-A9EF-469B-BC53-43A61682721D}"/>
              </a:ext>
            </a:extLst>
          </p:cNvPr>
          <p:cNvSpPr txBox="1"/>
          <p:nvPr/>
        </p:nvSpPr>
        <p:spPr>
          <a:xfrm>
            <a:off x="8244348" y="6194323"/>
            <a:ext cx="3375197" cy="384721"/>
          </a:xfrm>
          <a:prstGeom prst="rect">
            <a:avLst/>
          </a:prstGeom>
          <a:noFill/>
        </p:spPr>
        <p:txBody>
          <a:bodyPr wrap="square" rtlCol="0">
            <a:spAutoFit/>
          </a:bodyPr>
          <a:lstStyle/>
          <a:p>
            <a:r>
              <a:rPr lang="en-US" sz="1900" dirty="0">
                <a:solidFill>
                  <a:srgbClr val="000000"/>
                </a:solidFill>
              </a:rPr>
              <a:t>Welsh Government (2019, p. 9)</a:t>
            </a:r>
            <a:endParaRPr lang="en-GB" dirty="0"/>
          </a:p>
        </p:txBody>
      </p:sp>
    </p:spTree>
    <p:extLst>
      <p:ext uri="{BB962C8B-B14F-4D97-AF65-F5344CB8AC3E}">
        <p14:creationId xmlns:p14="http://schemas.microsoft.com/office/powerpoint/2010/main" val="614125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CCEB0C1C-6D68-481E-8AA9-0172A6AEE25F}"/>
              </a:ext>
            </a:extLst>
          </p:cNvPr>
          <p:cNvPicPr>
            <a:picLocks noGrp="1" noChangeAspect="1"/>
          </p:cNvPicPr>
          <p:nvPr>
            <p:ph idx="1"/>
          </p:nvPr>
        </p:nvPicPr>
        <p:blipFill>
          <a:blip r:embed="rId2"/>
          <a:stretch>
            <a:fillRect/>
          </a:stretch>
        </p:blipFill>
        <p:spPr>
          <a:xfrm>
            <a:off x="3467850" y="1138868"/>
            <a:ext cx="8304361" cy="4715688"/>
          </a:xfrm>
          <a:prstGeom prst="rect">
            <a:avLst/>
          </a:prstGeom>
        </p:spPr>
      </p:pic>
      <p:pic>
        <p:nvPicPr>
          <p:cNvPr id="3" name="Picture 2">
            <a:extLst>
              <a:ext uri="{FF2B5EF4-FFF2-40B4-BE49-F238E27FC236}">
                <a16:creationId xmlns:a16="http://schemas.microsoft.com/office/drawing/2014/main" id="{C06F0AD4-1994-42DB-831B-C691B8F6E0B7}"/>
              </a:ext>
            </a:extLst>
          </p:cNvPr>
          <p:cNvPicPr>
            <a:picLocks noChangeAspect="1"/>
          </p:cNvPicPr>
          <p:nvPr/>
        </p:nvPicPr>
        <p:blipFill>
          <a:blip r:embed="rId3"/>
          <a:stretch>
            <a:fillRect/>
          </a:stretch>
        </p:blipFill>
        <p:spPr>
          <a:xfrm>
            <a:off x="3662476" y="1003444"/>
            <a:ext cx="914479" cy="408467"/>
          </a:xfrm>
          <a:prstGeom prst="rect">
            <a:avLst/>
          </a:prstGeom>
        </p:spPr>
      </p:pic>
      <p:sp>
        <p:nvSpPr>
          <p:cNvPr id="4" name="Rectangle 3">
            <a:extLst>
              <a:ext uri="{FF2B5EF4-FFF2-40B4-BE49-F238E27FC236}">
                <a16:creationId xmlns:a16="http://schemas.microsoft.com/office/drawing/2014/main" id="{CE8C3BE9-3940-4F98-8E0B-6E75FB958611}"/>
              </a:ext>
            </a:extLst>
          </p:cNvPr>
          <p:cNvSpPr/>
          <p:nvPr/>
        </p:nvSpPr>
        <p:spPr>
          <a:xfrm>
            <a:off x="8636757" y="5909686"/>
            <a:ext cx="3211585" cy="369332"/>
          </a:xfrm>
          <a:prstGeom prst="rect">
            <a:avLst/>
          </a:prstGeom>
        </p:spPr>
        <p:txBody>
          <a:bodyPr wrap="none">
            <a:spAutoFit/>
          </a:bodyPr>
          <a:lstStyle/>
          <a:p>
            <a:r>
              <a:rPr lang="en-US" dirty="0">
                <a:solidFill>
                  <a:srgbClr val="000000"/>
                </a:solidFill>
              </a:rPr>
              <a:t>Welsh Government (2019, p. 18)</a:t>
            </a:r>
            <a:endParaRPr lang="en-GB" dirty="0"/>
          </a:p>
        </p:txBody>
      </p:sp>
    </p:spTree>
    <p:extLst>
      <p:ext uri="{BB962C8B-B14F-4D97-AF65-F5344CB8AC3E}">
        <p14:creationId xmlns:p14="http://schemas.microsoft.com/office/powerpoint/2010/main" val="1148394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EB0B1-F18C-44E0-9F2D-C8C2CF7A04D0}"/>
              </a:ext>
            </a:extLst>
          </p:cNvPr>
          <p:cNvSpPr>
            <a:spLocks noGrp="1"/>
          </p:cNvSpPr>
          <p:nvPr>
            <p:ph type="title"/>
          </p:nvPr>
        </p:nvSpPr>
        <p:spPr/>
        <p:txBody>
          <a:bodyPr/>
          <a:lstStyle/>
          <a:p>
            <a:r>
              <a:rPr lang="en-US" dirty="0"/>
              <a:t>Could the Flying Start initiative be improved? </a:t>
            </a:r>
            <a:endParaRPr lang="en-GB" dirty="0"/>
          </a:p>
        </p:txBody>
      </p:sp>
      <p:sp>
        <p:nvSpPr>
          <p:cNvPr id="3" name="Content Placeholder 2">
            <a:extLst>
              <a:ext uri="{FF2B5EF4-FFF2-40B4-BE49-F238E27FC236}">
                <a16:creationId xmlns:a16="http://schemas.microsoft.com/office/drawing/2014/main" id="{94852C24-6AA7-4508-AA78-A902A0D7261E}"/>
              </a:ext>
            </a:extLst>
          </p:cNvPr>
          <p:cNvSpPr>
            <a:spLocks noGrp="1"/>
          </p:cNvSpPr>
          <p:nvPr>
            <p:ph idx="1"/>
          </p:nvPr>
        </p:nvSpPr>
        <p:spPr/>
        <p:txBody>
          <a:bodyPr/>
          <a:lstStyle/>
          <a:p>
            <a:r>
              <a:rPr lang="en-GB" dirty="0">
                <a:solidFill>
                  <a:schemeClr val="tx1"/>
                </a:solidFill>
              </a:rPr>
              <a:t>Despite </a:t>
            </a:r>
            <a:r>
              <a:rPr lang="en-US" dirty="0">
                <a:solidFill>
                  <a:schemeClr val="tx1"/>
                </a:solidFill>
              </a:rPr>
              <a:t>the Flying Start initiative been successful in tackling poverty, it is only </a:t>
            </a:r>
            <a:r>
              <a:rPr lang="en-US" dirty="0" err="1">
                <a:solidFill>
                  <a:schemeClr val="tx1"/>
                </a:solidFill>
              </a:rPr>
              <a:t>availab</a:t>
            </a:r>
            <a:r>
              <a:rPr lang="en-GB" dirty="0">
                <a:solidFill>
                  <a:schemeClr val="tx1"/>
                </a:solidFill>
              </a:rPr>
              <a:t>l</a:t>
            </a:r>
            <a:r>
              <a:rPr lang="en-US" dirty="0">
                <a:solidFill>
                  <a:schemeClr val="tx1"/>
                </a:solidFill>
              </a:rPr>
              <a:t>e</a:t>
            </a:r>
            <a:r>
              <a:rPr lang="en-GB" dirty="0">
                <a:solidFill>
                  <a:schemeClr val="tx1"/>
                </a:solidFill>
              </a:rPr>
              <a:t> in certain </a:t>
            </a:r>
            <a:r>
              <a:rPr lang="en-US" dirty="0">
                <a:solidFill>
                  <a:schemeClr val="tx1"/>
                </a:solidFill>
              </a:rPr>
              <a:t>areas that have been set by the Welsh Government (Swansea Council, 2019, p.1).</a:t>
            </a:r>
          </a:p>
          <a:p>
            <a:r>
              <a:rPr lang="en-US" dirty="0">
                <a:solidFill>
                  <a:schemeClr val="tx1"/>
                </a:solidFill>
              </a:rPr>
              <a:t>As a result, ‘a significant number of children living in poverty were likely to be excluded from Flying Start support’ (National Assembly for Wales, 2018, p. 4). This means that children living in less deprived areas are missing out on the Flying Start </a:t>
            </a:r>
            <a:r>
              <a:rPr lang="en-US" dirty="0" err="1">
                <a:solidFill>
                  <a:schemeClr val="tx1"/>
                </a:solidFill>
              </a:rPr>
              <a:t>programme</a:t>
            </a:r>
            <a:r>
              <a:rPr lang="en-US" dirty="0">
                <a:solidFill>
                  <a:schemeClr val="tx1"/>
                </a:solidFill>
              </a:rPr>
              <a:t>.</a:t>
            </a:r>
          </a:p>
          <a:p>
            <a:r>
              <a:rPr lang="en-US" dirty="0">
                <a:solidFill>
                  <a:schemeClr val="tx1"/>
                </a:solidFill>
              </a:rPr>
              <a:t>Therefore, there should be more Flying Start </a:t>
            </a:r>
            <a:r>
              <a:rPr lang="en-US" dirty="0" err="1">
                <a:solidFill>
                  <a:schemeClr val="tx1"/>
                </a:solidFill>
              </a:rPr>
              <a:t>programme</a:t>
            </a:r>
            <a:r>
              <a:rPr lang="en-US" dirty="0">
                <a:solidFill>
                  <a:schemeClr val="tx1"/>
                </a:solidFill>
              </a:rPr>
              <a:t> assembled and available, so that no child is excluded. </a:t>
            </a:r>
          </a:p>
          <a:p>
            <a:r>
              <a:rPr lang="en-US" dirty="0">
                <a:solidFill>
                  <a:schemeClr val="tx1"/>
                </a:solidFill>
              </a:rPr>
              <a:t>It is also important to mention that because of the way the system works there are children from families who are not deprived being offered and accepting places simply because of where they live. </a:t>
            </a:r>
          </a:p>
        </p:txBody>
      </p:sp>
    </p:spTree>
    <p:extLst>
      <p:ext uri="{BB962C8B-B14F-4D97-AF65-F5344CB8AC3E}">
        <p14:creationId xmlns:p14="http://schemas.microsoft.com/office/powerpoint/2010/main" val="1718633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ED4C-4E7E-427E-834F-36EC948366D8}"/>
              </a:ext>
            </a:extLst>
          </p:cNvPr>
          <p:cNvSpPr>
            <a:spLocks noGrp="1"/>
          </p:cNvSpPr>
          <p:nvPr>
            <p:ph type="title"/>
          </p:nvPr>
        </p:nvSpPr>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3A730D3D-C2C4-40CD-A0E3-8FE9F0AD3C45}"/>
              </a:ext>
            </a:extLst>
          </p:cNvPr>
          <p:cNvSpPr>
            <a:spLocks noGrp="1"/>
          </p:cNvSpPr>
          <p:nvPr>
            <p:ph idx="1"/>
          </p:nvPr>
        </p:nvSpPr>
        <p:spPr/>
        <p:txBody>
          <a:bodyPr>
            <a:normAutofit lnSpcReduction="10000"/>
          </a:bodyPr>
          <a:lstStyle/>
          <a:p>
            <a:r>
              <a:rPr lang="en-GB" sz="2200" dirty="0">
                <a:solidFill>
                  <a:schemeClr val="tx1"/>
                </a:solidFill>
              </a:rPr>
              <a:t>The Flying Start initiative is designed to tackle poverty. </a:t>
            </a:r>
          </a:p>
          <a:p>
            <a:r>
              <a:rPr lang="en-GB" sz="2200" dirty="0">
                <a:solidFill>
                  <a:schemeClr val="tx1"/>
                </a:solidFill>
              </a:rPr>
              <a:t>It could be said that the aim of this programme is to give support to children and families whose lives are affected by poverty and who live in deprived areas and who require support for financial aid. </a:t>
            </a:r>
          </a:p>
          <a:p>
            <a:r>
              <a:rPr lang="en-US" sz="2200" dirty="0">
                <a:solidFill>
                  <a:schemeClr val="tx1"/>
                </a:solidFill>
              </a:rPr>
              <a:t>All of the discussed elements within the Flying Start </a:t>
            </a:r>
            <a:r>
              <a:rPr lang="en-US" sz="2200" dirty="0" err="1">
                <a:solidFill>
                  <a:schemeClr val="tx1"/>
                </a:solidFill>
              </a:rPr>
              <a:t>programme</a:t>
            </a:r>
            <a:r>
              <a:rPr lang="en-US" sz="2200" dirty="0">
                <a:solidFill>
                  <a:schemeClr val="tx1"/>
                </a:solidFill>
              </a:rPr>
              <a:t> are designed to </a:t>
            </a:r>
            <a:r>
              <a:rPr lang="en-GB" sz="2200" dirty="0">
                <a:solidFill>
                  <a:schemeClr val="tx1"/>
                </a:solidFill>
              </a:rPr>
              <a:t>support children and their families who are </a:t>
            </a:r>
            <a:r>
              <a:rPr lang="en-US" dirty="0">
                <a:solidFill>
                  <a:srgbClr val="000000"/>
                </a:solidFill>
              </a:rPr>
              <a:t>assessed as eligible for the </a:t>
            </a:r>
            <a:r>
              <a:rPr lang="en-US" dirty="0" err="1">
                <a:solidFill>
                  <a:srgbClr val="000000"/>
                </a:solidFill>
              </a:rPr>
              <a:t>programme</a:t>
            </a:r>
            <a:r>
              <a:rPr lang="en-GB" sz="2200" dirty="0">
                <a:solidFill>
                  <a:schemeClr val="tx1"/>
                </a:solidFill>
              </a:rPr>
              <a:t>. </a:t>
            </a:r>
          </a:p>
          <a:p>
            <a:r>
              <a:rPr lang="en-US" sz="2200" dirty="0">
                <a:solidFill>
                  <a:schemeClr val="tx1"/>
                </a:solidFill>
              </a:rPr>
              <a:t>The aims of these elements are to provide children and their families with equal opportunities and to </a:t>
            </a:r>
            <a:r>
              <a:rPr lang="en-GB" sz="2200" dirty="0">
                <a:solidFill>
                  <a:schemeClr val="tx1"/>
                </a:solidFill>
              </a:rPr>
              <a:t>reduce </a:t>
            </a:r>
            <a:r>
              <a:rPr lang="en-US" sz="2200" dirty="0">
                <a:solidFill>
                  <a:schemeClr val="tx1"/>
                </a:solidFill>
              </a:rPr>
              <a:t>the gap between</a:t>
            </a:r>
            <a:r>
              <a:rPr lang="en-GB" sz="2200" dirty="0">
                <a:solidFill>
                  <a:schemeClr val="tx1"/>
                </a:solidFill>
              </a:rPr>
              <a:t> poverty </a:t>
            </a:r>
            <a:r>
              <a:rPr lang="en-US" sz="2200" dirty="0">
                <a:solidFill>
                  <a:schemeClr val="tx1"/>
                </a:solidFill>
              </a:rPr>
              <a:t>and educational attainment </a:t>
            </a:r>
            <a:r>
              <a:rPr lang="en-GB" sz="2200" dirty="0">
                <a:solidFill>
                  <a:schemeClr val="tx1"/>
                </a:solidFill>
              </a:rPr>
              <a:t>and provide positive outcomes for them. </a:t>
            </a:r>
          </a:p>
          <a:p>
            <a:r>
              <a:rPr lang="en-GB" sz="2200" dirty="0">
                <a:solidFill>
                  <a:schemeClr val="tx1"/>
                </a:solidFill>
              </a:rPr>
              <a:t>Many children have benefitted from Flying Start service. However, Flying Start programme is only available in certain areas of  Wales, therefore there </a:t>
            </a:r>
            <a:r>
              <a:rPr lang="en-US" sz="2200" dirty="0">
                <a:solidFill>
                  <a:schemeClr val="tx1"/>
                </a:solidFill>
              </a:rPr>
              <a:t>is</a:t>
            </a:r>
            <a:r>
              <a:rPr lang="en-GB" sz="2200" dirty="0">
                <a:solidFill>
                  <a:schemeClr val="tx1"/>
                </a:solidFill>
              </a:rPr>
              <a:t> </a:t>
            </a:r>
            <a:r>
              <a:rPr lang="en-US" sz="2200" dirty="0">
                <a:solidFill>
                  <a:schemeClr val="tx1"/>
                </a:solidFill>
              </a:rPr>
              <a:t>a </a:t>
            </a:r>
            <a:r>
              <a:rPr lang="en-GB" sz="2200" dirty="0">
                <a:solidFill>
                  <a:schemeClr val="tx1"/>
                </a:solidFill>
              </a:rPr>
              <a:t>significant number of children being excluded from that support. </a:t>
            </a:r>
          </a:p>
        </p:txBody>
      </p:sp>
    </p:spTree>
    <p:extLst>
      <p:ext uri="{BB962C8B-B14F-4D97-AF65-F5344CB8AC3E}">
        <p14:creationId xmlns:p14="http://schemas.microsoft.com/office/powerpoint/2010/main" val="3898753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FF407-3FA7-4572-95E1-0884EDF691AC}"/>
              </a:ext>
            </a:extLst>
          </p:cNvPr>
          <p:cNvSpPr>
            <a:spLocks noGrp="1"/>
          </p:cNvSpPr>
          <p:nvPr>
            <p:ph type="title"/>
          </p:nvPr>
        </p:nvSpPr>
        <p:spPr/>
        <p:txBody>
          <a:bodyPr/>
          <a:lstStyle/>
          <a:p>
            <a:r>
              <a:rPr lang="en-GB" dirty="0"/>
              <a:t>Thank you for listening.</a:t>
            </a:r>
            <a:br>
              <a:rPr lang="en-GB" dirty="0"/>
            </a:br>
            <a:br>
              <a:rPr lang="en-GB" dirty="0"/>
            </a:br>
            <a:r>
              <a:rPr lang="en-GB" dirty="0"/>
              <a:t>Are there any questions?</a:t>
            </a:r>
          </a:p>
        </p:txBody>
      </p:sp>
      <p:pic>
        <p:nvPicPr>
          <p:cNvPr id="4" name="Content Placeholder 3">
            <a:extLst>
              <a:ext uri="{FF2B5EF4-FFF2-40B4-BE49-F238E27FC236}">
                <a16:creationId xmlns:a16="http://schemas.microsoft.com/office/drawing/2014/main" id="{F81DB55B-8EBC-4423-B89B-287EEF4C5AF4}"/>
              </a:ext>
            </a:extLst>
          </p:cNvPr>
          <p:cNvPicPr>
            <a:picLocks noGrp="1" noChangeAspect="1"/>
          </p:cNvPicPr>
          <p:nvPr>
            <p:ph idx="1"/>
          </p:nvPr>
        </p:nvPicPr>
        <p:blipFill>
          <a:blip r:embed="rId2"/>
          <a:stretch>
            <a:fillRect/>
          </a:stretch>
        </p:blipFill>
        <p:spPr>
          <a:xfrm>
            <a:off x="5214916" y="802060"/>
            <a:ext cx="5248952" cy="5233826"/>
          </a:xfrm>
          <a:prstGeom prst="rect">
            <a:avLst/>
          </a:prstGeom>
        </p:spPr>
      </p:pic>
    </p:spTree>
    <p:extLst>
      <p:ext uri="{BB962C8B-B14F-4D97-AF65-F5344CB8AC3E}">
        <p14:creationId xmlns:p14="http://schemas.microsoft.com/office/powerpoint/2010/main" val="2603098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CF174-FEFC-44FF-937F-387A8E50ED42}"/>
              </a:ext>
            </a:extLst>
          </p:cNvPr>
          <p:cNvSpPr>
            <a:spLocks noGrp="1"/>
          </p:cNvSpPr>
          <p:nvPr>
            <p:ph type="title"/>
          </p:nvPr>
        </p:nvSpPr>
        <p:spPr/>
        <p:txBody>
          <a:bodyPr/>
          <a:lstStyle/>
          <a:p>
            <a:r>
              <a:rPr lang="en-US" dirty="0"/>
              <a:t>Reference list </a:t>
            </a:r>
            <a:endParaRPr lang="en-GB" dirty="0"/>
          </a:p>
        </p:txBody>
      </p:sp>
      <p:sp>
        <p:nvSpPr>
          <p:cNvPr id="3" name="Content Placeholder 2">
            <a:extLst>
              <a:ext uri="{FF2B5EF4-FFF2-40B4-BE49-F238E27FC236}">
                <a16:creationId xmlns:a16="http://schemas.microsoft.com/office/drawing/2014/main" id="{1CFD8964-4BE9-46B5-A94B-A01F83AC885E}"/>
              </a:ext>
            </a:extLst>
          </p:cNvPr>
          <p:cNvSpPr>
            <a:spLocks noGrp="1"/>
          </p:cNvSpPr>
          <p:nvPr>
            <p:ph idx="1"/>
          </p:nvPr>
        </p:nvSpPr>
        <p:spPr/>
        <p:txBody>
          <a:bodyPr>
            <a:normAutofit fontScale="92500" lnSpcReduction="10000"/>
          </a:bodyPr>
          <a:lstStyle/>
          <a:p>
            <a:r>
              <a:rPr lang="en-US" dirty="0">
                <a:solidFill>
                  <a:schemeClr val="tx1"/>
                </a:solidFill>
              </a:rPr>
              <a:t>National Assemble for  Wales (2018). Flagship Flying Start </a:t>
            </a:r>
            <a:r>
              <a:rPr lang="en-US" dirty="0" err="1">
                <a:solidFill>
                  <a:schemeClr val="tx1"/>
                </a:solidFill>
              </a:rPr>
              <a:t>programme</a:t>
            </a:r>
            <a:r>
              <a:rPr lang="en-US" dirty="0">
                <a:solidFill>
                  <a:schemeClr val="tx1"/>
                </a:solidFill>
              </a:rPr>
              <a:t> needs to reach more children in need, says Assembly committee. Available at: https://www.assembly.wales/en/newhome/pages/newsitem.aspx?itemid=1824  (Accessed 28 January 2020). </a:t>
            </a:r>
          </a:p>
          <a:p>
            <a:r>
              <a:rPr lang="en-US" dirty="0">
                <a:solidFill>
                  <a:schemeClr val="tx1"/>
                </a:solidFill>
              </a:rPr>
              <a:t>National Improvement Hub (2020). Scottish Attainment Challenge. Available at: https://education.gov.scot/improvement/learning-resources/scottish-attainment-challenge/ (Accessed 28 January 2020). </a:t>
            </a:r>
          </a:p>
          <a:p>
            <a:r>
              <a:rPr lang="en-US" dirty="0">
                <a:solidFill>
                  <a:schemeClr val="tx1"/>
                </a:solidFill>
              </a:rPr>
              <a:t>Joseph Rowntree Foundation (2020). What is poverty?. Available at: https://www.jrf.org.uk/our-work/what-is-poverty (Accessed 28 January 2020). </a:t>
            </a:r>
          </a:p>
          <a:p>
            <a:r>
              <a:rPr lang="en-US" dirty="0">
                <a:solidFill>
                  <a:schemeClr val="tx1"/>
                </a:solidFill>
              </a:rPr>
              <a:t>Swansea Council (2019). Flying Start. Available at: https://www.swansea.gov.uk/flyingstart (Accessed 11 February 2020). </a:t>
            </a:r>
          </a:p>
          <a:p>
            <a:r>
              <a:rPr lang="en-US" dirty="0">
                <a:solidFill>
                  <a:schemeClr val="tx1"/>
                </a:solidFill>
              </a:rPr>
              <a:t>Welsh Government (2019). </a:t>
            </a:r>
            <a:r>
              <a:rPr lang="en-GB" dirty="0">
                <a:solidFill>
                  <a:schemeClr val="tx1"/>
                </a:solidFill>
              </a:rPr>
              <a:t>Flying Start, summary statistics 2018-19. Available at:</a:t>
            </a:r>
            <a:r>
              <a:rPr lang="en-US" dirty="0">
                <a:solidFill>
                  <a:schemeClr val="tx1"/>
                </a:solidFill>
              </a:rPr>
              <a:t>https://gov.wales/sites/default/files/statistics-and-research/2019-08/flying-start-summary-statistics-april-2018-to-march-2019-190.pdf (Accessed 04 February 2020).</a:t>
            </a:r>
            <a:endParaRPr lang="en-US" dirty="0"/>
          </a:p>
        </p:txBody>
      </p:sp>
    </p:spTree>
    <p:extLst>
      <p:ext uri="{BB962C8B-B14F-4D97-AF65-F5344CB8AC3E}">
        <p14:creationId xmlns:p14="http://schemas.microsoft.com/office/powerpoint/2010/main" val="397229918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0" ma:contentTypeDescription="Create a new document." ma:contentTypeScope="" ma:versionID="74670224bc01931e04b1ee5524b7be73">
  <xsd:schema xmlns:xsd="http://www.w3.org/2001/XMLSchema" xmlns:xs="http://www.w3.org/2001/XMLSchema" xmlns:p="http://schemas.microsoft.com/office/2006/metadata/properties" targetNamespace="http://schemas.microsoft.com/office/2006/metadata/properties" ma:root="true" ma:fieldsID="669715b3dff5a44f817475275eb4e7b0">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AB6508-9741-4ECD-AFBE-BD8B07983ED3}">
  <ds:schemaRefs>
    <ds:schemaRef ds:uri="http://schemas.microsoft.com/sharepoint/v3/contenttype/forms"/>
  </ds:schemaRefs>
</ds:datastoreItem>
</file>

<file path=customXml/itemProps2.xml><?xml version="1.0" encoding="utf-8"?>
<ds:datastoreItem xmlns:ds="http://schemas.openxmlformats.org/officeDocument/2006/customXml" ds:itemID="{EF1B382B-382C-48B0-9AA5-831E1F97BADC}">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F181ED40-9E5A-4D0D-AA02-DB27E6AC0826}">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2456</TotalTime>
  <Words>924</Words>
  <Application>Microsoft Office PowerPoint</Application>
  <PresentationFormat>Widescreen</PresentationFormat>
  <Paragraphs>61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Corbel</vt:lpstr>
      <vt:lpstr>Wingdings 2</vt:lpstr>
      <vt:lpstr>Frame</vt:lpstr>
      <vt:lpstr>Flying Start</vt:lpstr>
      <vt:lpstr>What is poverty?</vt:lpstr>
      <vt:lpstr>What is attainment? </vt:lpstr>
      <vt:lpstr>Background of Flying Start.</vt:lpstr>
      <vt:lpstr>How implementation of  the Flying Start aims to reduce the gap between poverty and attainment?</vt:lpstr>
      <vt:lpstr>PowerPoint Presentation</vt:lpstr>
      <vt:lpstr>PowerPoint Presentation</vt:lpstr>
      <vt:lpstr>PowerPoint Presentation</vt:lpstr>
      <vt:lpstr>Is the Flying Start successful? </vt:lpstr>
      <vt:lpstr>PowerPoint Presentation</vt:lpstr>
      <vt:lpstr>Could the Flying Start initiative be improved? </vt:lpstr>
      <vt:lpstr>Conclusion </vt:lpstr>
      <vt:lpstr>Thank you for listening.  Are there any questions?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Flying Start</dc:title>
  <dc:creator>Sepal Habib</dc:creator>
  <cp:lastModifiedBy>sepal habib</cp:lastModifiedBy>
  <cp:revision>119</cp:revision>
  <dcterms:created xsi:type="dcterms:W3CDTF">2020-01-29T19:06:54Z</dcterms:created>
  <dcterms:modified xsi:type="dcterms:W3CDTF">2020-02-17T01:00:24Z</dcterms:modified>
</cp:coreProperties>
</file>