
<file path=[Content_Types].xml><?xml version="1.0" encoding="utf-8"?>
<Types xmlns="http://schemas.openxmlformats.org/package/2006/content-types">
  <Default Extension="bin" ContentType="application/vnd.ms-office.vbaPro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18" r:id="rId4"/>
    <p:sldMasterId id="2147483729" r:id="rId5"/>
  </p:sldMasterIdLst>
  <p:notesMasterIdLst>
    <p:notesMasterId r:id="rId19"/>
  </p:notesMasterIdLst>
  <p:handoutMasterIdLst>
    <p:handoutMasterId r:id="rId20"/>
  </p:handoutMasterIdLst>
  <p:sldIdLst>
    <p:sldId id="261" r:id="rId6"/>
    <p:sldId id="263" r:id="rId7"/>
    <p:sldId id="349" r:id="rId8"/>
    <p:sldId id="404" r:id="rId9"/>
    <p:sldId id="354" r:id="rId10"/>
    <p:sldId id="405" r:id="rId11"/>
    <p:sldId id="406" r:id="rId12"/>
    <p:sldId id="408" r:id="rId13"/>
    <p:sldId id="409" r:id="rId14"/>
    <p:sldId id="353" r:id="rId15"/>
    <p:sldId id="410" r:id="rId16"/>
    <p:sldId id="411" r:id="rId17"/>
    <p:sldId id="373" r:id="rId18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Gill Sans MT" panose="020B0502020104020203" pitchFamily="34" charset="77"/>
      <p:regular r:id="rId27"/>
      <p:bold r:id="rId28"/>
      <p:italic r:id="rId29"/>
      <p:boldItalic r:id="rId30"/>
    </p:embeddedFont>
    <p:embeddedFont>
      <p:font typeface="Rdg Vesta" panose="02000503060000020004" pitchFamily="2" charset="0"/>
      <p:regular r:id="rId31"/>
      <p:bold r:id="rId32"/>
      <p:italic r:id="rId33"/>
      <p:boldItalic r:id="rId34"/>
    </p:embeddedFont>
  </p:embeddedFontLst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Rdg Vesta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BF0071"/>
    <a:srgbClr val="D799A1"/>
    <a:srgbClr val="7EAF35"/>
    <a:srgbClr val="F3F3F3"/>
    <a:srgbClr val="F0F0F0"/>
    <a:srgbClr val="EEEEEE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83" autoAdjust="0"/>
    <p:restoredTop sz="95846" autoAdjust="0"/>
  </p:normalViewPr>
  <p:slideViewPr>
    <p:cSldViewPr showGuides="1">
      <p:cViewPr varScale="1">
        <p:scale>
          <a:sx n="112" d="100"/>
          <a:sy n="112" d="100"/>
        </p:scale>
        <p:origin x="1808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4096" y="21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font" Target="fonts/font6.fntdata"/><Relationship Id="rId39" Type="http://schemas.microsoft.com/office/2006/relationships/vbaProject" Target="vbaProject.bin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EA4DC2-CEAC-4AA9-BC35-772B4DC1E1ED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4D26E2D-7C18-4992-8A1C-448858078537}">
      <dgm:prSet phldrT="[Text]" custT="1"/>
      <dgm:spPr/>
      <dgm:t>
        <a:bodyPr/>
        <a:lstStyle/>
        <a:p>
          <a:r>
            <a:rPr lang="en-GB" sz="2000" b="1" dirty="0">
              <a:solidFill>
                <a:srgbClr val="FF0000"/>
              </a:solidFill>
            </a:rPr>
            <a:t>stocks</a:t>
          </a:r>
        </a:p>
      </dgm:t>
    </dgm:pt>
    <dgm:pt modelId="{F4C83632-EDA1-4BCD-B089-EAB3B633AF31}" type="parTrans" cxnId="{72915B39-95EF-4354-9D38-5FDE8095D45E}">
      <dgm:prSet/>
      <dgm:spPr/>
      <dgm:t>
        <a:bodyPr/>
        <a:lstStyle/>
        <a:p>
          <a:endParaRPr lang="en-GB"/>
        </a:p>
      </dgm:t>
    </dgm:pt>
    <dgm:pt modelId="{50618394-EE64-46B4-A30F-B8DE62214FD9}" type="sibTrans" cxnId="{72915B39-95EF-4354-9D38-5FDE8095D45E}">
      <dgm:prSet/>
      <dgm:spPr/>
      <dgm:t>
        <a:bodyPr/>
        <a:lstStyle/>
        <a:p>
          <a:endParaRPr lang="en-GB"/>
        </a:p>
      </dgm:t>
    </dgm:pt>
    <dgm:pt modelId="{0E8FC6B4-4995-469C-A9B8-18DCAE46A60A}">
      <dgm:prSet phldrT="[Text]" custT="1"/>
      <dgm:spPr/>
      <dgm:t>
        <a:bodyPr/>
        <a:lstStyle/>
        <a:p>
          <a:r>
            <a:rPr lang="en-GB" sz="1700" b="1" i="0" dirty="0">
              <a:solidFill>
                <a:srgbClr val="FF0000"/>
              </a:solidFill>
            </a:rPr>
            <a:t>Customers</a:t>
          </a:r>
        </a:p>
        <a:p>
          <a:r>
            <a:rPr lang="en-GB" sz="1400" b="1" i="1" dirty="0">
              <a:solidFill>
                <a:srgbClr val="0070C0"/>
              </a:solidFill>
            </a:rPr>
            <a:t>[Debtors]</a:t>
          </a:r>
        </a:p>
      </dgm:t>
    </dgm:pt>
    <dgm:pt modelId="{622BF5CB-9CD5-44AD-BAB7-F971E5D7B364}" type="parTrans" cxnId="{DF6AADF3-CE0B-491E-AB09-9DD93D364566}">
      <dgm:prSet/>
      <dgm:spPr/>
      <dgm:t>
        <a:bodyPr/>
        <a:lstStyle/>
        <a:p>
          <a:endParaRPr lang="en-GB"/>
        </a:p>
      </dgm:t>
    </dgm:pt>
    <dgm:pt modelId="{3A24CBA9-A531-4325-B0CA-E745D92CBD5F}" type="sibTrans" cxnId="{DF6AADF3-CE0B-491E-AB09-9DD93D364566}">
      <dgm:prSet/>
      <dgm:spPr/>
      <dgm:t>
        <a:bodyPr/>
        <a:lstStyle/>
        <a:p>
          <a:endParaRPr lang="en-GB"/>
        </a:p>
      </dgm:t>
    </dgm:pt>
    <dgm:pt modelId="{13355473-D221-46D6-9942-4B70166BE19C}">
      <dgm:prSet phldrT="[Text]"/>
      <dgm:spPr/>
      <dgm:t>
        <a:bodyPr/>
        <a:lstStyle/>
        <a:p>
          <a:r>
            <a:rPr lang="en-GB" b="1" dirty="0">
              <a:solidFill>
                <a:srgbClr val="FF0000"/>
              </a:solidFill>
            </a:rPr>
            <a:t>Cash</a:t>
          </a:r>
        </a:p>
      </dgm:t>
    </dgm:pt>
    <dgm:pt modelId="{0F07BDC1-14AE-4EA5-88AE-8FF31CB360C8}" type="parTrans" cxnId="{AB676F42-A654-488E-8C8D-6E29DA5E2F13}">
      <dgm:prSet/>
      <dgm:spPr/>
      <dgm:t>
        <a:bodyPr/>
        <a:lstStyle/>
        <a:p>
          <a:endParaRPr lang="en-GB"/>
        </a:p>
      </dgm:t>
    </dgm:pt>
    <dgm:pt modelId="{4602FD48-AE4B-49C8-8D07-96D43A2B3B90}" type="sibTrans" cxnId="{AB676F42-A654-488E-8C8D-6E29DA5E2F13}">
      <dgm:prSet/>
      <dgm:spPr/>
      <dgm:t>
        <a:bodyPr/>
        <a:lstStyle/>
        <a:p>
          <a:endParaRPr lang="en-GB"/>
        </a:p>
      </dgm:t>
    </dgm:pt>
    <dgm:pt modelId="{ED1E626E-9D80-4B5C-94A5-469C1DF52991}">
      <dgm:prSet phldrT="[Text]"/>
      <dgm:spPr/>
      <dgm:t>
        <a:bodyPr/>
        <a:lstStyle/>
        <a:p>
          <a:r>
            <a:rPr lang="en-GB" b="1" dirty="0">
              <a:solidFill>
                <a:srgbClr val="FF0000"/>
              </a:solidFill>
            </a:rPr>
            <a:t>Bank</a:t>
          </a:r>
        </a:p>
      </dgm:t>
    </dgm:pt>
    <dgm:pt modelId="{23D14E85-7B96-4072-854C-9D03556F0C54}" type="parTrans" cxnId="{F05BF6CD-71C3-4345-9123-F4B57AC429D8}">
      <dgm:prSet/>
      <dgm:spPr/>
      <dgm:t>
        <a:bodyPr/>
        <a:lstStyle/>
        <a:p>
          <a:endParaRPr lang="en-GB"/>
        </a:p>
      </dgm:t>
    </dgm:pt>
    <dgm:pt modelId="{8A4A356F-5C5F-4F18-97E3-C8D9DA39D913}" type="sibTrans" cxnId="{F05BF6CD-71C3-4345-9123-F4B57AC429D8}">
      <dgm:prSet/>
      <dgm:spPr/>
      <dgm:t>
        <a:bodyPr/>
        <a:lstStyle/>
        <a:p>
          <a:endParaRPr lang="en-GB"/>
        </a:p>
      </dgm:t>
    </dgm:pt>
    <dgm:pt modelId="{B3E36F36-818E-46AA-9E99-8081457878BD}">
      <dgm:prSet phldrT="[Text]" custT="1"/>
      <dgm:spPr/>
      <dgm:t>
        <a:bodyPr/>
        <a:lstStyle/>
        <a:p>
          <a:r>
            <a:rPr lang="en-GB" sz="1700" b="1" dirty="0">
              <a:solidFill>
                <a:srgbClr val="FF0000"/>
              </a:solidFill>
            </a:rPr>
            <a:t>Suppliers</a:t>
          </a:r>
        </a:p>
        <a:p>
          <a:r>
            <a:rPr lang="en-GB" sz="1400" b="1" i="1" dirty="0">
              <a:solidFill>
                <a:srgbClr val="0070C0"/>
              </a:solidFill>
            </a:rPr>
            <a:t>[Creditors]</a:t>
          </a:r>
        </a:p>
      </dgm:t>
    </dgm:pt>
    <dgm:pt modelId="{BE143F57-1C11-42AB-821E-1F81683ECF68}" type="parTrans" cxnId="{8C0DD082-566A-4AAD-B616-EB8232513EAC}">
      <dgm:prSet/>
      <dgm:spPr/>
      <dgm:t>
        <a:bodyPr/>
        <a:lstStyle/>
        <a:p>
          <a:endParaRPr lang="en-GB"/>
        </a:p>
      </dgm:t>
    </dgm:pt>
    <dgm:pt modelId="{BE1D9493-D01C-4606-8002-CBFE14873418}" type="sibTrans" cxnId="{8C0DD082-566A-4AAD-B616-EB8232513EAC}">
      <dgm:prSet/>
      <dgm:spPr/>
      <dgm:t>
        <a:bodyPr/>
        <a:lstStyle/>
        <a:p>
          <a:endParaRPr lang="en-GB"/>
        </a:p>
      </dgm:t>
    </dgm:pt>
    <dgm:pt modelId="{A0C60E5E-030A-4E05-82FA-AD1FBBB8EAA2}" type="pres">
      <dgm:prSet presAssocID="{52EA4DC2-CEAC-4AA9-BC35-772B4DC1E1ED}" presName="cycle" presStyleCnt="0">
        <dgm:presLayoutVars>
          <dgm:dir/>
          <dgm:resizeHandles val="exact"/>
        </dgm:presLayoutVars>
      </dgm:prSet>
      <dgm:spPr/>
    </dgm:pt>
    <dgm:pt modelId="{48F1AA17-E9AF-4745-BCD3-C6436EA8889E}" type="pres">
      <dgm:prSet presAssocID="{94D26E2D-7C18-4992-8A1C-448858078537}" presName="node" presStyleLbl="node1" presStyleIdx="0" presStyleCnt="5">
        <dgm:presLayoutVars>
          <dgm:bulletEnabled val="1"/>
        </dgm:presLayoutVars>
      </dgm:prSet>
      <dgm:spPr/>
    </dgm:pt>
    <dgm:pt modelId="{FB3862EE-2AF4-45AD-A067-2580B5A07FF1}" type="pres">
      <dgm:prSet presAssocID="{50618394-EE64-46B4-A30F-B8DE62214FD9}" presName="sibTrans" presStyleLbl="sibTrans2D1" presStyleIdx="0" presStyleCnt="5"/>
      <dgm:spPr/>
    </dgm:pt>
    <dgm:pt modelId="{0E2B24FE-253B-4F26-82DA-94677A221FD2}" type="pres">
      <dgm:prSet presAssocID="{50618394-EE64-46B4-A30F-B8DE62214FD9}" presName="connectorText" presStyleLbl="sibTrans2D1" presStyleIdx="0" presStyleCnt="5"/>
      <dgm:spPr/>
    </dgm:pt>
    <dgm:pt modelId="{66F171A7-3959-4BE6-B1BE-CF57F5909B14}" type="pres">
      <dgm:prSet presAssocID="{0E8FC6B4-4995-469C-A9B8-18DCAE46A60A}" presName="node" presStyleLbl="node1" presStyleIdx="1" presStyleCnt="5" custScaleX="117366" custRadScaleRad="99443" custRadScaleInc="-1855">
        <dgm:presLayoutVars>
          <dgm:bulletEnabled val="1"/>
        </dgm:presLayoutVars>
      </dgm:prSet>
      <dgm:spPr/>
    </dgm:pt>
    <dgm:pt modelId="{2C0BE972-9859-4EB8-8AE9-7CA94C576088}" type="pres">
      <dgm:prSet presAssocID="{3A24CBA9-A531-4325-B0CA-E745D92CBD5F}" presName="sibTrans" presStyleLbl="sibTrans2D1" presStyleIdx="1" presStyleCnt="5"/>
      <dgm:spPr/>
    </dgm:pt>
    <dgm:pt modelId="{8D4C605B-F1EB-4F14-8282-A500B6CCF70E}" type="pres">
      <dgm:prSet presAssocID="{3A24CBA9-A531-4325-B0CA-E745D92CBD5F}" presName="connectorText" presStyleLbl="sibTrans2D1" presStyleIdx="1" presStyleCnt="5"/>
      <dgm:spPr/>
    </dgm:pt>
    <dgm:pt modelId="{D24535E2-48AF-4D4F-8533-AFB4C7EEC575}" type="pres">
      <dgm:prSet presAssocID="{13355473-D221-46D6-9942-4B70166BE19C}" presName="node" presStyleLbl="node1" presStyleIdx="2" presStyleCnt="5">
        <dgm:presLayoutVars>
          <dgm:bulletEnabled val="1"/>
        </dgm:presLayoutVars>
      </dgm:prSet>
      <dgm:spPr/>
    </dgm:pt>
    <dgm:pt modelId="{74EE20EA-C34D-4C4D-B3ED-6F1F8CB10A18}" type="pres">
      <dgm:prSet presAssocID="{4602FD48-AE4B-49C8-8D07-96D43A2B3B90}" presName="sibTrans" presStyleLbl="sibTrans2D1" presStyleIdx="2" presStyleCnt="5"/>
      <dgm:spPr/>
    </dgm:pt>
    <dgm:pt modelId="{CEC1FABC-1770-4F0D-8CB5-BC02FEE58E62}" type="pres">
      <dgm:prSet presAssocID="{4602FD48-AE4B-49C8-8D07-96D43A2B3B90}" presName="connectorText" presStyleLbl="sibTrans2D1" presStyleIdx="2" presStyleCnt="5"/>
      <dgm:spPr/>
    </dgm:pt>
    <dgm:pt modelId="{E4159290-AE59-4C6F-9084-A62EE76E0D1E}" type="pres">
      <dgm:prSet presAssocID="{ED1E626E-9D80-4B5C-94A5-469C1DF52991}" presName="node" presStyleLbl="node1" presStyleIdx="3" presStyleCnt="5" custRadScaleRad="101435" custRadScaleInc="-1440">
        <dgm:presLayoutVars>
          <dgm:bulletEnabled val="1"/>
        </dgm:presLayoutVars>
      </dgm:prSet>
      <dgm:spPr/>
    </dgm:pt>
    <dgm:pt modelId="{4F1926ED-1228-4E6A-A7D3-CD09EB76CC81}" type="pres">
      <dgm:prSet presAssocID="{8A4A356F-5C5F-4F18-97E3-C8D9DA39D913}" presName="sibTrans" presStyleLbl="sibTrans2D1" presStyleIdx="3" presStyleCnt="5"/>
      <dgm:spPr/>
    </dgm:pt>
    <dgm:pt modelId="{22B119D1-3FD1-44F9-A9EB-75E18F1B3B55}" type="pres">
      <dgm:prSet presAssocID="{8A4A356F-5C5F-4F18-97E3-C8D9DA39D913}" presName="connectorText" presStyleLbl="sibTrans2D1" presStyleIdx="3" presStyleCnt="5"/>
      <dgm:spPr/>
    </dgm:pt>
    <dgm:pt modelId="{C658A904-52C1-4016-AC6C-EF9F9AFB235B}" type="pres">
      <dgm:prSet presAssocID="{B3E36F36-818E-46AA-9E99-8081457878BD}" presName="node" presStyleLbl="node1" presStyleIdx="4" presStyleCnt="5">
        <dgm:presLayoutVars>
          <dgm:bulletEnabled val="1"/>
        </dgm:presLayoutVars>
      </dgm:prSet>
      <dgm:spPr/>
    </dgm:pt>
    <dgm:pt modelId="{B01FC5E9-F99A-4A38-856C-6836BF3C3CA4}" type="pres">
      <dgm:prSet presAssocID="{BE1D9493-D01C-4606-8002-CBFE14873418}" presName="sibTrans" presStyleLbl="sibTrans2D1" presStyleIdx="4" presStyleCnt="5"/>
      <dgm:spPr/>
    </dgm:pt>
    <dgm:pt modelId="{324B4E1C-807C-456B-91B4-8E35BDE4B524}" type="pres">
      <dgm:prSet presAssocID="{BE1D9493-D01C-4606-8002-CBFE14873418}" presName="connectorText" presStyleLbl="sibTrans2D1" presStyleIdx="4" presStyleCnt="5"/>
      <dgm:spPr/>
    </dgm:pt>
  </dgm:ptLst>
  <dgm:cxnLst>
    <dgm:cxn modelId="{90DD4315-1FE4-4913-B8CE-B0A65D3B15B4}" type="presOf" srcId="{94D26E2D-7C18-4992-8A1C-448858078537}" destId="{48F1AA17-E9AF-4745-BCD3-C6436EA8889E}" srcOrd="0" destOrd="0" presId="urn:microsoft.com/office/officeart/2005/8/layout/cycle2"/>
    <dgm:cxn modelId="{D5D2151C-C932-4AB3-B083-70FC836A1896}" type="presOf" srcId="{3A24CBA9-A531-4325-B0CA-E745D92CBD5F}" destId="{8D4C605B-F1EB-4F14-8282-A500B6CCF70E}" srcOrd="1" destOrd="0" presId="urn:microsoft.com/office/officeart/2005/8/layout/cycle2"/>
    <dgm:cxn modelId="{F90EE123-58B5-48C7-84C0-0F2B03DC9CA1}" type="presOf" srcId="{ED1E626E-9D80-4B5C-94A5-469C1DF52991}" destId="{E4159290-AE59-4C6F-9084-A62EE76E0D1E}" srcOrd="0" destOrd="0" presId="urn:microsoft.com/office/officeart/2005/8/layout/cycle2"/>
    <dgm:cxn modelId="{4CA9AE25-F2B6-40D8-BC6D-4E9D9FB982A9}" type="presOf" srcId="{13355473-D221-46D6-9942-4B70166BE19C}" destId="{D24535E2-48AF-4D4F-8533-AFB4C7EEC575}" srcOrd="0" destOrd="0" presId="urn:microsoft.com/office/officeart/2005/8/layout/cycle2"/>
    <dgm:cxn modelId="{D2D3BA28-37EB-4A4A-B574-91C2F1A44BAD}" type="presOf" srcId="{3A24CBA9-A531-4325-B0CA-E745D92CBD5F}" destId="{2C0BE972-9859-4EB8-8AE9-7CA94C576088}" srcOrd="0" destOrd="0" presId="urn:microsoft.com/office/officeart/2005/8/layout/cycle2"/>
    <dgm:cxn modelId="{D471DF2C-5F15-4EE8-A52C-7B9AB939A9E6}" type="presOf" srcId="{8A4A356F-5C5F-4F18-97E3-C8D9DA39D913}" destId="{22B119D1-3FD1-44F9-A9EB-75E18F1B3B55}" srcOrd="1" destOrd="0" presId="urn:microsoft.com/office/officeart/2005/8/layout/cycle2"/>
    <dgm:cxn modelId="{4E0D4430-2B28-4738-8625-15F99DCDDC9F}" type="presOf" srcId="{50618394-EE64-46B4-A30F-B8DE62214FD9}" destId="{FB3862EE-2AF4-45AD-A067-2580B5A07FF1}" srcOrd="0" destOrd="0" presId="urn:microsoft.com/office/officeart/2005/8/layout/cycle2"/>
    <dgm:cxn modelId="{72915B39-95EF-4354-9D38-5FDE8095D45E}" srcId="{52EA4DC2-CEAC-4AA9-BC35-772B4DC1E1ED}" destId="{94D26E2D-7C18-4992-8A1C-448858078537}" srcOrd="0" destOrd="0" parTransId="{F4C83632-EDA1-4BCD-B089-EAB3B633AF31}" sibTransId="{50618394-EE64-46B4-A30F-B8DE62214FD9}"/>
    <dgm:cxn modelId="{AB676F42-A654-488E-8C8D-6E29DA5E2F13}" srcId="{52EA4DC2-CEAC-4AA9-BC35-772B4DC1E1ED}" destId="{13355473-D221-46D6-9942-4B70166BE19C}" srcOrd="2" destOrd="0" parTransId="{0F07BDC1-14AE-4EA5-88AE-8FF31CB360C8}" sibTransId="{4602FD48-AE4B-49C8-8D07-96D43A2B3B90}"/>
    <dgm:cxn modelId="{51A43543-549C-4BBE-9C2E-445D5E0574B6}" type="presOf" srcId="{BE1D9493-D01C-4606-8002-CBFE14873418}" destId="{B01FC5E9-F99A-4A38-856C-6836BF3C3CA4}" srcOrd="0" destOrd="0" presId="urn:microsoft.com/office/officeart/2005/8/layout/cycle2"/>
    <dgm:cxn modelId="{329B115A-8166-4B3E-8C03-20B32861B14C}" type="presOf" srcId="{BE1D9493-D01C-4606-8002-CBFE14873418}" destId="{324B4E1C-807C-456B-91B4-8E35BDE4B524}" srcOrd="1" destOrd="0" presId="urn:microsoft.com/office/officeart/2005/8/layout/cycle2"/>
    <dgm:cxn modelId="{8D8C115B-9B9E-45FB-B24B-01D50C2DED6F}" type="presOf" srcId="{4602FD48-AE4B-49C8-8D07-96D43A2B3B90}" destId="{CEC1FABC-1770-4F0D-8CB5-BC02FEE58E62}" srcOrd="1" destOrd="0" presId="urn:microsoft.com/office/officeart/2005/8/layout/cycle2"/>
    <dgm:cxn modelId="{A06BCD6A-3E1C-4992-AE39-10F00089F195}" type="presOf" srcId="{4602FD48-AE4B-49C8-8D07-96D43A2B3B90}" destId="{74EE20EA-C34D-4C4D-B3ED-6F1F8CB10A18}" srcOrd="0" destOrd="0" presId="urn:microsoft.com/office/officeart/2005/8/layout/cycle2"/>
    <dgm:cxn modelId="{5FA5386D-CD97-4884-8E05-5854CD8A9A7A}" type="presOf" srcId="{50618394-EE64-46B4-A30F-B8DE62214FD9}" destId="{0E2B24FE-253B-4F26-82DA-94677A221FD2}" srcOrd="1" destOrd="0" presId="urn:microsoft.com/office/officeart/2005/8/layout/cycle2"/>
    <dgm:cxn modelId="{72232571-63C1-4C27-B618-CBC72FA92C4B}" type="presOf" srcId="{B3E36F36-818E-46AA-9E99-8081457878BD}" destId="{C658A904-52C1-4016-AC6C-EF9F9AFB235B}" srcOrd="0" destOrd="0" presId="urn:microsoft.com/office/officeart/2005/8/layout/cycle2"/>
    <dgm:cxn modelId="{6A16DA79-7EF2-429F-876C-03CCB27855CD}" type="presOf" srcId="{52EA4DC2-CEAC-4AA9-BC35-772B4DC1E1ED}" destId="{A0C60E5E-030A-4E05-82FA-AD1FBBB8EAA2}" srcOrd="0" destOrd="0" presId="urn:microsoft.com/office/officeart/2005/8/layout/cycle2"/>
    <dgm:cxn modelId="{8C0DD082-566A-4AAD-B616-EB8232513EAC}" srcId="{52EA4DC2-CEAC-4AA9-BC35-772B4DC1E1ED}" destId="{B3E36F36-818E-46AA-9E99-8081457878BD}" srcOrd="4" destOrd="0" parTransId="{BE143F57-1C11-42AB-821E-1F81683ECF68}" sibTransId="{BE1D9493-D01C-4606-8002-CBFE14873418}"/>
    <dgm:cxn modelId="{EB861691-384C-4E84-B09E-BDF6449B84DF}" type="presOf" srcId="{8A4A356F-5C5F-4F18-97E3-C8D9DA39D913}" destId="{4F1926ED-1228-4E6A-A7D3-CD09EB76CC81}" srcOrd="0" destOrd="0" presId="urn:microsoft.com/office/officeart/2005/8/layout/cycle2"/>
    <dgm:cxn modelId="{6DD613A6-BEDF-4657-B7FE-C99D331C3471}" type="presOf" srcId="{0E8FC6B4-4995-469C-A9B8-18DCAE46A60A}" destId="{66F171A7-3959-4BE6-B1BE-CF57F5909B14}" srcOrd="0" destOrd="0" presId="urn:microsoft.com/office/officeart/2005/8/layout/cycle2"/>
    <dgm:cxn modelId="{F05BF6CD-71C3-4345-9123-F4B57AC429D8}" srcId="{52EA4DC2-CEAC-4AA9-BC35-772B4DC1E1ED}" destId="{ED1E626E-9D80-4B5C-94A5-469C1DF52991}" srcOrd="3" destOrd="0" parTransId="{23D14E85-7B96-4072-854C-9D03556F0C54}" sibTransId="{8A4A356F-5C5F-4F18-97E3-C8D9DA39D913}"/>
    <dgm:cxn modelId="{DF6AADF3-CE0B-491E-AB09-9DD93D364566}" srcId="{52EA4DC2-CEAC-4AA9-BC35-772B4DC1E1ED}" destId="{0E8FC6B4-4995-469C-A9B8-18DCAE46A60A}" srcOrd="1" destOrd="0" parTransId="{622BF5CB-9CD5-44AD-BAB7-F971E5D7B364}" sibTransId="{3A24CBA9-A531-4325-B0CA-E745D92CBD5F}"/>
    <dgm:cxn modelId="{8ECDCDED-397C-4236-8107-612A4F3DEA04}" type="presParOf" srcId="{A0C60E5E-030A-4E05-82FA-AD1FBBB8EAA2}" destId="{48F1AA17-E9AF-4745-BCD3-C6436EA8889E}" srcOrd="0" destOrd="0" presId="urn:microsoft.com/office/officeart/2005/8/layout/cycle2"/>
    <dgm:cxn modelId="{1582829F-52D5-4372-8833-619D7B99A5EA}" type="presParOf" srcId="{A0C60E5E-030A-4E05-82FA-AD1FBBB8EAA2}" destId="{FB3862EE-2AF4-45AD-A067-2580B5A07FF1}" srcOrd="1" destOrd="0" presId="urn:microsoft.com/office/officeart/2005/8/layout/cycle2"/>
    <dgm:cxn modelId="{D8C47216-357F-463A-8CFC-38E91705DC0E}" type="presParOf" srcId="{FB3862EE-2AF4-45AD-A067-2580B5A07FF1}" destId="{0E2B24FE-253B-4F26-82DA-94677A221FD2}" srcOrd="0" destOrd="0" presId="urn:microsoft.com/office/officeart/2005/8/layout/cycle2"/>
    <dgm:cxn modelId="{DF425E93-5D50-4F53-8C47-D5E52EEB3558}" type="presParOf" srcId="{A0C60E5E-030A-4E05-82FA-AD1FBBB8EAA2}" destId="{66F171A7-3959-4BE6-B1BE-CF57F5909B14}" srcOrd="2" destOrd="0" presId="urn:microsoft.com/office/officeart/2005/8/layout/cycle2"/>
    <dgm:cxn modelId="{0261CCE4-521B-416D-8FD0-DD3DDEC5A3B0}" type="presParOf" srcId="{A0C60E5E-030A-4E05-82FA-AD1FBBB8EAA2}" destId="{2C0BE972-9859-4EB8-8AE9-7CA94C576088}" srcOrd="3" destOrd="0" presId="urn:microsoft.com/office/officeart/2005/8/layout/cycle2"/>
    <dgm:cxn modelId="{7D5E48E7-9421-43E0-997E-6A2FCB97E030}" type="presParOf" srcId="{2C0BE972-9859-4EB8-8AE9-7CA94C576088}" destId="{8D4C605B-F1EB-4F14-8282-A500B6CCF70E}" srcOrd="0" destOrd="0" presId="urn:microsoft.com/office/officeart/2005/8/layout/cycle2"/>
    <dgm:cxn modelId="{34843A50-3325-43D2-AF5F-7C417BB83F24}" type="presParOf" srcId="{A0C60E5E-030A-4E05-82FA-AD1FBBB8EAA2}" destId="{D24535E2-48AF-4D4F-8533-AFB4C7EEC575}" srcOrd="4" destOrd="0" presId="urn:microsoft.com/office/officeart/2005/8/layout/cycle2"/>
    <dgm:cxn modelId="{28080397-2CEC-4D5C-9ED7-807F5C3E726F}" type="presParOf" srcId="{A0C60E5E-030A-4E05-82FA-AD1FBBB8EAA2}" destId="{74EE20EA-C34D-4C4D-B3ED-6F1F8CB10A18}" srcOrd="5" destOrd="0" presId="urn:microsoft.com/office/officeart/2005/8/layout/cycle2"/>
    <dgm:cxn modelId="{6CF93FED-B93A-47B1-B511-FA528475726C}" type="presParOf" srcId="{74EE20EA-C34D-4C4D-B3ED-6F1F8CB10A18}" destId="{CEC1FABC-1770-4F0D-8CB5-BC02FEE58E62}" srcOrd="0" destOrd="0" presId="urn:microsoft.com/office/officeart/2005/8/layout/cycle2"/>
    <dgm:cxn modelId="{B5C9EDAF-FB97-4AEA-B9B3-E894020294FB}" type="presParOf" srcId="{A0C60E5E-030A-4E05-82FA-AD1FBBB8EAA2}" destId="{E4159290-AE59-4C6F-9084-A62EE76E0D1E}" srcOrd="6" destOrd="0" presId="urn:microsoft.com/office/officeart/2005/8/layout/cycle2"/>
    <dgm:cxn modelId="{AC5203DF-F92F-4BFC-A8D7-A0F6F93B4034}" type="presParOf" srcId="{A0C60E5E-030A-4E05-82FA-AD1FBBB8EAA2}" destId="{4F1926ED-1228-4E6A-A7D3-CD09EB76CC81}" srcOrd="7" destOrd="0" presId="urn:microsoft.com/office/officeart/2005/8/layout/cycle2"/>
    <dgm:cxn modelId="{114B038D-406D-43FB-B922-D6EE7CFDBC97}" type="presParOf" srcId="{4F1926ED-1228-4E6A-A7D3-CD09EB76CC81}" destId="{22B119D1-3FD1-44F9-A9EB-75E18F1B3B55}" srcOrd="0" destOrd="0" presId="urn:microsoft.com/office/officeart/2005/8/layout/cycle2"/>
    <dgm:cxn modelId="{D838BF3C-06FA-400E-BCDE-E5FDD0FFE799}" type="presParOf" srcId="{A0C60E5E-030A-4E05-82FA-AD1FBBB8EAA2}" destId="{C658A904-52C1-4016-AC6C-EF9F9AFB235B}" srcOrd="8" destOrd="0" presId="urn:microsoft.com/office/officeart/2005/8/layout/cycle2"/>
    <dgm:cxn modelId="{2120B6E5-15B4-439E-B44B-E7F52384D978}" type="presParOf" srcId="{A0C60E5E-030A-4E05-82FA-AD1FBBB8EAA2}" destId="{B01FC5E9-F99A-4A38-856C-6836BF3C3CA4}" srcOrd="9" destOrd="0" presId="urn:microsoft.com/office/officeart/2005/8/layout/cycle2"/>
    <dgm:cxn modelId="{6459B884-7C7B-4485-BFB1-5D56DCA138FD}" type="presParOf" srcId="{B01FC5E9-F99A-4A38-856C-6836BF3C3CA4}" destId="{324B4E1C-807C-456B-91B4-8E35BDE4B524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F1AA17-E9AF-4745-BCD3-C6436EA8889E}">
      <dsp:nvSpPr>
        <dsp:cNvPr id="0" name=""/>
        <dsp:cNvSpPr/>
      </dsp:nvSpPr>
      <dsp:spPr>
        <a:xfrm>
          <a:off x="1752650" y="504"/>
          <a:ext cx="923621" cy="9236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rgbClr val="FF0000"/>
              </a:solidFill>
            </a:rPr>
            <a:t>stocks</a:t>
          </a:r>
        </a:p>
      </dsp:txBody>
      <dsp:txXfrm>
        <a:off x="1887911" y="135765"/>
        <a:ext cx="653099" cy="653099"/>
      </dsp:txXfrm>
    </dsp:sp>
    <dsp:sp modelId="{FB3862EE-2AF4-45AD-A067-2580B5A07FF1}">
      <dsp:nvSpPr>
        <dsp:cNvPr id="0" name=""/>
        <dsp:cNvSpPr/>
      </dsp:nvSpPr>
      <dsp:spPr>
        <a:xfrm rot="2153344">
          <a:off x="2639702" y="690754"/>
          <a:ext cx="211725" cy="3117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>
        <a:off x="2645731" y="734481"/>
        <a:ext cx="148208" cy="187034"/>
      </dsp:txXfrm>
    </dsp:sp>
    <dsp:sp modelId="{66F171A7-3959-4BE6-B1BE-CF57F5909B14}">
      <dsp:nvSpPr>
        <dsp:cNvPr id="0" name=""/>
        <dsp:cNvSpPr/>
      </dsp:nvSpPr>
      <dsp:spPr>
        <a:xfrm>
          <a:off x="2783363" y="804346"/>
          <a:ext cx="1084017" cy="9236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i="0" kern="1200" dirty="0">
              <a:solidFill>
                <a:srgbClr val="FF0000"/>
              </a:solidFill>
            </a:rPr>
            <a:t>Customers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i="1" kern="1200" dirty="0">
              <a:solidFill>
                <a:srgbClr val="0070C0"/>
              </a:solidFill>
            </a:rPr>
            <a:t>[Debtors]</a:t>
          </a:r>
        </a:p>
      </dsp:txBody>
      <dsp:txXfrm>
        <a:off x="2942114" y="939607"/>
        <a:ext cx="766515" cy="653099"/>
      </dsp:txXfrm>
    </dsp:sp>
    <dsp:sp modelId="{2C0BE972-9859-4EB8-8AE9-7CA94C576088}">
      <dsp:nvSpPr>
        <dsp:cNvPr id="0" name=""/>
        <dsp:cNvSpPr/>
      </dsp:nvSpPr>
      <dsp:spPr>
        <a:xfrm rot="6446912">
          <a:off x="2994725" y="1771068"/>
          <a:ext cx="245916" cy="3117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 rot="10800000">
        <a:off x="3042673" y="1798222"/>
        <a:ext cx="172141" cy="187034"/>
      </dsp:txXfrm>
    </dsp:sp>
    <dsp:sp modelId="{D24535E2-48AF-4D4F-8533-AFB4C7EEC575}">
      <dsp:nvSpPr>
        <dsp:cNvPr id="0" name=""/>
        <dsp:cNvSpPr/>
      </dsp:nvSpPr>
      <dsp:spPr>
        <a:xfrm>
          <a:off x="2445748" y="2133641"/>
          <a:ext cx="923621" cy="9236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rgbClr val="FF0000"/>
              </a:solidFill>
            </a:rPr>
            <a:t>Cash</a:t>
          </a:r>
        </a:p>
      </dsp:txBody>
      <dsp:txXfrm>
        <a:off x="2581009" y="2268902"/>
        <a:ext cx="653099" cy="653099"/>
      </dsp:txXfrm>
    </dsp:sp>
    <dsp:sp modelId="{74EE20EA-C34D-4C4D-B3ED-6F1F8CB10A18}">
      <dsp:nvSpPr>
        <dsp:cNvPr id="0" name=""/>
        <dsp:cNvSpPr/>
      </dsp:nvSpPr>
      <dsp:spPr>
        <a:xfrm rot="10798750">
          <a:off x="2097945" y="2439840"/>
          <a:ext cx="245780" cy="3117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 rot="10800000">
        <a:off x="2171679" y="2502171"/>
        <a:ext cx="172046" cy="187034"/>
      </dsp:txXfrm>
    </dsp:sp>
    <dsp:sp modelId="{E4159290-AE59-4C6F-9084-A62EE76E0D1E}">
      <dsp:nvSpPr>
        <dsp:cNvPr id="0" name=""/>
        <dsp:cNvSpPr/>
      </dsp:nvSpPr>
      <dsp:spPr>
        <a:xfrm>
          <a:off x="1058390" y="2134145"/>
          <a:ext cx="923621" cy="9236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rgbClr val="FF0000"/>
              </a:solidFill>
            </a:rPr>
            <a:t>Bank</a:t>
          </a:r>
        </a:p>
      </dsp:txBody>
      <dsp:txXfrm>
        <a:off x="1193651" y="2269406"/>
        <a:ext cx="653099" cy="653099"/>
      </dsp:txXfrm>
    </dsp:sp>
    <dsp:sp modelId="{4F1926ED-1228-4E6A-A7D3-CD09EB76CC81}">
      <dsp:nvSpPr>
        <dsp:cNvPr id="0" name=""/>
        <dsp:cNvSpPr/>
      </dsp:nvSpPr>
      <dsp:spPr>
        <a:xfrm rot="15123128">
          <a:off x="1186126" y="1787270"/>
          <a:ext cx="245229" cy="3117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 rot="10800000">
        <a:off x="1234246" y="1884608"/>
        <a:ext cx="171660" cy="187034"/>
      </dsp:txXfrm>
    </dsp:sp>
    <dsp:sp modelId="{C658A904-52C1-4016-AC6C-EF9F9AFB235B}">
      <dsp:nvSpPr>
        <dsp:cNvPr id="0" name=""/>
        <dsp:cNvSpPr/>
      </dsp:nvSpPr>
      <dsp:spPr>
        <a:xfrm>
          <a:off x="631194" y="815290"/>
          <a:ext cx="923621" cy="9236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solidFill>
                <a:srgbClr val="FF0000"/>
              </a:solidFill>
            </a:rPr>
            <a:t>Suppliers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i="1" kern="1200" dirty="0">
              <a:solidFill>
                <a:srgbClr val="0070C0"/>
              </a:solidFill>
            </a:rPr>
            <a:t>[Creditors]</a:t>
          </a:r>
        </a:p>
      </dsp:txBody>
      <dsp:txXfrm>
        <a:off x="766455" y="950551"/>
        <a:ext cx="653099" cy="653099"/>
      </dsp:txXfrm>
    </dsp:sp>
    <dsp:sp modelId="{B01FC5E9-F99A-4A38-856C-6836BF3C3CA4}">
      <dsp:nvSpPr>
        <dsp:cNvPr id="0" name=""/>
        <dsp:cNvSpPr/>
      </dsp:nvSpPr>
      <dsp:spPr>
        <a:xfrm rot="19440000">
          <a:off x="1525536" y="717925"/>
          <a:ext cx="245164" cy="31172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>
        <a:off x="1532559" y="801885"/>
        <a:ext cx="171615" cy="187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873" cy="49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GB" dirty="0">
              <a:solidFill>
                <a:srgbClr val="BF0071"/>
              </a:solidFill>
            </a:endParaRPr>
          </a:p>
        </p:txBody>
      </p:sp>
      <p:sp>
        <p:nvSpPr>
          <p:cNvPr id="459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802" y="0"/>
            <a:ext cx="2945873" cy="49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GB" dirty="0">
              <a:solidFill>
                <a:srgbClr val="BF0071"/>
              </a:solidFill>
            </a:endParaRPr>
          </a:p>
        </p:txBody>
      </p:sp>
      <p:sp>
        <p:nvSpPr>
          <p:cNvPr id="459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9987"/>
            <a:ext cx="2945873" cy="496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GB" dirty="0">
              <a:solidFill>
                <a:srgbClr val="BF0071"/>
              </a:solidFill>
            </a:endParaRPr>
          </a:p>
        </p:txBody>
      </p:sp>
      <p:sp>
        <p:nvSpPr>
          <p:cNvPr id="459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802" y="9429987"/>
            <a:ext cx="2945873" cy="496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E2DCF08D-6481-43DA-8A15-15EA1A6A8146}" type="slidenum">
              <a:rPr lang="en-GB">
                <a:solidFill>
                  <a:srgbClr val="BF0071"/>
                </a:solidFill>
              </a:rPr>
              <a:pPr/>
              <a:t>‹#›</a:t>
            </a:fld>
            <a:endParaRPr lang="en-GB" dirty="0">
              <a:solidFill>
                <a:srgbClr val="BF007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1319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873" cy="49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197" y="0"/>
            <a:ext cx="2945873" cy="49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47" y="4715793"/>
            <a:ext cx="5438783" cy="446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390"/>
            <a:ext cx="2945873" cy="49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197" y="9428390"/>
            <a:ext cx="2945873" cy="49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3" tIns="46095" rIns="92193" bIns="46095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447E8B6-FA9F-46D1-9616-8ECF1D3221B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7730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dg Vesta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47E8B6-FA9F-46D1-9616-8ECF1D3221B0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934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163914-19EC-47EF-AA41-CC1606C5D9B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194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163914-19EC-47EF-AA41-CC1606C5D9B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902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163914-19EC-47EF-AA41-CC1606C5D9B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77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1pPr>
            <a:lvl2pPr marL="742950" indent="-285750"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2pPr>
            <a:lvl3pPr marL="1143000" indent="-228600"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3pPr>
            <a:lvl4pPr marL="1600200" indent="-228600"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4pPr>
            <a:lvl5pPr marL="2057400" indent="-228600"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404516-C471-49F4-9304-6A8110A284E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6275" y="808038"/>
            <a:ext cx="5386388" cy="4040187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77067" y="5027084"/>
            <a:ext cx="2582173" cy="2398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924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3136"/>
            <a:ext cx="9144000" cy="3781866"/>
          </a:xfrm>
          <a:prstGeom prst="rect">
            <a:avLst/>
          </a:prstGeom>
        </p:spPr>
      </p:pic>
      <p:sp>
        <p:nvSpPr>
          <p:cNvPr id="26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755650" y="2844280"/>
            <a:ext cx="7920038" cy="647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6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55576" y="1124744"/>
            <a:ext cx="7983538" cy="1719064"/>
          </a:xfrm>
        </p:spPr>
        <p:txBody>
          <a:bodyPr wrap="square"/>
          <a:lstStyle>
            <a:lvl1pPr>
              <a:lnSpc>
                <a:spcPct val="900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C1B392-042E-7A4F-A3C8-F714D3F98D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406C1-2B80-4660-856E-9D94CAFFB47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457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 bldLvl="5">
        <p:tmplLst>
          <p:tmpl lvl="1"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600200"/>
            <a:ext cx="7992888" cy="4525963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2438" y="6519863"/>
            <a:ext cx="676275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A406C1-2B80-4660-856E-9D94CAFFB47A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274638"/>
            <a:ext cx="619283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3725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none" baseline="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2438" y="6519863"/>
            <a:ext cx="676275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A406C1-2B80-4660-856E-9D94CAFFB47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8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23112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 sz="2800"/>
            </a:lvl1pPr>
            <a:lvl2pPr>
              <a:buClr>
                <a:schemeClr val="tx2"/>
              </a:buClr>
              <a:defRPr sz="2400"/>
            </a:lvl2pPr>
            <a:lvl3pPr>
              <a:buClr>
                <a:schemeClr val="tx2"/>
              </a:buClr>
              <a:defRPr sz="2000"/>
            </a:lvl3pPr>
            <a:lvl4pPr>
              <a:buClr>
                <a:schemeClr val="tx2"/>
              </a:buClr>
              <a:defRPr sz="1800"/>
            </a:lvl4pPr>
            <a:lvl5pPr>
              <a:buClr>
                <a:schemeClr val="tx2"/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 sz="2800"/>
            </a:lvl1pPr>
            <a:lvl2pPr>
              <a:buClr>
                <a:schemeClr val="tx2"/>
              </a:buClr>
              <a:defRPr sz="2400"/>
            </a:lvl2pPr>
            <a:lvl3pPr>
              <a:buClr>
                <a:schemeClr val="tx2"/>
              </a:buClr>
              <a:defRPr sz="2000"/>
            </a:lvl3pPr>
            <a:lvl4pPr>
              <a:buClr>
                <a:schemeClr val="tx2"/>
              </a:buClr>
              <a:defRPr sz="1800"/>
            </a:lvl4pPr>
            <a:lvl5pPr>
              <a:buClr>
                <a:schemeClr val="tx2"/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2438" y="6519863"/>
            <a:ext cx="676275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A406C1-2B80-4660-856E-9D94CAFFB47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106336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>
            <a:spLocks noGrp="1"/>
          </p:cNvSpPr>
          <p:nvPr>
            <p:ph sz="half" idx="11"/>
          </p:nvPr>
        </p:nvSpPr>
        <p:spPr>
          <a:xfrm>
            <a:off x="457200" y="2390899"/>
            <a:ext cx="4038600" cy="4134445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 sz="2800"/>
            </a:lvl1pPr>
            <a:lvl2pPr>
              <a:buClr>
                <a:schemeClr val="tx2"/>
              </a:buClr>
              <a:defRPr sz="2400"/>
            </a:lvl2pPr>
            <a:lvl3pPr>
              <a:buClr>
                <a:schemeClr val="tx2"/>
              </a:buClr>
              <a:defRPr sz="2000"/>
            </a:lvl3pPr>
            <a:lvl4pPr>
              <a:buClr>
                <a:schemeClr val="tx2"/>
              </a:buClr>
              <a:defRPr sz="1800"/>
            </a:lvl4pPr>
            <a:lvl5pPr>
              <a:buClr>
                <a:schemeClr val="tx2"/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2311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1137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51137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Rectangle 13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8072438" y="6519863"/>
            <a:ext cx="676275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A406C1-2B80-4660-856E-9D94CAFFB47A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Content Placeholder 3"/>
          <p:cNvSpPr>
            <a:spLocks noGrp="1"/>
          </p:cNvSpPr>
          <p:nvPr>
            <p:ph sz="half" idx="12"/>
          </p:nvPr>
        </p:nvSpPr>
        <p:spPr>
          <a:xfrm>
            <a:off x="4648200" y="2390899"/>
            <a:ext cx="4038600" cy="4134445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 sz="2800"/>
            </a:lvl1pPr>
            <a:lvl2pPr>
              <a:buClr>
                <a:schemeClr val="tx2"/>
              </a:buClr>
              <a:defRPr sz="2400"/>
            </a:lvl2pPr>
            <a:lvl3pPr>
              <a:buClr>
                <a:schemeClr val="tx2"/>
              </a:buClr>
              <a:defRPr sz="2000"/>
            </a:lvl3pPr>
            <a:lvl4pPr>
              <a:buClr>
                <a:schemeClr val="tx2"/>
              </a:buClr>
              <a:defRPr sz="1800"/>
            </a:lvl4pPr>
            <a:lvl5pPr>
              <a:buClr>
                <a:schemeClr val="tx2"/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926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2438" y="6519863"/>
            <a:ext cx="676275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A406C1-2B80-4660-856E-9D94CAFFB47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03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0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054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492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3946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59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901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2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115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3892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691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4948" cy="822960"/>
          </a:xfrm>
        </p:spPr>
        <p:txBody>
          <a:bodyPr lIns="91440" tIns="0" rIns="9144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3"/>
            <a:ext cx="7584948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573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784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8"/>
            <a:ext cx="5800725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492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750" y="439738"/>
            <a:ext cx="1184400" cy="530852"/>
          </a:xfrm>
          <a:prstGeom prst="rect">
            <a:avLst/>
          </a:prstGeo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274638"/>
            <a:ext cx="619283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600200"/>
            <a:ext cx="793115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2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2438" y="6519863"/>
            <a:ext cx="676275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A406C1-2B80-4660-856E-9D94CAFFB47A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/>
          <p:cNvSpPr/>
          <p:nvPr/>
        </p:nvSpPr>
        <p:spPr bwMode="hidden">
          <a:xfrm>
            <a:off x="7380312" y="0"/>
            <a:ext cx="1763688" cy="1052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231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7" r:id="rId6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p" bldLvl="5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base" latinLnBrk="0" hangingPunct="1">
        <a:lnSpc>
          <a:spcPct val="110000"/>
        </a:lnSpc>
        <a:spcBef>
          <a:spcPts val="1200"/>
        </a:spcBef>
        <a:spcAft>
          <a:spcPct val="0"/>
        </a:spcAft>
        <a:buClr>
          <a:schemeClr val="tx2"/>
        </a:buClr>
        <a:buSzTx/>
        <a:buFontTx/>
        <a:buChar char="•"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marR="0" indent="-285750" algn="l" defTabSz="914400" rtl="0" eaLnBrk="1" fontAlgn="base" latinLnBrk="0" hangingPunct="1">
        <a:lnSpc>
          <a:spcPct val="110000"/>
        </a:lnSpc>
        <a:spcBef>
          <a:spcPts val="1200"/>
        </a:spcBef>
        <a:spcAft>
          <a:spcPct val="0"/>
        </a:spcAft>
        <a:buClr>
          <a:schemeClr val="tx2"/>
        </a:buClr>
        <a:buSzTx/>
        <a:buFont typeface="Rdg Vesta" pitchFamily="2" charset="0"/>
        <a:buChar char="–"/>
        <a:tabLst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marR="0" indent="-228600" algn="l" defTabSz="914400" rtl="0" eaLnBrk="1" fontAlgn="base" latinLnBrk="0" hangingPunct="1">
        <a:lnSpc>
          <a:spcPct val="110000"/>
        </a:lnSpc>
        <a:spcBef>
          <a:spcPts val="1200"/>
        </a:spcBef>
        <a:spcAft>
          <a:spcPct val="0"/>
        </a:spcAft>
        <a:buClr>
          <a:schemeClr val="tx2"/>
        </a:buClr>
        <a:buSzTx/>
        <a:buFontTx/>
        <a:buChar char="•"/>
        <a:tabLst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marR="0" indent="-228600" algn="l" defTabSz="914400" rtl="0" eaLnBrk="1" fontAlgn="base" latinLnBrk="0" hangingPunct="1">
        <a:lnSpc>
          <a:spcPct val="110000"/>
        </a:lnSpc>
        <a:spcBef>
          <a:spcPts val="1200"/>
        </a:spcBef>
        <a:spcAft>
          <a:spcPct val="0"/>
        </a:spcAft>
        <a:buClr>
          <a:schemeClr val="tx2"/>
        </a:buClr>
        <a:buSzTx/>
        <a:buFont typeface="Rdg Vesta" pitchFamily="2" charset="0"/>
        <a:buChar char="–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marR="0" indent="-228600" algn="l" defTabSz="914400" rtl="0" eaLnBrk="1" fontAlgn="base" latinLnBrk="0" hangingPunct="1">
        <a:lnSpc>
          <a:spcPct val="110000"/>
        </a:lnSpc>
        <a:spcBef>
          <a:spcPts val="1200"/>
        </a:spcBef>
        <a:spcAft>
          <a:spcPct val="0"/>
        </a:spcAft>
        <a:buClr>
          <a:schemeClr val="tx2"/>
        </a:buClr>
        <a:buSzTx/>
        <a:buFont typeface="Rdg Vesta" pitchFamily="2" charset="0"/>
        <a:buChar char="»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9144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5734"/>
            <a:ext cx="75438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pPr/>
              <a:t>3/3/23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4978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755650" y="2844280"/>
            <a:ext cx="7992814" cy="1520824"/>
          </a:xfrm>
        </p:spPr>
        <p:txBody>
          <a:bodyPr/>
          <a:lstStyle/>
          <a:p>
            <a:endParaRPr lang="en-GB" b="1" i="1" dirty="0">
              <a:solidFill>
                <a:srgbClr val="0070C0"/>
              </a:solidFill>
            </a:endParaRPr>
          </a:p>
          <a:p>
            <a:r>
              <a:rPr lang="en-GB" b="1" i="1" dirty="0">
                <a:solidFill>
                  <a:srgbClr val="0070C0"/>
                </a:solidFill>
              </a:rPr>
              <a:t>LECTURE 3: </a:t>
            </a:r>
            <a:r>
              <a:rPr lang="en-GB" dirty="0">
                <a:solidFill>
                  <a:srgbClr val="FF0000"/>
                </a:solidFill>
              </a:rPr>
              <a:t>Standard Costing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Contemporary Issues in Performance Management</a:t>
            </a:r>
            <a:br>
              <a:rPr lang="en-GB" sz="3000" dirty="0"/>
            </a:br>
            <a:endParaRPr lang="en-GB" sz="3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160549-2471-704E-8649-86492A63CC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406C1-2B80-4660-856E-9D94CAFFB47A}" type="slidenum">
              <a:rPr lang="en-GB" smtClean="0"/>
              <a:pPr/>
              <a:t>1</a:t>
            </a:fld>
            <a:endParaRPr lang="en-GB" dirty="0"/>
          </a:p>
        </p:txBody>
      </p:sp>
      <p:pic>
        <p:nvPicPr>
          <p:cNvPr id="5" name="Picture 2" descr="University of Wales Trinity Saint David">
            <a:extLst>
              <a:ext uri="{FF2B5EF4-FFF2-40B4-BE49-F238E27FC236}">
                <a16:creationId xmlns:a16="http://schemas.microsoft.com/office/drawing/2014/main" id="{99945ABC-4F8C-334F-B233-9CB22F33C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468" y="0"/>
            <a:ext cx="1664617" cy="75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781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338719"/>
            <a:ext cx="9144000" cy="365557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en-GB" dirty="0"/>
              <a:t>Explain the nature and purpose of an operational control system and the role of budgets, standards and variances. </a:t>
            </a:r>
          </a:p>
          <a:p>
            <a:r>
              <a:rPr lang="en-GB" dirty="0"/>
              <a:t>Set standard costs for product/service</a:t>
            </a:r>
          </a:p>
          <a:p>
            <a:r>
              <a:rPr lang="en-GB" dirty="0"/>
              <a:t>Compile flexible budgets and calculate variances </a:t>
            </a:r>
          </a:p>
          <a:p>
            <a:r>
              <a:rPr lang="en-GB" dirty="0"/>
              <a:t>Reconcile budgeted profit with actual profit </a:t>
            </a:r>
          </a:p>
          <a:p>
            <a:r>
              <a:rPr lang="en-GB" dirty="0"/>
              <a:t>Analyse causes of variances and the need for their investigation </a:t>
            </a:r>
          </a:p>
          <a:p>
            <a:r>
              <a:rPr lang="en-GB" dirty="0"/>
              <a:t>Explain the limitations of traditional standard costing systems, especially in relation to performance measurement and management </a:t>
            </a:r>
          </a:p>
        </p:txBody>
      </p:sp>
      <p:pic>
        <p:nvPicPr>
          <p:cNvPr id="4" name="Picture 9" descr="conference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50"/>
            <a:ext cx="9144000" cy="3212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-69043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5000" dirty="0">
                <a:solidFill>
                  <a:srgbClr val="FF0000"/>
                </a:solidFill>
              </a:rPr>
              <a:t>Learning </a:t>
            </a:r>
            <a:br>
              <a:rPr lang="en-GB" sz="5000" dirty="0">
                <a:solidFill>
                  <a:srgbClr val="FF0000"/>
                </a:solidFill>
              </a:rPr>
            </a:br>
            <a:r>
              <a:rPr lang="en-GB" sz="5000" dirty="0">
                <a:solidFill>
                  <a:srgbClr val="FF0000"/>
                </a:solidFill>
              </a:rPr>
              <a:t>Outcomes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406C1-2B80-4660-856E-9D94CAFFB47A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0491937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Budgeting systems </a:t>
            </a:r>
            <a:r>
              <a:rPr lang="en-GB" dirty="0"/>
              <a:t>(Home Study)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000" dirty="0"/>
          </a:p>
          <a:p>
            <a:r>
              <a:rPr lang="en-GB" sz="3000" dirty="0"/>
              <a:t>1. Incremental Budgeting system</a:t>
            </a:r>
          </a:p>
          <a:p>
            <a:r>
              <a:rPr lang="en-GB" sz="3000" dirty="0"/>
              <a:t>2. Zero-based Budgeting system</a:t>
            </a:r>
          </a:p>
          <a:p>
            <a:r>
              <a:rPr lang="en-GB" sz="3000" dirty="0"/>
              <a:t>3. Rolling Budgets</a:t>
            </a:r>
          </a:p>
          <a:p>
            <a:r>
              <a:rPr lang="en-GB" sz="3000" dirty="0"/>
              <a:t>4. Fixed and Flexible Budgets</a:t>
            </a:r>
          </a:p>
          <a:p>
            <a:r>
              <a:rPr lang="en-GB" sz="3000" dirty="0"/>
              <a:t>5. Beyond Budgets</a:t>
            </a:r>
          </a:p>
        </p:txBody>
      </p:sp>
    </p:spTree>
    <p:extLst>
      <p:ext uri="{BB962C8B-B14F-4D97-AF65-F5344CB8AC3E}">
        <p14:creationId xmlns:p14="http://schemas.microsoft.com/office/powerpoint/2010/main" val="1344443600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Task I: WOOD Plc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250" dirty="0"/>
          </a:p>
          <a:p>
            <a:r>
              <a:rPr lang="en-GB" sz="2250" dirty="0"/>
              <a:t>Prepare the following monthly budget information </a:t>
            </a:r>
            <a:r>
              <a:rPr lang="en-GB" sz="2250" i="1" dirty="0"/>
              <a:t>for each product </a:t>
            </a:r>
            <a:r>
              <a:rPr lang="en-GB" sz="2250" dirty="0"/>
              <a:t>for the months of April, May and June 2015:</a:t>
            </a:r>
          </a:p>
          <a:p>
            <a:pPr lvl="0"/>
            <a:endParaRPr lang="en-GB" sz="2250" dirty="0"/>
          </a:p>
          <a:p>
            <a:pPr lvl="0"/>
            <a:r>
              <a:rPr lang="en-GB" sz="2250" dirty="0"/>
              <a:t>1. The sales budget in units and in terms of revenue; </a:t>
            </a:r>
          </a:p>
          <a:p>
            <a:pPr lvl="0"/>
            <a:r>
              <a:rPr lang="en-GB" sz="2250" dirty="0"/>
              <a:t>2. The production budget (in units).</a:t>
            </a:r>
          </a:p>
        </p:txBody>
      </p:sp>
    </p:spTree>
    <p:extLst>
      <p:ext uri="{BB962C8B-B14F-4D97-AF65-F5344CB8AC3E}">
        <p14:creationId xmlns:p14="http://schemas.microsoft.com/office/powerpoint/2010/main" val="261358659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850898" y="3656521"/>
          <a:ext cx="7683504" cy="19633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0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1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1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154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Month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Units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Selling price per unit £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Revenue £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   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April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30,000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60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1,800,000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May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30,900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60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1,854,000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June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31,827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60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1,909,620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92,727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5,563,620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50900" y="1233169"/>
          <a:ext cx="7683502" cy="20282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0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1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1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89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Month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Units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Selling price per unit £                         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Revenue      £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April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40,000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44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1,760,000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May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41,200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44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1,812,800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June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42,436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44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1,867,184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123,636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5,439,984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-977900" y="-1118671"/>
            <a:ext cx="584134" cy="34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hangingPunct="0"/>
            <a:r>
              <a:rPr lang="en-GB" altLang="zh-CN" sz="90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Product 1</a:t>
            </a:r>
            <a:endParaRPr lang="en-GB" altLang="zh-CN" sz="900"/>
          </a:p>
          <a:p>
            <a:pPr defTabSz="685800" eaLnBrk="0" hangingPunct="0"/>
            <a:r>
              <a:rPr lang="en-GB" altLang="zh-CN" sz="90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Product 2</a:t>
            </a:r>
            <a:endParaRPr lang="en-GB" altLang="zh-CN" sz="1350"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50898" y="3348359"/>
            <a:ext cx="1148712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8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Product 1</a:t>
            </a:r>
            <a:endParaRPr lang="en-GB" sz="1200" b="1" dirty="0">
              <a:solidFill>
                <a:srgbClr val="0070C0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0898" y="925104"/>
            <a:ext cx="1148712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800" b="1" dirty="0">
                <a:solidFill>
                  <a:srgbClr val="0070C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Product 2</a:t>
            </a:r>
            <a:endParaRPr lang="en-GB" sz="1200" b="1" dirty="0">
              <a:solidFill>
                <a:srgbClr val="0070C0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2006" y="929013"/>
            <a:ext cx="5085688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18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sales budget in units and in terms of revenue:</a:t>
            </a:r>
            <a:endParaRPr lang="en-GB" sz="1200" b="1" dirty="0">
              <a:solidFill>
                <a:srgbClr val="FF0000"/>
              </a:solidFill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43898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Product 1:</a:t>
            </a:r>
            <a:br>
              <a:rPr lang="en-GB" dirty="0"/>
            </a:br>
            <a:r>
              <a:rPr lang="en-GB" dirty="0"/>
              <a:t>production budget in units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09650" y="2314579"/>
          <a:ext cx="6572250" cy="2849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92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1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4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34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dirty="0">
                          <a:effectLst/>
                        </a:rPr>
                        <a:t> </a:t>
                      </a:r>
                      <a:endParaRPr lang="en-GB" sz="15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>
                          <a:effectLst/>
                        </a:rPr>
                        <a:t>Units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April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May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June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9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Closing inventory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6,180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6,365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6,556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Sales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30,000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30,900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31,827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36,180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37,265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38,383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9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Less: opening inventory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(0)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(6,180)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(6,365)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Production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36,180 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31,085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32,018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716002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Product 2:</a:t>
            </a:r>
            <a:br>
              <a:rPr lang="en-GB" dirty="0"/>
            </a:br>
            <a:r>
              <a:rPr lang="en-GB" dirty="0"/>
              <a:t>production budget in units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09650" y="2314579"/>
          <a:ext cx="6572250" cy="2849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92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1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4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34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 dirty="0">
                          <a:effectLst/>
                        </a:rPr>
                        <a:t> </a:t>
                      </a:r>
                      <a:endParaRPr lang="en-GB" sz="15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>
                          <a:effectLst/>
                        </a:rPr>
                        <a:t>Units</a:t>
                      </a:r>
                      <a:endParaRPr lang="en-GB" sz="15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April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May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June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9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Closing inventory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8,240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  <a:latin typeface="+mn-lt"/>
                          <a:ea typeface="+mn-ea"/>
                          <a:cs typeface="+mn-cs"/>
                        </a:rPr>
                        <a:t>8,487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  <a:latin typeface="+mn-lt"/>
                          <a:ea typeface="+mn-ea"/>
                          <a:cs typeface="+mn-cs"/>
                        </a:rPr>
                        <a:t>8,742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Sales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40,000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41,200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u="sng" dirty="0">
                          <a:effectLst/>
                        </a:rPr>
                        <a:t>42,436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 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48,240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49,687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  <a:latin typeface="+mn-lt"/>
                          <a:ea typeface="+mn-ea"/>
                          <a:cs typeface="+mn-cs"/>
                        </a:rPr>
                        <a:t>51,178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9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Less: opening inventory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(0)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(8,240)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(8,487)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>
                          <a:effectLst/>
                        </a:rPr>
                        <a:t>Production</a:t>
                      </a:r>
                      <a:endParaRPr lang="en-GB" sz="19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48,240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41,447 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900" dirty="0">
                          <a:effectLst/>
                        </a:rPr>
                        <a:t>42,691</a:t>
                      </a:r>
                      <a:endParaRPr lang="en-GB" sz="19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5766333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2951" y="1483519"/>
            <a:ext cx="3720704" cy="486966"/>
          </a:xfrm>
        </p:spPr>
        <p:txBody>
          <a:bodyPr>
            <a:normAutofit fontScale="77500" lnSpcReduction="20000"/>
          </a:bodyPr>
          <a:lstStyle/>
          <a:p>
            <a:pPr algn="l" eaLnBrk="1" hangingPunct="1"/>
            <a:r>
              <a:rPr lang="en-GB" altLang="en-US" sz="3000" dirty="0">
                <a:solidFill>
                  <a:srgbClr val="FF0000"/>
                </a:solidFill>
              </a:rPr>
              <a:t>Working capital cycle</a:t>
            </a:r>
            <a:r>
              <a:rPr lang="en-GB" altLang="en-US" sz="2250" i="1" dirty="0">
                <a:solidFill>
                  <a:srgbClr val="FF0000"/>
                </a:solidFill>
              </a:rPr>
              <a:t>*</a:t>
            </a:r>
          </a:p>
        </p:txBody>
      </p:sp>
      <p:sp useBgFill="1">
        <p:nvSpPr>
          <p:cNvPr id="4099" name="Title 1"/>
          <p:cNvSpPr>
            <a:spLocks noGrp="1"/>
          </p:cNvSpPr>
          <p:nvPr>
            <p:ph type="ctrTitle"/>
          </p:nvPr>
        </p:nvSpPr>
        <p:spPr>
          <a:xfrm>
            <a:off x="1143000" y="944167"/>
            <a:ext cx="6858000" cy="539353"/>
          </a:xfrm>
        </p:spPr>
        <p:txBody>
          <a:bodyPr>
            <a:normAutofit/>
          </a:bodyPr>
          <a:lstStyle/>
          <a:p>
            <a:r>
              <a:rPr lang="en-GB" altLang="en-US" sz="3000" b="1" i="1" dirty="0">
                <a:solidFill>
                  <a:srgbClr val="0070C0"/>
                </a:solidFill>
              </a:rPr>
              <a:t>Cash Budget and Working Capital Finance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3894535" y="1780933"/>
          <a:ext cx="4509120" cy="3057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821419" y="1483519"/>
            <a:ext cx="2940956" cy="4126706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Aft>
                <a:spcPct val="40000"/>
              </a:spcAft>
              <a:buChar char="•"/>
              <a:defRPr sz="3200">
                <a:solidFill>
                  <a:schemeClr val="accent2"/>
                </a:solidFill>
                <a:latin typeface="Gill Sans MT" panose="020B0502020104020203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accent2"/>
                </a:solidFill>
                <a:latin typeface="Gill Sans MT" panose="020B0502020104020203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9pPr>
          </a:lstStyle>
          <a:p>
            <a:pPr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b="1" dirty="0">
                <a:solidFill>
                  <a:srgbClr val="FF0000"/>
                </a:solidFill>
                <a:cs typeface="Times New Roman" panose="02020603050405020304" pitchFamily="18" charset="0"/>
              </a:rPr>
              <a:t>What is Working Capital?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000000"/>
                </a:solidFill>
                <a:cs typeface="Times New Roman" panose="02020603050405020304" pitchFamily="18" charset="0"/>
              </a:rPr>
              <a:t>Current Assets</a:t>
            </a:r>
            <a:r>
              <a:rPr lang="en-GB" altLang="en-US" sz="1275" dirty="0">
                <a:solidFill>
                  <a:srgbClr val="BD582C"/>
                </a:solidFill>
                <a:cs typeface="Times New Roman" panose="02020603050405020304" pitchFamily="18" charset="0"/>
              </a:rPr>
              <a:t>	       		£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000000"/>
                </a:solidFill>
                <a:cs typeface="Times New Roman" panose="02020603050405020304" pitchFamily="18" charset="0"/>
              </a:rPr>
              <a:t>Stocks		     		25,000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000000"/>
                </a:solidFill>
                <a:cs typeface="Times New Roman" panose="02020603050405020304" pitchFamily="18" charset="0"/>
              </a:rPr>
              <a:t>Trade Debtors		     	36,000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000000"/>
                </a:solidFill>
                <a:cs typeface="Times New Roman" panose="02020603050405020304" pitchFamily="18" charset="0"/>
              </a:rPr>
              <a:t>Cash &amp; Bank Balances	</a:t>
            </a:r>
            <a:r>
              <a:rPr lang="en-GB" altLang="en-US" sz="1275" u="sng" dirty="0">
                <a:solidFill>
                  <a:srgbClr val="000000"/>
                </a:solidFill>
                <a:cs typeface="Times New Roman" panose="02020603050405020304" pitchFamily="18" charset="0"/>
              </a:rPr>
              <a:t>14,000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BD582C"/>
                </a:solidFill>
                <a:cs typeface="Times New Roman" panose="02020603050405020304" pitchFamily="18" charset="0"/>
              </a:rPr>
              <a:t>		</a:t>
            </a:r>
            <a:r>
              <a:rPr lang="en-GB" altLang="en-US" sz="1275" i="1" dirty="0">
                <a:solidFill>
                  <a:srgbClr val="BD582C"/>
                </a:solidFill>
                <a:cs typeface="Times New Roman" panose="02020603050405020304" pitchFamily="18" charset="0"/>
              </a:rPr>
              <a:t>    		       </a:t>
            </a:r>
            <a:r>
              <a:rPr lang="en-GB" altLang="en-US" sz="1275" b="1" i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75,000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000000"/>
                </a:solidFill>
                <a:cs typeface="Times New Roman" panose="02020603050405020304" pitchFamily="18" charset="0"/>
              </a:rPr>
              <a:t>Current Liabilities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000000"/>
                </a:solidFill>
                <a:cs typeface="Times New Roman" panose="02020603050405020304" pitchFamily="18" charset="0"/>
              </a:rPr>
              <a:t>Trade Creditors	      	29,000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000000"/>
                </a:solidFill>
                <a:cs typeface="Times New Roman" panose="02020603050405020304" pitchFamily="18" charset="0"/>
              </a:rPr>
              <a:t>Bank Overdraft	       	  	  6,000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000000"/>
                </a:solidFill>
                <a:cs typeface="Times New Roman" panose="02020603050405020304" pitchFamily="18" charset="0"/>
              </a:rPr>
              <a:t>Accruals                           </a:t>
            </a:r>
            <a:r>
              <a:rPr lang="en-GB" altLang="en-US" sz="1275" u="sng" dirty="0">
                <a:solidFill>
                  <a:srgbClr val="000000"/>
                </a:solidFill>
                <a:cs typeface="Times New Roman" panose="02020603050405020304" pitchFamily="18" charset="0"/>
              </a:rPr>
              <a:t>5,000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BD582C"/>
                </a:solidFill>
                <a:cs typeface="Times New Roman" panose="02020603050405020304" pitchFamily="18" charset="0"/>
              </a:rPr>
              <a:t>		    		      </a:t>
            </a:r>
            <a:r>
              <a:rPr lang="en-GB" altLang="en-US" sz="1275" b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GB" altLang="en-US" sz="1275" b="1" i="1" u="sng" dirty="0">
                <a:solidFill>
                  <a:srgbClr val="FF0000"/>
                </a:solidFill>
                <a:cs typeface="Times New Roman" panose="02020603050405020304" pitchFamily="18" charset="0"/>
              </a:rPr>
              <a:t>40,000</a:t>
            </a:r>
            <a:endParaRPr lang="en-GB" altLang="en-US" sz="1275" b="1" i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dirty="0">
                <a:solidFill>
                  <a:srgbClr val="FF0000"/>
                </a:solidFill>
                <a:cs typeface="Times New Roman" panose="02020603050405020304" pitchFamily="18" charset="0"/>
              </a:rPr>
              <a:t>Working Capital	       </a:t>
            </a:r>
            <a:r>
              <a:rPr lang="en-GB" altLang="en-US" sz="1275" b="1" dirty="0">
                <a:solidFill>
                  <a:srgbClr val="FF0000"/>
                </a:solidFill>
                <a:cs typeface="Times New Roman" panose="02020603050405020304" pitchFamily="18" charset="0"/>
              </a:rPr>
              <a:t>35,000</a:t>
            </a:r>
            <a:r>
              <a:rPr lang="en-GB" altLang="en-US" sz="1275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i="1" dirty="0">
                <a:solidFill>
                  <a:srgbClr val="FF0000"/>
                </a:solidFill>
                <a:cs typeface="Times New Roman" panose="02020603050405020304" pitchFamily="18" charset="0"/>
              </a:rPr>
              <a:t>[75,000-40,000]</a:t>
            </a:r>
          </a:p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500" i="1" dirty="0">
                <a:solidFill>
                  <a:srgbClr val="0070C0"/>
                </a:solidFill>
                <a:cs typeface="Times New Roman" panose="02020603050405020304" pitchFamily="18" charset="0"/>
              </a:rPr>
              <a:t>Generally, the working capital size depends on the business type and the sector. e.g. a manufacturing business would need more working capital than a trading and a service business in that order.  </a:t>
            </a: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3894535" y="4838700"/>
            <a:ext cx="4811315" cy="771525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Aft>
                <a:spcPct val="40000"/>
              </a:spcAft>
              <a:buChar char="•"/>
              <a:defRPr sz="3200">
                <a:solidFill>
                  <a:schemeClr val="accent2"/>
                </a:solidFill>
                <a:latin typeface="Gill Sans MT" panose="020B0502020104020203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accent2"/>
                </a:solidFill>
                <a:latin typeface="Gill Sans MT" panose="020B0502020104020203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9pPr>
          </a:lstStyle>
          <a:p>
            <a:pPr algn="just" defTabSz="342900" fontAlgn="auto">
              <a:lnSpc>
                <a:spcPct val="80000"/>
              </a:lnSpc>
              <a:spcBef>
                <a:spcPts val="0"/>
              </a:spcBef>
              <a:buNone/>
            </a:pPr>
            <a:r>
              <a:rPr lang="en-GB" altLang="en-US" sz="1275" i="1" dirty="0">
                <a:solidFill>
                  <a:srgbClr val="0070C0"/>
                </a:solidFill>
                <a:cs typeface="Times New Roman" panose="02020603050405020304" pitchFamily="18" charset="0"/>
              </a:rPr>
              <a:t>Working capital cycle (also called cash operating cycle) is the average number of days in a year, that it takes a business to convert stocks to cash. A lengthy working capital cycle relative to industry average indicates inefficiency and potential loss of cash in managing working capital.    </a:t>
            </a:r>
          </a:p>
        </p:txBody>
      </p:sp>
    </p:spTree>
    <p:extLst>
      <p:ext uri="{BB962C8B-B14F-4D97-AF65-F5344CB8AC3E}">
        <p14:creationId xmlns:p14="http://schemas.microsoft.com/office/powerpoint/2010/main" val="17790978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animBg="1"/>
      <p:bldP spid="2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3" name="Title 1"/>
          <p:cNvSpPr txBox="1">
            <a:spLocks/>
          </p:cNvSpPr>
          <p:nvPr/>
        </p:nvSpPr>
        <p:spPr bwMode="auto">
          <a:xfrm>
            <a:off x="1257300" y="971550"/>
            <a:ext cx="6858000" cy="1038225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2500" anchor="ctr"/>
          <a:lstStyle>
            <a:lvl1pPr algn="l">
              <a:spcAft>
                <a:spcPct val="40000"/>
              </a:spcAft>
              <a:buChar char="•"/>
              <a:defRPr sz="3200">
                <a:solidFill>
                  <a:schemeClr val="accent2"/>
                </a:solidFill>
                <a:latin typeface="Gill Sans MT" panose="020B0502020104020203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accent2"/>
                </a:solidFill>
                <a:latin typeface="Gill Sans MT" panose="020B0502020104020203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9pPr>
          </a:lstStyle>
          <a:p>
            <a:pPr defTabSz="342900" fontAlgn="auto">
              <a:spcBef>
                <a:spcPts val="0"/>
              </a:spcBef>
              <a:spcAft>
                <a:spcPct val="0"/>
              </a:spcAft>
              <a:buNone/>
            </a:pPr>
            <a:r>
              <a:rPr lang="en-GB" altLang="en-US" sz="3600" b="1" dirty="0">
                <a:solidFill>
                  <a:srgbClr val="0070C0"/>
                </a:solidFill>
                <a:latin typeface="Calibri Light"/>
              </a:rPr>
              <a:t>The Management of Working Capital</a:t>
            </a:r>
          </a:p>
        </p:txBody>
      </p:sp>
      <p:sp>
        <p:nvSpPr>
          <p:cNvPr id="5124" name="Content Placeholder 2"/>
          <p:cNvSpPr txBox="1">
            <a:spLocks/>
          </p:cNvSpPr>
          <p:nvPr/>
        </p:nvSpPr>
        <p:spPr bwMode="auto">
          <a:xfrm>
            <a:off x="1500188" y="2219325"/>
            <a:ext cx="6372225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>
              <a:spcAft>
                <a:spcPct val="40000"/>
              </a:spcAft>
              <a:buChar char="•"/>
              <a:defRPr sz="3200">
                <a:solidFill>
                  <a:schemeClr val="accent2"/>
                </a:solidFill>
                <a:latin typeface="Gill Sans MT" panose="020B0502020104020203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accent2"/>
                </a:solidFill>
                <a:latin typeface="Gill Sans MT" panose="020B0502020104020203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9pPr>
          </a:lstStyle>
          <a:p>
            <a:pPr marL="257175" indent="-257175" defTabSz="342900" fontAlgn="auto">
              <a:spcBef>
                <a:spcPts val="0"/>
              </a:spcBef>
            </a:pPr>
            <a:r>
              <a:rPr lang="en-GB" altLang="en-US" sz="2250" dirty="0">
                <a:solidFill>
                  <a:srgbClr val="000000"/>
                </a:solidFill>
              </a:rPr>
              <a:t>The objective of working capital management is to ensure that working capital held is not too much or too little</a:t>
            </a:r>
          </a:p>
          <a:p>
            <a:pPr marL="257175" indent="-257175" defTabSz="342900" fontAlgn="auto">
              <a:spcBef>
                <a:spcPts val="0"/>
              </a:spcBef>
            </a:pPr>
            <a:r>
              <a:rPr lang="en-GB" altLang="en-US" sz="2250" dirty="0">
                <a:solidFill>
                  <a:srgbClr val="000000"/>
                </a:solidFill>
              </a:rPr>
              <a:t>Too much working capital relative to needs or business size are symptoms of over-capitalisation </a:t>
            </a:r>
            <a:r>
              <a:rPr lang="en-GB" altLang="en-US" sz="2250" dirty="0">
                <a:solidFill>
                  <a:srgbClr val="FF0000"/>
                </a:solidFill>
              </a:rPr>
              <a:t>(</a:t>
            </a:r>
            <a:r>
              <a:rPr lang="en-GB" altLang="en-US" sz="2250" i="1" dirty="0">
                <a:solidFill>
                  <a:srgbClr val="FF0000"/>
                </a:solidFill>
              </a:rPr>
              <a:t>or under-trading</a:t>
            </a:r>
            <a:r>
              <a:rPr lang="en-GB" altLang="en-US" sz="2250" dirty="0">
                <a:solidFill>
                  <a:srgbClr val="FF0000"/>
                </a:solidFill>
              </a:rPr>
              <a:t>)</a:t>
            </a:r>
          </a:p>
          <a:p>
            <a:pPr marL="257175" indent="-257175" defTabSz="342900" fontAlgn="auto">
              <a:spcBef>
                <a:spcPts val="0"/>
              </a:spcBef>
            </a:pPr>
            <a:r>
              <a:rPr lang="en-GB" altLang="en-US" sz="2250" dirty="0">
                <a:solidFill>
                  <a:srgbClr val="000000"/>
                </a:solidFill>
              </a:rPr>
              <a:t>Too little working capital relative to needs or business size are symptoms of under-capitalisation </a:t>
            </a:r>
            <a:r>
              <a:rPr lang="en-GB" altLang="en-US" sz="2250" dirty="0">
                <a:solidFill>
                  <a:srgbClr val="FF0000"/>
                </a:solidFill>
              </a:rPr>
              <a:t>(</a:t>
            </a:r>
            <a:r>
              <a:rPr lang="en-GB" altLang="en-US" sz="2250" i="1" dirty="0">
                <a:solidFill>
                  <a:srgbClr val="FF0000"/>
                </a:solidFill>
              </a:rPr>
              <a:t>or over-trading</a:t>
            </a:r>
            <a:r>
              <a:rPr lang="en-GB" altLang="en-US" sz="2250" dirty="0">
                <a:solidFill>
                  <a:srgbClr val="FF0000"/>
                </a:solidFill>
              </a:rPr>
              <a:t>)</a:t>
            </a:r>
            <a:endParaRPr lang="en-GB" altLang="en-US" sz="2400" dirty="0">
              <a:solidFill>
                <a:srgbClr val="FF0000"/>
              </a:solidFill>
            </a:endParaRPr>
          </a:p>
          <a:p>
            <a:pPr marL="257175" indent="-257175" defTabSz="342900" fontAlgn="auto">
              <a:spcBef>
                <a:spcPts val="0"/>
              </a:spcBef>
            </a:pPr>
            <a:endParaRPr lang="en-GB" altLang="en-US" sz="2400" dirty="0">
              <a:solidFill>
                <a:srgbClr val="BD58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024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i="1" dirty="0">
                <a:solidFill>
                  <a:srgbClr val="0070C0"/>
                </a:solidFill>
              </a:rPr>
              <a:t>Some practical methods of managing Working Capital</a:t>
            </a:r>
            <a:endParaRPr lang="en-GB" altLang="en-US" dirty="0">
              <a:solidFill>
                <a:srgbClr val="0070C0"/>
              </a:solidFill>
            </a:endParaRPr>
          </a:p>
        </p:txBody>
      </p:sp>
      <p:sp>
        <p:nvSpPr>
          <p:cNvPr id="6148" name="Content Placeholder 2"/>
          <p:cNvSpPr txBox="1">
            <a:spLocks/>
          </p:cNvSpPr>
          <p:nvPr/>
        </p:nvSpPr>
        <p:spPr bwMode="auto">
          <a:xfrm>
            <a:off x="895350" y="2160270"/>
            <a:ext cx="7277100" cy="3421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>
              <a:spcAft>
                <a:spcPct val="40000"/>
              </a:spcAft>
              <a:buChar char="•"/>
              <a:defRPr sz="3200">
                <a:solidFill>
                  <a:schemeClr val="accent2"/>
                </a:solidFill>
                <a:latin typeface="Gill Sans MT" panose="020B0502020104020203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accent2"/>
                </a:solidFill>
                <a:latin typeface="Gill Sans MT" panose="020B0502020104020203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9pPr>
          </a:lstStyle>
          <a:p>
            <a:pPr marL="257175" indent="-257175" defTabSz="342900" fontAlgn="auto">
              <a:spcBef>
                <a:spcPts val="0"/>
              </a:spcBef>
            </a:pPr>
            <a:r>
              <a:rPr lang="en-GB" altLang="en-US" sz="1500" dirty="0">
                <a:solidFill>
                  <a:srgbClr val="000000"/>
                </a:solidFill>
                <a:latin typeface="Calibri Light"/>
              </a:rPr>
              <a:t>Consider carrying or holding optimal stock levels in order to minimise costs associated with stocks e.g. insurance, rent of warehouse, pilferages, obsolescence, security, haulage etc.)</a:t>
            </a:r>
          </a:p>
          <a:p>
            <a:pPr marL="257175" indent="-257175" defTabSz="342900" fontAlgn="auto">
              <a:spcBef>
                <a:spcPts val="0"/>
              </a:spcBef>
            </a:pPr>
            <a:r>
              <a:rPr lang="en-GB" altLang="en-US" sz="1500" dirty="0">
                <a:solidFill>
                  <a:srgbClr val="000000"/>
                </a:solidFill>
                <a:latin typeface="Calibri Light"/>
              </a:rPr>
              <a:t>Consider adopting Just-In-Time (</a:t>
            </a:r>
            <a:r>
              <a:rPr lang="en-GB" altLang="en-US" sz="1500" i="1" dirty="0">
                <a:solidFill>
                  <a:srgbClr val="000000"/>
                </a:solidFill>
                <a:latin typeface="Calibri Light"/>
              </a:rPr>
              <a:t>JIT</a:t>
            </a:r>
            <a:r>
              <a:rPr lang="en-GB" altLang="en-US" sz="1500" dirty="0">
                <a:solidFill>
                  <a:srgbClr val="000000"/>
                </a:solidFill>
                <a:latin typeface="Calibri Light"/>
              </a:rPr>
              <a:t>) in managing relationship with suppliers so that only items needed are purchased exactly when needed in order to discourage over-buying.</a:t>
            </a:r>
          </a:p>
          <a:p>
            <a:pPr marL="257175" indent="-257175" defTabSz="342900" fontAlgn="auto">
              <a:spcBef>
                <a:spcPts val="0"/>
              </a:spcBef>
            </a:pPr>
            <a:r>
              <a:rPr lang="en-GB" altLang="en-US" sz="1500" dirty="0">
                <a:solidFill>
                  <a:srgbClr val="000000"/>
                </a:solidFill>
                <a:latin typeface="Calibri Light"/>
              </a:rPr>
              <a:t>Business should only extend credit terms to credit-worthy customers. Therefore, credit checks would have to be carried out each time credit a customer requests for credit facility. </a:t>
            </a:r>
          </a:p>
          <a:p>
            <a:pPr marL="257175" indent="-257175" defTabSz="342900" fontAlgn="auto">
              <a:spcBef>
                <a:spcPts val="0"/>
              </a:spcBef>
            </a:pPr>
            <a:r>
              <a:rPr lang="en-GB" altLang="en-US" sz="1500" dirty="0">
                <a:solidFill>
                  <a:srgbClr val="000000"/>
                </a:solidFill>
                <a:latin typeface="Calibri Light"/>
              </a:rPr>
              <a:t>Though it is advisable that customer and supplier credit terms should be equally matched, businesses may consider requesting for credit term extension from suppliers, especially for a start-up, as this is relatively cheaper than bank overdrafts </a:t>
            </a:r>
          </a:p>
          <a:p>
            <a:pPr marL="257175" indent="-257175" defTabSz="342900" fontAlgn="auto">
              <a:spcBef>
                <a:spcPts val="0"/>
              </a:spcBef>
            </a:pPr>
            <a:r>
              <a:rPr lang="en-GB" altLang="en-US" sz="1500" b="1" dirty="0">
                <a:solidFill>
                  <a:srgbClr val="000000"/>
                </a:solidFill>
                <a:latin typeface="Calibri Light"/>
              </a:rPr>
              <a:t>Prepare a cash budget</a:t>
            </a:r>
            <a:r>
              <a:rPr lang="en-GB" altLang="en-US" sz="1500" dirty="0">
                <a:solidFill>
                  <a:srgbClr val="000000"/>
                </a:solidFill>
                <a:latin typeface="Calibri Light"/>
              </a:rPr>
              <a:t> and then decide how to address the forecast surplus and deficits</a:t>
            </a:r>
          </a:p>
        </p:txBody>
      </p:sp>
    </p:spTree>
    <p:extLst>
      <p:ext uri="{BB962C8B-B14F-4D97-AF65-F5344CB8AC3E}">
        <p14:creationId xmlns:p14="http://schemas.microsoft.com/office/powerpoint/2010/main" val="4006084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Aft>
                <a:spcPct val="40000"/>
              </a:spcAft>
              <a:buChar char="•"/>
              <a:defRPr sz="2400">
                <a:solidFill>
                  <a:schemeClr val="accent2"/>
                </a:solidFill>
                <a:latin typeface="Gill Sans MT" panose="020B0502020104020203" pitchFamily="34" charset="0"/>
              </a:defRPr>
            </a:lvl1pPr>
            <a:lvl2pPr marL="557213" indent="-214313" algn="l">
              <a:spcBef>
                <a:spcPct val="20000"/>
              </a:spcBef>
              <a:buChar char="–"/>
              <a:defRPr sz="2100">
                <a:solidFill>
                  <a:schemeClr val="accent2"/>
                </a:solidFill>
                <a:latin typeface="Gill Sans MT" panose="020B0502020104020203" pitchFamily="34" charset="0"/>
              </a:defRPr>
            </a:lvl2pPr>
            <a:lvl3pPr marL="857250" indent="-171450" algn="l">
              <a:spcBef>
                <a:spcPct val="20000"/>
              </a:spcBef>
              <a:buChar char="•"/>
              <a:defRPr sz="1800">
                <a:solidFill>
                  <a:schemeClr val="accent2"/>
                </a:solidFill>
                <a:latin typeface="Gill Sans MT" panose="020B0502020104020203" pitchFamily="34" charset="0"/>
              </a:defRPr>
            </a:lvl3pPr>
            <a:lvl4pPr marL="1200150" indent="-171450" algn="l">
              <a:spcBef>
                <a:spcPct val="20000"/>
              </a:spcBef>
              <a:buChar char="–"/>
              <a:defRPr sz="1500">
                <a:solidFill>
                  <a:schemeClr val="accent2"/>
                </a:solidFill>
                <a:latin typeface="Gill Sans MT" panose="020B0502020104020203" pitchFamily="34" charset="0"/>
              </a:defRPr>
            </a:lvl4pPr>
            <a:lvl5pPr marL="1543050" indent="-171450" algn="l">
              <a:spcBef>
                <a:spcPct val="20000"/>
              </a:spcBef>
              <a:buChar char="»"/>
              <a:defRPr sz="1500">
                <a:solidFill>
                  <a:schemeClr val="accent2"/>
                </a:solidFill>
                <a:latin typeface="Gill Sans MT" panose="020B0502020104020203" pitchFamily="34" charset="0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accent2"/>
                </a:solidFill>
                <a:latin typeface="Gill Sans MT" panose="020B0502020104020203" pitchFamily="34" charset="0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accent2"/>
                </a:solidFill>
                <a:latin typeface="Gill Sans MT" panose="020B0502020104020203" pitchFamily="34" charset="0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accent2"/>
                </a:solidFill>
                <a:latin typeface="Gill Sans MT" panose="020B0502020104020203" pitchFamily="34" charset="0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accent2"/>
                </a:solidFill>
                <a:latin typeface="Gill Sans MT" panose="020B0502020104020203" pitchFamily="34" charset="0"/>
              </a:defRPr>
            </a:lvl9pPr>
          </a:lstStyle>
          <a:p>
            <a:pPr defTabSz="342900" fontAlgn="auto">
              <a:spcBef>
                <a:spcPts val="0"/>
              </a:spcBef>
              <a:spcAft>
                <a:spcPct val="0"/>
              </a:spcAft>
              <a:buNone/>
            </a:pPr>
            <a:r>
              <a:rPr lang="en-US" altLang="en-US" sz="1350">
                <a:solidFill>
                  <a:srgbClr val="BD582C"/>
                </a:solidFill>
              </a:rPr>
              <a:t>Slide </a:t>
            </a:r>
            <a:fld id="{59038354-4DCD-4EC7-974D-17FDE5A6911B}" type="slidenum">
              <a:rPr lang="en-US" altLang="en-US" sz="1350">
                <a:solidFill>
                  <a:srgbClr val="BD582C"/>
                </a:solidFill>
              </a:rPr>
              <a:pPr defTabSz="342900" fontAlgn="auto">
                <a:spcBef>
                  <a:spcPts val="0"/>
                </a:spcBef>
                <a:spcAft>
                  <a:spcPct val="0"/>
                </a:spcAft>
                <a:buNone/>
              </a:pPr>
              <a:t>11</a:t>
            </a:fld>
            <a:endParaRPr lang="en-US" altLang="en-US" sz="1350">
              <a:solidFill>
                <a:srgbClr val="BD582C"/>
              </a:solidFill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822960" y="1072203"/>
            <a:ext cx="7543800" cy="375598"/>
          </a:xfrm>
          <a:noFill/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b="1" dirty="0">
                <a:solidFill>
                  <a:srgbClr val="FF0000"/>
                </a:solidFill>
              </a:rPr>
              <a:t>Cash Budget Layout</a:t>
            </a:r>
            <a:endParaRPr lang="en-US" altLang="en-US" b="1" dirty="0">
              <a:solidFill>
                <a:srgbClr val="FF0000"/>
              </a:solidFill>
            </a:endParaRPr>
          </a:p>
        </p:txBody>
      </p:sp>
      <p:sp>
        <p:nvSpPr>
          <p:cNvPr id="484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2960" y="1376363"/>
            <a:ext cx="7543800" cy="4195763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n-GB" altLang="en-US" b="1" dirty="0">
                <a:cs typeface="Times New Roman" panose="02020603050405020304" pitchFamily="18" charset="0"/>
              </a:rPr>
              <a:t>	</a:t>
            </a:r>
            <a:r>
              <a:rPr lang="en-GB" altLang="en-US" dirty="0">
                <a:cs typeface="Times New Roman" panose="02020603050405020304" pitchFamily="18" charset="0"/>
              </a:rPr>
              <a:t>						</a:t>
            </a:r>
            <a:r>
              <a:rPr lang="en-GB" altLang="en-US" b="1" i="1" dirty="0">
                <a:solidFill>
                  <a:schemeClr val="tx1"/>
                </a:solidFill>
                <a:cs typeface="Times New Roman" panose="02020603050405020304" pitchFamily="18" charset="0"/>
              </a:rPr>
              <a:t>Jan	Feb	Mar</a:t>
            </a:r>
            <a:endParaRPr lang="en-GB" altLang="en-US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dirty="0">
                <a:cs typeface="Times New Roman" panose="02020603050405020304" pitchFamily="18" charset="0"/>
              </a:rPr>
              <a:t>	</a:t>
            </a:r>
            <a:r>
              <a:rPr lang="en-GB" altLang="en-US" sz="2100" dirty="0">
                <a:solidFill>
                  <a:srgbClr val="FF3300"/>
                </a:solidFill>
                <a:cs typeface="Times New Roman" panose="02020603050405020304" pitchFamily="18" charset="0"/>
              </a:rPr>
              <a:t>Cash receipts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Sales receipts 			X	 X	 X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Issue of shares				 X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					</a:t>
            </a:r>
            <a:r>
              <a:rPr lang="en-GB" altLang="en-US" sz="2100" u="sng" dirty="0">
                <a:cs typeface="Times New Roman" panose="02020603050405020304" pitchFamily="18" charset="0"/>
              </a:rPr>
              <a:t>   </a:t>
            </a: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u="sng" dirty="0">
                <a:cs typeface="Times New Roman" panose="02020603050405020304" pitchFamily="18" charset="0"/>
              </a:rPr>
              <a:t>   </a:t>
            </a: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u="sng" dirty="0">
                <a:cs typeface="Times New Roman" panose="02020603050405020304" pitchFamily="18" charset="0"/>
              </a:rPr>
              <a:t>   </a:t>
            </a:r>
            <a:endParaRPr lang="en-GB" altLang="en-US" sz="2100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				</a:t>
            </a:r>
            <a:r>
              <a:rPr lang="en-GB" altLang="en-US" sz="2100" dirty="0">
                <a:solidFill>
                  <a:srgbClr val="FF0000"/>
                </a:solidFill>
                <a:cs typeface="Times New Roman" panose="02020603050405020304" pitchFamily="18" charset="0"/>
              </a:rPr>
              <a:t>A</a:t>
            </a: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r>
              <a:rPr lang="en-GB" altLang="en-US" sz="2100" dirty="0">
                <a:cs typeface="Times New Roman" panose="02020603050405020304" pitchFamily="18" charset="0"/>
              </a:rPr>
              <a:t>	 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r>
              <a:rPr lang="en-GB" altLang="en-US" sz="2100" dirty="0">
                <a:cs typeface="Times New Roman" panose="02020603050405020304" pitchFamily="18" charset="0"/>
              </a:rPr>
              <a:t>	 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endParaRPr lang="en-GB" altLang="en-US" sz="2100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dirty="0">
                <a:solidFill>
                  <a:srgbClr val="FF3300"/>
                </a:solidFill>
                <a:cs typeface="Times New Roman" panose="02020603050405020304" pitchFamily="18" charset="0"/>
              </a:rPr>
              <a:t>Cash payments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Purchase payments 	          		X	 X	 X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Dividends				X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Purchase of non-current assets			 X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Wages	 				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r>
              <a:rPr lang="en-GB" altLang="en-US" sz="2100" dirty="0">
                <a:cs typeface="Times New Roman" panose="02020603050405020304" pitchFamily="18" charset="0"/>
              </a:rPr>
              <a:t>	 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r>
              <a:rPr lang="en-GB" altLang="en-US" sz="2100" dirty="0">
                <a:cs typeface="Times New Roman" panose="02020603050405020304" pitchFamily="18" charset="0"/>
              </a:rPr>
              <a:t>	 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endParaRPr lang="en-GB" altLang="en-US" sz="2100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				</a:t>
            </a:r>
            <a:r>
              <a:rPr lang="en-GB" altLang="en-US" sz="2100" dirty="0">
                <a:solidFill>
                  <a:srgbClr val="FF0000"/>
                </a:solidFill>
                <a:cs typeface="Times New Roman" panose="02020603050405020304" pitchFamily="18" charset="0"/>
              </a:rPr>
              <a:t>B</a:t>
            </a: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r>
              <a:rPr lang="en-GB" altLang="en-US" sz="2100" dirty="0">
                <a:cs typeface="Times New Roman" panose="02020603050405020304" pitchFamily="18" charset="0"/>
              </a:rPr>
              <a:t>	 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r>
              <a:rPr lang="en-GB" altLang="en-US" sz="2100" dirty="0">
                <a:cs typeface="Times New Roman" panose="02020603050405020304" pitchFamily="18" charset="0"/>
              </a:rPr>
              <a:t>	 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endParaRPr lang="en-GB" altLang="en-US" sz="2100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</a:t>
            </a:r>
            <a:r>
              <a:rPr lang="en-GB" altLang="en-US" sz="2100" dirty="0">
                <a:solidFill>
                  <a:srgbClr val="FF3300"/>
                </a:solidFill>
                <a:cs typeface="Times New Roman" panose="02020603050405020304" pitchFamily="18" charset="0"/>
              </a:rPr>
              <a:t>Cash </a:t>
            </a:r>
            <a:r>
              <a:rPr lang="en-GB" altLang="en-US" sz="2100">
                <a:solidFill>
                  <a:srgbClr val="FF3300"/>
                </a:solidFill>
                <a:cs typeface="Times New Roman" panose="02020603050405020304" pitchFamily="18" charset="0"/>
              </a:rPr>
              <a:t>surplus/(deficit)</a:t>
            </a:r>
            <a:r>
              <a:rPr lang="en-GB" altLang="en-US" sz="2100" dirty="0">
                <a:solidFill>
                  <a:srgbClr val="FF3300"/>
                </a:solidFill>
                <a:cs typeface="Times New Roman" panose="02020603050405020304" pitchFamily="18" charset="0"/>
              </a:rPr>
              <a:t>	[A-B]</a:t>
            </a:r>
            <a:r>
              <a:rPr lang="en-GB" altLang="en-US" sz="2100" dirty="0">
                <a:cs typeface="Times New Roman" panose="02020603050405020304" pitchFamily="18" charset="0"/>
              </a:rPr>
              <a:t>	X	(X)	 X          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Cash balance, </a:t>
            </a:r>
            <a:r>
              <a:rPr lang="en-GB" altLang="en-US" sz="2100" dirty="0">
                <a:solidFill>
                  <a:srgbClr val="FF3300"/>
                </a:solidFill>
                <a:cs typeface="Times New Roman" panose="02020603050405020304" pitchFamily="18" charset="0"/>
              </a:rPr>
              <a:t>beginning</a:t>
            </a:r>
            <a:r>
              <a:rPr lang="en-GB" altLang="en-US" sz="2100" dirty="0">
                <a:cs typeface="Times New Roman" panose="02020603050405020304" pitchFamily="18" charset="0"/>
              </a:rPr>
              <a:t>	           (</a:t>
            </a:r>
            <a:r>
              <a:rPr lang="en-GB" altLang="en-US" sz="2100" u="sng" dirty="0">
                <a:cs typeface="Times New Roman" panose="02020603050405020304" pitchFamily="18" charset="0"/>
              </a:rPr>
              <a:t>X)</a:t>
            </a: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u="sng" dirty="0">
                <a:cs typeface="Times New Roman" panose="02020603050405020304" pitchFamily="18" charset="0"/>
              </a:rPr>
              <a:t> X</a:t>
            </a: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u="sng" dirty="0">
                <a:cs typeface="Times New Roman" panose="02020603050405020304" pitchFamily="18" charset="0"/>
              </a:rPr>
              <a:t>(X</a:t>
            </a:r>
            <a:r>
              <a:rPr lang="en-GB" altLang="en-US" sz="2100" dirty="0">
                <a:cs typeface="Times New Roman" panose="02020603050405020304" pitchFamily="18" charset="0"/>
              </a:rPr>
              <a:t>) </a:t>
            </a:r>
          </a:p>
          <a:p>
            <a:pPr algn="just"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r>
              <a:rPr lang="en-GB" altLang="en-US" sz="2100" dirty="0">
                <a:cs typeface="Times New Roman" panose="02020603050405020304" pitchFamily="18" charset="0"/>
              </a:rPr>
              <a:t>		Cash balance, </a:t>
            </a:r>
            <a:r>
              <a:rPr lang="en-GB" altLang="en-US" sz="2100" dirty="0">
                <a:solidFill>
                  <a:srgbClr val="FF3300"/>
                </a:solidFill>
                <a:cs typeface="Times New Roman" panose="02020603050405020304" pitchFamily="18" charset="0"/>
              </a:rPr>
              <a:t>ending</a:t>
            </a:r>
            <a:r>
              <a:rPr lang="en-GB" altLang="en-US" sz="2100" dirty="0">
                <a:cs typeface="Times New Roman" panose="02020603050405020304" pitchFamily="18" charset="0"/>
              </a:rPr>
              <a:t>		</a:t>
            </a:r>
            <a:r>
              <a:rPr lang="en-GB" altLang="en-US" sz="2100" u="sng" dirty="0">
                <a:cs typeface="Times New Roman" panose="02020603050405020304" pitchFamily="18" charset="0"/>
              </a:rPr>
              <a:t>X</a:t>
            </a: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u="sng" dirty="0">
                <a:cs typeface="Times New Roman" panose="02020603050405020304" pitchFamily="18" charset="0"/>
              </a:rPr>
              <a:t>(X)</a:t>
            </a:r>
            <a:r>
              <a:rPr lang="en-GB" altLang="en-US" sz="2100" dirty="0">
                <a:cs typeface="Times New Roman" panose="02020603050405020304" pitchFamily="18" charset="0"/>
              </a:rPr>
              <a:t>	</a:t>
            </a:r>
            <a:r>
              <a:rPr lang="en-GB" altLang="en-US" sz="2100" u="sng" dirty="0">
                <a:cs typeface="Times New Roman" panose="02020603050405020304" pitchFamily="18" charset="0"/>
              </a:rPr>
              <a:t> X</a:t>
            </a:r>
            <a:endParaRPr lang="en-GB" altLang="en-US" sz="2100" dirty="0">
              <a:cs typeface="Times New Roman" panose="02020603050405020304" pitchFamily="18" charset="0"/>
            </a:endParaRPr>
          </a:p>
          <a:p>
            <a:pPr eaLnBrk="1" hangingPunct="1">
              <a:lnSpc>
                <a:spcPct val="75000"/>
              </a:lnSpc>
              <a:spcAft>
                <a:spcPct val="0"/>
              </a:spcAft>
              <a:buFontTx/>
              <a:buNone/>
            </a:pPr>
            <a:endParaRPr lang="en-GB" altLang="en-US" sz="2100" dirty="0"/>
          </a:p>
        </p:txBody>
      </p:sp>
      <p:cxnSp>
        <p:nvCxnSpPr>
          <p:cNvPr id="7173" name="Straight Arrow Connector 2"/>
          <p:cNvCxnSpPr>
            <a:cxnSpLocks noChangeShapeType="1"/>
          </p:cNvCxnSpPr>
          <p:nvPr/>
        </p:nvCxnSpPr>
        <p:spPr bwMode="auto">
          <a:xfrm flipV="1">
            <a:off x="5166124" y="5103020"/>
            <a:ext cx="477440" cy="215503"/>
          </a:xfrm>
          <a:prstGeom prst="straightConnector1">
            <a:avLst/>
          </a:prstGeom>
          <a:noFill/>
          <a:ln w="28575" algn="ctr">
            <a:solidFill>
              <a:schemeClr val="accent2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74" name="Straight Arrow Connector 8"/>
          <p:cNvCxnSpPr>
            <a:cxnSpLocks noChangeShapeType="1"/>
          </p:cNvCxnSpPr>
          <p:nvPr/>
        </p:nvCxnSpPr>
        <p:spPr bwMode="auto">
          <a:xfrm flipV="1">
            <a:off x="5905500" y="5083972"/>
            <a:ext cx="391716" cy="269080"/>
          </a:xfrm>
          <a:prstGeom prst="straightConnector1">
            <a:avLst/>
          </a:prstGeom>
          <a:noFill/>
          <a:ln w="28575" algn="ctr">
            <a:solidFill>
              <a:schemeClr val="accent2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08732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43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4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4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84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84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84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843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84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843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843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843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843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843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843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8435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48435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435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143001" y="857250"/>
            <a:ext cx="65615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70000" anchor="b"/>
          <a:lstStyle>
            <a:lvl1pPr algn="l">
              <a:spcAft>
                <a:spcPct val="40000"/>
              </a:spcAft>
              <a:buChar char="•"/>
              <a:defRPr sz="3200">
                <a:solidFill>
                  <a:schemeClr val="accent2"/>
                </a:solidFill>
                <a:latin typeface="Gill Sans MT" panose="020B0502020104020203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Gill Sans MT" panose="020B0502020104020203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accent2"/>
                </a:solidFill>
                <a:latin typeface="Gill Sans MT" panose="020B0502020104020203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Gill Sans MT" panose="020B0502020104020203" pitchFamily="34" charset="0"/>
              </a:defRPr>
            </a:lvl9pPr>
          </a:lstStyle>
          <a:p>
            <a:pPr defTabSz="342900" fontAlgn="auto">
              <a:spcBef>
                <a:spcPts val="0"/>
              </a:spcBef>
              <a:spcAft>
                <a:spcPct val="0"/>
              </a:spcAft>
              <a:buNone/>
            </a:pPr>
            <a:r>
              <a:rPr lang="en-US" altLang="en-US" sz="2700" dirty="0">
                <a:solidFill>
                  <a:srgbClr val="0070C0"/>
                </a:solidFill>
              </a:rPr>
              <a:t>Management of cash resources</a:t>
            </a:r>
          </a:p>
        </p:txBody>
      </p:sp>
      <p:sp>
        <p:nvSpPr>
          <p:cNvPr id="480259" name="Rectangle 3"/>
          <p:cNvSpPr>
            <a:spLocks noChangeArrowheads="1"/>
          </p:cNvSpPr>
          <p:nvPr/>
        </p:nvSpPr>
        <p:spPr bwMode="auto">
          <a:xfrm>
            <a:off x="1485901" y="1376363"/>
            <a:ext cx="6326981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 defTabSz="342900" fontAlgn="auto">
              <a:spcBef>
                <a:spcPts val="0"/>
              </a:spcBef>
              <a:spcAft>
                <a:spcPct val="40000"/>
              </a:spcAft>
              <a:buFontTx/>
              <a:buAutoNum type="alphaLcParenR"/>
              <a:defRPr/>
            </a:pPr>
            <a:r>
              <a:rPr lang="en-US" sz="1350" dirty="0">
                <a:solidFill>
                  <a:srgbClr val="000000"/>
                </a:solidFill>
                <a:latin typeface="Calibri"/>
              </a:rPr>
              <a:t>Forecast cash needs</a:t>
            </a:r>
          </a:p>
          <a:p>
            <a:pPr defTabSz="342900" fontAlgn="auto">
              <a:spcBef>
                <a:spcPts val="0"/>
              </a:spcBef>
              <a:spcAft>
                <a:spcPct val="40000"/>
              </a:spcAft>
              <a:defRPr/>
            </a:pPr>
            <a:r>
              <a:rPr lang="en-US" sz="1350" dirty="0">
                <a:solidFill>
                  <a:srgbClr val="000000"/>
                </a:solidFill>
                <a:latin typeface="Calibri"/>
              </a:rPr>
              <a:t>Obviously the first step in managing in managing cash resources is to prepare a cash budget detailing planned receipts and payments.  Where cash surplus is foreseen, steps should be taken in order to invest this in term deposits or commercial paper.   </a:t>
            </a:r>
          </a:p>
          <a:p>
            <a:pPr defTabSz="342900" fontAlgn="auto">
              <a:spcBef>
                <a:spcPts val="0"/>
              </a:spcBef>
              <a:spcAft>
                <a:spcPct val="40000"/>
              </a:spcAft>
              <a:defRPr/>
            </a:pPr>
            <a:r>
              <a:rPr lang="en-US" sz="1350" dirty="0">
                <a:solidFill>
                  <a:srgbClr val="000000"/>
                </a:solidFill>
                <a:latin typeface="Calibri"/>
              </a:rPr>
              <a:t>b)   Managing Cash deficit</a:t>
            </a:r>
          </a:p>
          <a:p>
            <a:pPr defTabSz="342900" fontAlgn="auto">
              <a:spcBef>
                <a:spcPts val="0"/>
              </a:spcBef>
              <a:spcAft>
                <a:spcPct val="40000"/>
              </a:spcAft>
              <a:defRPr/>
            </a:pPr>
            <a:r>
              <a:rPr lang="en-US" sz="1500" dirty="0">
                <a:solidFill>
                  <a:srgbClr val="000000"/>
                </a:solidFill>
                <a:latin typeface="Calibri"/>
              </a:rPr>
              <a:t>Practical ways of managing cash deficits, depending on the actual scenario, include the following:</a:t>
            </a:r>
          </a:p>
          <a:p>
            <a:pPr marL="257175" indent="-257175" defTabSz="342900" fontAlgn="auto">
              <a:spcBef>
                <a:spcPts val="0"/>
              </a:spcBef>
              <a:spcAft>
                <a:spcPct val="40000"/>
              </a:spcAft>
              <a:buFont typeface="Arial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"/>
              </a:rPr>
              <a:t>Postponement or spreading payments of </a:t>
            </a:r>
            <a:r>
              <a:rPr lang="en-US" sz="1500" i="1" dirty="0">
                <a:solidFill>
                  <a:srgbClr val="000000"/>
                </a:solidFill>
                <a:latin typeface="Calibri"/>
              </a:rPr>
              <a:t>CapEx</a:t>
            </a:r>
            <a:r>
              <a:rPr lang="en-US" sz="1500" dirty="0">
                <a:solidFill>
                  <a:srgbClr val="000000"/>
                </a:solidFill>
                <a:latin typeface="Calibri"/>
              </a:rPr>
              <a:t> (i.e. fixed assets)</a:t>
            </a:r>
          </a:p>
          <a:p>
            <a:pPr marL="257175" indent="-257175" defTabSz="342900" fontAlgn="auto">
              <a:spcBef>
                <a:spcPts val="0"/>
              </a:spcBef>
              <a:spcAft>
                <a:spcPct val="40000"/>
              </a:spcAft>
              <a:buFont typeface="Arial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"/>
              </a:rPr>
              <a:t>Reducing credit terms given to customers, say from 45days to 20days.</a:t>
            </a:r>
          </a:p>
          <a:p>
            <a:pPr marL="257175" indent="-257175" defTabSz="342900" fontAlgn="auto">
              <a:spcBef>
                <a:spcPts val="0"/>
              </a:spcBef>
              <a:spcAft>
                <a:spcPct val="40000"/>
              </a:spcAft>
              <a:buFont typeface="Arial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"/>
              </a:rPr>
              <a:t>Requesting for extended credit terms from supplier in the short term from, say 20days to 45days until the business stabilizes.</a:t>
            </a:r>
          </a:p>
          <a:p>
            <a:pPr marL="257175" indent="-257175" defTabSz="342900" fontAlgn="auto">
              <a:spcBef>
                <a:spcPts val="0"/>
              </a:spcBef>
              <a:spcAft>
                <a:spcPct val="40000"/>
              </a:spcAft>
              <a:buFont typeface="Arial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"/>
              </a:rPr>
              <a:t>Negotiate extended overdraft with the bank for the deficit period</a:t>
            </a:r>
          </a:p>
          <a:p>
            <a:pPr marL="257175" indent="-257175" defTabSz="342900" fontAlgn="auto">
              <a:spcBef>
                <a:spcPts val="0"/>
              </a:spcBef>
              <a:spcAft>
                <a:spcPct val="40000"/>
              </a:spcAft>
              <a:buFont typeface="Arial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"/>
              </a:rPr>
              <a:t>Taking bank loans or lease contracts to pay for capital expenditures, thereby matching long-term assets with long-term liabilities</a:t>
            </a:r>
          </a:p>
          <a:p>
            <a:pPr marL="257175" indent="-257175" defTabSz="342900" fontAlgn="auto">
              <a:spcBef>
                <a:spcPts val="0"/>
              </a:spcBef>
              <a:spcAft>
                <a:spcPct val="40000"/>
              </a:spcAft>
              <a:buFont typeface="Arial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"/>
              </a:rPr>
              <a:t>Reduce drawings or dividends</a:t>
            </a:r>
            <a:endParaRPr lang="en-US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142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80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0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80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0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80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80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80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80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0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0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0259" grpId="0" build="p" bldLvl="5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406C1-2B80-4660-856E-9D94CAFFB47A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Lecture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00200"/>
            <a:ext cx="7259435" cy="4525963"/>
          </a:xfrm>
        </p:spPr>
      </p:pic>
      <p:pic>
        <p:nvPicPr>
          <p:cNvPr id="5" name="Picture 2" descr="University of Wales Trinity Saint David">
            <a:extLst>
              <a:ext uri="{FF2B5EF4-FFF2-40B4-BE49-F238E27FC236}">
                <a16:creationId xmlns:a16="http://schemas.microsoft.com/office/drawing/2014/main" id="{A8E5D084-F04B-1846-9B27-CCDE66FF8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468" y="0"/>
            <a:ext cx="1664617" cy="75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21747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HLY_PowerPoint_template_3.0">
  <a:themeElements>
    <a:clrScheme name="Rdg-Theme-1">
      <a:dk1>
        <a:srgbClr val="000000"/>
      </a:dk1>
      <a:lt1>
        <a:srgbClr val="FFFFFF"/>
      </a:lt1>
      <a:dk2>
        <a:srgbClr val="133D8D"/>
      </a:dk2>
      <a:lt2>
        <a:srgbClr val="000000"/>
      </a:lt2>
      <a:accent1>
        <a:srgbClr val="133D8D"/>
      </a:accent1>
      <a:accent2>
        <a:srgbClr val="808080"/>
      </a:accent2>
      <a:accent3>
        <a:srgbClr val="000000"/>
      </a:accent3>
      <a:accent4>
        <a:srgbClr val="7A97C2"/>
      </a:accent4>
      <a:accent5>
        <a:srgbClr val="BDCBE1"/>
      </a:accent5>
      <a:accent6>
        <a:srgbClr val="C8C8C8"/>
      </a:accent6>
      <a:hlink>
        <a:srgbClr val="133D8D"/>
      </a:hlink>
      <a:folHlink>
        <a:srgbClr val="808080"/>
      </a:folHlink>
    </a:clrScheme>
    <a:fontScheme name="Rdg-Theme-1">
      <a:majorFont>
        <a:latin typeface="Rdg Vest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dg Vest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dg-Theme-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A3782AA626B4E4A817C4D2E5C256C25" ma:contentTypeVersion="7" ma:contentTypeDescription="Create a new document." ma:contentTypeScope="" ma:versionID="ef2e76d63c4571579a4ff5db7f79915e">
  <xsd:schema xmlns:xsd="http://www.w3.org/2001/XMLSchema" xmlns:xs="http://www.w3.org/2001/XMLSchema" xmlns:p="http://schemas.microsoft.com/office/2006/metadata/properties" xmlns:ns2="78edbb4d-c425-4b9e-9ff5-53075b991b4f" targetNamespace="http://schemas.microsoft.com/office/2006/metadata/properties" ma:root="true" ma:fieldsID="70c6fdda38af680fc7daa67ccdf0ea2d" ns2:_="">
    <xsd:import namespace="78edbb4d-c425-4b9e-9ff5-53075b991b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edbb4d-c425-4b9e-9ff5-53075b991b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A065EE9-EC3B-41DB-93B4-FB180888133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444533A-1E66-4680-926A-E231B30ADC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edbb4d-c425-4b9e-9ff5-53075b991b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2BA0A68-541E-4B29-918C-E83AA8838D8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HLY_PowerPoint_template_3.0</Template>
  <TotalTime>1880</TotalTime>
  <Words>1087</Words>
  <Application>Microsoft Macintosh PowerPoint</Application>
  <PresentationFormat>On-screen Show (4:3)</PresentationFormat>
  <Paragraphs>200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Calibri Light</vt:lpstr>
      <vt:lpstr>Times New Roman</vt:lpstr>
      <vt:lpstr>Rdg Vesta</vt:lpstr>
      <vt:lpstr>Gill Sans MT</vt:lpstr>
      <vt:lpstr>Calibri</vt:lpstr>
      <vt:lpstr>Arial</vt:lpstr>
      <vt:lpstr>HLY_PowerPoint_template_3.0</vt:lpstr>
      <vt:lpstr>Retrospect</vt:lpstr>
      <vt:lpstr>Contemporary Issues in Performance Management </vt:lpstr>
      <vt:lpstr>PowerPoint Presentation</vt:lpstr>
      <vt:lpstr>Budgeting systems (Home Study)</vt:lpstr>
      <vt:lpstr>Task I: WOOD Plc</vt:lpstr>
      <vt:lpstr>PowerPoint Presentation</vt:lpstr>
      <vt:lpstr>Product 1: production budget in units</vt:lpstr>
      <vt:lpstr>Product 2: production budget in units</vt:lpstr>
      <vt:lpstr>Cash Budget and Working Capital Finance</vt:lpstr>
      <vt:lpstr>PowerPoint Presentation</vt:lpstr>
      <vt:lpstr>Some practical methods of managing Working Capital</vt:lpstr>
      <vt:lpstr>Cash Budget Layout</vt:lpstr>
      <vt:lpstr>PowerPoint Presentation</vt:lpstr>
      <vt:lpstr>End of Lecture</vt:lpstr>
    </vt:vector>
  </TitlesOfParts>
  <Company>University of Reading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Elizabeth Becker</dc:creator>
  <cp:keywords>University of Reading</cp:keywords>
  <cp:lastModifiedBy>Marie Pitson</cp:lastModifiedBy>
  <cp:revision>126</cp:revision>
  <cp:lastPrinted>2015-10-14T16:11:12Z</cp:lastPrinted>
  <dcterms:created xsi:type="dcterms:W3CDTF">2013-01-23T10:03:01Z</dcterms:created>
  <dcterms:modified xsi:type="dcterms:W3CDTF">2023-03-04T15:05:16Z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0x0101002A3782AA626B4E4A817C4D2E5C256C25</vt:lpwstr>
  </property>
</Properties>
</file>