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57" r:id="rId2"/>
    <p:sldId id="265" r:id="rId3"/>
    <p:sldId id="284" r:id="rId4"/>
    <p:sldId id="262" r:id="rId5"/>
    <p:sldId id="263" r:id="rId6"/>
    <p:sldId id="268" r:id="rId7"/>
    <p:sldId id="693" r:id="rId8"/>
    <p:sldId id="694" r:id="rId9"/>
    <p:sldId id="695" r:id="rId10"/>
    <p:sldId id="278" r:id="rId11"/>
    <p:sldId id="283" r:id="rId12"/>
    <p:sldId id="296" r:id="rId13"/>
    <p:sldId id="691" r:id="rId14"/>
    <p:sldId id="282" r:id="rId15"/>
    <p:sldId id="293" r:id="rId16"/>
    <p:sldId id="285" r:id="rId17"/>
    <p:sldId id="287" r:id="rId18"/>
    <p:sldId id="288" r:id="rId19"/>
    <p:sldId id="295" r:id="rId20"/>
    <p:sldId id="286" r:id="rId21"/>
    <p:sldId id="289" r:id="rId22"/>
    <p:sldId id="290" r:id="rId23"/>
    <p:sldId id="266" r:id="rId24"/>
    <p:sldId id="272" r:id="rId25"/>
    <p:sldId id="291" r:id="rId26"/>
    <p:sldId id="292" r:id="rId27"/>
    <p:sldId id="277" r:id="rId28"/>
    <p:sldId id="697" r:id="rId29"/>
    <p:sldId id="696" r:id="rId30"/>
    <p:sldId id="269" r:id="rId31"/>
    <p:sldId id="270" r:id="rId32"/>
    <p:sldId id="271" r:id="rId33"/>
    <p:sldId id="261" r:id="rId34"/>
    <p:sldId id="267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40" d="100"/>
          <a:sy n="40" d="100"/>
        </p:scale>
        <p:origin x="44" y="6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-8jTTIsJ7Q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8gm-lNpzU4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HgLYI9KZ-A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violenceprevention/aces/index.html" TargetMode="External"/><Relationship Id="rId2" Type="http://schemas.openxmlformats.org/officeDocument/2006/relationships/hyperlink" Target="http://www2.nphs.wales.nhs.uk:8080/PRIDDocs.nsf/61c1e930f9121fd080256f2a004937ed/00c40b58ce773d5e80257f3700390f65/$FILE/ACE%20Infograph%20FINAL%20(E)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hildwelfare.gov/topics/preventing/preventionmonth/resources/ace/" TargetMode="External"/><Relationship Id="rId4" Type="http://schemas.openxmlformats.org/officeDocument/2006/relationships/hyperlink" Target="https://www.ted.com/talks/nadine_burke_harris_how_childhood_trauma_affects_health_across_a_lifetime#t-916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4926" y="639097"/>
            <a:ext cx="10238146" cy="3686015"/>
          </a:xfrm>
        </p:spPr>
        <p:txBody>
          <a:bodyPr>
            <a:normAutofit/>
          </a:bodyPr>
          <a:lstStyle/>
          <a:p>
            <a:r>
              <a:rPr lang="en-US" sz="7200" dirty="0"/>
              <a:t>ECYW6003</a:t>
            </a:r>
            <a:br>
              <a:rPr lang="en-US" sz="8000" dirty="0"/>
            </a:br>
            <a:r>
              <a:rPr lang="en-US" sz="7200" dirty="0"/>
              <a:t>Young People in Focus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9225" y="4672739"/>
            <a:ext cx="10139875" cy="1021498"/>
          </a:xfrm>
        </p:spPr>
        <p:txBody>
          <a:bodyPr>
            <a:normAutofit lnSpcReduction="10000"/>
          </a:bodyPr>
          <a:lstStyle/>
          <a:p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Katie gardner</a:t>
            </a:r>
          </a:p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Lecture 2</a:t>
            </a: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F07DF-60F9-4F1D-BAD6-4AA932E87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Times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F5201E-E473-4703-858C-07143DA2E3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174282" y="2021305"/>
            <a:ext cx="9981398" cy="3847790"/>
          </a:xfrm>
        </p:spPr>
        <p:txBody>
          <a:bodyPr>
            <a:normAutofit/>
          </a:bodyPr>
          <a:lstStyle/>
          <a:p>
            <a:r>
              <a:rPr lang="en-GB" sz="2500" dirty="0"/>
              <a:t>Time			Name</a:t>
            </a: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</a:rPr>
              <a:t>4.05 - 4.25	 	Julie</a:t>
            </a: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</a:rPr>
              <a:t>4.30 - 4.50	 	Fran</a:t>
            </a: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</a:rPr>
              <a:t>4.50 - 5.00 		grab a cuppa</a:t>
            </a: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</a:rPr>
              <a:t>5.05 - 5.25 		Jo</a:t>
            </a: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</a:rPr>
              <a:t>5.30 - 5.50	 	Marie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5722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7E96-3C44-4A33-A5D4-A2A0CBAB0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C60EE-F2F3-48D2-962A-895CE2E46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is Aces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Impact of ACEs on the body, brain and behaviour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ACEs Case Study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Preventing ACEs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Youth worker role in ACEs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Stats for Wales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996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75ACB-29E3-430C-8BE5-EB04B099F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CC0F9-6F92-4D83-8306-62DA9BA740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do you already know about ACEs?</a:t>
            </a:r>
          </a:p>
        </p:txBody>
      </p:sp>
    </p:spTree>
    <p:extLst>
      <p:ext uri="{BB962C8B-B14F-4D97-AF65-F5344CB8AC3E}">
        <p14:creationId xmlns:p14="http://schemas.microsoft.com/office/powerpoint/2010/main" val="1102285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80CF0-BAD1-4961-BAD8-B9994A387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ACEs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69A8F-1DA0-4AEC-A4BA-833774175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Adverse childhood experiences (ACEs) are traumatic events occurring before age 18.</a:t>
            </a:r>
            <a:endParaRPr lang="en-GB" sz="2000" dirty="0">
              <a:solidFill>
                <a:srgbClr val="212529"/>
              </a:solidFill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rgbClr val="212529"/>
              </a:solidFill>
              <a:effectLst/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There is a significant relationship between the number of ACEs a person experienced and a variety of negative outcomes in adulthood, including poor physical and mental health, substance abuse, and risky behaviours.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12529"/>
              </a:solidFill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The more ACEs experienced, the greater the risk for these outcomes.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33590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B878F-29FF-4696-AFA0-049543D88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ACEs Scoring Sheet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9FAE5-ECA0-43D9-8C3A-2E81E88744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There are 10 indicators that are scored against counted towards ACES.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Split into three categories: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Abuse	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Neglect	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Household Dysfunction</a:t>
            </a:r>
          </a:p>
        </p:txBody>
      </p:sp>
    </p:spTree>
    <p:extLst>
      <p:ext uri="{BB962C8B-B14F-4D97-AF65-F5344CB8AC3E}">
        <p14:creationId xmlns:p14="http://schemas.microsoft.com/office/powerpoint/2010/main" val="37913337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23C6A-3F71-4D07-9818-7B6DA3414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9C46C-32B5-4BD9-A7F9-73A29FCA5E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Physical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Emotional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Sexual	</a:t>
            </a:r>
          </a:p>
        </p:txBody>
      </p:sp>
    </p:spTree>
    <p:extLst>
      <p:ext uri="{BB962C8B-B14F-4D97-AF65-F5344CB8AC3E}">
        <p14:creationId xmlns:p14="http://schemas.microsoft.com/office/powerpoint/2010/main" val="257609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77681-72FA-448A-884C-8841DC00B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Neglect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27B17-E3AE-485E-A68F-0E24A5E2B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Physical	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Emotional</a:t>
            </a:r>
          </a:p>
        </p:txBody>
      </p:sp>
    </p:spTree>
    <p:extLst>
      <p:ext uri="{BB962C8B-B14F-4D97-AF65-F5344CB8AC3E}">
        <p14:creationId xmlns:p14="http://schemas.microsoft.com/office/powerpoint/2010/main" val="1173362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64C31-C741-4E4E-A20B-D2AB8B3ED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Household dysfunction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DDCEB-C8EA-447C-A8EF-FBCD099D8F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Domestic Abuse and violence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Divorce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Substance Abuse of parent or caregiver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Incarceration of parent or caregiver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Mental illness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1168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15979-98C0-453F-B433-EA350E75F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ACEs: Impact on brain, body and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6054F-D92B-433C-9297-3A61CEA5BE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https://www.youtube.com/watch?v=W-8jTTIsJ7Q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67203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undefined">
            <a:extLst>
              <a:ext uri="{FF2B5EF4-FFF2-40B4-BE49-F238E27FC236}">
                <a16:creationId xmlns:a16="http://schemas.microsoft.com/office/drawing/2014/main" id="{81FFAA79-B8F5-4C1F-A2EA-5D6CC83CAD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051" y="472398"/>
            <a:ext cx="7251700" cy="5785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96614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>
            <a:extLst>
              <a:ext uri="{FF2B5EF4-FFF2-40B4-BE49-F238E27FC236}">
                <a16:creationId xmlns:a16="http://schemas.microsoft.com/office/drawing/2014/main" id="{A44C461A-749C-47A3-8D39-7057E87DA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" y="340979"/>
            <a:ext cx="8496300" cy="578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DAC04A-0791-46E1-8DA2-F38F290187CD}"/>
              </a:ext>
            </a:extLst>
          </p:cNvPr>
          <p:cNvSpPr txBox="1"/>
          <p:nvPr/>
        </p:nvSpPr>
        <p:spPr>
          <a:xfrm>
            <a:off x="8743950" y="1104308"/>
            <a:ext cx="3171825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2000" dirty="0"/>
              <a:t>Brain is uniquely designed to </a:t>
            </a:r>
            <a:r>
              <a:rPr lang="en-US" altLang="en-US" sz="2000" dirty="0" err="1"/>
              <a:t>mobilise</a:t>
            </a:r>
            <a:r>
              <a:rPr lang="en-US" altLang="en-US" sz="2000" dirty="0"/>
              <a:t> the body in response to threat—all body response—fight or flight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</a:pPr>
            <a:endParaRPr lang="en-US" altLang="en-US" sz="2000" dirty="0"/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2000" dirty="0"/>
              <a:t>Neurochemical systems cause a cascade of changes in attention, impulse control, sleep patterns, and fine motor control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sz="2000" dirty="0"/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2000" dirty="0"/>
              <a:t>Chronic activation of the neural pathways involved in fear creates “memories” which shape a person’s perception of and response to the environment—indelible perception of the world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4D4AA8-424B-4480-AAA3-DAB066560D8A}"/>
              </a:ext>
            </a:extLst>
          </p:cNvPr>
          <p:cNvSpPr txBox="1"/>
          <p:nvPr/>
        </p:nvSpPr>
        <p:spPr>
          <a:xfrm>
            <a:off x="8743950" y="257175"/>
            <a:ext cx="307657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2000" b="1" dirty="0"/>
              <a:t>Brains response to threat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8796984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>
            <a:extLst>
              <a:ext uri="{FF2B5EF4-FFF2-40B4-BE49-F238E27FC236}">
                <a16:creationId xmlns:a16="http://schemas.microsoft.com/office/drawing/2014/main" id="{2E629FF8-E246-47C2-9D3B-890151162F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88" y="436562"/>
            <a:ext cx="7885112" cy="598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58115" name="Rectangle 3">
            <a:extLst>
              <a:ext uri="{FF2B5EF4-FFF2-40B4-BE49-F238E27FC236}">
                <a16:creationId xmlns:a16="http://schemas.microsoft.com/office/drawing/2014/main" id="{7688E0D4-BC2B-4B5B-BB2B-B805A8A6B2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53374" y="436562"/>
            <a:ext cx="4029076" cy="428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 eaLnBrk="1" hangingPunct="1">
              <a:defRPr/>
            </a:pPr>
            <a:r>
              <a:rPr lang="en-GB" sz="2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Impact of ongoing stress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61627F-225E-41A4-B4B3-F81F1D3F49B8}"/>
              </a:ext>
            </a:extLst>
          </p:cNvPr>
          <p:cNvSpPr txBox="1"/>
          <p:nvPr/>
        </p:nvSpPr>
        <p:spPr>
          <a:xfrm>
            <a:off x="8191500" y="1196487"/>
            <a:ext cx="3790950" cy="46997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/>
              <a:t>Our interactions with the world “</a:t>
            </a:r>
            <a:r>
              <a:rPr lang="en-US" altLang="en-US" sz="1600" dirty="0" err="1"/>
              <a:t>organise</a:t>
            </a:r>
            <a:r>
              <a:rPr lang="en-US" altLang="en-US" sz="1600" dirty="0"/>
              <a:t> our brain’s development” and shapes the person we become</a:t>
            </a:r>
          </a:p>
          <a:p>
            <a:pPr eaLnBrk="1" hangingPunct="1">
              <a:buClr>
                <a:schemeClr val="tx1"/>
              </a:buClr>
            </a:pPr>
            <a:endParaRPr lang="en-US" altLang="en-US" sz="1600" dirty="0"/>
          </a:p>
          <a:p>
            <a:pPr eaLnBrk="1" hangingPunct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/>
              <a:t>Brain will develop to respond to a positive or a negative environment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endParaRPr lang="en-US" altLang="en-US" sz="1600" dirty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/>
              <a:t>Chronic stress, and neglect </a:t>
            </a:r>
            <a:r>
              <a:rPr lang="en-US" altLang="en-US" sz="1600" dirty="0" err="1"/>
              <a:t>sensitise</a:t>
            </a:r>
            <a:r>
              <a:rPr lang="en-US" altLang="en-US" sz="1600" dirty="0"/>
              <a:t> certain neural pathways and over-develop certain regions of the brain (limbic region) involved in anxiety and fear.  This often results in the under-development of other regions of the brain (frontal lobe)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sz="1600" dirty="0"/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/>
              <a:t>Chronic stress from fear, violence, abuse, hunger, pain, etc. focuses the brain’s resources on survival and other areas of the brain are not “available” for learning social and cognitive skills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448AB-702D-43FF-87AF-83F8DA6F9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ACEs case study – Group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495A0-F6C2-4D31-84A9-37C8E60AE7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In this group please can you, with everything we’ve discussed so far, write a case study for a young person who has been affected by ACEs.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668124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6A641-037A-4043-AB95-9A81F61A2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 – whole group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FCF3C-1036-4F79-8499-6DC040461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are the possible risk factors for families and individuals?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are the possible risk factors for communities?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4725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F250E-634A-4164-87E7-B937A2829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and family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991C2-C4AF-47C4-9CFC-B95DC04C6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caring responsibilities 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for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children with special needs (for example, disabilities, mental health issues, chronic physical illnesses)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High levels of stress in the family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who use smacking as a form of punishment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Inconsistent boundaries and low parental supervision in families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that are isolated from and not connected to other people (extended family, friends, neighbours)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high conflict and negative communication styles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Attitudes of accepting or justifying violence or aggression within the family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9297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E6990-662D-4C26-BBEB-F22539863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F2488-9A55-4B94-A2AF-C19109D04B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Children and young people who don’t feel close to their parents/caregivers and feel like they can’t talk to them about their feelings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Young people who start relationships early or engaging in sexual activity early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Young people and children who have few or no friends, or who's friends are aggressive or show negative behaviour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caregivers who have a limited understanding of children’s needs or development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who have previous experience of abuse or were neglected as children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young caregivers or single parents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low income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adults with low levels of education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254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90F42-AA86-42C1-9AC8-F9DDB7C3A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D4C44-D9CB-4E28-A3F6-F3302C8504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High rates of violence or and crime in the community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with high rates of poverty and limited educational and economic opportunities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with high unemployment rates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with easy access to drugs and alcohol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where neighbours don’t know or look out for each other and there is low community involvement among residents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with few community activities for young people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with unstable housing and where residents move frequently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where families frequently experience food insecurity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5478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6A641-037A-4043-AB95-9A81F61A2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Protective factors – 10 minute 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FCF3C-1036-4F79-8499-6DC040461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are the possible protective factors for families and individuals?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are the possible protective factors for communities?</a:t>
            </a:r>
          </a:p>
          <a:p>
            <a:endParaRPr lang="en-GB" dirty="0"/>
          </a:p>
        </p:txBody>
      </p:sp>
      <p:pic>
        <p:nvPicPr>
          <p:cNvPr id="1028" name="Picture 4" descr="Coding Problem: Balancing a Scale | by Chai Tea Latte | Medium">
            <a:extLst>
              <a:ext uri="{FF2B5EF4-FFF2-40B4-BE49-F238E27FC236}">
                <a16:creationId xmlns:a16="http://schemas.microsoft.com/office/drawing/2014/main" id="{CFBFE405-013C-4532-8D75-C37FE0FA97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6004" y="4245045"/>
            <a:ext cx="2171700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17538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91728-628D-4355-9342-699C57A71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and family Protective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D008D-80E9-4AAB-A019-343B8AC83F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who create safe, stable, and nurturing relationships, meaning, children have a consistent family life where they are safe, taken care of, and supported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Children who have positive friendships and peer networks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Children who do well in school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Children who have caring adults outside the family who serve as mentors/role models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 can meet basic needs of food, shelter, and health services for children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 have college degrees or higher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26804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C5293-1823-4DC2-8FC8-BD156549B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8BCFC-648A-4A6D-BB26-E22F712715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 have steady employment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strong social support networks and positive relationships with the people around them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 engage in parental monitoring, supervision, and consistent enforcement of rules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caregivers/adults work through conflicts peacefully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 help children work through problems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that engage in fun, positive activities together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that encourage the importance of school for children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2901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8A685-9E68-4D2F-B673-840BE94D2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protective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88029-474D-427B-8300-C90D3C796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5825" y="1943101"/>
            <a:ext cx="10820399" cy="4286250"/>
          </a:xfrm>
        </p:spPr>
        <p:txBody>
          <a:bodyPr>
            <a:normAutofit fontScale="6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000000"/>
                </a:solidFill>
                <a:effectLst/>
                <a:latin typeface="Open Sans"/>
              </a:rPr>
              <a:t>Communities where families have access to economic and financial help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000000"/>
                </a:solidFill>
                <a:effectLst/>
                <a:latin typeface="Open Sans"/>
              </a:rPr>
              <a:t>Communities where families have access to medical care and mental health services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000000"/>
                </a:solidFill>
                <a:effectLst/>
                <a:latin typeface="Open Sans"/>
              </a:rPr>
              <a:t>Communities with access to safe, stable housing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000000"/>
                </a:solidFill>
                <a:effectLst/>
                <a:latin typeface="Open Sans"/>
              </a:rPr>
              <a:t>Communities where families have access to nurturing and safe childcare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000000"/>
                </a:solidFill>
                <a:effectLst/>
                <a:latin typeface="Open Sans"/>
              </a:rPr>
              <a:t>Communities where families have access to high-quality preschool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000000"/>
                </a:solidFill>
                <a:effectLst/>
                <a:latin typeface="Open Sans"/>
              </a:rPr>
              <a:t>Communities where families have access to safe, engaging after school programs and activities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000000"/>
                </a:solidFill>
                <a:effectLst/>
                <a:latin typeface="Open Sans"/>
              </a:rPr>
              <a:t>Communities where adults have work opportunities with family-friendly policies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000000"/>
                </a:solidFill>
                <a:effectLst/>
                <a:latin typeface="Open Sans"/>
              </a:rPr>
              <a:t>Communities with strong partnerships between the community and business, health care, government, and other sectors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000000"/>
                </a:solidFill>
                <a:effectLst/>
                <a:latin typeface="Open Sans"/>
              </a:rPr>
              <a:t>Communities where residents feel connected to each other and are involved in the community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000000"/>
                </a:solidFill>
                <a:effectLst/>
                <a:latin typeface="Open Sans"/>
              </a:rPr>
              <a:t>Communities where violence is not tolerated or accepted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1973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3BBD7-D21B-4746-9F32-8D3A80961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Preventing ACEs Community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854C9-73B9-4DAE-BE82-C9E11FC4C9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https://youtu.be/8gm-lNpzU4g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215574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7AD00-73FA-4D95-9741-A53D6AB8A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84796-1134-45D3-A25C-B848182A29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What does this mean for young people?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Research about the lifelong impact of ACEs underscores the urgency of prevention activities to protect children from these and other early traumas.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When children do experience trauma, understanding the impact of ACEs can lead to more trauma-informed interventions that help to mitigate negative outcomes.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Many communities are now exploring how a focus on reducing ACEs can help prevent child maltreatment, produce healthier outcomes for children and families, and save costs down the road.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4086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AC66E-6758-441F-BB21-CC0AC90F1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Preventing ACEs in young people could reduce…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7F127-036B-476B-A7F7-F8B83A953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Heroin/crack cocaine use (lifetime) by 66%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Incarceration (lifetime) by 65%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Violence perpetration (past year) by 60%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Violence victimisation (past year) by 57%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Cannabis use (lifetime) by 42% </a:t>
            </a:r>
          </a:p>
        </p:txBody>
      </p:sp>
    </p:spTree>
    <p:extLst>
      <p:ext uri="{BB962C8B-B14F-4D97-AF65-F5344CB8AC3E}">
        <p14:creationId xmlns:p14="http://schemas.microsoft.com/office/powerpoint/2010/main" val="12600095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0CE09-E57A-4822-8A1B-EA759E0A2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AA837-1C39-4E26-9544-8436F022E3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Unintended teen pregnancy by 41%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High-risk drinking (current) by 35%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Early sex (before age 16) by 31%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Smoking tobacco or e-cigarettes (current) by 24%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Poor diet (current; &lt;2 fruit and veg portions daily) by 16%</a:t>
            </a:r>
          </a:p>
          <a:p>
            <a:r>
              <a:rPr lang="en-GB" sz="1100" dirty="0"/>
              <a:t>(public health Wales)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7680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16FA6-235E-47E5-B055-877CFAC34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Health Network Cymru (2017)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719FD-BDC5-436D-AE45-FC282F3683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The life of a child who has experiences ACEs</a:t>
            </a:r>
          </a:p>
          <a:p>
            <a:endParaRPr lang="en-GB" dirty="0">
              <a:solidFill>
                <a:srgbClr val="00B0F0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solidFill>
                  <a:srgbClr val="00B0F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https://www.youtube.com/watch?v=XHgLYI9KZ-A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797539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08925-044B-4843-8315-80ADCDA3C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Youth worker role in 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5893B-05ED-4CFA-BA74-92FD67948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Consider the young person in your case study.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would you as youth workers do to support that young person?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is your role?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2945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B95A2-A288-46D9-BBEC-1F43C5FF8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Youth Work role in 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75607-CA9B-4956-B280-51C2FC229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is the role of a youth worker in ACEs?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Trusted relationship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Positive role model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 and guidance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Safe adult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Stable relationship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Nurturing relationship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Safeguarding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283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4F752-6DD4-43FC-A73B-47A812F2A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Stats Wales (2015)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DC3C6-BAAA-4960-9A5C-7BF20E2CF9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In Wales (NHS)</a:t>
            </a:r>
          </a:p>
          <a:p>
            <a:r>
              <a:rPr lang="en-GB" sz="3200" b="1" dirty="0"/>
              <a:t>53</a:t>
            </a:r>
            <a:r>
              <a:rPr lang="en-GB" sz="3200" dirty="0"/>
              <a:t>% of adults have ACEs in childhood</a:t>
            </a:r>
          </a:p>
          <a:p>
            <a:r>
              <a:rPr lang="en-GB" sz="3200" b="1" dirty="0"/>
              <a:t>20</a:t>
            </a:r>
            <a:r>
              <a:rPr lang="en-GB" sz="3200" dirty="0"/>
              <a:t>% suffered 1 ACE</a:t>
            </a:r>
          </a:p>
          <a:p>
            <a:r>
              <a:rPr lang="en-GB" sz="3200" b="1" dirty="0"/>
              <a:t>13</a:t>
            </a:r>
            <a:r>
              <a:rPr lang="en-GB" sz="3200" dirty="0"/>
              <a:t>% suffered 2 or 3 ACEs</a:t>
            </a:r>
          </a:p>
          <a:p>
            <a:r>
              <a:rPr lang="en-GB" sz="3200" b="1" dirty="0"/>
              <a:t>14</a:t>
            </a:r>
            <a:r>
              <a:rPr lang="en-GB" sz="3200" dirty="0"/>
              <a:t>% suffered 4 of more ACEs in childhood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31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28AA0-80F7-4F38-AB3F-850C1C227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that mean?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7CE0E-B144-470A-8A0B-FCB274B456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4</a:t>
            </a:r>
            <a:r>
              <a:rPr lang="en-GB" sz="2800" dirty="0"/>
              <a:t> times more likely to be a high-risk drinker </a:t>
            </a:r>
          </a:p>
          <a:p>
            <a:r>
              <a:rPr lang="en-GB" sz="2800" b="1" dirty="0"/>
              <a:t>6</a:t>
            </a:r>
            <a:r>
              <a:rPr lang="en-GB" sz="2800" dirty="0"/>
              <a:t> times more likely to have had or caused unintended teenage pregnancy</a:t>
            </a:r>
          </a:p>
          <a:p>
            <a:r>
              <a:rPr lang="en-GB" sz="2800" b="1" dirty="0"/>
              <a:t>6</a:t>
            </a:r>
            <a:r>
              <a:rPr lang="en-GB" sz="2800" dirty="0"/>
              <a:t> times more likely to smoke e-cigarettes or tobacco </a:t>
            </a:r>
          </a:p>
          <a:p>
            <a:r>
              <a:rPr lang="en-GB" sz="2800" b="1" dirty="0"/>
              <a:t>6</a:t>
            </a:r>
            <a:r>
              <a:rPr lang="en-GB" sz="2800" dirty="0"/>
              <a:t> times more likely to have had sex under the age of 16 years </a:t>
            </a:r>
          </a:p>
          <a:p>
            <a:r>
              <a:rPr lang="en-GB" sz="2800" b="1" dirty="0"/>
              <a:t>11</a:t>
            </a:r>
            <a:r>
              <a:rPr lang="en-GB" sz="2800" dirty="0"/>
              <a:t> times more likely to have smoked cannabis</a:t>
            </a:r>
          </a:p>
        </p:txBody>
      </p:sp>
    </p:spTree>
    <p:extLst>
      <p:ext uri="{BB962C8B-B14F-4D97-AF65-F5344CB8AC3E}">
        <p14:creationId xmlns:p14="http://schemas.microsoft.com/office/powerpoint/2010/main" val="11438814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71A4A-93ED-4514-9B47-2E5B30744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18972-A898-48B3-8F4F-69A15AEE53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b="1" dirty="0"/>
              <a:t>14</a:t>
            </a:r>
            <a:r>
              <a:rPr lang="en-GB" sz="2800" dirty="0"/>
              <a:t> times more likely to have been a victim of violence over the last </a:t>
            </a:r>
            <a:r>
              <a:rPr lang="en-GB" sz="2800" b="1" dirty="0"/>
              <a:t>12</a:t>
            </a:r>
            <a:r>
              <a:rPr lang="en-GB" sz="2800" dirty="0"/>
              <a:t> months</a:t>
            </a:r>
          </a:p>
          <a:p>
            <a:r>
              <a:rPr lang="en-GB" sz="2800" b="1" dirty="0"/>
              <a:t>15</a:t>
            </a:r>
            <a:r>
              <a:rPr lang="en-GB" sz="2800" dirty="0"/>
              <a:t> times more likely to have committed violence against another person in the last 12 months </a:t>
            </a:r>
          </a:p>
          <a:p>
            <a:r>
              <a:rPr lang="en-GB" sz="2800" b="1" dirty="0"/>
              <a:t>16</a:t>
            </a:r>
            <a:r>
              <a:rPr lang="en-GB" sz="2800" dirty="0"/>
              <a:t> times more likely to have used crack cocaine or heroin </a:t>
            </a:r>
          </a:p>
          <a:p>
            <a:r>
              <a:rPr lang="en-GB" sz="2800" b="1" dirty="0"/>
              <a:t>20</a:t>
            </a:r>
            <a:r>
              <a:rPr lang="en-GB" sz="2800" dirty="0"/>
              <a:t> times more likely to have been incarcerated at any point in their lifetime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5670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2D577-3A4F-4F81-A6BF-2D86FC3CE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AA833-F737-42E8-BF19-CD27D087DA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solidFill>
                  <a:srgbClr val="201F1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23</a:t>
            </a:r>
            <a:r>
              <a:rPr lang="en-GB" sz="2000" baseline="30000" dirty="0">
                <a:solidFill>
                  <a:srgbClr val="201F1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rd</a:t>
            </a:r>
            <a:r>
              <a:rPr lang="en-GB" sz="2000" dirty="0">
                <a:solidFill>
                  <a:srgbClr val="201F1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Feb 2021</a:t>
            </a:r>
            <a:endParaRPr lang="en-GB" sz="2000" dirty="0"/>
          </a:p>
          <a:p>
            <a:r>
              <a:rPr lang="en-GB" sz="2000" dirty="0">
                <a:solidFill>
                  <a:srgbClr val="201F1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Present a seminar to a small group of your peers</a:t>
            </a:r>
          </a:p>
          <a:p>
            <a:r>
              <a:rPr lang="en-GB" sz="2000" dirty="0">
                <a:solidFill>
                  <a:srgbClr val="201F1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 minutes</a:t>
            </a:r>
            <a:endParaRPr lang="en-GB" sz="2000" dirty="0">
              <a:solidFill>
                <a:srgbClr val="201F1E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solidFill>
                  <a:srgbClr val="201F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a specific interest group of young people and critically explore their experiences of adolescence and ACEs.  Propose interventions which have proven to enhance health and well-being and mitigate adversity.  Your presentation should be supported by wider reading, and linked to the Youth Work National Occupational Standards (</a:t>
            </a:r>
            <a:r>
              <a:rPr lang="en-GB" sz="2000" dirty="0">
                <a:solidFill>
                  <a:srgbClr val="201F1E"/>
                </a:solidFill>
                <a:effectLst/>
                <a:latin typeface="inherit"/>
                <a:ea typeface="Calibri" panose="020F0502020204030204" pitchFamily="34" charset="0"/>
                <a:cs typeface="Calibri" panose="020F0502020204030204" pitchFamily="34" charset="0"/>
              </a:rPr>
              <a:t>CLD Standards Council Scotland, 2019</a:t>
            </a:r>
            <a:r>
              <a:rPr lang="en-GB" sz="2000" dirty="0">
                <a:solidFill>
                  <a:srgbClr val="201F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7244482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F85CD-E9DD-4879-84BF-A2373E6E9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EE87F-225C-4E4E-BBF3-5BCEAFF74B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http://www2.nphs.wales.nhs.uk:8080/PRIDDocs.nsf/61c1e930f9121fd080256f2a004937ed/00c40b58ce773d5e80257f3700390f65/$FILE/ACE%20Infograph%20FINAL%20(E).pdf</a:t>
            </a:r>
            <a:endParaRPr lang="en-GB" dirty="0"/>
          </a:p>
          <a:p>
            <a:r>
              <a:rPr lang="en-GB" dirty="0">
                <a:hlinkClick r:id="rId3"/>
              </a:rPr>
              <a:t>https://www.cdc.gov/violenceprevention/aces/index.html</a:t>
            </a:r>
            <a:endParaRPr lang="en-GB" dirty="0"/>
          </a:p>
          <a:p>
            <a:r>
              <a:rPr lang="en-GB" dirty="0">
                <a:hlinkClick r:id="rId4"/>
              </a:rPr>
              <a:t>https://www.ted.com/talks/nadine_burke_harris_how_childhood_trauma_affects_health_across_a_lifetime#t-91658</a:t>
            </a:r>
            <a:endParaRPr lang="en-GB" dirty="0"/>
          </a:p>
          <a:p>
            <a:r>
              <a:rPr lang="en-GB" dirty="0">
                <a:hlinkClick r:id="rId5"/>
              </a:rPr>
              <a:t>https://www.childwelfare.gov/topics/preventing/preventionmonth/resources/ace/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42919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WO.pptx" id="{769520F8-BFE5-4C8C-A7AA-375C025A91CE}" vid="{AEAFD717-D3C8-4034-8F7E-D5220B0CCEB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{DE3E0E55-EBC2-4D14-8246-FAECE1A7DFE0}tf56160789_win32</Template>
  <TotalTime>420</TotalTime>
  <Words>1696</Words>
  <Application>Microsoft Office PowerPoint</Application>
  <PresentationFormat>Widescreen</PresentationFormat>
  <Paragraphs>195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Arial</vt:lpstr>
      <vt:lpstr>Bookman Old Style</vt:lpstr>
      <vt:lpstr>Calibri</vt:lpstr>
      <vt:lpstr>Franklin Gothic Book</vt:lpstr>
      <vt:lpstr>inherit</vt:lpstr>
      <vt:lpstr>Open Sans</vt:lpstr>
      <vt:lpstr>1_RetrospectVTI</vt:lpstr>
      <vt:lpstr>ECYW6003 Young People in Focus</vt:lpstr>
      <vt:lpstr>Seminar Times</vt:lpstr>
      <vt:lpstr>Lecture Overview</vt:lpstr>
      <vt:lpstr>ACEs</vt:lpstr>
      <vt:lpstr>ACEs Definition</vt:lpstr>
      <vt:lpstr>ACEs Scoring Sheet</vt:lpstr>
      <vt:lpstr>Abuse</vt:lpstr>
      <vt:lpstr>Neglect </vt:lpstr>
      <vt:lpstr>Household dysfunction</vt:lpstr>
      <vt:lpstr>ACEs: Impact on brain, body and behaviour</vt:lpstr>
      <vt:lpstr>PowerPoint Presentation</vt:lpstr>
      <vt:lpstr>PowerPoint Presentation</vt:lpstr>
      <vt:lpstr>PowerPoint Presentation</vt:lpstr>
      <vt:lpstr>ACEs case study – Group discussion</vt:lpstr>
      <vt:lpstr>Risk factors – whole group discussion</vt:lpstr>
      <vt:lpstr>Individual and family Risk factors</vt:lpstr>
      <vt:lpstr>Cont…</vt:lpstr>
      <vt:lpstr>Community Risk Factors</vt:lpstr>
      <vt:lpstr>Protective factors – 10 minute group work</vt:lpstr>
      <vt:lpstr>Individual and family Protective Factors</vt:lpstr>
      <vt:lpstr>Cont…</vt:lpstr>
      <vt:lpstr>Community protective factors</vt:lpstr>
      <vt:lpstr>Preventing ACEs Community example</vt:lpstr>
      <vt:lpstr>So what?</vt:lpstr>
      <vt:lpstr>Preventing ACEs in young people could reduce…</vt:lpstr>
      <vt:lpstr>cont… </vt:lpstr>
      <vt:lpstr>Public Health Network Cymru (2017)</vt:lpstr>
      <vt:lpstr>Youth worker role in ACEs</vt:lpstr>
      <vt:lpstr>Youth Work role in ACEs</vt:lpstr>
      <vt:lpstr>Stats Wales (2015)</vt:lpstr>
      <vt:lpstr>What does that mean?</vt:lpstr>
      <vt:lpstr>Cont…</vt:lpstr>
      <vt:lpstr>Assessment</vt:lpstr>
      <vt:lpstr>Helpful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ECYW6003 Young People in Focus</dc:title>
  <dc:creator>katie gardner</dc:creator>
  <cp:lastModifiedBy>katie gardner</cp:lastModifiedBy>
  <cp:revision>27</cp:revision>
  <dcterms:created xsi:type="dcterms:W3CDTF">2021-01-27T09:02:31Z</dcterms:created>
  <dcterms:modified xsi:type="dcterms:W3CDTF">2022-02-09T10:46:22Z</dcterms:modified>
</cp:coreProperties>
</file>