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9906000" cy="6858000" type="A4"/>
  <p:notesSz cx="6858000" cy="9144000"/>
  <p:embeddedFontLst>
    <p:embeddedFont>
      <p:font typeface="Calibri" panose="020F0502020204030204" pitchFamily="34" charset="0"/>
      <p:regular r:id="rId3"/>
      <p:bold r:id="rId4"/>
      <p:italic r:id="rId5"/>
      <p:boldItalic r:id="rId6"/>
    </p:embeddedFont>
  </p:embeddedFontLst>
  <p:defaultTextStyle>
    <a:defPPr>
      <a:defRPr lang="en-US"/>
    </a:defPPr>
    <a:lvl1pPr marL="0" algn="l" defTabSz="839876" rtl="0" eaLnBrk="1" latinLnBrk="0" hangingPunct="1">
      <a:defRPr sz="1653" kern="1200">
        <a:solidFill>
          <a:schemeClr val="tx1"/>
        </a:solidFill>
        <a:latin typeface="+mn-lt"/>
        <a:ea typeface="+mn-ea"/>
        <a:cs typeface="+mn-cs"/>
      </a:defRPr>
    </a:lvl1pPr>
    <a:lvl2pPr marL="419938" algn="l" defTabSz="839876" rtl="0" eaLnBrk="1" latinLnBrk="0" hangingPunct="1">
      <a:defRPr sz="1653" kern="1200">
        <a:solidFill>
          <a:schemeClr val="tx1"/>
        </a:solidFill>
        <a:latin typeface="+mn-lt"/>
        <a:ea typeface="+mn-ea"/>
        <a:cs typeface="+mn-cs"/>
      </a:defRPr>
    </a:lvl2pPr>
    <a:lvl3pPr marL="839876" algn="l" defTabSz="839876" rtl="0" eaLnBrk="1" latinLnBrk="0" hangingPunct="1">
      <a:defRPr sz="1653" kern="1200">
        <a:solidFill>
          <a:schemeClr val="tx1"/>
        </a:solidFill>
        <a:latin typeface="+mn-lt"/>
        <a:ea typeface="+mn-ea"/>
        <a:cs typeface="+mn-cs"/>
      </a:defRPr>
    </a:lvl3pPr>
    <a:lvl4pPr marL="1259815" algn="l" defTabSz="839876" rtl="0" eaLnBrk="1" latinLnBrk="0" hangingPunct="1">
      <a:defRPr sz="1653" kern="1200">
        <a:solidFill>
          <a:schemeClr val="tx1"/>
        </a:solidFill>
        <a:latin typeface="+mn-lt"/>
        <a:ea typeface="+mn-ea"/>
        <a:cs typeface="+mn-cs"/>
      </a:defRPr>
    </a:lvl4pPr>
    <a:lvl5pPr marL="1679753" algn="l" defTabSz="839876" rtl="0" eaLnBrk="1" latinLnBrk="0" hangingPunct="1">
      <a:defRPr sz="1653" kern="1200">
        <a:solidFill>
          <a:schemeClr val="tx1"/>
        </a:solidFill>
        <a:latin typeface="+mn-lt"/>
        <a:ea typeface="+mn-ea"/>
        <a:cs typeface="+mn-cs"/>
      </a:defRPr>
    </a:lvl5pPr>
    <a:lvl6pPr marL="2099691" algn="l" defTabSz="839876" rtl="0" eaLnBrk="1" latinLnBrk="0" hangingPunct="1">
      <a:defRPr sz="1653" kern="1200">
        <a:solidFill>
          <a:schemeClr val="tx1"/>
        </a:solidFill>
        <a:latin typeface="+mn-lt"/>
        <a:ea typeface="+mn-ea"/>
        <a:cs typeface="+mn-cs"/>
      </a:defRPr>
    </a:lvl6pPr>
    <a:lvl7pPr marL="2519629" algn="l" defTabSz="839876" rtl="0" eaLnBrk="1" latinLnBrk="0" hangingPunct="1">
      <a:defRPr sz="1653" kern="1200">
        <a:solidFill>
          <a:schemeClr val="tx1"/>
        </a:solidFill>
        <a:latin typeface="+mn-lt"/>
        <a:ea typeface="+mn-ea"/>
        <a:cs typeface="+mn-cs"/>
      </a:defRPr>
    </a:lvl7pPr>
    <a:lvl8pPr marL="2939567" algn="l" defTabSz="839876" rtl="0" eaLnBrk="1" latinLnBrk="0" hangingPunct="1">
      <a:defRPr sz="1653" kern="1200">
        <a:solidFill>
          <a:schemeClr val="tx1"/>
        </a:solidFill>
        <a:latin typeface="+mn-lt"/>
        <a:ea typeface="+mn-ea"/>
        <a:cs typeface="+mn-cs"/>
      </a:defRPr>
    </a:lvl8pPr>
    <a:lvl9pPr marL="3359506" algn="l" defTabSz="839876" rtl="0" eaLnBrk="1" latinLnBrk="0" hangingPunct="1">
      <a:defRPr sz="1653"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0" userDrawn="1">
          <p15:clr>
            <a:srgbClr val="A4A3A4"/>
          </p15:clr>
        </p15:guide>
        <p15:guide id="2" pos="266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8" d="100"/>
          <a:sy n="78" d="100"/>
        </p:scale>
        <p:origin x="1406" y="77"/>
      </p:cViewPr>
      <p:guideLst>
        <p:guide orient="horz" pos="1960"/>
        <p:guide pos="2668"/>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font" Target="fonts/font1.fntdata"/><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5" Type="http://schemas.openxmlformats.org/officeDocument/2006/relationships/font" Target="fonts/font3.fntdata"/><Relationship Id="rId10" Type="http://schemas.openxmlformats.org/officeDocument/2006/relationships/tableStyles" Target="tableStyles.xml"/><Relationship Id="rId4" Type="http://schemas.openxmlformats.org/officeDocument/2006/relationships/font" Target="fonts/font2.fntdata"/><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5301" y="1933496"/>
            <a:ext cx="7200086" cy="1334140"/>
          </a:xfrm>
        </p:spPr>
        <p:txBody>
          <a:bodyPr/>
          <a:lstStyle/>
          <a:p>
            <a:r>
              <a:rPr lang="en-US"/>
              <a:t>Click to edit Master title style</a:t>
            </a:r>
          </a:p>
        </p:txBody>
      </p:sp>
      <p:sp>
        <p:nvSpPr>
          <p:cNvPr id="3" name="Subtitle 2"/>
          <p:cNvSpPr>
            <a:spLocks noGrp="1"/>
          </p:cNvSpPr>
          <p:nvPr>
            <p:ph type="subTitle" idx="1"/>
          </p:nvPr>
        </p:nvSpPr>
        <p:spPr>
          <a:xfrm>
            <a:off x="1270603" y="3526971"/>
            <a:ext cx="5929482" cy="1590595"/>
          </a:xfrm>
        </p:spPr>
        <p:txBody>
          <a:bodyPr/>
          <a:lstStyle>
            <a:lvl1pPr marL="0" indent="0" algn="ctr">
              <a:buNone/>
              <a:defRPr>
                <a:solidFill>
                  <a:schemeClr val="tx1">
                    <a:tint val="75000"/>
                  </a:schemeClr>
                </a:solidFill>
              </a:defRPr>
            </a:lvl1pPr>
            <a:lvl2pPr marL="414955" indent="0" algn="ctr">
              <a:buNone/>
              <a:defRPr>
                <a:solidFill>
                  <a:schemeClr val="tx1">
                    <a:tint val="75000"/>
                  </a:schemeClr>
                </a:solidFill>
              </a:defRPr>
            </a:lvl2pPr>
            <a:lvl3pPr marL="829909" indent="0" algn="ctr">
              <a:buNone/>
              <a:defRPr>
                <a:solidFill>
                  <a:schemeClr val="tx1">
                    <a:tint val="75000"/>
                  </a:schemeClr>
                </a:solidFill>
              </a:defRPr>
            </a:lvl3pPr>
            <a:lvl4pPr marL="1244864" indent="0" algn="ctr">
              <a:buNone/>
              <a:defRPr>
                <a:solidFill>
                  <a:schemeClr val="tx1">
                    <a:tint val="75000"/>
                  </a:schemeClr>
                </a:solidFill>
              </a:defRPr>
            </a:lvl4pPr>
            <a:lvl5pPr marL="1659819" indent="0" algn="ctr">
              <a:buNone/>
              <a:defRPr>
                <a:solidFill>
                  <a:schemeClr val="tx1">
                    <a:tint val="75000"/>
                  </a:schemeClr>
                </a:solidFill>
              </a:defRPr>
            </a:lvl5pPr>
            <a:lvl6pPr marL="2074774" indent="0" algn="ctr">
              <a:buNone/>
              <a:defRPr>
                <a:solidFill>
                  <a:schemeClr val="tx1">
                    <a:tint val="75000"/>
                  </a:schemeClr>
                </a:solidFill>
              </a:defRPr>
            </a:lvl6pPr>
            <a:lvl7pPr marL="2489728" indent="0" algn="ctr">
              <a:buNone/>
              <a:defRPr>
                <a:solidFill>
                  <a:schemeClr val="tx1">
                    <a:tint val="75000"/>
                  </a:schemeClr>
                </a:solidFill>
              </a:defRPr>
            </a:lvl7pPr>
            <a:lvl8pPr marL="2904683" indent="0" algn="ctr">
              <a:buNone/>
              <a:defRPr>
                <a:solidFill>
                  <a:schemeClr val="tx1">
                    <a:tint val="75000"/>
                  </a:schemeClr>
                </a:solidFill>
              </a:defRPr>
            </a:lvl8pPr>
            <a:lvl9pPr marL="331963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69126" y="3999540"/>
            <a:ext cx="7200086" cy="1236169"/>
          </a:xfrm>
        </p:spPr>
        <p:txBody>
          <a:bodyPr anchor="t"/>
          <a:lstStyle>
            <a:lvl1pPr algn="l">
              <a:defRPr sz="3630" b="1" cap="all"/>
            </a:lvl1pPr>
          </a:lstStyle>
          <a:p>
            <a:r>
              <a:rPr lang="en-US"/>
              <a:t>Click to edit Master title style</a:t>
            </a:r>
          </a:p>
        </p:txBody>
      </p:sp>
      <p:sp>
        <p:nvSpPr>
          <p:cNvPr id="3" name="Text Placeholder 2"/>
          <p:cNvSpPr>
            <a:spLocks noGrp="1"/>
          </p:cNvSpPr>
          <p:nvPr>
            <p:ph type="body" idx="1"/>
          </p:nvPr>
        </p:nvSpPr>
        <p:spPr>
          <a:xfrm>
            <a:off x="669126" y="2638026"/>
            <a:ext cx="7200086" cy="1361514"/>
          </a:xfrm>
        </p:spPr>
        <p:txBody>
          <a:bodyPr anchor="b"/>
          <a:lstStyle>
            <a:lvl1pPr marL="0" indent="0">
              <a:buNone/>
              <a:defRPr sz="1815">
                <a:solidFill>
                  <a:schemeClr val="tx1">
                    <a:tint val="75000"/>
                  </a:schemeClr>
                </a:solidFill>
              </a:defRPr>
            </a:lvl1pPr>
            <a:lvl2pPr marL="414955" indent="0">
              <a:buNone/>
              <a:defRPr sz="1634">
                <a:solidFill>
                  <a:schemeClr val="tx1">
                    <a:tint val="75000"/>
                  </a:schemeClr>
                </a:solidFill>
              </a:defRPr>
            </a:lvl2pPr>
            <a:lvl3pPr marL="829909" indent="0">
              <a:buNone/>
              <a:defRPr sz="1452">
                <a:solidFill>
                  <a:schemeClr val="tx1">
                    <a:tint val="75000"/>
                  </a:schemeClr>
                </a:solidFill>
              </a:defRPr>
            </a:lvl3pPr>
            <a:lvl4pPr marL="1244864" indent="0">
              <a:buNone/>
              <a:defRPr sz="1271">
                <a:solidFill>
                  <a:schemeClr val="tx1">
                    <a:tint val="75000"/>
                  </a:schemeClr>
                </a:solidFill>
              </a:defRPr>
            </a:lvl4pPr>
            <a:lvl5pPr marL="1659819" indent="0">
              <a:buNone/>
              <a:defRPr sz="1271">
                <a:solidFill>
                  <a:schemeClr val="tx1">
                    <a:tint val="75000"/>
                  </a:schemeClr>
                </a:solidFill>
              </a:defRPr>
            </a:lvl5pPr>
            <a:lvl6pPr marL="2074774" indent="0">
              <a:buNone/>
              <a:defRPr sz="1271">
                <a:solidFill>
                  <a:schemeClr val="tx1">
                    <a:tint val="75000"/>
                  </a:schemeClr>
                </a:solidFill>
              </a:defRPr>
            </a:lvl6pPr>
            <a:lvl7pPr marL="2489728" indent="0">
              <a:buNone/>
              <a:defRPr sz="1271">
                <a:solidFill>
                  <a:schemeClr val="tx1">
                    <a:tint val="75000"/>
                  </a:schemeClr>
                </a:solidFill>
              </a:defRPr>
            </a:lvl7pPr>
            <a:lvl8pPr marL="2904683" indent="0">
              <a:buNone/>
              <a:defRPr sz="1271">
                <a:solidFill>
                  <a:schemeClr val="tx1">
                    <a:tint val="75000"/>
                  </a:schemeClr>
                </a:solidFill>
              </a:defRPr>
            </a:lvl8pPr>
            <a:lvl9pPr marL="3319638" indent="0">
              <a:buNone/>
              <a:defRPr sz="127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23534" y="1452283"/>
            <a:ext cx="3741221" cy="4107597"/>
          </a:xfrm>
        </p:spPr>
        <p:txBody>
          <a:bodyPr/>
          <a:lstStyle>
            <a:lvl1pPr>
              <a:defRPr sz="2541"/>
            </a:lvl1pPr>
            <a:lvl2pPr>
              <a:defRPr sz="2178"/>
            </a:lvl2pPr>
            <a:lvl3pPr>
              <a:defRPr sz="1815"/>
            </a:lvl3pPr>
            <a:lvl4pPr>
              <a:defRPr sz="1634"/>
            </a:lvl4pPr>
            <a:lvl5pPr>
              <a:defRPr sz="1634"/>
            </a:lvl5pPr>
            <a:lvl6pPr>
              <a:defRPr sz="1634"/>
            </a:lvl6pPr>
            <a:lvl7pPr>
              <a:defRPr sz="1634"/>
            </a:lvl7pPr>
            <a:lvl8pPr>
              <a:defRPr sz="1634"/>
            </a:lvl8pPr>
            <a:lvl9pPr>
              <a:defRPr sz="16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305933" y="1452283"/>
            <a:ext cx="3741221" cy="4107597"/>
          </a:xfrm>
        </p:spPr>
        <p:txBody>
          <a:bodyPr/>
          <a:lstStyle>
            <a:lvl1pPr>
              <a:defRPr sz="2541"/>
            </a:lvl1pPr>
            <a:lvl2pPr>
              <a:defRPr sz="2178"/>
            </a:lvl2pPr>
            <a:lvl3pPr>
              <a:defRPr sz="1815"/>
            </a:lvl3pPr>
            <a:lvl4pPr>
              <a:defRPr sz="1634"/>
            </a:lvl4pPr>
            <a:lvl5pPr>
              <a:defRPr sz="1634"/>
            </a:lvl5pPr>
            <a:lvl6pPr>
              <a:defRPr sz="1634"/>
            </a:lvl6pPr>
            <a:lvl7pPr>
              <a:defRPr sz="1634"/>
            </a:lvl7pPr>
            <a:lvl8pPr>
              <a:defRPr sz="1634"/>
            </a:lvl8pPr>
            <a:lvl9pPr>
              <a:defRPr sz="16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23534" y="1393212"/>
            <a:ext cx="3742692" cy="580624"/>
          </a:xfrm>
        </p:spPr>
        <p:txBody>
          <a:bodyPr anchor="b"/>
          <a:lstStyle>
            <a:lvl1pPr marL="0" indent="0">
              <a:buNone/>
              <a:defRPr sz="2178" b="1"/>
            </a:lvl1pPr>
            <a:lvl2pPr marL="414955" indent="0">
              <a:buNone/>
              <a:defRPr sz="1815" b="1"/>
            </a:lvl2pPr>
            <a:lvl3pPr marL="829909" indent="0">
              <a:buNone/>
              <a:defRPr sz="1634" b="1"/>
            </a:lvl3pPr>
            <a:lvl4pPr marL="1244864" indent="0">
              <a:buNone/>
              <a:defRPr sz="1452" b="1"/>
            </a:lvl4pPr>
            <a:lvl5pPr marL="1659819" indent="0">
              <a:buNone/>
              <a:defRPr sz="1452" b="1"/>
            </a:lvl5pPr>
            <a:lvl6pPr marL="2074774" indent="0">
              <a:buNone/>
              <a:defRPr sz="1452" b="1"/>
            </a:lvl6pPr>
            <a:lvl7pPr marL="2489728" indent="0">
              <a:buNone/>
              <a:defRPr sz="1452" b="1"/>
            </a:lvl7pPr>
            <a:lvl8pPr marL="2904683" indent="0">
              <a:buNone/>
              <a:defRPr sz="1452" b="1"/>
            </a:lvl8pPr>
            <a:lvl9pPr marL="3319638" indent="0">
              <a:buNone/>
              <a:defRPr sz="1452" b="1"/>
            </a:lvl9pPr>
          </a:lstStyle>
          <a:p>
            <a:pPr lvl="0"/>
            <a:r>
              <a:rPr lang="en-US"/>
              <a:t>Click to edit Master text styles</a:t>
            </a:r>
          </a:p>
        </p:txBody>
      </p:sp>
      <p:sp>
        <p:nvSpPr>
          <p:cNvPr id="4" name="Content Placeholder 3"/>
          <p:cNvSpPr>
            <a:spLocks noGrp="1"/>
          </p:cNvSpPr>
          <p:nvPr>
            <p:ph sz="half" idx="2"/>
          </p:nvPr>
        </p:nvSpPr>
        <p:spPr>
          <a:xfrm>
            <a:off x="423534" y="1973836"/>
            <a:ext cx="3742692" cy="3586043"/>
          </a:xfrm>
        </p:spPr>
        <p:txBody>
          <a:bodyPr/>
          <a:lstStyle>
            <a:lvl1pPr>
              <a:defRPr sz="2178"/>
            </a:lvl1pPr>
            <a:lvl2pPr>
              <a:defRPr sz="1815"/>
            </a:lvl2pPr>
            <a:lvl3pPr>
              <a:defRPr sz="1634"/>
            </a:lvl3pPr>
            <a:lvl4pPr>
              <a:defRPr sz="1452"/>
            </a:lvl4pPr>
            <a:lvl5pPr>
              <a:defRPr sz="1452"/>
            </a:lvl5pPr>
            <a:lvl6pPr>
              <a:defRPr sz="1452"/>
            </a:lvl6pPr>
            <a:lvl7pPr>
              <a:defRPr sz="1452"/>
            </a:lvl7pPr>
            <a:lvl8pPr>
              <a:defRPr sz="1452"/>
            </a:lvl8pPr>
            <a:lvl9pPr>
              <a:defRPr sz="145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302993" y="1393212"/>
            <a:ext cx="3744162" cy="580624"/>
          </a:xfrm>
        </p:spPr>
        <p:txBody>
          <a:bodyPr anchor="b"/>
          <a:lstStyle>
            <a:lvl1pPr marL="0" indent="0">
              <a:buNone/>
              <a:defRPr sz="2178" b="1"/>
            </a:lvl1pPr>
            <a:lvl2pPr marL="414955" indent="0">
              <a:buNone/>
              <a:defRPr sz="1815" b="1"/>
            </a:lvl2pPr>
            <a:lvl3pPr marL="829909" indent="0">
              <a:buNone/>
              <a:defRPr sz="1634" b="1"/>
            </a:lvl3pPr>
            <a:lvl4pPr marL="1244864" indent="0">
              <a:buNone/>
              <a:defRPr sz="1452" b="1"/>
            </a:lvl4pPr>
            <a:lvl5pPr marL="1659819" indent="0">
              <a:buNone/>
              <a:defRPr sz="1452" b="1"/>
            </a:lvl5pPr>
            <a:lvl6pPr marL="2074774" indent="0">
              <a:buNone/>
              <a:defRPr sz="1452" b="1"/>
            </a:lvl6pPr>
            <a:lvl7pPr marL="2489728" indent="0">
              <a:buNone/>
              <a:defRPr sz="1452" b="1"/>
            </a:lvl7pPr>
            <a:lvl8pPr marL="2904683" indent="0">
              <a:buNone/>
              <a:defRPr sz="1452" b="1"/>
            </a:lvl8pPr>
            <a:lvl9pPr marL="3319638" indent="0">
              <a:buNone/>
              <a:defRPr sz="1452" b="1"/>
            </a:lvl9pPr>
          </a:lstStyle>
          <a:p>
            <a:pPr lvl="0"/>
            <a:r>
              <a:rPr lang="en-US"/>
              <a:t>Click to edit Master text styles</a:t>
            </a:r>
          </a:p>
        </p:txBody>
      </p:sp>
      <p:sp>
        <p:nvSpPr>
          <p:cNvPr id="6" name="Content Placeholder 5"/>
          <p:cNvSpPr>
            <a:spLocks noGrp="1"/>
          </p:cNvSpPr>
          <p:nvPr>
            <p:ph sz="quarter" idx="4"/>
          </p:nvPr>
        </p:nvSpPr>
        <p:spPr>
          <a:xfrm>
            <a:off x="4302993" y="1973836"/>
            <a:ext cx="3744162" cy="3586043"/>
          </a:xfrm>
        </p:spPr>
        <p:txBody>
          <a:bodyPr/>
          <a:lstStyle>
            <a:lvl1pPr>
              <a:defRPr sz="2178"/>
            </a:lvl1pPr>
            <a:lvl2pPr>
              <a:defRPr sz="1815"/>
            </a:lvl2pPr>
            <a:lvl3pPr>
              <a:defRPr sz="1634"/>
            </a:lvl3pPr>
            <a:lvl4pPr>
              <a:defRPr sz="1452"/>
            </a:lvl4pPr>
            <a:lvl5pPr>
              <a:defRPr sz="1452"/>
            </a:lvl5pPr>
            <a:lvl6pPr>
              <a:defRPr sz="1452"/>
            </a:lvl6pPr>
            <a:lvl7pPr>
              <a:defRPr sz="1452"/>
            </a:lvl7pPr>
            <a:lvl8pPr>
              <a:defRPr sz="1452"/>
            </a:lvl8pPr>
            <a:lvl9pPr>
              <a:defRPr sz="145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3535" y="247810"/>
            <a:ext cx="2786798" cy="1054634"/>
          </a:xfrm>
        </p:spPr>
        <p:txBody>
          <a:bodyPr anchor="b"/>
          <a:lstStyle>
            <a:lvl1pPr algn="l">
              <a:defRPr sz="1815" b="1"/>
            </a:lvl1pPr>
          </a:lstStyle>
          <a:p>
            <a:r>
              <a:rPr lang="en-US"/>
              <a:t>Click to edit Master title style</a:t>
            </a:r>
          </a:p>
        </p:txBody>
      </p:sp>
      <p:sp>
        <p:nvSpPr>
          <p:cNvPr id="3" name="Content Placeholder 2"/>
          <p:cNvSpPr>
            <a:spLocks noGrp="1"/>
          </p:cNvSpPr>
          <p:nvPr>
            <p:ph idx="1"/>
          </p:nvPr>
        </p:nvSpPr>
        <p:spPr>
          <a:xfrm>
            <a:off x="3311804" y="247811"/>
            <a:ext cx="4735350" cy="5312069"/>
          </a:xfrm>
        </p:spPr>
        <p:txBody>
          <a:bodyPr/>
          <a:lstStyle>
            <a:lvl1pPr>
              <a:defRPr sz="2904"/>
            </a:lvl1pPr>
            <a:lvl2pPr>
              <a:defRPr sz="2541"/>
            </a:lvl2pPr>
            <a:lvl3pPr>
              <a:defRPr sz="2178"/>
            </a:lvl3pPr>
            <a:lvl4pPr>
              <a:defRPr sz="1815"/>
            </a:lvl4pPr>
            <a:lvl5pPr>
              <a:defRPr sz="1815"/>
            </a:lvl5pPr>
            <a:lvl6pPr>
              <a:defRPr sz="1815"/>
            </a:lvl6pPr>
            <a:lvl7pPr>
              <a:defRPr sz="1815"/>
            </a:lvl7pPr>
            <a:lvl8pPr>
              <a:defRPr sz="1815"/>
            </a:lvl8pPr>
            <a:lvl9pPr>
              <a:defRPr sz="181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23535" y="1302444"/>
            <a:ext cx="2786798" cy="4257435"/>
          </a:xfrm>
        </p:spPr>
        <p:txBody>
          <a:bodyPr/>
          <a:lstStyle>
            <a:lvl1pPr marL="0" indent="0">
              <a:buNone/>
              <a:defRPr sz="1271"/>
            </a:lvl1pPr>
            <a:lvl2pPr marL="414955" indent="0">
              <a:buNone/>
              <a:defRPr sz="1089"/>
            </a:lvl2pPr>
            <a:lvl3pPr marL="829909" indent="0">
              <a:buNone/>
              <a:defRPr sz="908"/>
            </a:lvl3pPr>
            <a:lvl4pPr marL="1244864" indent="0">
              <a:buNone/>
              <a:defRPr sz="817"/>
            </a:lvl4pPr>
            <a:lvl5pPr marL="1659819" indent="0">
              <a:buNone/>
              <a:defRPr sz="817"/>
            </a:lvl5pPr>
            <a:lvl6pPr marL="2074774" indent="0">
              <a:buNone/>
              <a:defRPr sz="817"/>
            </a:lvl6pPr>
            <a:lvl7pPr marL="2489728" indent="0">
              <a:buNone/>
              <a:defRPr sz="817"/>
            </a:lvl7pPr>
            <a:lvl8pPr marL="2904683" indent="0">
              <a:buNone/>
              <a:defRPr sz="817"/>
            </a:lvl8pPr>
            <a:lvl9pPr marL="3319638" indent="0">
              <a:buNone/>
              <a:defRPr sz="81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60314" y="4356847"/>
            <a:ext cx="5082413" cy="514350"/>
          </a:xfrm>
        </p:spPr>
        <p:txBody>
          <a:bodyPr anchor="b"/>
          <a:lstStyle>
            <a:lvl1pPr algn="l">
              <a:defRPr sz="1815" b="1"/>
            </a:lvl1pPr>
          </a:lstStyle>
          <a:p>
            <a:r>
              <a:rPr lang="en-US"/>
              <a:t>Click to edit Master title style</a:t>
            </a:r>
          </a:p>
        </p:txBody>
      </p:sp>
      <p:sp>
        <p:nvSpPr>
          <p:cNvPr id="3" name="Picture Placeholder 2"/>
          <p:cNvSpPr>
            <a:spLocks noGrp="1"/>
          </p:cNvSpPr>
          <p:nvPr>
            <p:ph type="pic" idx="1"/>
          </p:nvPr>
        </p:nvSpPr>
        <p:spPr>
          <a:xfrm>
            <a:off x="1660314" y="556132"/>
            <a:ext cx="5082413" cy="3734440"/>
          </a:xfrm>
        </p:spPr>
        <p:txBody>
          <a:bodyPr/>
          <a:lstStyle>
            <a:lvl1pPr marL="0" indent="0">
              <a:buNone/>
              <a:defRPr sz="2904"/>
            </a:lvl1pPr>
            <a:lvl2pPr marL="414955" indent="0">
              <a:buNone/>
              <a:defRPr sz="2541"/>
            </a:lvl2pPr>
            <a:lvl3pPr marL="829909" indent="0">
              <a:buNone/>
              <a:defRPr sz="2178"/>
            </a:lvl3pPr>
            <a:lvl4pPr marL="1244864" indent="0">
              <a:buNone/>
              <a:defRPr sz="1815"/>
            </a:lvl4pPr>
            <a:lvl5pPr marL="1659819" indent="0">
              <a:buNone/>
              <a:defRPr sz="1815"/>
            </a:lvl5pPr>
            <a:lvl6pPr marL="2074774" indent="0">
              <a:buNone/>
              <a:defRPr sz="1815"/>
            </a:lvl6pPr>
            <a:lvl7pPr marL="2489728" indent="0">
              <a:buNone/>
              <a:defRPr sz="1815"/>
            </a:lvl7pPr>
            <a:lvl8pPr marL="2904683" indent="0">
              <a:buNone/>
              <a:defRPr sz="1815"/>
            </a:lvl8pPr>
            <a:lvl9pPr marL="3319638" indent="0">
              <a:buNone/>
              <a:defRPr sz="1815"/>
            </a:lvl9pPr>
          </a:lstStyle>
          <a:p>
            <a:endParaRPr lang="en-US"/>
          </a:p>
        </p:txBody>
      </p:sp>
      <p:sp>
        <p:nvSpPr>
          <p:cNvPr id="4" name="Text Placeholder 3"/>
          <p:cNvSpPr>
            <a:spLocks noGrp="1"/>
          </p:cNvSpPr>
          <p:nvPr>
            <p:ph type="body" sz="half" idx="2"/>
          </p:nvPr>
        </p:nvSpPr>
        <p:spPr>
          <a:xfrm>
            <a:off x="1660314" y="4871198"/>
            <a:ext cx="5082413" cy="730463"/>
          </a:xfrm>
        </p:spPr>
        <p:txBody>
          <a:bodyPr/>
          <a:lstStyle>
            <a:lvl1pPr marL="0" indent="0">
              <a:buNone/>
              <a:defRPr sz="1271"/>
            </a:lvl1pPr>
            <a:lvl2pPr marL="414955" indent="0">
              <a:buNone/>
              <a:defRPr sz="1089"/>
            </a:lvl2pPr>
            <a:lvl3pPr marL="829909" indent="0">
              <a:buNone/>
              <a:defRPr sz="908"/>
            </a:lvl3pPr>
            <a:lvl4pPr marL="1244864" indent="0">
              <a:buNone/>
              <a:defRPr sz="817"/>
            </a:lvl4pPr>
            <a:lvl5pPr marL="1659819" indent="0">
              <a:buNone/>
              <a:defRPr sz="817"/>
            </a:lvl5pPr>
            <a:lvl6pPr marL="2074774" indent="0">
              <a:buNone/>
              <a:defRPr sz="817"/>
            </a:lvl6pPr>
            <a:lvl7pPr marL="2489728" indent="0">
              <a:buNone/>
              <a:defRPr sz="817"/>
            </a:lvl7pPr>
            <a:lvl8pPr marL="2904683" indent="0">
              <a:buNone/>
              <a:defRPr sz="817"/>
            </a:lvl8pPr>
            <a:lvl9pPr marL="3319638" indent="0">
              <a:buNone/>
              <a:defRPr sz="81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141249" y="249252"/>
            <a:ext cx="1905905" cy="531062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23534" y="249252"/>
            <a:ext cx="5576537" cy="53106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3534" y="249251"/>
            <a:ext cx="7623620" cy="1037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23534" y="1452283"/>
            <a:ext cx="7623620" cy="410759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23534" y="5768789"/>
            <a:ext cx="1976494" cy="331374"/>
          </a:xfrm>
          <a:prstGeom prst="rect">
            <a:avLst/>
          </a:prstGeom>
        </p:spPr>
        <p:txBody>
          <a:bodyPr vert="horz" lIns="91440" tIns="45720" rIns="91440" bIns="45720" rtlCol="0" anchor="ctr"/>
          <a:lstStyle>
            <a:lvl1pPr algn="l">
              <a:defRPr sz="1089">
                <a:solidFill>
                  <a:schemeClr val="tx1">
                    <a:tint val="75000"/>
                  </a:schemeClr>
                </a:solidFill>
              </a:defRPr>
            </a:lvl1pPr>
          </a:lstStyle>
          <a:p>
            <a:fld id="{1D8BD707-D9CF-40AE-B4C6-C98DA3205C09}" type="datetimeFigureOut">
              <a:rPr lang="en-US" smtClean="0"/>
              <a:pPr/>
              <a:t>7/31/2026</a:t>
            </a:fld>
            <a:endParaRPr lang="en-US"/>
          </a:p>
        </p:txBody>
      </p:sp>
      <p:sp>
        <p:nvSpPr>
          <p:cNvPr id="5" name="Footer Placeholder 4"/>
          <p:cNvSpPr>
            <a:spLocks noGrp="1"/>
          </p:cNvSpPr>
          <p:nvPr>
            <p:ph type="ftr" sz="quarter" idx="3"/>
          </p:nvPr>
        </p:nvSpPr>
        <p:spPr>
          <a:xfrm>
            <a:off x="2894152" y="5768789"/>
            <a:ext cx="2682385" cy="331374"/>
          </a:xfrm>
          <a:prstGeom prst="rect">
            <a:avLst/>
          </a:prstGeom>
        </p:spPr>
        <p:txBody>
          <a:bodyPr vert="horz" lIns="91440" tIns="45720" rIns="91440" bIns="45720" rtlCol="0" anchor="ctr"/>
          <a:lstStyle>
            <a:lvl1pPr algn="ctr">
              <a:defRPr sz="108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070660" y="5768789"/>
            <a:ext cx="1976494" cy="331374"/>
          </a:xfrm>
          <a:prstGeom prst="rect">
            <a:avLst/>
          </a:prstGeom>
        </p:spPr>
        <p:txBody>
          <a:bodyPr vert="horz" lIns="91440" tIns="45720" rIns="91440" bIns="45720" rtlCol="0" anchor="ctr"/>
          <a:lstStyle>
            <a:lvl1pPr algn="r">
              <a:defRPr sz="1089">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829909" rtl="0" eaLnBrk="1" latinLnBrk="0" hangingPunct="1">
        <a:spcBef>
          <a:spcPct val="0"/>
        </a:spcBef>
        <a:buNone/>
        <a:defRPr sz="3993" kern="1200">
          <a:solidFill>
            <a:schemeClr val="tx1"/>
          </a:solidFill>
          <a:latin typeface="+mj-lt"/>
          <a:ea typeface="+mj-ea"/>
          <a:cs typeface="+mj-cs"/>
        </a:defRPr>
      </a:lvl1pPr>
    </p:titleStyle>
    <p:bodyStyle>
      <a:lvl1pPr marL="311216" indent="-311216" algn="l" defTabSz="829909" rtl="0" eaLnBrk="1" latinLnBrk="0" hangingPunct="1">
        <a:spcBef>
          <a:spcPct val="20000"/>
        </a:spcBef>
        <a:buFont typeface="Arial" pitchFamily="34" charset="0"/>
        <a:buChar char="•"/>
        <a:defRPr sz="2904" kern="1200">
          <a:solidFill>
            <a:schemeClr val="tx1"/>
          </a:solidFill>
          <a:latin typeface="+mn-lt"/>
          <a:ea typeface="+mn-ea"/>
          <a:cs typeface="+mn-cs"/>
        </a:defRPr>
      </a:lvl1pPr>
      <a:lvl2pPr marL="674301" indent="-259347" algn="l" defTabSz="829909" rtl="0" eaLnBrk="1" latinLnBrk="0" hangingPunct="1">
        <a:spcBef>
          <a:spcPct val="20000"/>
        </a:spcBef>
        <a:buFont typeface="Arial" pitchFamily="34" charset="0"/>
        <a:buChar char="–"/>
        <a:defRPr sz="2541" kern="1200">
          <a:solidFill>
            <a:schemeClr val="tx1"/>
          </a:solidFill>
          <a:latin typeface="+mn-lt"/>
          <a:ea typeface="+mn-ea"/>
          <a:cs typeface="+mn-cs"/>
        </a:defRPr>
      </a:lvl2pPr>
      <a:lvl3pPr marL="1037387" indent="-207477" algn="l" defTabSz="829909" rtl="0" eaLnBrk="1" latinLnBrk="0" hangingPunct="1">
        <a:spcBef>
          <a:spcPct val="20000"/>
        </a:spcBef>
        <a:buFont typeface="Arial" pitchFamily="34" charset="0"/>
        <a:buChar char="•"/>
        <a:defRPr sz="2178" kern="1200">
          <a:solidFill>
            <a:schemeClr val="tx1"/>
          </a:solidFill>
          <a:latin typeface="+mn-lt"/>
          <a:ea typeface="+mn-ea"/>
          <a:cs typeface="+mn-cs"/>
        </a:defRPr>
      </a:lvl3pPr>
      <a:lvl4pPr marL="1452342"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4pPr>
      <a:lvl5pPr marL="1867296"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5pPr>
      <a:lvl6pPr marL="2282251"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6pPr>
      <a:lvl7pPr marL="2697206"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7pPr>
      <a:lvl8pPr marL="3112160"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8pPr>
      <a:lvl9pPr marL="3527115"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9pPr>
    </p:bodyStyle>
    <p:otherStyle>
      <a:defPPr>
        <a:defRPr lang="en-US"/>
      </a:defPPr>
      <a:lvl1pPr marL="0" algn="l" defTabSz="829909" rtl="0" eaLnBrk="1" latinLnBrk="0" hangingPunct="1">
        <a:defRPr sz="1634" kern="1200">
          <a:solidFill>
            <a:schemeClr val="tx1"/>
          </a:solidFill>
          <a:latin typeface="+mn-lt"/>
          <a:ea typeface="+mn-ea"/>
          <a:cs typeface="+mn-cs"/>
        </a:defRPr>
      </a:lvl1pPr>
      <a:lvl2pPr marL="414955" algn="l" defTabSz="829909" rtl="0" eaLnBrk="1" latinLnBrk="0" hangingPunct="1">
        <a:defRPr sz="1634" kern="1200">
          <a:solidFill>
            <a:schemeClr val="tx1"/>
          </a:solidFill>
          <a:latin typeface="+mn-lt"/>
          <a:ea typeface="+mn-ea"/>
          <a:cs typeface="+mn-cs"/>
        </a:defRPr>
      </a:lvl2pPr>
      <a:lvl3pPr marL="829909" algn="l" defTabSz="829909" rtl="0" eaLnBrk="1" latinLnBrk="0" hangingPunct="1">
        <a:defRPr sz="1634" kern="1200">
          <a:solidFill>
            <a:schemeClr val="tx1"/>
          </a:solidFill>
          <a:latin typeface="+mn-lt"/>
          <a:ea typeface="+mn-ea"/>
          <a:cs typeface="+mn-cs"/>
        </a:defRPr>
      </a:lvl3pPr>
      <a:lvl4pPr marL="1244864" algn="l" defTabSz="829909" rtl="0" eaLnBrk="1" latinLnBrk="0" hangingPunct="1">
        <a:defRPr sz="1634" kern="1200">
          <a:solidFill>
            <a:schemeClr val="tx1"/>
          </a:solidFill>
          <a:latin typeface="+mn-lt"/>
          <a:ea typeface="+mn-ea"/>
          <a:cs typeface="+mn-cs"/>
        </a:defRPr>
      </a:lvl4pPr>
      <a:lvl5pPr marL="1659819" algn="l" defTabSz="829909" rtl="0" eaLnBrk="1" latinLnBrk="0" hangingPunct="1">
        <a:defRPr sz="1634" kern="1200">
          <a:solidFill>
            <a:schemeClr val="tx1"/>
          </a:solidFill>
          <a:latin typeface="+mn-lt"/>
          <a:ea typeface="+mn-ea"/>
          <a:cs typeface="+mn-cs"/>
        </a:defRPr>
      </a:lvl5pPr>
      <a:lvl6pPr marL="2074774" algn="l" defTabSz="829909" rtl="0" eaLnBrk="1" latinLnBrk="0" hangingPunct="1">
        <a:defRPr sz="1634" kern="1200">
          <a:solidFill>
            <a:schemeClr val="tx1"/>
          </a:solidFill>
          <a:latin typeface="+mn-lt"/>
          <a:ea typeface="+mn-ea"/>
          <a:cs typeface="+mn-cs"/>
        </a:defRPr>
      </a:lvl6pPr>
      <a:lvl7pPr marL="2489728" algn="l" defTabSz="829909" rtl="0" eaLnBrk="1" latinLnBrk="0" hangingPunct="1">
        <a:defRPr sz="1634" kern="1200">
          <a:solidFill>
            <a:schemeClr val="tx1"/>
          </a:solidFill>
          <a:latin typeface="+mn-lt"/>
          <a:ea typeface="+mn-ea"/>
          <a:cs typeface="+mn-cs"/>
        </a:defRPr>
      </a:lvl7pPr>
      <a:lvl8pPr marL="2904683" algn="l" defTabSz="829909" rtl="0" eaLnBrk="1" latinLnBrk="0" hangingPunct="1">
        <a:defRPr sz="1634" kern="1200">
          <a:solidFill>
            <a:schemeClr val="tx1"/>
          </a:solidFill>
          <a:latin typeface="+mn-lt"/>
          <a:ea typeface="+mn-ea"/>
          <a:cs typeface="+mn-cs"/>
        </a:defRPr>
      </a:lvl8pPr>
      <a:lvl9pPr marL="3319638" algn="l" defTabSz="829909" rtl="0" eaLnBrk="1" latinLnBrk="0" hangingPunct="1">
        <a:defRPr sz="163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jpe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E8E0"/>
        </a:solidFill>
        <a:effectLst/>
      </p:bgPr>
    </p:bg>
    <p:spTree>
      <p:nvGrpSpPr>
        <p:cNvPr id="1" name=""/>
        <p:cNvGrpSpPr/>
        <p:nvPr/>
      </p:nvGrpSpPr>
      <p:grpSpPr>
        <a:xfrm>
          <a:off x="0" y="0"/>
          <a:ext cx="0" cy="0"/>
          <a:chOff x="0" y="0"/>
          <a:chExt cx="0" cy="0"/>
        </a:xfrm>
      </p:grpSpPr>
      <p:grpSp>
        <p:nvGrpSpPr>
          <p:cNvPr id="2" name="Group 2"/>
          <p:cNvGrpSpPr/>
          <p:nvPr/>
        </p:nvGrpSpPr>
        <p:grpSpPr>
          <a:xfrm>
            <a:off x="1" y="0"/>
            <a:ext cx="3316738" cy="1268413"/>
            <a:chOff x="0" y="0"/>
            <a:chExt cx="1228444" cy="500869"/>
          </a:xfrm>
        </p:grpSpPr>
        <p:sp>
          <p:nvSpPr>
            <p:cNvPr id="3" name="Freeform 3"/>
            <p:cNvSpPr/>
            <p:nvPr/>
          </p:nvSpPr>
          <p:spPr>
            <a:xfrm>
              <a:off x="0" y="0"/>
              <a:ext cx="1228444" cy="500869"/>
            </a:xfrm>
            <a:custGeom>
              <a:avLst/>
              <a:gdLst/>
              <a:ahLst/>
              <a:cxnLst/>
              <a:rect l="l" t="t" r="r" b="b"/>
              <a:pathLst>
                <a:path w="1228444" h="500869">
                  <a:moveTo>
                    <a:pt x="0" y="0"/>
                  </a:moveTo>
                  <a:lnTo>
                    <a:pt x="1228444" y="0"/>
                  </a:lnTo>
                  <a:lnTo>
                    <a:pt x="1228444" y="500869"/>
                  </a:lnTo>
                  <a:lnTo>
                    <a:pt x="0" y="500869"/>
                  </a:lnTo>
                  <a:close/>
                </a:path>
              </a:pathLst>
            </a:custGeom>
            <a:solidFill>
              <a:srgbClr val="FFBD59"/>
            </a:solidFill>
          </p:spPr>
          <p:txBody>
            <a:bodyPr/>
            <a:lstStyle/>
            <a:p>
              <a:endParaRPr lang="en-GB" sz="1500"/>
            </a:p>
          </p:txBody>
        </p:sp>
        <p:sp>
          <p:nvSpPr>
            <p:cNvPr id="4" name="TextBox 4"/>
            <p:cNvSpPr txBox="1"/>
            <p:nvPr/>
          </p:nvSpPr>
          <p:spPr>
            <a:xfrm>
              <a:off x="0" y="-28575"/>
              <a:ext cx="1228444" cy="529444"/>
            </a:xfrm>
            <a:prstGeom prst="rect">
              <a:avLst/>
            </a:prstGeom>
          </p:spPr>
          <p:txBody>
            <a:bodyPr lIns="46104" tIns="46104" rIns="46104" bIns="46104" rtlCol="0" anchor="ctr"/>
            <a:lstStyle/>
            <a:p>
              <a:pPr algn="ctr">
                <a:lnSpc>
                  <a:spcPts val="1377"/>
                </a:lnSpc>
              </a:pPr>
              <a:endParaRPr sz="1500"/>
            </a:p>
          </p:txBody>
        </p:sp>
      </p:grpSp>
      <p:sp>
        <p:nvSpPr>
          <p:cNvPr id="11" name="TextBox 11"/>
          <p:cNvSpPr txBox="1"/>
          <p:nvPr/>
        </p:nvSpPr>
        <p:spPr>
          <a:xfrm>
            <a:off x="37476" y="1340777"/>
            <a:ext cx="3279264" cy="1523494"/>
          </a:xfrm>
          <a:prstGeom prst="rect">
            <a:avLst/>
          </a:prstGeom>
        </p:spPr>
        <p:style>
          <a:lnRef idx="1">
            <a:schemeClr val="accent1"/>
          </a:lnRef>
          <a:fillRef idx="2">
            <a:schemeClr val="accent1"/>
          </a:fillRef>
          <a:effectRef idx="1">
            <a:schemeClr val="accent1"/>
          </a:effectRef>
          <a:fontRef idx="minor">
            <a:schemeClr val="dk1"/>
          </a:fontRef>
        </p:style>
        <p:txBody>
          <a:bodyPr wrap="square" lIns="0" tIns="0" rIns="0" bIns="0" rtlCol="0" anchor="t">
            <a:spAutoFit/>
          </a:bodyPr>
          <a:lstStyle/>
          <a:p>
            <a:pPr algn="ctr"/>
            <a:r>
              <a:rPr lang="en-GB" sz="1100" b="1" dirty="0">
                <a:effectLst/>
                <a:latin typeface="Times New Roman" panose="02020603050405020304" pitchFamily="18" charset="0"/>
                <a:ea typeface="Times New Roman" panose="02020603050405020304" pitchFamily="18" charset="0"/>
              </a:rPr>
              <a:t>1.1 Introduction</a:t>
            </a:r>
          </a:p>
          <a:p>
            <a:pPr algn="just"/>
            <a:r>
              <a:rPr lang="en-GB" sz="1060" dirty="0">
                <a:effectLst/>
                <a:latin typeface="Times New Roman" panose="02020603050405020304" pitchFamily="18" charset="0"/>
                <a:ea typeface="Times New Roman" panose="02020603050405020304" pitchFamily="18" charset="0"/>
              </a:rPr>
              <a:t>Costa Coffee is the leading UK-based coffee chain that operates in 50 countries with 2,800 coffee shops and 12,000+ express machines (Costa Coffee, 2025).  </a:t>
            </a:r>
          </a:p>
          <a:p>
            <a:pPr algn="just"/>
            <a:r>
              <a:rPr lang="en-GB" sz="1060" dirty="0">
                <a:effectLst/>
                <a:latin typeface="Times New Roman" panose="02020603050405020304" pitchFamily="18" charset="0"/>
                <a:ea typeface="Times New Roman" panose="02020603050405020304" pitchFamily="18" charset="0"/>
              </a:rPr>
              <a:t>By contrast, this stable business presence is still involved in high market competitiveness with strong regulatory pressure on ESG. The initiatives of </a:t>
            </a:r>
            <a:r>
              <a:rPr lang="en-GB" sz="1060" dirty="0" err="1">
                <a:effectLst/>
                <a:latin typeface="Times New Roman" panose="02020603050405020304" pitchFamily="18" charset="0"/>
                <a:ea typeface="Times New Roman" panose="02020603050405020304" pitchFamily="18" charset="0"/>
              </a:rPr>
              <a:t>EcoBrey</a:t>
            </a:r>
            <a:r>
              <a:rPr lang="en-GB" sz="1060" dirty="0">
                <a:effectLst/>
                <a:latin typeface="Times New Roman" panose="02020603050405020304" pitchFamily="18" charset="0"/>
                <a:ea typeface="Times New Roman" panose="02020603050405020304" pitchFamily="18" charset="0"/>
              </a:rPr>
              <a:t> will help this company to overcome this market competition and ensure long-term value creation.</a:t>
            </a:r>
            <a:endParaRPr lang="en-GB" sz="1060" dirty="0">
              <a:effectLst/>
              <a:latin typeface="Arial" panose="020B0604020202020204" pitchFamily="34" charset="0"/>
              <a:ea typeface="Arial" panose="020B0604020202020204" pitchFamily="34" charset="0"/>
            </a:endParaRPr>
          </a:p>
        </p:txBody>
      </p:sp>
      <p:sp>
        <p:nvSpPr>
          <p:cNvPr id="12" name="TextBox 12"/>
          <p:cNvSpPr txBox="1"/>
          <p:nvPr/>
        </p:nvSpPr>
        <p:spPr>
          <a:xfrm>
            <a:off x="96641" y="42125"/>
            <a:ext cx="3195182" cy="1200329"/>
          </a:xfrm>
          <a:prstGeom prst="rect">
            <a:avLst/>
          </a:prstGeom>
        </p:spPr>
        <p:txBody>
          <a:bodyPr wrap="square" lIns="0" tIns="0" rIns="0" bIns="0" rtlCol="0" anchor="t">
            <a:spAutoFit/>
          </a:bodyPr>
          <a:lstStyle/>
          <a:p>
            <a:r>
              <a:rPr lang="en-GB" sz="1300" b="1" dirty="0">
                <a:effectLst/>
                <a:latin typeface="Arial" panose="020B0604020202020204" pitchFamily="34" charset="0"/>
                <a:ea typeface="Times New Roman" panose="02020603050405020304" pitchFamily="18" charset="0"/>
                <a:cs typeface="Arial" panose="020B0604020202020204" pitchFamily="34" charset="0"/>
              </a:rPr>
              <a:t>LCMB7024 - MARKETING MANAGEMENT</a:t>
            </a:r>
            <a:endParaRPr lang="en-GB" sz="1300" dirty="0">
              <a:effectLst/>
              <a:latin typeface="Arial" panose="020B0604020202020204" pitchFamily="34" charset="0"/>
              <a:ea typeface="Arial" panose="020B0604020202020204" pitchFamily="34" charset="0"/>
              <a:cs typeface="Arial" panose="020B0604020202020204" pitchFamily="34" charset="0"/>
            </a:endParaRPr>
          </a:p>
          <a:p>
            <a:r>
              <a:rPr lang="en-GB" sz="1300" b="1" dirty="0">
                <a:effectLst/>
                <a:latin typeface="Arial" panose="020B0604020202020204" pitchFamily="34" charset="0"/>
                <a:ea typeface="Times New Roman" panose="02020603050405020304" pitchFamily="18" charset="0"/>
                <a:cs typeface="Arial" panose="020B0604020202020204" pitchFamily="34" charset="0"/>
              </a:rPr>
              <a:t>Student Id: 2532691 </a:t>
            </a:r>
            <a:endParaRPr lang="en-GB" sz="1300" dirty="0">
              <a:effectLst/>
              <a:latin typeface="Arial" panose="020B0604020202020204" pitchFamily="34" charset="0"/>
              <a:ea typeface="Arial" panose="020B0604020202020204" pitchFamily="34" charset="0"/>
              <a:cs typeface="Arial" panose="020B0604020202020204" pitchFamily="34" charset="0"/>
            </a:endParaRPr>
          </a:p>
          <a:p>
            <a:r>
              <a:rPr lang="en-GB" sz="1300" b="1" dirty="0">
                <a:effectLst/>
                <a:latin typeface="Arial" panose="020B0604020202020204" pitchFamily="34" charset="0"/>
                <a:ea typeface="Times New Roman" panose="02020603050405020304" pitchFamily="18" charset="0"/>
                <a:cs typeface="Arial" panose="020B0604020202020204" pitchFamily="34" charset="0"/>
              </a:rPr>
              <a:t>Student Name: </a:t>
            </a:r>
            <a:r>
              <a:rPr lang="en-GB" sz="1300" b="1" dirty="0" err="1">
                <a:effectLst/>
                <a:latin typeface="Arial" panose="020B0604020202020204" pitchFamily="34" charset="0"/>
                <a:ea typeface="Times New Roman" panose="02020603050405020304" pitchFamily="18" charset="0"/>
                <a:cs typeface="Arial" panose="020B0604020202020204" pitchFamily="34" charset="0"/>
              </a:rPr>
              <a:t>Motivaras</a:t>
            </a:r>
            <a:r>
              <a:rPr lang="en-GB" sz="1300" b="1" dirty="0">
                <a:effectLst/>
                <a:latin typeface="Arial" panose="020B0604020202020204" pitchFamily="34" charset="0"/>
                <a:ea typeface="Times New Roman" panose="02020603050405020304" pitchFamily="18" charset="0"/>
                <a:cs typeface="Arial" panose="020B0604020202020204" pitchFamily="34" charset="0"/>
              </a:rPr>
              <a:t> </a:t>
            </a:r>
            <a:r>
              <a:rPr lang="en-GB" sz="1300" b="1" dirty="0" err="1">
                <a:effectLst/>
                <a:latin typeface="Arial" panose="020B0604020202020204" pitchFamily="34" charset="0"/>
                <a:ea typeface="Times New Roman" panose="02020603050405020304" pitchFamily="18" charset="0"/>
                <a:cs typeface="Arial" panose="020B0604020202020204" pitchFamily="34" charset="0"/>
              </a:rPr>
              <a:t>keval</a:t>
            </a:r>
            <a:r>
              <a:rPr lang="en-GB" sz="1300" b="1" dirty="0">
                <a:effectLst/>
                <a:latin typeface="Arial" panose="020B0604020202020204" pitchFamily="34" charset="0"/>
                <a:ea typeface="Times New Roman" panose="02020603050405020304" pitchFamily="18" charset="0"/>
                <a:cs typeface="Arial" panose="020B0604020202020204" pitchFamily="34" charset="0"/>
              </a:rPr>
              <a:t> </a:t>
            </a:r>
            <a:r>
              <a:rPr lang="en-GB" sz="1300" b="1" dirty="0" err="1">
                <a:effectLst/>
                <a:latin typeface="Arial" panose="020B0604020202020204" pitchFamily="34" charset="0"/>
                <a:ea typeface="Times New Roman" panose="02020603050405020304" pitchFamily="18" charset="0"/>
                <a:cs typeface="Arial" panose="020B0604020202020204" pitchFamily="34" charset="0"/>
              </a:rPr>
              <a:t>Kishorbhai</a:t>
            </a:r>
            <a:r>
              <a:rPr lang="en-GB" sz="1300" b="1" dirty="0">
                <a:effectLst/>
                <a:latin typeface="Arial" panose="020B0604020202020204" pitchFamily="34" charset="0"/>
                <a:ea typeface="Times New Roman" panose="02020603050405020304" pitchFamily="18" charset="0"/>
                <a:cs typeface="Arial" panose="020B0604020202020204" pitchFamily="34" charset="0"/>
              </a:rPr>
              <a:t> </a:t>
            </a:r>
            <a:endParaRPr lang="en-GB" sz="1300" dirty="0">
              <a:effectLst/>
              <a:latin typeface="Arial" panose="020B0604020202020204" pitchFamily="34" charset="0"/>
              <a:ea typeface="Arial" panose="020B0604020202020204" pitchFamily="34" charset="0"/>
              <a:cs typeface="Arial" panose="020B0604020202020204" pitchFamily="34" charset="0"/>
            </a:endParaRPr>
          </a:p>
          <a:p>
            <a:r>
              <a:rPr lang="en-GB" sz="1300" b="1" dirty="0">
                <a:effectLst/>
                <a:latin typeface="Arial" panose="020B0604020202020204" pitchFamily="34" charset="0"/>
                <a:ea typeface="Times New Roman" panose="02020603050405020304" pitchFamily="18" charset="0"/>
                <a:cs typeface="Arial" panose="020B0604020202020204" pitchFamily="34" charset="0"/>
              </a:rPr>
              <a:t>Date of Submission: 02</a:t>
            </a:r>
            <a:r>
              <a:rPr lang="en-GB" sz="1300" b="1" baseline="30000" dirty="0">
                <a:effectLst/>
                <a:latin typeface="Arial" panose="020B0604020202020204" pitchFamily="34" charset="0"/>
                <a:ea typeface="Times New Roman" panose="02020603050405020304" pitchFamily="18" charset="0"/>
                <a:cs typeface="Arial" panose="020B0604020202020204" pitchFamily="34" charset="0"/>
              </a:rPr>
              <a:t>nd</a:t>
            </a:r>
            <a:r>
              <a:rPr lang="en-GB" sz="1300" b="1" dirty="0">
                <a:effectLst/>
                <a:latin typeface="Arial" panose="020B0604020202020204" pitchFamily="34" charset="0"/>
                <a:ea typeface="Times New Roman" panose="02020603050405020304" pitchFamily="18" charset="0"/>
                <a:cs typeface="Arial" panose="020B0604020202020204" pitchFamily="34" charset="0"/>
              </a:rPr>
              <a:t> August 2026</a:t>
            </a:r>
            <a:endParaRPr lang="en-GB" sz="1300" dirty="0">
              <a:effectLst/>
              <a:latin typeface="Arial" panose="020B0604020202020204" pitchFamily="34" charset="0"/>
              <a:ea typeface="Arial" panose="020B0604020202020204" pitchFamily="34" charset="0"/>
              <a:cs typeface="Arial" panose="020B0604020202020204" pitchFamily="34" charset="0"/>
            </a:endParaRPr>
          </a:p>
        </p:txBody>
      </p:sp>
      <p:sp>
        <p:nvSpPr>
          <p:cNvPr id="13" name="TextBox 13"/>
          <p:cNvSpPr txBox="1"/>
          <p:nvPr/>
        </p:nvSpPr>
        <p:spPr>
          <a:xfrm>
            <a:off x="55969" y="6040663"/>
            <a:ext cx="3237223" cy="761747"/>
          </a:xfrm>
          <a:prstGeom prst="rect">
            <a:avLst/>
          </a:prstGeom>
        </p:spPr>
        <p:style>
          <a:lnRef idx="1">
            <a:schemeClr val="accent1"/>
          </a:lnRef>
          <a:fillRef idx="2">
            <a:schemeClr val="accent1"/>
          </a:fillRef>
          <a:effectRef idx="1">
            <a:schemeClr val="accent1"/>
          </a:effectRef>
          <a:fontRef idx="minor">
            <a:schemeClr val="dk1"/>
          </a:fontRef>
        </p:style>
        <p:txBody>
          <a:bodyPr wrap="square" lIns="0" tIns="0" rIns="0" bIns="0" rtlCol="0" anchor="t">
            <a:spAutoFit/>
          </a:bodyPr>
          <a:lstStyle/>
          <a:p>
            <a:pPr algn="ctr">
              <a:lnSpc>
                <a:spcPct val="150000"/>
              </a:lnSpc>
            </a:pPr>
            <a:r>
              <a:rPr lang="en-GB" sz="1100" b="1" dirty="0">
                <a:effectLst/>
                <a:latin typeface="Times New Roman" panose="02020603050405020304" pitchFamily="18" charset="0"/>
                <a:ea typeface="Times New Roman" panose="02020603050405020304" pitchFamily="18" charset="0"/>
              </a:rPr>
              <a:t>1.2 Market problem </a:t>
            </a:r>
          </a:p>
          <a:p>
            <a:r>
              <a:rPr lang="en-GB" sz="1100" dirty="0">
                <a:effectLst/>
                <a:latin typeface="Times New Roman" panose="02020603050405020304" pitchFamily="18" charset="0"/>
                <a:ea typeface="Times New Roman" panose="02020603050405020304" pitchFamily="18" charset="0"/>
              </a:rPr>
              <a:t>The rising demand for sustainable product purchases by 55% in the UK market created pressure on organisations to adopt sustainable business practices (Statista, 2026). </a:t>
            </a:r>
            <a:endParaRPr lang="en-GB" sz="1100" dirty="0">
              <a:effectLst/>
              <a:latin typeface="Arial" panose="020B0604020202020204" pitchFamily="34" charset="0"/>
              <a:ea typeface="Arial" panose="020B0604020202020204" pitchFamily="34" charset="0"/>
            </a:endParaRPr>
          </a:p>
        </p:txBody>
      </p:sp>
      <p:sp>
        <p:nvSpPr>
          <p:cNvPr id="14" name="TextBox 14"/>
          <p:cNvSpPr txBox="1"/>
          <p:nvPr/>
        </p:nvSpPr>
        <p:spPr>
          <a:xfrm>
            <a:off x="3426755" y="1411045"/>
            <a:ext cx="3110939" cy="738664"/>
          </a:xfrm>
          <a:prstGeom prst="rect">
            <a:avLst/>
          </a:prstGeom>
        </p:spPr>
        <p:style>
          <a:lnRef idx="1">
            <a:schemeClr val="accent2"/>
          </a:lnRef>
          <a:fillRef idx="2">
            <a:schemeClr val="accent2"/>
          </a:fillRef>
          <a:effectRef idx="1">
            <a:schemeClr val="accent2"/>
          </a:effectRef>
          <a:fontRef idx="minor">
            <a:schemeClr val="dk1"/>
          </a:fontRef>
        </p:style>
        <p:txBody>
          <a:bodyPr wrap="square" lIns="0" tIns="0" rIns="0" bIns="0" rtlCol="0" anchor="t">
            <a:spAutoFit/>
          </a:bodyPr>
          <a:lstStyle/>
          <a:p>
            <a:pPr algn="just"/>
            <a:r>
              <a:rPr lang="en-GB" sz="1200" dirty="0">
                <a:effectLst/>
                <a:latin typeface="Times New Roman" panose="02020603050405020304" pitchFamily="18" charset="0"/>
                <a:ea typeface="Times New Roman" panose="02020603050405020304" pitchFamily="18" charset="0"/>
              </a:rPr>
              <a:t>Based on this market factor and consumer preference, the initiation of a sustainable brand extension of Costa Coffee will be essential to address this market complexity and issues. </a:t>
            </a:r>
            <a:endParaRPr lang="en-GB" sz="1200" dirty="0">
              <a:effectLst/>
              <a:latin typeface="Arial" panose="020B0604020202020204" pitchFamily="34" charset="0"/>
              <a:ea typeface="Arial" panose="020B0604020202020204" pitchFamily="34" charset="0"/>
            </a:endParaRPr>
          </a:p>
        </p:txBody>
      </p:sp>
      <p:sp>
        <p:nvSpPr>
          <p:cNvPr id="19" name="TextBox 18">
            <a:extLst>
              <a:ext uri="{FF2B5EF4-FFF2-40B4-BE49-F238E27FC236}">
                <a16:creationId xmlns:a16="http://schemas.microsoft.com/office/drawing/2014/main" id="{ED65C30C-FE15-D818-35E6-8A5950E5E79D}"/>
              </a:ext>
            </a:extLst>
          </p:cNvPr>
          <p:cNvSpPr txBox="1"/>
          <p:nvPr/>
        </p:nvSpPr>
        <p:spPr>
          <a:xfrm>
            <a:off x="6552443" y="5164129"/>
            <a:ext cx="3358146" cy="163121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GB" sz="1000" b="1" kern="0" dirty="0">
                <a:effectLst/>
                <a:latin typeface="Times New Roman" panose="02020603050405020304" pitchFamily="18" charset="0"/>
                <a:cs typeface="Times New Roman" panose="02020603050405020304" pitchFamily="18" charset="0"/>
              </a:rPr>
              <a:t>Reference List </a:t>
            </a:r>
          </a:p>
          <a:p>
            <a:pPr algn="just"/>
            <a:r>
              <a:rPr lang="en-GB" sz="900" dirty="0">
                <a:effectLst/>
                <a:latin typeface="Times New Roman" panose="02020603050405020304" pitchFamily="18" charset="0"/>
                <a:ea typeface="Calibri" panose="020F0502020204030204" pitchFamily="34" charset="0"/>
                <a:cs typeface="Times New Roman" panose="02020603050405020304" pitchFamily="18" charset="0"/>
              </a:rPr>
              <a:t>Costa Coffee. 2025. </a:t>
            </a:r>
            <a:r>
              <a:rPr lang="en-GB" sz="900" i="1" dirty="0">
                <a:effectLst/>
                <a:latin typeface="Times New Roman" panose="02020603050405020304" pitchFamily="18" charset="0"/>
                <a:ea typeface="Calibri" panose="020F0502020204030204" pitchFamily="34" charset="0"/>
                <a:cs typeface="Times New Roman" panose="02020603050405020304" pitchFamily="18" charset="0"/>
              </a:rPr>
              <a:t>Costa Coffee Careers</a:t>
            </a:r>
            <a:r>
              <a:rPr lang="en-GB" sz="900" dirty="0">
                <a:effectLst/>
                <a:latin typeface="Times New Roman" panose="02020603050405020304" pitchFamily="18" charset="0"/>
                <a:ea typeface="Calibri" panose="020F0502020204030204" pitchFamily="34" charset="0"/>
                <a:cs typeface="Times New Roman" panose="02020603050405020304" pitchFamily="18" charset="0"/>
              </a:rPr>
              <a:t>. Available at: https://costacareers.co.uk/life-at-costa/global-locations/ [Accessed 29 July 2026].</a:t>
            </a:r>
          </a:p>
          <a:p>
            <a:pPr algn="just"/>
            <a:r>
              <a:rPr lang="en-GB" sz="900" dirty="0">
                <a:effectLst/>
                <a:latin typeface="Times New Roman" panose="02020603050405020304" pitchFamily="18" charset="0"/>
                <a:ea typeface="Calibri" panose="020F0502020204030204" pitchFamily="34" charset="0"/>
                <a:cs typeface="Times New Roman" panose="02020603050405020304" pitchFamily="18" charset="0"/>
              </a:rPr>
              <a:t>Statista. 2026. </a:t>
            </a:r>
            <a:r>
              <a:rPr lang="en-GB" sz="900" i="1" dirty="0">
                <a:effectLst/>
                <a:latin typeface="Times New Roman" panose="02020603050405020304" pitchFamily="18" charset="0"/>
                <a:ea typeface="Calibri" panose="020F0502020204030204" pitchFamily="34" charset="0"/>
                <a:cs typeface="Times New Roman" panose="02020603050405020304" pitchFamily="18" charset="0"/>
              </a:rPr>
              <a:t>UK: Shoppers who prefer buying from sustainable brands 2025| Statista. </a:t>
            </a:r>
            <a:r>
              <a:rPr lang="en-GB" sz="900" dirty="0">
                <a:effectLst/>
                <a:latin typeface="Times New Roman" panose="02020603050405020304" pitchFamily="18" charset="0"/>
                <a:ea typeface="Calibri" panose="020F0502020204030204" pitchFamily="34" charset="0"/>
                <a:cs typeface="Times New Roman" panose="02020603050405020304" pitchFamily="18" charset="0"/>
              </a:rPr>
              <a:t>Available at: https://www.statista.com/statistics/1626153/shoppers-who-prefer-buying-from-sustainable-brands-uk/ [Accessed 29 July 2026]. </a:t>
            </a:r>
          </a:p>
          <a:p>
            <a:pPr algn="just"/>
            <a:r>
              <a:rPr lang="en-GB" sz="900" dirty="0">
                <a:effectLst/>
                <a:latin typeface="Times New Roman" panose="02020603050405020304" pitchFamily="18" charset="0"/>
                <a:ea typeface="Calibri" panose="020F0502020204030204" pitchFamily="34" charset="0"/>
                <a:cs typeface="Times New Roman" panose="02020603050405020304" pitchFamily="18" charset="0"/>
              </a:rPr>
              <a:t>United Nations 2025. </a:t>
            </a:r>
            <a:r>
              <a:rPr lang="en-GB" sz="900" i="1" dirty="0">
                <a:effectLst/>
                <a:latin typeface="Times New Roman" panose="02020603050405020304" pitchFamily="18" charset="0"/>
                <a:ea typeface="Calibri" panose="020F0502020204030204" pitchFamily="34" charset="0"/>
                <a:cs typeface="Times New Roman" panose="02020603050405020304" pitchFamily="18" charset="0"/>
              </a:rPr>
              <a:t>Goal 12 | Ensure sustainable consumption and production patterns</a:t>
            </a:r>
            <a:r>
              <a:rPr lang="en-GB" sz="9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GB" sz="900" i="1" dirty="0">
                <a:effectLst/>
                <a:latin typeface="Times New Roman" panose="02020603050405020304" pitchFamily="18" charset="0"/>
                <a:ea typeface="Calibri" panose="020F0502020204030204" pitchFamily="34" charset="0"/>
                <a:cs typeface="Times New Roman" panose="02020603050405020304" pitchFamily="18" charset="0"/>
              </a:rPr>
              <a:t>United Nations</a:t>
            </a:r>
            <a:r>
              <a:rPr lang="en-GB" sz="900" dirty="0">
                <a:effectLst/>
                <a:latin typeface="Times New Roman" panose="02020603050405020304" pitchFamily="18" charset="0"/>
                <a:ea typeface="Calibri" panose="020F0502020204030204" pitchFamily="34" charset="0"/>
                <a:cs typeface="Times New Roman" panose="02020603050405020304" pitchFamily="18" charset="0"/>
              </a:rPr>
              <a:t>. Available at: https://sdgs.un.org/goals/goal12 [Accessed 29 July 2026].</a:t>
            </a:r>
            <a:endParaRPr lang="en-GB" sz="9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0" name="AutoShape 2" descr="Atom Media Assets - Logos for Press | Atom bank">
            <a:extLst>
              <a:ext uri="{FF2B5EF4-FFF2-40B4-BE49-F238E27FC236}">
                <a16:creationId xmlns:a16="http://schemas.microsoft.com/office/drawing/2014/main" id="{74BF7238-7545-98F1-6677-41C4479FAAAC}"/>
              </a:ext>
            </a:extLst>
          </p:cNvPr>
          <p:cNvSpPr>
            <a:spLocks noChangeAspect="1" noChangeArrowheads="1"/>
          </p:cNvSpPr>
          <p:nvPr/>
        </p:nvSpPr>
        <p:spPr bwMode="auto">
          <a:xfrm>
            <a:off x="4800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4" descr="Sustainable Development Goals and Open Data">
            <a:extLst>
              <a:ext uri="{FF2B5EF4-FFF2-40B4-BE49-F238E27FC236}">
                <a16:creationId xmlns:a16="http://schemas.microsoft.com/office/drawing/2014/main" id="{A1027914-EA7F-5857-FDBE-A46F3397B36C}"/>
              </a:ext>
            </a:extLst>
          </p:cNvPr>
          <p:cNvSpPr>
            <a:spLocks noChangeAspect="1" noChangeArrowheads="1"/>
          </p:cNvSpPr>
          <p:nvPr/>
        </p:nvSpPr>
        <p:spPr bwMode="auto">
          <a:xfrm>
            <a:off x="4953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5" name="Picture 24">
            <a:extLst>
              <a:ext uri="{FF2B5EF4-FFF2-40B4-BE49-F238E27FC236}">
                <a16:creationId xmlns:a16="http://schemas.microsoft.com/office/drawing/2014/main" id="{496B8C3D-D046-39F0-0449-11BB385A788A}"/>
              </a:ext>
            </a:extLst>
          </p:cNvPr>
          <p:cNvPicPr>
            <a:picLocks noChangeAspect="1"/>
          </p:cNvPicPr>
          <p:nvPr/>
        </p:nvPicPr>
        <p:blipFill>
          <a:blip r:embed="rId2"/>
          <a:stretch>
            <a:fillRect/>
          </a:stretch>
        </p:blipFill>
        <p:spPr>
          <a:xfrm>
            <a:off x="3438415" y="2220522"/>
            <a:ext cx="3091889" cy="1503061"/>
          </a:xfrm>
          <a:prstGeom prst="rect">
            <a:avLst/>
          </a:prstGeom>
        </p:spPr>
      </p:pic>
      <p:sp>
        <p:nvSpPr>
          <p:cNvPr id="5" name="TextBox 13">
            <a:extLst>
              <a:ext uri="{FF2B5EF4-FFF2-40B4-BE49-F238E27FC236}">
                <a16:creationId xmlns:a16="http://schemas.microsoft.com/office/drawing/2014/main" id="{F13E2FE8-805D-1BD1-058E-CFB33E0EA364}"/>
              </a:ext>
            </a:extLst>
          </p:cNvPr>
          <p:cNvSpPr txBox="1"/>
          <p:nvPr/>
        </p:nvSpPr>
        <p:spPr>
          <a:xfrm>
            <a:off x="3380596" y="3794396"/>
            <a:ext cx="3144808" cy="1523494"/>
          </a:xfrm>
          <a:prstGeom prst="rect">
            <a:avLst/>
          </a:prstGeom>
        </p:spPr>
        <p:style>
          <a:lnRef idx="1">
            <a:schemeClr val="accent2"/>
          </a:lnRef>
          <a:fillRef idx="2">
            <a:schemeClr val="accent2"/>
          </a:fillRef>
          <a:effectRef idx="1">
            <a:schemeClr val="accent2"/>
          </a:effectRef>
          <a:fontRef idx="minor">
            <a:schemeClr val="dk1"/>
          </a:fontRef>
        </p:style>
        <p:txBody>
          <a:bodyPr wrap="square" lIns="0" tIns="0" rIns="0" bIns="0" rtlCol="0" anchor="t">
            <a:spAutoFit/>
          </a:bodyPr>
          <a:lstStyle/>
          <a:p>
            <a:pPr algn="ctr"/>
            <a:r>
              <a:rPr lang="en-GB" sz="1100" b="1" dirty="0">
                <a:effectLst/>
                <a:latin typeface="Times New Roman" panose="02020603050405020304" pitchFamily="18" charset="0"/>
                <a:ea typeface="Times New Roman" panose="02020603050405020304" pitchFamily="18" charset="0"/>
              </a:rPr>
              <a:t>1.3 Proposed Brand Extension</a:t>
            </a:r>
          </a:p>
          <a:p>
            <a:pPr algn="just"/>
            <a:r>
              <a:rPr lang="en-GB" sz="1100" dirty="0">
                <a:effectLst/>
                <a:latin typeface="Times New Roman" panose="02020603050405020304" pitchFamily="18" charset="0"/>
                <a:ea typeface="Times New Roman" panose="02020603050405020304" pitchFamily="18" charset="0"/>
              </a:rPr>
              <a:t>To address these market issues, Costa Coffee will initiate Costa EcoBrew, a reusable, biodegradable material-based pot with QR integration to measure ESG rating. This sustainable brand extension of Costa Coffee will help to address consumers' active engagement with sustainability, where ESG rating and other return store facilities will promote sustainability and competitive benefits. </a:t>
            </a:r>
            <a:endParaRPr lang="en-GB" sz="1100" dirty="0">
              <a:effectLst/>
              <a:latin typeface="Arial" panose="020B0604020202020204" pitchFamily="34" charset="0"/>
              <a:ea typeface="Arial" panose="020B0604020202020204" pitchFamily="34" charset="0"/>
            </a:endParaRPr>
          </a:p>
        </p:txBody>
      </p:sp>
      <p:sp>
        <p:nvSpPr>
          <p:cNvPr id="9" name="AutoShape 7">
            <a:extLst>
              <a:ext uri="{FF2B5EF4-FFF2-40B4-BE49-F238E27FC236}">
                <a16:creationId xmlns:a16="http://schemas.microsoft.com/office/drawing/2014/main" id="{9C035C5A-E572-7E48-8729-3C7488DA356C}"/>
              </a:ext>
            </a:extLst>
          </p:cNvPr>
          <p:cNvSpPr>
            <a:spLocks noChangeAspect="1" noChangeArrowheads="1"/>
          </p:cNvSpPr>
          <p:nvPr/>
        </p:nvSpPr>
        <p:spPr bwMode="auto">
          <a:xfrm>
            <a:off x="5105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9">
            <a:extLst>
              <a:ext uri="{FF2B5EF4-FFF2-40B4-BE49-F238E27FC236}">
                <a16:creationId xmlns:a16="http://schemas.microsoft.com/office/drawing/2014/main" id="{6DAC254C-CA38-EE11-E936-87C5EAC4D287}"/>
              </a:ext>
            </a:extLst>
          </p:cNvPr>
          <p:cNvSpPr>
            <a:spLocks noChangeAspect="1" noChangeArrowheads="1"/>
          </p:cNvSpPr>
          <p:nvPr/>
        </p:nvSpPr>
        <p:spPr bwMode="auto">
          <a:xfrm>
            <a:off x="5257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0C0067DA-05FD-4665-F218-350874F9E45A}"/>
              </a:ext>
            </a:extLst>
          </p:cNvPr>
          <p:cNvPicPr>
            <a:picLocks noChangeAspect="1"/>
          </p:cNvPicPr>
          <p:nvPr/>
        </p:nvPicPr>
        <p:blipFill>
          <a:blip r:embed="rId3"/>
          <a:stretch>
            <a:fillRect/>
          </a:stretch>
        </p:blipFill>
        <p:spPr>
          <a:xfrm>
            <a:off x="45844" y="2913396"/>
            <a:ext cx="1482178" cy="1417825"/>
          </a:xfrm>
          <a:prstGeom prst="rect">
            <a:avLst/>
          </a:prstGeom>
        </p:spPr>
      </p:pic>
      <p:pic>
        <p:nvPicPr>
          <p:cNvPr id="1026" name="Picture 2" descr="Costa Coffee Offices - Essex | Office Snapshots">
            <a:extLst>
              <a:ext uri="{FF2B5EF4-FFF2-40B4-BE49-F238E27FC236}">
                <a16:creationId xmlns:a16="http://schemas.microsoft.com/office/drawing/2014/main" id="{726311E4-853A-ED0E-9B7A-61C503ECDD8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3834" y="42125"/>
            <a:ext cx="3137821" cy="13296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volution of sustainable shopping in the UK 2022| Statista">
            <a:extLst>
              <a:ext uri="{FF2B5EF4-FFF2-40B4-BE49-F238E27FC236}">
                <a16:creationId xmlns:a16="http://schemas.microsoft.com/office/drawing/2014/main" id="{52012CE2-3356-8566-9393-B3AD9D3A3D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20467" y="5354939"/>
            <a:ext cx="3204938" cy="150306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ommercial Coffee Machines | Costa Coffee">
            <a:extLst>
              <a:ext uri="{FF2B5EF4-FFF2-40B4-BE49-F238E27FC236}">
                <a16:creationId xmlns:a16="http://schemas.microsoft.com/office/drawing/2014/main" id="{5DE3DD00-9060-D40B-3AC0-72CEC211CB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78351" y="2915032"/>
            <a:ext cx="1738359" cy="141618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at are the Three E's of Sustainability? - Population Education">
            <a:extLst>
              <a:ext uri="{FF2B5EF4-FFF2-40B4-BE49-F238E27FC236}">
                <a16:creationId xmlns:a16="http://schemas.microsoft.com/office/drawing/2014/main" id="{F0ED570A-2341-9B37-0CD2-E5637610523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7476" y="4425531"/>
            <a:ext cx="3228442" cy="155808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ustainable Living in the UK: Practical Tips for an Eco-Friendly Lifestyle">
            <a:extLst>
              <a:ext uri="{FF2B5EF4-FFF2-40B4-BE49-F238E27FC236}">
                <a16:creationId xmlns:a16="http://schemas.microsoft.com/office/drawing/2014/main" id="{2D575436-9C22-1350-A459-E68E4E3D80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58495" y="2122852"/>
            <a:ext cx="3291963" cy="152349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Experiences, coffee shops as creative hubs: How Costa Coffee is looking to  appeal to India's GenZ - CNBC TV18">
            <a:extLst>
              <a:ext uri="{FF2B5EF4-FFF2-40B4-BE49-F238E27FC236}">
                <a16:creationId xmlns:a16="http://schemas.microsoft.com/office/drawing/2014/main" id="{7D2F49E6-C1BB-4725-84E6-EAE0F8FB471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66233" y="3723583"/>
            <a:ext cx="3284225" cy="140922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14">
            <a:extLst>
              <a:ext uri="{FF2B5EF4-FFF2-40B4-BE49-F238E27FC236}">
                <a16:creationId xmlns:a16="http://schemas.microsoft.com/office/drawing/2014/main" id="{2FA283AB-3DCE-6244-3730-82A40F368652}"/>
              </a:ext>
            </a:extLst>
          </p:cNvPr>
          <p:cNvSpPr txBox="1"/>
          <p:nvPr/>
        </p:nvSpPr>
        <p:spPr>
          <a:xfrm>
            <a:off x="6613296" y="60210"/>
            <a:ext cx="3176398" cy="2031325"/>
          </a:xfrm>
          <a:prstGeom prst="rect">
            <a:avLst/>
          </a:prstGeom>
        </p:spPr>
        <p:style>
          <a:lnRef idx="1">
            <a:schemeClr val="accent2"/>
          </a:lnRef>
          <a:fillRef idx="2">
            <a:schemeClr val="accent2"/>
          </a:fillRef>
          <a:effectRef idx="1">
            <a:schemeClr val="accent2"/>
          </a:effectRef>
          <a:fontRef idx="minor">
            <a:schemeClr val="dk1"/>
          </a:fontRef>
        </p:style>
        <p:txBody>
          <a:bodyPr wrap="square" lIns="0" tIns="0" rIns="0" bIns="0" rtlCol="0" anchor="t">
            <a:spAutoFit/>
          </a:bodyPr>
          <a:lstStyle/>
          <a:p>
            <a:pPr algn="ctr"/>
            <a:r>
              <a:rPr lang="en-GB" sz="1200" b="1" dirty="0">
                <a:effectLst/>
                <a:latin typeface="Times New Roman" panose="02020603050405020304" pitchFamily="18" charset="0"/>
                <a:ea typeface="Times New Roman" panose="02020603050405020304" pitchFamily="18" charset="0"/>
              </a:rPr>
              <a:t>1.4 Sustainability Justification </a:t>
            </a:r>
          </a:p>
          <a:p>
            <a:pPr algn="just"/>
            <a:r>
              <a:rPr lang="en-GB" sz="1200" dirty="0">
                <a:effectLst/>
                <a:latin typeface="Times New Roman" panose="02020603050405020304" pitchFamily="18" charset="0"/>
                <a:ea typeface="Times New Roman" panose="02020603050405020304" pitchFamily="18" charset="0"/>
              </a:rPr>
              <a:t>Costa Coffee's brand extension will link with single-use waste and low carbon emissions, which satisfy SDG 12 and ESG commitments. (United Nations, 2025) said that SDG 12 in business helps to strengthen sustainable consumption and long-term value creation in Gen Z. </a:t>
            </a:r>
          </a:p>
          <a:p>
            <a:pPr algn="just"/>
            <a:r>
              <a:rPr lang="en-GB" sz="1200" dirty="0">
                <a:effectLst/>
                <a:latin typeface="Times New Roman" panose="02020603050405020304" pitchFamily="18" charset="0"/>
                <a:ea typeface="Times New Roman" panose="02020603050405020304" pitchFamily="18" charset="0"/>
              </a:rPr>
              <a:t>Additionally, this brand extension will be identified as a value-creating sustainable solution by Costa to fulfil its sustainability commitment and long-term growth.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238</TotalTime>
  <Words>402</Words>
  <PresentationFormat>A4 Paper (210x297 mm)</PresentationFormat>
  <Paragraphs>19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Times New Roman</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2026-07-31T18:19:38Z</dcterms:modified>
  <dc:identifier>DAG3RRW7HFg</dc:identifier>
</cp:coreProperties>
</file>