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8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a Literature Review: From Research to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800" dirty="0"/>
              <a:t>                     WEEK 2</a:t>
            </a:r>
            <a:endParaRPr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Aims &amp;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By the end of this workshop, students will be able to:</a:t>
            </a:r>
          </a:p>
          <a:p>
            <a:pPr marL="0" indent="0">
              <a:buNone/>
            </a:pPr>
            <a:r>
              <a:rPr dirty="0"/>
              <a:t>- Understand the purpose and structure of a literature review.</a:t>
            </a:r>
          </a:p>
          <a:p>
            <a:pPr marL="0" indent="0">
              <a:buNone/>
            </a:pPr>
            <a:r>
              <a:rPr dirty="0"/>
              <a:t>- Identify, source, and evaluate academic literature.</a:t>
            </a:r>
          </a:p>
          <a:p>
            <a:pPr marL="0" indent="0">
              <a:buNone/>
            </a:pPr>
            <a:r>
              <a:rPr dirty="0"/>
              <a:t>- Critically review, compare, and contrast existing research.</a:t>
            </a:r>
          </a:p>
          <a:p>
            <a:pPr marL="0" indent="0">
              <a:buNone/>
            </a:pPr>
            <a:r>
              <a:rPr dirty="0"/>
              <a:t>- Structure and write a literature review with proper Harvard referencing.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a Literature Review?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A critical summary and synthesis of existing research related to your dissertation topic.</a:t>
            </a:r>
          </a:p>
          <a:p>
            <a:r>
              <a:rPr dirty="0"/>
              <a:t> Helps to identify gaps, patterns, and trends.</a:t>
            </a:r>
          </a:p>
          <a:p>
            <a:r>
              <a:rPr dirty="0"/>
              <a:t> Establishes a theoretical foundation and supports your research rationale.</a:t>
            </a:r>
            <a:r>
              <a:rPr lang="en-GB" dirty="0"/>
              <a:t> (Hart, 2018)</a:t>
            </a:r>
            <a:endParaRPr dirty="0"/>
          </a:p>
          <a:p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Purposes of a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Demonstrate understanding of relevant theories.</a:t>
            </a:r>
          </a:p>
          <a:p>
            <a:r>
              <a:rPr dirty="0"/>
              <a:t> Avoid duplication of existing studies.</a:t>
            </a:r>
          </a:p>
          <a:p>
            <a:r>
              <a:rPr dirty="0"/>
              <a:t>Justify your research questions and methodology.</a:t>
            </a:r>
          </a:p>
          <a:p>
            <a:r>
              <a:rPr dirty="0"/>
              <a:t>Define key concepts and context.</a:t>
            </a:r>
          </a:p>
          <a:p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A3DF8-4725-38A2-27C3-2414D29C8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07438-A2B5-9485-E7B7-A1B29D314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4400" dirty="0"/>
              <a:t>In pairs, discuss how a literature review supports a strong dissertation. Share examples</a:t>
            </a:r>
          </a:p>
        </p:txBody>
      </p:sp>
    </p:spTree>
    <p:extLst>
      <p:ext uri="{BB962C8B-B14F-4D97-AF65-F5344CB8AC3E}">
        <p14:creationId xmlns:p14="http://schemas.microsoft.com/office/powerpoint/2010/main" val="3087510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00894-E3E7-96E3-ABFA-3EB693CE6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 Establishes Context for the Study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FE51D-5378-652D-8EBE-D29F29E65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what is already known about the topic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Helps the reader understand </a:t>
            </a:r>
            <a:r>
              <a:rPr lang="en-GB" i="1" dirty="0"/>
              <a:t>why</a:t>
            </a:r>
            <a:r>
              <a:rPr lang="en-GB" dirty="0"/>
              <a:t> your study is relevant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“Previous research has explored leadership in large corporations (Smith, 2020), but little has been done on leadership in UK startups.”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260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97E34-DC2D-F1D3-6B07-EB04C141F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Identifies Gaps in Existing Research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EFF06-B5C7-9C77-807C-723B9774A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Highlights what’s missing, outdated, or underexplored in the literature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Justifies your research by showing the gap you aim to fill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“While many studies focus on consumer trust online (Brown, 2019), few examine how Gen Z consumers build trust on TikTok.”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429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CFA3A-349D-DBAD-4267-022CE552A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Informs Methodology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7135C-B9C4-3E62-664C-84E65779D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Suggests what methods have worked in similar studies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Highlights potential challenges to avoid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“Surveys have been widely used in remote work studies (Lee and Kim, 2021), but this study will adopt semi-structured interviews for deeper insights.”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874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BD41A-773F-F1E7-A193-DA957CFE4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Links to Research Questions and Objectives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829AA-C880-D955-4DDA-2B57B672A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Each theme or topic in the review can relate directly to an objective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Makes your research logically connected and academically grounded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Objective:</a:t>
            </a:r>
            <a:r>
              <a:rPr lang="en-GB" dirty="0"/>
              <a:t> Explore the impact of flexible hours on productivity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Literature Support:</a:t>
            </a:r>
            <a:r>
              <a:rPr lang="en-GB" dirty="0"/>
              <a:t> “Flexible work has mixed effects on team output (Johnson, 2022), suggesting the need for more sector-specific analysis.”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406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C1EBA-03EE-5879-1CB1-5621FC897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Demonstrates Critical Thinking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9A09F-2984-F67C-AEF7-043741739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your ability to compare, contrast, and evaluate 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Builds your academic credibility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“While Jones (2018) claims remote work improves satisfaction, Taylor (2021) argues it reduces collaboration—indicating a need for context-based research.”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969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B3CCA-6574-C56E-4232-9455DF26D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Supports a Clear Research Rationale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74247-0C4A-5067-9FCF-2C83848923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Justifies </a:t>
            </a:r>
            <a:r>
              <a:rPr lang="en-GB" i="1" dirty="0"/>
              <a:t>why</a:t>
            </a:r>
            <a:r>
              <a:rPr lang="en-GB" dirty="0"/>
              <a:t> your study is needed and who will benefit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Gives weight to your arguments with academic 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“Given the rise in AI adoption in recruitment (CIPD, 2023), this research could benefit HR managers seeking ethical AI practices.”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830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Literature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Academic Journals (peer-reviewed)</a:t>
            </a:r>
          </a:p>
          <a:p>
            <a:r>
              <a:rPr lang="en-GB" dirty="0"/>
              <a:t> </a:t>
            </a:r>
            <a:r>
              <a:rPr dirty="0"/>
              <a:t>Books and Edited Collections</a:t>
            </a:r>
          </a:p>
          <a:p>
            <a:r>
              <a:rPr dirty="0"/>
              <a:t> Industry Reports and White Papers</a:t>
            </a:r>
          </a:p>
          <a:p>
            <a:r>
              <a:rPr lang="en-GB" dirty="0"/>
              <a:t> </a:t>
            </a:r>
            <a:r>
              <a:rPr dirty="0"/>
              <a:t>Reputable Websites and Databases (e.g., Statista, Gov.uk)</a:t>
            </a:r>
            <a:r>
              <a:rPr lang="en-GB" dirty="0"/>
              <a:t> (Booth, Sutton, and </a:t>
            </a:r>
            <a:r>
              <a:rPr lang="en-GB" dirty="0" err="1"/>
              <a:t>Papaioannou</a:t>
            </a:r>
            <a:r>
              <a:rPr lang="en-GB" dirty="0"/>
              <a:t>, 2016)</a:t>
            </a:r>
            <a:endParaRPr dirty="0"/>
          </a:p>
          <a:p>
            <a:endParaRPr dirty="0"/>
          </a:p>
          <a:p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Harvard Referencing Refresher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Key Elements:</a:t>
            </a:r>
          </a:p>
          <a:p>
            <a:r>
              <a:rPr dirty="0"/>
              <a:t>- In-text citation: (Author, Year)</a:t>
            </a:r>
          </a:p>
          <a:p>
            <a:r>
              <a:rPr dirty="0"/>
              <a:t>- Full reference: Author(s) (Year) *Title*. Edition (if applicable). Place: Publisher.</a:t>
            </a:r>
          </a:p>
          <a:p>
            <a:endParaRPr dirty="0"/>
          </a:p>
          <a:p>
            <a:r>
              <a:rPr dirty="0"/>
              <a:t>Activity 2: Practice citing and referencing three example sources. Use Cite</a:t>
            </a:r>
            <a:r>
              <a:rPr lang="en-GB" dirty="0"/>
              <a:t>-</a:t>
            </a:r>
            <a:r>
              <a:rPr dirty="0"/>
              <a:t>Them</a:t>
            </a:r>
            <a:r>
              <a:rPr lang="en-GB" dirty="0"/>
              <a:t>-</a:t>
            </a:r>
            <a:r>
              <a:rPr dirty="0"/>
              <a:t>Right.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Developing a Search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- Define keywords and synonyms.</a:t>
            </a:r>
          </a:p>
          <a:p>
            <a:r>
              <a:t>- Use Boolean operators: AND, OR, NOT.</a:t>
            </a:r>
          </a:p>
          <a:p>
            <a:r>
              <a:t>- Access academic databases: Google Scholar, JSTOR, ProQuest.</a:t>
            </a:r>
          </a:p>
          <a:p>
            <a:endParaRPr/>
          </a:p>
          <a:p>
            <a:r>
              <a:t>Activity 3: Choose a dissertation topic. Identify 5 key search terms and combine them into a search string.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Reading &amp;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 Ask: What is the author's argument? What evidence supports it? Is it credible and relevant?</a:t>
            </a:r>
          </a:p>
          <a:p>
            <a:r>
              <a:rPr dirty="0"/>
              <a:t> Use frameworks like CRAAP (Currency, Relevance, Authority, Accuracy, Purpose.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Wallace</a:t>
            </a:r>
            <a:r>
              <a:rPr lang="en-GB" dirty="0"/>
              <a:t> </a:t>
            </a:r>
            <a:r>
              <a:rPr dirty="0"/>
              <a:t>and </a:t>
            </a:r>
            <a:r>
              <a:rPr dirty="0" err="1"/>
              <a:t>Wra</a:t>
            </a:r>
            <a:r>
              <a:rPr lang="en-GB" dirty="0"/>
              <a:t>y</a:t>
            </a:r>
            <a:r>
              <a:rPr dirty="0"/>
              <a:t> 2021) </a:t>
            </a:r>
          </a:p>
          <a:p>
            <a:endParaRPr dirty="0"/>
          </a:p>
          <a:p>
            <a:r>
              <a:rPr b="1" dirty="0"/>
              <a:t>Activity 4: Review a short article and assess its credibility using the CRAAP test.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Synthesising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Group sources by theme, method, theory, or findings.</a:t>
            </a:r>
          </a:p>
          <a:p>
            <a:r>
              <a:rPr dirty="0"/>
              <a:t>Highlight agreements, contradictions, and gaps.</a:t>
            </a:r>
          </a:p>
          <a:p>
            <a:r>
              <a:rPr dirty="0"/>
              <a:t> Avoid summaries; focus on connections between studies.</a:t>
            </a:r>
            <a:r>
              <a:rPr lang="en-GB" dirty="0"/>
              <a:t> (</a:t>
            </a:r>
            <a:r>
              <a:rPr dirty="0"/>
              <a:t>Ridley, 2012)</a:t>
            </a:r>
          </a:p>
          <a:p>
            <a:r>
              <a:rPr b="1" dirty="0"/>
              <a:t>Activity 5: Use a synthesis matrix to compare 3 sources on a common topic.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Structuring Your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Introduction: define scope and structure.</a:t>
            </a:r>
          </a:p>
          <a:p>
            <a:r>
              <a:rPr lang="en-GB" dirty="0"/>
              <a:t> </a:t>
            </a:r>
            <a:r>
              <a:rPr dirty="0"/>
              <a:t>Main body: thematically or chronologically </a:t>
            </a:r>
            <a:r>
              <a:rPr dirty="0" err="1"/>
              <a:t>organised</a:t>
            </a:r>
            <a:r>
              <a:rPr dirty="0"/>
              <a:t>.</a:t>
            </a:r>
          </a:p>
          <a:p>
            <a:r>
              <a:rPr lang="en-GB" dirty="0"/>
              <a:t> </a:t>
            </a:r>
            <a:r>
              <a:rPr dirty="0"/>
              <a:t>Conclusion: key findings and research gap.</a:t>
            </a:r>
          </a:p>
          <a:p>
            <a:endParaRPr dirty="0"/>
          </a:p>
          <a:p>
            <a:r>
              <a:rPr dirty="0"/>
              <a:t>Tip: Use subheadings to guide the reader.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Pitfalls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Listing sources without analysis.</a:t>
            </a:r>
          </a:p>
          <a:p>
            <a:r>
              <a:rPr dirty="0"/>
              <a:t> Lack of structure or clear argument.</a:t>
            </a:r>
          </a:p>
          <a:p>
            <a:r>
              <a:rPr dirty="0"/>
              <a:t> Using outdated or non-academic sources.</a:t>
            </a:r>
          </a:p>
          <a:p>
            <a:r>
              <a:rPr dirty="0"/>
              <a:t> Poor referencing technique.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Activity – Draft Your Introduction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Instructions:</a:t>
            </a:r>
          </a:p>
          <a:p>
            <a:r>
              <a:rPr dirty="0"/>
              <a:t> Write a 150-word introduction to your literature review.</a:t>
            </a:r>
          </a:p>
          <a:p>
            <a:r>
              <a:rPr lang="en-GB" dirty="0"/>
              <a:t> </a:t>
            </a:r>
            <a:r>
              <a:rPr dirty="0"/>
              <a:t>State the topic, scope, and importance of your review.</a:t>
            </a:r>
          </a:p>
          <a:p>
            <a:r>
              <a:rPr dirty="0"/>
              <a:t> Peer feedback and group review.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&amp; Further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 Checklist for completing a literature review.</a:t>
            </a:r>
          </a:p>
          <a:p>
            <a:r>
              <a:rPr dirty="0"/>
              <a:t> Recommended reading and guides.</a:t>
            </a:r>
          </a:p>
          <a:p>
            <a:r>
              <a:rPr dirty="0"/>
              <a:t> Signposting to library skills and 1:1 dissertation support.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on Poster Presentation (Methodology)</a:t>
            </a: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BAFE9-F99A-C08F-E688-EB43F2804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A71D1-66A6-9DCF-0044-B70B8ADEAE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Booth, A., Sutton, A. and </a:t>
            </a:r>
            <a:r>
              <a:rPr lang="en-GB" dirty="0" err="1"/>
              <a:t>Papaioannou</a:t>
            </a:r>
            <a:r>
              <a:rPr lang="en-GB" dirty="0"/>
              <a:t>, D. (2016) Systematic approaches to a successful literature review. 2nd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Bryman, A. (2016) Social research methods. 5th </a:t>
            </a:r>
            <a:r>
              <a:rPr lang="en-GB" dirty="0" err="1"/>
              <a:t>edn</a:t>
            </a:r>
            <a:r>
              <a:rPr lang="en-GB" dirty="0"/>
              <a:t>. Oxford: Oxford University Press.</a:t>
            </a:r>
          </a:p>
          <a:p>
            <a:r>
              <a:rPr lang="en-GB" dirty="0"/>
              <a:t>Hart, C. (2018) Doing a literature review: Releasing the research imagination. 2nd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Machi, L.A. and McEvoy, B.T. (2016) The literature review: Six steps to success. 3rd </a:t>
            </a:r>
            <a:r>
              <a:rPr lang="en-GB" dirty="0" err="1"/>
              <a:t>edn</a:t>
            </a:r>
            <a:r>
              <a:rPr lang="en-GB" dirty="0"/>
              <a:t>. Thousand Oaks, CA: Corwin.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0628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D5E10-494D-BEFA-1B65-EF3E7DAF0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06E4E-A28A-55E5-7F61-27B5406CE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Ridley, D. (2012) The literature review: A step-by-step guide for students. 2nd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endParaRPr lang="en-GB" dirty="0"/>
          </a:p>
          <a:p>
            <a:r>
              <a:rPr lang="en-GB" dirty="0"/>
              <a:t>Wallace, M. and Wray, A. (2021) Critical reading and writing for postgraduate students. 4th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1779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1072</Words>
  <Application>Microsoft Office PowerPoint</Application>
  <PresentationFormat>On-screen Show (4:3)</PresentationFormat>
  <Paragraphs>113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Writing a Literature Review: From Research to Review</vt:lpstr>
      <vt:lpstr>Workshop Aims &amp; Outcomes</vt:lpstr>
      <vt:lpstr>What is a Literature Review?</vt:lpstr>
      <vt:lpstr>Purposes of a Literature Review</vt:lpstr>
      <vt:lpstr>Activity 1</vt:lpstr>
      <vt:lpstr> Establishes Context for the Study </vt:lpstr>
      <vt:lpstr>Identifies Gaps in Existing Research </vt:lpstr>
      <vt:lpstr>Informs Methodology </vt:lpstr>
      <vt:lpstr>Links to Research Questions and Objectives </vt:lpstr>
      <vt:lpstr>Demonstrates Critical Thinking </vt:lpstr>
      <vt:lpstr>Supports a Clear Research Rationale </vt:lpstr>
      <vt:lpstr>Types of Literature Sources</vt:lpstr>
      <vt:lpstr>Harvard Referencing Refresher</vt:lpstr>
      <vt:lpstr>Developing a Search Strategy</vt:lpstr>
      <vt:lpstr>Critical Reading &amp; Evaluation</vt:lpstr>
      <vt:lpstr>Synthesising Literature</vt:lpstr>
      <vt:lpstr>Structuring Your Literature Review</vt:lpstr>
      <vt:lpstr>Common Pitfalls</vt:lpstr>
      <vt:lpstr>Final Activity – Draft Your Introduction Paragraph</vt:lpstr>
      <vt:lpstr>Wrap-Up &amp; Further Support</vt:lpstr>
      <vt:lpstr>Activity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Samuel Ofori</cp:lastModifiedBy>
  <cp:revision>5</cp:revision>
  <dcterms:created xsi:type="dcterms:W3CDTF">2013-01-27T09:14:16Z</dcterms:created>
  <dcterms:modified xsi:type="dcterms:W3CDTF">2025-05-14T12:44:20Z</dcterms:modified>
  <cp:category/>
</cp:coreProperties>
</file>