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5" r:id="rId3"/>
    <p:sldId id="269" r:id="rId4"/>
    <p:sldId id="270" r:id="rId5"/>
    <p:sldId id="257" r:id="rId6"/>
    <p:sldId id="259" r:id="rId7"/>
    <p:sldId id="258" r:id="rId8"/>
    <p:sldId id="260" r:id="rId9"/>
    <p:sldId id="263" r:id="rId10"/>
    <p:sldId id="268" r:id="rId11"/>
    <p:sldId id="261" r:id="rId12"/>
    <p:sldId id="262" r:id="rId13"/>
    <p:sldId id="266" r:id="rId14"/>
    <p:sldId id="264" r:id="rId15"/>
    <p:sldId id="272" r:id="rId16"/>
    <p:sldId id="271" r:id="rId17"/>
    <p:sldId id="26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47" autoAdjust="0"/>
    <p:restoredTop sz="73665" autoAdjust="0"/>
  </p:normalViewPr>
  <p:slideViewPr>
    <p:cSldViewPr snapToGrid="0">
      <p:cViewPr varScale="1">
        <p:scale>
          <a:sx n="53" d="100"/>
          <a:sy n="53" d="100"/>
        </p:scale>
        <p:origin x="133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CDBC508-0944-41DC-9E48-D1B17FDD516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D241388-01A8-4594-8E2D-84EDA8B0D3E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87D6B-FB13-475A-91EB-F073877FC671}" type="datetimeFigureOut">
              <a:rPr lang="en-GB" smtClean="0"/>
              <a:t>06/05/2019</a:t>
            </a:fld>
            <a:endParaRPr lang="en-GB"/>
          </a:p>
        </p:txBody>
      </p:sp>
      <p:sp>
        <p:nvSpPr>
          <p:cNvPr id="4" name="Slide Image Placeholder 3">
            <a:extLst>
              <a:ext uri="{FF2B5EF4-FFF2-40B4-BE49-F238E27FC236}">
                <a16:creationId xmlns:a16="http://schemas.microsoft.com/office/drawing/2014/main" id="{07BE5EE3-6181-409C-9AF9-234C18432741}"/>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4050E34C-CA00-466E-91F4-4FA605128C2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40B3F20F-9154-4F69-886F-D18E790B61A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2BDDA0C9-CE04-4880-ABE9-D9BC6902D97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11A243-A0FC-4EC4-B690-1B221395AFA6}"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Because my topic is considered quite sensitive, It is important that I preface that a lot of my research is quite sensitive due to me talking about the quality of care mental health practitioner's actually provide.</a:t>
            </a:r>
          </a:p>
          <a:p>
            <a:endParaRPr lang="en-GB" dirty="0"/>
          </a:p>
          <a:p>
            <a:r>
              <a:rPr lang="en-GB" dirty="0"/>
              <a:t>In reference to myself, it is important for me to not be affected by my research by me keeping a continuous dialogue about my research to my dissertation supervisor, as to not allow this research to affect me in a negative light.</a:t>
            </a:r>
          </a:p>
        </p:txBody>
      </p:sp>
      <p:sp>
        <p:nvSpPr>
          <p:cNvPr id="4" name="Slide Number Placeholder 3"/>
          <p:cNvSpPr>
            <a:spLocks noGrp="1"/>
          </p:cNvSpPr>
          <p:nvPr>
            <p:ph type="sldNum" sz="quarter" idx="5"/>
          </p:nvPr>
        </p:nvSpPr>
        <p:spPr/>
        <p:txBody>
          <a:bodyPr/>
          <a:lstStyle/>
          <a:p>
            <a:fld id="{AD11A243-A0FC-4EC4-B690-1B221395AFA6}" type="slidenum">
              <a:rPr lang="en-GB" smtClean="0"/>
              <a:t>2</a:t>
            </a:fld>
            <a:endParaRPr lang="en-GB"/>
          </a:p>
        </p:txBody>
      </p:sp>
    </p:spTree>
    <p:extLst>
      <p:ext uri="{BB962C8B-B14F-4D97-AF65-F5344CB8AC3E}">
        <p14:creationId xmlns:p14="http://schemas.microsoft.com/office/powerpoint/2010/main" val="42514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its important to note that Stigma is typically seen as a negative perspective of mental health which can make people living with mental illnesses more challenging as they have to ignore stigma and focus more on recovery, this can be quite challenging especially when its made available publicly and on social media.</a:t>
            </a:r>
          </a:p>
          <a:p>
            <a:r>
              <a:rPr lang="en-GB" dirty="0"/>
              <a:t>(SAY THIS LAST)</a:t>
            </a:r>
          </a:p>
        </p:txBody>
      </p:sp>
      <p:sp>
        <p:nvSpPr>
          <p:cNvPr id="4" name="Slide Number Placeholder 3"/>
          <p:cNvSpPr>
            <a:spLocks noGrp="1"/>
          </p:cNvSpPr>
          <p:nvPr>
            <p:ph type="sldNum" sz="quarter" idx="5"/>
          </p:nvPr>
        </p:nvSpPr>
        <p:spPr/>
        <p:txBody>
          <a:bodyPr/>
          <a:lstStyle/>
          <a:p>
            <a:fld id="{AD11A243-A0FC-4EC4-B690-1B221395AFA6}" type="slidenum">
              <a:rPr lang="en-GB" smtClean="0"/>
              <a:t>3</a:t>
            </a:fld>
            <a:endParaRPr lang="en-GB"/>
          </a:p>
        </p:txBody>
      </p:sp>
    </p:spTree>
    <p:extLst>
      <p:ext uri="{BB962C8B-B14F-4D97-AF65-F5344CB8AC3E}">
        <p14:creationId xmlns:p14="http://schemas.microsoft.com/office/powerpoint/2010/main" val="2297066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Although they are typically seen as a more effective treatment, this is not always the case, and </a:t>
            </a:r>
            <a:r>
              <a:rPr lang="en-GB" dirty="0" err="1"/>
              <a:t>Im</a:t>
            </a:r>
            <a:r>
              <a:rPr lang="en-GB" dirty="0"/>
              <a:t> hoping in my research I can identify factors that may influence that.</a:t>
            </a:r>
          </a:p>
          <a:p>
            <a:endParaRPr lang="en-GB" dirty="0"/>
          </a:p>
          <a:p>
            <a:r>
              <a:rPr lang="en-GB" dirty="0"/>
              <a:t>If mental health professionals may not even be considered professional as they are biased or uncaring or judgemental to certain minority groups, how are these groups who may be suffering going to cope?</a:t>
            </a:r>
          </a:p>
        </p:txBody>
      </p:sp>
      <p:sp>
        <p:nvSpPr>
          <p:cNvPr id="4" name="Slide Number Placeholder 3"/>
          <p:cNvSpPr>
            <a:spLocks noGrp="1"/>
          </p:cNvSpPr>
          <p:nvPr>
            <p:ph type="sldNum" sz="quarter" idx="5"/>
          </p:nvPr>
        </p:nvSpPr>
        <p:spPr/>
        <p:txBody>
          <a:bodyPr/>
          <a:lstStyle/>
          <a:p>
            <a:fld id="{AD11A243-A0FC-4EC4-B690-1B221395AFA6}" type="slidenum">
              <a:rPr lang="en-GB" smtClean="0"/>
              <a:t>4</a:t>
            </a:fld>
            <a:endParaRPr lang="en-GB"/>
          </a:p>
        </p:txBody>
      </p:sp>
    </p:spTree>
    <p:extLst>
      <p:ext uri="{BB962C8B-B14F-4D97-AF65-F5344CB8AC3E}">
        <p14:creationId xmlns:p14="http://schemas.microsoft.com/office/powerpoint/2010/main" val="4186770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Stereotypes may further damage potential treatment options, as if people with depression are stigmatised they feel even less inclined to seek help, which could prove even worse.</a:t>
            </a:r>
          </a:p>
          <a:p>
            <a:endParaRPr lang="en-GB" dirty="0"/>
          </a:p>
          <a:p>
            <a:r>
              <a:rPr lang="en-GB" dirty="0"/>
              <a:t>Effectiveness of treatment – its important to note that if people have a poor experience that did not help patients with mental problems, it is unlikely they will have a positive view of mental health professionals as they may consider their help low quality</a:t>
            </a:r>
          </a:p>
          <a:p>
            <a:r>
              <a:rPr lang="en-GB" dirty="0"/>
              <a:t>Quality of Care – are the workers professional and caring, supportive enough to provide good quality treatment? </a:t>
            </a:r>
          </a:p>
          <a:p>
            <a:endParaRPr lang="en-GB" dirty="0"/>
          </a:p>
          <a:p>
            <a:r>
              <a:rPr lang="en-GB" dirty="0"/>
              <a:t>If every Mental health professional could cure and treat all mental illnesses with no chance of failure, there wouldn’t be a stigma around </a:t>
            </a:r>
            <a:r>
              <a:rPr lang="en-GB" dirty="0" err="1"/>
              <a:t>practicioners</a:t>
            </a:r>
            <a:r>
              <a:rPr lang="en-GB" dirty="0"/>
              <a:t> are they are doing what they set out to do.</a:t>
            </a:r>
          </a:p>
        </p:txBody>
      </p:sp>
      <p:sp>
        <p:nvSpPr>
          <p:cNvPr id="4" name="Slide Number Placeholder 3"/>
          <p:cNvSpPr>
            <a:spLocks noGrp="1"/>
          </p:cNvSpPr>
          <p:nvPr>
            <p:ph type="sldNum" sz="quarter" idx="5"/>
          </p:nvPr>
        </p:nvSpPr>
        <p:spPr/>
        <p:txBody>
          <a:bodyPr/>
          <a:lstStyle/>
          <a:p>
            <a:fld id="{AD11A243-A0FC-4EC4-B690-1B221395AFA6}" type="slidenum">
              <a:rPr lang="en-GB" smtClean="0"/>
              <a:t>5</a:t>
            </a:fld>
            <a:endParaRPr lang="en-GB"/>
          </a:p>
        </p:txBody>
      </p:sp>
    </p:spTree>
    <p:extLst>
      <p:ext uri="{BB962C8B-B14F-4D97-AF65-F5344CB8AC3E}">
        <p14:creationId xmlns:p14="http://schemas.microsoft.com/office/powerpoint/2010/main" val="3938198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Not all practitioner's have a healthy or positive attitude to clients with mental illnesses, I will be talking about this later in my presentation </a:t>
            </a:r>
          </a:p>
          <a:p>
            <a:pPr marL="228600" indent="-228600">
              <a:buAutoNum type="arabicPeriod"/>
            </a:pPr>
            <a:endParaRPr lang="en-GB" dirty="0"/>
          </a:p>
          <a:p>
            <a:pPr marL="228600" indent="-228600">
              <a:buAutoNum type="arabicPeriod"/>
            </a:pPr>
            <a:r>
              <a:rPr lang="en-GB" dirty="0"/>
              <a:t>This is more about stigma is made available to us and how it effects people who live with mental illnesses, how we can develop measures to protect and help them.</a:t>
            </a:r>
          </a:p>
        </p:txBody>
      </p:sp>
      <p:sp>
        <p:nvSpPr>
          <p:cNvPr id="4" name="Slide Number Placeholder 3"/>
          <p:cNvSpPr>
            <a:spLocks noGrp="1"/>
          </p:cNvSpPr>
          <p:nvPr>
            <p:ph type="sldNum" sz="quarter" idx="5"/>
          </p:nvPr>
        </p:nvSpPr>
        <p:spPr/>
        <p:txBody>
          <a:bodyPr/>
          <a:lstStyle/>
          <a:p>
            <a:fld id="{AD11A243-A0FC-4EC4-B690-1B221395AFA6}" type="slidenum">
              <a:rPr lang="en-GB" smtClean="0"/>
              <a:t>6</a:t>
            </a:fld>
            <a:endParaRPr lang="en-GB"/>
          </a:p>
        </p:txBody>
      </p:sp>
    </p:spTree>
    <p:extLst>
      <p:ext uri="{BB962C8B-B14F-4D97-AF65-F5344CB8AC3E}">
        <p14:creationId xmlns:p14="http://schemas.microsoft.com/office/powerpoint/2010/main" val="1137859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Third-Sector Charities – how we can define, assess, and contribute towards helping combat stigma</a:t>
            </a:r>
          </a:p>
          <a:p>
            <a:endParaRPr lang="en-GB" dirty="0"/>
          </a:p>
          <a:p>
            <a:r>
              <a:rPr lang="en-GB" dirty="0"/>
              <a:t>Quantitative studies – assessing clients and public views on practitioner's and mental health to find links and relationships we can explore further</a:t>
            </a:r>
          </a:p>
          <a:p>
            <a:endParaRPr lang="en-GB" dirty="0"/>
          </a:p>
          <a:p>
            <a:r>
              <a:rPr lang="en-GB" dirty="0"/>
              <a:t>Governmental documents – assessing mental health and censorship and the governments contribution to tackling stigma </a:t>
            </a:r>
          </a:p>
          <a:p>
            <a:endParaRPr lang="en-GB" dirty="0"/>
          </a:p>
          <a:p>
            <a:r>
              <a:rPr lang="en-GB" dirty="0"/>
              <a:t>Databases to assess the severity of mental health stigma </a:t>
            </a:r>
          </a:p>
          <a:p>
            <a:endParaRPr lang="en-GB" dirty="0"/>
          </a:p>
          <a:p>
            <a:r>
              <a:rPr lang="en-GB" dirty="0"/>
              <a:t>Qualitative interviews to get a more human explanation of being stigmatised and their opinions of mental health treatments made available </a:t>
            </a:r>
          </a:p>
        </p:txBody>
      </p:sp>
      <p:sp>
        <p:nvSpPr>
          <p:cNvPr id="4" name="Slide Number Placeholder 3"/>
          <p:cNvSpPr>
            <a:spLocks noGrp="1"/>
          </p:cNvSpPr>
          <p:nvPr>
            <p:ph type="sldNum" sz="quarter" idx="5"/>
          </p:nvPr>
        </p:nvSpPr>
        <p:spPr/>
        <p:txBody>
          <a:bodyPr/>
          <a:lstStyle/>
          <a:p>
            <a:fld id="{AD11A243-A0FC-4EC4-B690-1B221395AFA6}" type="slidenum">
              <a:rPr lang="en-GB" smtClean="0"/>
              <a:t>7</a:t>
            </a:fld>
            <a:endParaRPr lang="en-GB"/>
          </a:p>
        </p:txBody>
      </p:sp>
    </p:spTree>
    <p:extLst>
      <p:ext uri="{BB962C8B-B14F-4D97-AF65-F5344CB8AC3E}">
        <p14:creationId xmlns:p14="http://schemas.microsoft.com/office/powerpoint/2010/main" val="459448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can be further explored by looking at their personal experiences, this can be done by questionnaire's and qualitative interviews</a:t>
            </a:r>
          </a:p>
          <a:p>
            <a:endParaRPr lang="en-GB" dirty="0"/>
          </a:p>
          <a:p>
            <a:r>
              <a:rPr lang="en-GB" dirty="0"/>
              <a:t>Quality and results of treatment, successful treatment could be anticipated to give more positive experiences and opinions about mental health treatment in comparison </a:t>
            </a:r>
          </a:p>
          <a:p>
            <a:endParaRPr lang="en-GB" dirty="0"/>
          </a:p>
          <a:p>
            <a:r>
              <a:rPr lang="en-GB" dirty="0"/>
              <a:t>Stigma can be explored through homophobia, autism, dementia, Tourette's, Depression and Anxiety.</a:t>
            </a:r>
          </a:p>
          <a:p>
            <a:r>
              <a:rPr lang="en-GB" dirty="0"/>
              <a:t>I personally feel a lot of these are stigmatised due to a lack of understanding about what they incorporate and include, and would require explanation before people can develop empathetic thoughts towards them.</a:t>
            </a:r>
          </a:p>
        </p:txBody>
      </p:sp>
      <p:sp>
        <p:nvSpPr>
          <p:cNvPr id="4" name="Slide Number Placeholder 3"/>
          <p:cNvSpPr>
            <a:spLocks noGrp="1"/>
          </p:cNvSpPr>
          <p:nvPr>
            <p:ph type="sldNum" sz="quarter" idx="5"/>
          </p:nvPr>
        </p:nvSpPr>
        <p:spPr/>
        <p:txBody>
          <a:bodyPr/>
          <a:lstStyle/>
          <a:p>
            <a:fld id="{AD11A243-A0FC-4EC4-B690-1B221395AFA6}" type="slidenum">
              <a:rPr lang="en-GB" smtClean="0"/>
              <a:t>8</a:t>
            </a:fld>
            <a:endParaRPr lang="en-GB"/>
          </a:p>
        </p:txBody>
      </p:sp>
    </p:spTree>
    <p:extLst>
      <p:ext uri="{BB962C8B-B14F-4D97-AF65-F5344CB8AC3E}">
        <p14:creationId xmlns:p14="http://schemas.microsoft.com/office/powerpoint/2010/main" val="858029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that makes 61.4% of Spanish participants feel that professional help was better than no help.</a:t>
            </a:r>
          </a:p>
          <a:p>
            <a:r>
              <a:rPr lang="en-GB" dirty="0"/>
              <a:t>This was the LOWEST statistic the study found.</a:t>
            </a:r>
          </a:p>
        </p:txBody>
      </p:sp>
      <p:sp>
        <p:nvSpPr>
          <p:cNvPr id="4" name="Slide Number Placeholder 3"/>
          <p:cNvSpPr>
            <a:spLocks noGrp="1"/>
          </p:cNvSpPr>
          <p:nvPr>
            <p:ph type="sldNum" sz="quarter" idx="5"/>
          </p:nvPr>
        </p:nvSpPr>
        <p:spPr/>
        <p:txBody>
          <a:bodyPr/>
          <a:lstStyle/>
          <a:p>
            <a:fld id="{F3566C87-E93A-45F7-8E66-C8B9A06965DC}" type="slidenum">
              <a:rPr lang="en-GB" smtClean="0"/>
              <a:t>9</a:t>
            </a:fld>
            <a:endParaRPr lang="en-GB"/>
          </a:p>
        </p:txBody>
      </p:sp>
    </p:spTree>
    <p:extLst>
      <p:ext uri="{BB962C8B-B14F-4D97-AF65-F5344CB8AC3E}">
        <p14:creationId xmlns:p14="http://schemas.microsoft.com/office/powerpoint/2010/main" val="237815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context, the public and general practitioner’s were assigned a vignette of a  client with either depressive or schizophrenic symptoms, and then asked about the diagnosis of the person  described, the effectiveness of health treatments available to that person with and without professional help, and their long-term functioning within society. </a:t>
            </a:r>
          </a:p>
          <a:p>
            <a:r>
              <a:rPr lang="en-GB" dirty="0"/>
              <a:t>Criticism, public views had to be collected via interview which could have caused interviewer bias </a:t>
            </a:r>
          </a:p>
          <a:p>
            <a:r>
              <a:rPr lang="en-GB" dirty="0"/>
              <a:t>Practitioner's had to be collected by questionnaire, not a fair assessment/data collection due to bias and extraneous variables.</a:t>
            </a:r>
          </a:p>
        </p:txBody>
      </p:sp>
      <p:sp>
        <p:nvSpPr>
          <p:cNvPr id="4" name="Slide Number Placeholder 3"/>
          <p:cNvSpPr>
            <a:spLocks noGrp="1"/>
          </p:cNvSpPr>
          <p:nvPr>
            <p:ph type="sldNum" sz="quarter" idx="5"/>
          </p:nvPr>
        </p:nvSpPr>
        <p:spPr/>
        <p:txBody>
          <a:bodyPr/>
          <a:lstStyle/>
          <a:p>
            <a:fld id="{F3566C87-E93A-45F7-8E66-C8B9A06965DC}" type="slidenum">
              <a:rPr lang="en-GB" smtClean="0"/>
              <a:t>10</a:t>
            </a:fld>
            <a:endParaRPr lang="en-GB"/>
          </a:p>
        </p:txBody>
      </p:sp>
    </p:spTree>
    <p:extLst>
      <p:ext uri="{BB962C8B-B14F-4D97-AF65-F5344CB8AC3E}">
        <p14:creationId xmlns:p14="http://schemas.microsoft.com/office/powerpoint/2010/main" val="656871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research conducted, Stigma impacts mental health and peoples willingness and ability to speak out and seek help.</a:t>
            </a:r>
          </a:p>
          <a:p>
            <a:r>
              <a:rPr lang="en-GB" dirty="0"/>
              <a:t>By exposing the literature available, I hope this can encourage more people to break the statistics and push themselves to help themselves and each other.</a:t>
            </a:r>
          </a:p>
          <a:p>
            <a:endParaRPr lang="en-GB" dirty="0"/>
          </a:p>
          <a:p>
            <a:r>
              <a:rPr lang="en-GB" dirty="0"/>
              <a:t>Promotion of combating mental health stigmatisation on social media, to encourage a softer tone of mental illnesses which could help combat the stigma </a:t>
            </a:r>
          </a:p>
        </p:txBody>
      </p:sp>
      <p:sp>
        <p:nvSpPr>
          <p:cNvPr id="4" name="Slide Number Placeholder 3"/>
          <p:cNvSpPr>
            <a:spLocks noGrp="1"/>
          </p:cNvSpPr>
          <p:nvPr>
            <p:ph type="sldNum" sz="quarter" idx="5"/>
          </p:nvPr>
        </p:nvSpPr>
        <p:spPr/>
        <p:txBody>
          <a:bodyPr/>
          <a:lstStyle/>
          <a:p>
            <a:fld id="{AD11A243-A0FC-4EC4-B690-1B221395AFA6}" type="slidenum">
              <a:rPr lang="en-GB" smtClean="0"/>
              <a:t>12</a:t>
            </a:fld>
            <a:endParaRPr lang="en-GB"/>
          </a:p>
        </p:txBody>
      </p:sp>
    </p:spTree>
    <p:extLst>
      <p:ext uri="{BB962C8B-B14F-4D97-AF65-F5344CB8AC3E}">
        <p14:creationId xmlns:p14="http://schemas.microsoft.com/office/powerpoint/2010/main" val="13248666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Assessing the Quality of mental health treatment -  if some treatments are consistently unsuccessful, could these treatments be pushing people away from seeking further help?</a:t>
            </a:r>
          </a:p>
          <a:p>
            <a:endParaRPr lang="en-GB" dirty="0"/>
          </a:p>
          <a:p>
            <a:r>
              <a:rPr lang="en-GB" dirty="0"/>
              <a:t>Are we doing enough to help combat stigma, if we are not, why and what more can we do?</a:t>
            </a:r>
          </a:p>
        </p:txBody>
      </p:sp>
      <p:sp>
        <p:nvSpPr>
          <p:cNvPr id="4" name="Slide Number Placeholder 3"/>
          <p:cNvSpPr>
            <a:spLocks noGrp="1"/>
          </p:cNvSpPr>
          <p:nvPr>
            <p:ph type="sldNum" sz="quarter" idx="5"/>
          </p:nvPr>
        </p:nvSpPr>
        <p:spPr/>
        <p:txBody>
          <a:bodyPr/>
          <a:lstStyle/>
          <a:p>
            <a:fld id="{AD11A243-A0FC-4EC4-B690-1B221395AFA6}" type="slidenum">
              <a:rPr lang="en-GB" smtClean="0"/>
              <a:t>13</a:t>
            </a:fld>
            <a:endParaRPr lang="en-GB"/>
          </a:p>
        </p:txBody>
      </p:sp>
    </p:spTree>
    <p:extLst>
      <p:ext uri="{BB962C8B-B14F-4D97-AF65-F5344CB8AC3E}">
        <p14:creationId xmlns:p14="http://schemas.microsoft.com/office/powerpoint/2010/main" val="40750034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lot of the research on stigma seems to make reference to Stigma making recovery more challenging,</a:t>
            </a:r>
          </a:p>
          <a:p>
            <a:endParaRPr lang="en-GB" dirty="0"/>
          </a:p>
          <a:p>
            <a:r>
              <a:rPr lang="en-GB" dirty="0" err="1"/>
              <a:t>Manago’s</a:t>
            </a:r>
            <a:r>
              <a:rPr lang="en-GB" dirty="0"/>
              <a:t> Study makes reference that each countries perspectives on mental health stigma is similar but different, so each country requires personal attention to have the most beneficial effect</a:t>
            </a:r>
          </a:p>
        </p:txBody>
      </p:sp>
      <p:sp>
        <p:nvSpPr>
          <p:cNvPr id="4" name="Slide Number Placeholder 3"/>
          <p:cNvSpPr>
            <a:spLocks noGrp="1"/>
          </p:cNvSpPr>
          <p:nvPr>
            <p:ph type="sldNum" sz="quarter" idx="5"/>
          </p:nvPr>
        </p:nvSpPr>
        <p:spPr/>
        <p:txBody>
          <a:bodyPr/>
          <a:lstStyle/>
          <a:p>
            <a:fld id="{AD11A243-A0FC-4EC4-B690-1B221395AFA6}" type="slidenum">
              <a:rPr lang="en-GB" smtClean="0"/>
              <a:t>14</a:t>
            </a:fld>
            <a:endParaRPr lang="en-GB"/>
          </a:p>
        </p:txBody>
      </p:sp>
    </p:spTree>
    <p:extLst>
      <p:ext uri="{BB962C8B-B14F-4D97-AF65-F5344CB8AC3E}">
        <p14:creationId xmlns:p14="http://schemas.microsoft.com/office/powerpoint/2010/main" val="291880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Pause and Think before you speak!!</a:t>
            </a:r>
          </a:p>
        </p:txBody>
      </p:sp>
      <p:sp>
        <p:nvSpPr>
          <p:cNvPr id="4" name="Slide Number Placeholder 3"/>
          <p:cNvSpPr>
            <a:spLocks noGrp="1"/>
          </p:cNvSpPr>
          <p:nvPr>
            <p:ph type="sldNum" sz="quarter" idx="5"/>
          </p:nvPr>
        </p:nvSpPr>
        <p:spPr/>
        <p:txBody>
          <a:bodyPr/>
          <a:lstStyle/>
          <a:p>
            <a:fld id="{AD11A243-A0FC-4EC4-B690-1B221395AFA6}" type="slidenum">
              <a:rPr lang="en-GB" smtClean="0"/>
              <a:t>16</a:t>
            </a:fld>
            <a:endParaRPr lang="en-GB"/>
          </a:p>
        </p:txBody>
      </p:sp>
    </p:spTree>
    <p:extLst>
      <p:ext uri="{BB962C8B-B14F-4D97-AF65-F5344CB8AC3E}">
        <p14:creationId xmlns:p14="http://schemas.microsoft.com/office/powerpoint/2010/main" val="3979758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9B1E87-65C5-41A4-92DC-0395FC3BF461}" type="datetimeFigureOut">
              <a:rPr lang="en-GB" smtClean="0"/>
              <a:t>06/05/2019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CDDA33-62F2-4DB3-958C-9855FB3492E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6565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B1E87-65C5-41A4-92DC-0395FC3BF461}" type="datetimeFigureOut">
              <a:rPr lang="en-GB" smtClean="0"/>
              <a:t>06/05/2019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2484909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9B1E87-65C5-41A4-92DC-0395FC3BF461}" type="datetimeFigureOut">
              <a:rPr lang="en-GB" smtClean="0"/>
              <a:t>06/05/2019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CDDA33-62F2-4DB3-958C-9855FB3492E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149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9B1E87-65C5-41A4-92DC-0395FC3BF461}" type="datetimeFigureOut">
              <a:rPr lang="en-GB" smtClean="0"/>
              <a:t>06/05/2019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1487843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9B1E87-65C5-41A4-92DC-0395FC3BF461}" type="datetimeFigureOut">
              <a:rPr lang="en-GB" smtClean="0"/>
              <a:t>06/05/2019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1702915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9B1E87-65C5-41A4-92DC-0395FC3BF461}" type="datetimeFigureOut">
              <a:rPr lang="en-GB" smtClean="0"/>
              <a:t>06/05/2019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2005835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F9B1E87-65C5-41A4-92DC-0395FC3BF461}" type="datetimeFigureOut">
              <a:rPr lang="en-GB" smtClean="0"/>
              <a:t>06/05/2019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436506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F9B1E87-65C5-41A4-92DC-0395FC3BF461}" type="datetimeFigureOut">
              <a:rPr lang="en-GB" smtClean="0"/>
              <a:t>06/05/2019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ECDDA33-62F2-4DB3-958C-9855FB3492E6}" type="slidenum">
              <a:rPr lang="en-GB" smtClean="0"/>
              <a:t>‹#›</a:t>
            </a:fld>
            <a:endParaRPr lang="en-GB"/>
          </a:p>
        </p:txBody>
      </p:sp>
    </p:spTree>
    <p:extLst>
      <p:ext uri="{BB962C8B-B14F-4D97-AF65-F5344CB8AC3E}">
        <p14:creationId xmlns:p14="http://schemas.microsoft.com/office/powerpoint/2010/main" val="508120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F9B1E87-65C5-41A4-92DC-0395FC3BF461}" type="datetimeFigureOut">
              <a:rPr lang="en-GB" smtClean="0"/>
              <a:t>06/05/2019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3490264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B1E87-65C5-41A4-92DC-0395FC3BF461}" type="datetimeFigureOut">
              <a:rPr lang="en-GB" smtClean="0"/>
              <a:t>06/05/2019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2728088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9B1E87-65C5-41A4-92DC-0395FC3BF461}" type="datetimeFigureOut">
              <a:rPr lang="en-GB" smtClean="0"/>
              <a:t>06/05/2019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CDDA33-62F2-4DB3-958C-9855FB3492E6}" type="slidenum">
              <a:rPr lang="en-GB" smtClean="0"/>
              <a:t>‹#›</a:t>
            </a:fld>
            <a:endParaRPr lang="en-GB"/>
          </a:p>
        </p:txBody>
      </p:sp>
    </p:spTree>
    <p:extLst>
      <p:ext uri="{BB962C8B-B14F-4D97-AF65-F5344CB8AC3E}">
        <p14:creationId xmlns:p14="http://schemas.microsoft.com/office/powerpoint/2010/main" val="3586818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F9B1E87-65C5-41A4-92DC-0395FC3BF461}" type="datetimeFigureOut">
              <a:rPr lang="en-GB" smtClean="0"/>
              <a:t>06/05/2019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ECDDA33-62F2-4DB3-958C-9855FB3492E6}"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70707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1AC9-4B98-4631-B605-E68886383815}"/>
              </a:ext>
            </a:extLst>
          </p:cNvPr>
          <p:cNvSpPr>
            <a:spLocks noGrp="1"/>
          </p:cNvSpPr>
          <p:nvPr>
            <p:ph type="ctrTitle"/>
          </p:nvPr>
        </p:nvSpPr>
        <p:spPr/>
        <p:txBody>
          <a:bodyPr>
            <a:normAutofit fontScale="90000"/>
          </a:bodyPr>
          <a:lstStyle/>
          <a:p>
            <a:r>
              <a:rPr lang="en-GB" dirty="0">
                <a:latin typeface="Arial" panose="020B0604020202020204" pitchFamily="34" charset="0"/>
                <a:cs typeface="Arial" panose="020B0604020202020204" pitchFamily="34" charset="0"/>
              </a:rPr>
              <a:t>Stigma of Mental Health: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practitioner's and public perspective</a:t>
            </a:r>
          </a:p>
        </p:txBody>
      </p:sp>
      <p:sp>
        <p:nvSpPr>
          <p:cNvPr id="3" name="Subtitle 2">
            <a:extLst>
              <a:ext uri="{FF2B5EF4-FFF2-40B4-BE49-F238E27FC236}">
                <a16:creationId xmlns:a16="http://schemas.microsoft.com/office/drawing/2014/main" id="{0DD1A040-1809-4D8A-9BB8-3319F990275A}"/>
              </a:ext>
            </a:extLst>
          </p:cNvPr>
          <p:cNvSpPr>
            <a:spLocks noGrp="1"/>
          </p:cNvSpPr>
          <p:nvPr>
            <p:ph type="subTitle" idx="1"/>
          </p:nvPr>
        </p:nvSpPr>
        <p:spPr/>
        <p:txBody>
          <a:bodyPr/>
          <a:lstStyle/>
          <a:p>
            <a:r>
              <a:rPr lang="en-GB" dirty="0">
                <a:latin typeface="Abadi" panose="020B0604020202020204" pitchFamily="34" charset="0"/>
              </a:rPr>
              <a:t>Laurence </a:t>
            </a:r>
            <a:r>
              <a:rPr lang="en-GB" dirty="0">
                <a:latin typeface="Arial" panose="020B0604020202020204" pitchFamily="34" charset="0"/>
                <a:cs typeface="Arial" panose="020B0604020202020204" pitchFamily="34" charset="0"/>
              </a:rPr>
              <a:t>jones</a:t>
            </a:r>
            <a:r>
              <a:rPr lang="en-GB" dirty="0">
                <a:latin typeface="Abadi" panose="020B0604020202020204" pitchFamily="34" charset="0"/>
              </a:rPr>
              <a:t> </a:t>
            </a:r>
          </a:p>
        </p:txBody>
      </p:sp>
    </p:spTree>
    <p:extLst>
      <p:ext uri="{BB962C8B-B14F-4D97-AF65-F5344CB8AC3E}">
        <p14:creationId xmlns:p14="http://schemas.microsoft.com/office/powerpoint/2010/main" val="2731546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C0CA1-252F-4327-B90A-F5060AD9223E}"/>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Ethical consideration </a:t>
            </a:r>
          </a:p>
        </p:txBody>
      </p:sp>
      <p:sp>
        <p:nvSpPr>
          <p:cNvPr id="3" name="Content Placeholder 2">
            <a:extLst>
              <a:ext uri="{FF2B5EF4-FFF2-40B4-BE49-F238E27FC236}">
                <a16:creationId xmlns:a16="http://schemas.microsoft.com/office/drawing/2014/main" id="{4D1A33B1-FF07-4BF0-BAD5-0F1979E67DD9}"/>
              </a:ext>
            </a:extLst>
          </p:cNvPr>
          <p:cNvSpPr>
            <a:spLocks noGrp="1"/>
          </p:cNvSpPr>
          <p:nvPr>
            <p:ph idx="1"/>
          </p:nvPr>
        </p:nvSpPr>
        <p:spPr/>
        <p:txBody>
          <a:bodyPr>
            <a:normAutofit lnSpcReduction="10000"/>
          </a:bodyPr>
          <a:lstStyle/>
          <a:p>
            <a:r>
              <a:rPr lang="en-GB" sz="2800" dirty="0">
                <a:latin typeface="Arial" panose="020B0604020202020204" pitchFamily="34" charset="0"/>
                <a:cs typeface="Arial" panose="020B0604020202020204" pitchFamily="34" charset="0"/>
              </a:rPr>
              <a:t>The topic that I will be discussing for my independent project can be considered highly sensitive due to the influence of mental health practitioner's within our society.</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BACP Ethical Framework for the counselling professions,(2018) states their fundamental values to include “enhancing people’s wellbeing and capabilities”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But how much is this applied in our society?</a:t>
            </a:r>
          </a:p>
        </p:txBody>
      </p:sp>
    </p:spTree>
    <p:extLst>
      <p:ext uri="{BB962C8B-B14F-4D97-AF65-F5344CB8AC3E}">
        <p14:creationId xmlns:p14="http://schemas.microsoft.com/office/powerpoint/2010/main" val="325020391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98289-7FA6-4A50-BE7D-25EFD065BAF0}"/>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What is Stigma? (Mental Health)</a:t>
            </a:r>
          </a:p>
        </p:txBody>
      </p:sp>
      <p:sp>
        <p:nvSpPr>
          <p:cNvPr id="3" name="Content Placeholder 2">
            <a:extLst>
              <a:ext uri="{FF2B5EF4-FFF2-40B4-BE49-F238E27FC236}">
                <a16:creationId xmlns:a16="http://schemas.microsoft.com/office/drawing/2014/main" id="{012DBAAC-F179-408C-A87D-67B8ED405F73}"/>
              </a:ext>
            </a:extLst>
          </p:cNvPr>
          <p:cNvSpPr>
            <a:spLocks noGrp="1"/>
          </p:cNvSpPr>
          <p:nvPr>
            <p:ph idx="1"/>
          </p:nvPr>
        </p:nvSpPr>
        <p:spPr/>
        <p:txBody>
          <a:bodyPr>
            <a:normAutofit fontScale="92500" lnSpcReduction="10000"/>
          </a:bodyPr>
          <a:lstStyle/>
          <a:p>
            <a:r>
              <a:rPr lang="en-GB" sz="2800" dirty="0">
                <a:latin typeface="Arial" panose="020B0604020202020204" pitchFamily="34" charset="0"/>
                <a:cs typeface="Arial" panose="020B0604020202020204" pitchFamily="34" charset="0"/>
              </a:rPr>
              <a:t>Mind (</a:t>
            </a:r>
            <a:r>
              <a:rPr lang="en-GB" sz="2800" dirty="0" err="1">
                <a:latin typeface="Arial" panose="020B0604020202020204" pitchFamily="34" charset="0"/>
                <a:cs typeface="Arial" panose="020B0604020202020204" pitchFamily="34" charset="0"/>
              </a:rPr>
              <a:t>n.d</a:t>
            </a:r>
            <a:r>
              <a:rPr lang="en-GB" sz="2800" dirty="0">
                <a:latin typeface="Arial" panose="020B0604020202020204" pitchFamily="34" charset="0"/>
                <a:cs typeface="Arial" panose="020B0604020202020204" pitchFamily="34" charset="0"/>
              </a:rPr>
              <a:t>), defines stigma as a misconception and incapability of understanding mental health problems which can be incredibly distressing to people with mental illnesses.</a:t>
            </a:r>
          </a:p>
          <a:p>
            <a:br>
              <a:rPr lang="en-GB" sz="2800" dirty="0">
                <a:latin typeface="Arial" panose="020B0604020202020204" pitchFamily="34" charset="0"/>
                <a:cs typeface="Arial" panose="020B0604020202020204" pitchFamily="34" charset="0"/>
              </a:rPr>
            </a:br>
            <a:r>
              <a:rPr lang="en-GB" sz="2800" dirty="0">
                <a:latin typeface="Arial" panose="020B0604020202020204" pitchFamily="34" charset="0"/>
                <a:cs typeface="Arial" panose="020B0604020202020204" pitchFamily="34" charset="0"/>
              </a:rPr>
              <a:t>Stigma can also be stereotypes which are “assigned to them on the basis of others’ awareness of their cognitive challenges.” (Dudley, 2000).</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Stigma and its effect on treatment success and recovery is not fully understood. (</a:t>
            </a:r>
            <a:r>
              <a:rPr lang="en-GB" sz="2800" dirty="0" err="1">
                <a:latin typeface="Arial" panose="020B0604020202020204" pitchFamily="34" charset="0"/>
                <a:cs typeface="Arial" panose="020B0604020202020204" pitchFamily="34" charset="0"/>
              </a:rPr>
              <a:t>Cerully</a:t>
            </a:r>
            <a:r>
              <a:rPr lang="en-GB" sz="2800" dirty="0">
                <a:latin typeface="Arial" panose="020B0604020202020204" pitchFamily="34" charset="0"/>
                <a:cs typeface="Arial" panose="020B0604020202020204" pitchFamily="34" charset="0"/>
              </a:rPr>
              <a:t>, Acosta &amp; Sloan, 2018)</a:t>
            </a:r>
          </a:p>
        </p:txBody>
      </p:sp>
    </p:spTree>
    <p:extLst>
      <p:ext uri="{BB962C8B-B14F-4D97-AF65-F5344CB8AC3E}">
        <p14:creationId xmlns:p14="http://schemas.microsoft.com/office/powerpoint/2010/main" val="286695076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0FA5-D33E-4A14-B84E-3D497DAE6E49}"/>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Professionalism in mental health care</a:t>
            </a:r>
          </a:p>
        </p:txBody>
      </p:sp>
      <p:sp>
        <p:nvSpPr>
          <p:cNvPr id="3" name="Content Placeholder 2">
            <a:extLst>
              <a:ext uri="{FF2B5EF4-FFF2-40B4-BE49-F238E27FC236}">
                <a16:creationId xmlns:a16="http://schemas.microsoft.com/office/drawing/2014/main" id="{9680AD5C-9CAE-4C19-A583-A1D30E806B26}"/>
              </a:ext>
            </a:extLst>
          </p:cNvPr>
          <p:cNvSpPr>
            <a:spLocks noGrp="1"/>
          </p:cNvSpPr>
          <p:nvPr>
            <p:ph idx="1"/>
          </p:nvPr>
        </p:nvSpPr>
        <p:spPr>
          <a:xfrm>
            <a:off x="1097280" y="1845734"/>
            <a:ext cx="10058400" cy="4023360"/>
          </a:xfrm>
        </p:spPr>
        <p:txBody>
          <a:bodyPr>
            <a:normAutofit lnSpcReduction="10000"/>
          </a:bodyPr>
          <a:lstStyle/>
          <a:p>
            <a:pPr marL="0" indent="0">
              <a:buNone/>
            </a:pPr>
            <a:r>
              <a:rPr lang="en-GB" sz="2800" dirty="0">
                <a:latin typeface="Arial" panose="020B0604020202020204" pitchFamily="34" charset="0"/>
                <a:cs typeface="Arial" panose="020B0604020202020204" pitchFamily="34" charset="0"/>
              </a:rPr>
              <a:t>Professional health practitioner's are typically seen as a more effective treatment solution than community and family based treatment plans (</a:t>
            </a:r>
            <a:r>
              <a:rPr lang="en-GB" sz="2800" dirty="0" err="1">
                <a:latin typeface="Arial" panose="020B0604020202020204" pitchFamily="34" charset="0"/>
                <a:cs typeface="Arial" panose="020B0604020202020204" pitchFamily="34" charset="0"/>
              </a:rPr>
              <a:t>Ziguras</a:t>
            </a:r>
            <a:r>
              <a:rPr lang="en-GB" sz="2800" dirty="0">
                <a:latin typeface="Arial" panose="020B0604020202020204" pitchFamily="34" charset="0"/>
                <a:cs typeface="Arial" panose="020B0604020202020204" pitchFamily="34" charset="0"/>
              </a:rPr>
              <a:t> &amp; Stuart, 2000)</a:t>
            </a:r>
          </a:p>
          <a:p>
            <a:pPr marL="0" indent="0">
              <a:buNone/>
            </a:pPr>
            <a:endParaRPr lang="en-GB" sz="2800" dirty="0">
              <a:latin typeface="Arial" panose="020B0604020202020204" pitchFamily="34" charset="0"/>
              <a:cs typeface="Arial" panose="020B0604020202020204" pitchFamily="34" charset="0"/>
            </a:endParaRPr>
          </a:p>
          <a:p>
            <a:pPr marL="0" indent="0">
              <a:buNone/>
            </a:pPr>
            <a:r>
              <a:rPr lang="en-GB" sz="2800" dirty="0">
                <a:latin typeface="Arial" panose="020B0604020202020204" pitchFamily="34" charset="0"/>
                <a:cs typeface="Arial" panose="020B0604020202020204" pitchFamily="34" charset="0"/>
              </a:rPr>
              <a:t>However..</a:t>
            </a:r>
          </a:p>
          <a:p>
            <a:pPr marL="0" indent="0">
              <a:buNone/>
            </a:pP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“many mental health professionals still have negative and pathologizing attitudes toward LGBT clients” (</a:t>
            </a:r>
            <a:r>
              <a:rPr lang="en-GB" sz="2800" dirty="0" err="1">
                <a:latin typeface="Arial" panose="020B0604020202020204" pitchFamily="34" charset="0"/>
                <a:cs typeface="Arial" panose="020B0604020202020204" pitchFamily="34" charset="0"/>
              </a:rPr>
              <a:t>Mongelli</a:t>
            </a:r>
            <a:r>
              <a:rPr lang="en-GB" sz="2800" dirty="0">
                <a:latin typeface="Arial" panose="020B0604020202020204" pitchFamily="34" charset="0"/>
                <a:cs typeface="Arial" panose="020B0604020202020204" pitchFamily="34" charset="0"/>
              </a:rPr>
              <a:t> et al., 2019)</a:t>
            </a:r>
          </a:p>
        </p:txBody>
      </p:sp>
    </p:spTree>
    <p:extLst>
      <p:ext uri="{BB962C8B-B14F-4D97-AF65-F5344CB8AC3E}">
        <p14:creationId xmlns:p14="http://schemas.microsoft.com/office/powerpoint/2010/main" val="233831367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1CFBB-0537-4927-9B76-14097AA2E141}"/>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Key Words – What I’ve used to research my project</a:t>
            </a:r>
          </a:p>
        </p:txBody>
      </p:sp>
      <p:sp>
        <p:nvSpPr>
          <p:cNvPr id="3" name="Content Placeholder 2">
            <a:extLst>
              <a:ext uri="{FF2B5EF4-FFF2-40B4-BE49-F238E27FC236}">
                <a16:creationId xmlns:a16="http://schemas.microsoft.com/office/drawing/2014/main" id="{C433F182-06AA-4691-94AA-D12EBBFD407F}"/>
              </a:ext>
            </a:extLst>
          </p:cNvPr>
          <p:cNvSpPr>
            <a:spLocks noGrp="1"/>
          </p:cNvSpPr>
          <p:nvPr>
            <p:ph idx="1"/>
          </p:nvPr>
        </p:nvSpPr>
        <p:spPr/>
        <p:txBody>
          <a:bodyPr>
            <a:normAutofit/>
          </a:bodyPr>
          <a:lstStyle/>
          <a:p>
            <a:r>
              <a:rPr lang="en-GB" sz="2800" dirty="0">
                <a:latin typeface="Arial" panose="020B0604020202020204" pitchFamily="34" charset="0"/>
                <a:cs typeface="Arial" panose="020B0604020202020204" pitchFamily="34" charset="0"/>
              </a:rPr>
              <a:t>Attitudes towards mental health</a:t>
            </a:r>
          </a:p>
          <a:p>
            <a:r>
              <a:rPr lang="en-GB" sz="2800" dirty="0">
                <a:latin typeface="Arial" panose="020B0604020202020204" pitchFamily="34" charset="0"/>
                <a:cs typeface="Arial" panose="020B0604020202020204" pitchFamily="34" charset="0"/>
              </a:rPr>
              <a:t>Perspectives</a:t>
            </a:r>
          </a:p>
          <a:p>
            <a:r>
              <a:rPr lang="en-GB" sz="2800" dirty="0">
                <a:latin typeface="Arial" panose="020B0604020202020204" pitchFamily="34" charset="0"/>
                <a:cs typeface="Arial" panose="020B0604020202020204" pitchFamily="34" charset="0"/>
              </a:rPr>
              <a:t>Stereotypes</a:t>
            </a:r>
          </a:p>
          <a:p>
            <a:r>
              <a:rPr lang="en-GB" sz="2800" dirty="0">
                <a:latin typeface="Arial" panose="020B0604020202020204" pitchFamily="34" charset="0"/>
                <a:cs typeface="Arial" panose="020B0604020202020204" pitchFamily="34" charset="0"/>
              </a:rPr>
              <a:t>Stigma </a:t>
            </a:r>
          </a:p>
          <a:p>
            <a:r>
              <a:rPr lang="en-GB" sz="2800" dirty="0">
                <a:latin typeface="Arial" panose="020B0604020202020204" pitchFamily="34" charset="0"/>
                <a:cs typeface="Arial" panose="020B0604020202020204" pitchFamily="34" charset="0"/>
              </a:rPr>
              <a:t>Effectiveness (of treatment) </a:t>
            </a:r>
          </a:p>
          <a:p>
            <a:r>
              <a:rPr lang="en-GB" sz="2800" dirty="0">
                <a:latin typeface="Arial" panose="020B0604020202020204" pitchFamily="34" charset="0"/>
                <a:cs typeface="Arial" panose="020B0604020202020204" pitchFamily="34" charset="0"/>
              </a:rPr>
              <a:t>Quality of care – what practitioners provide to patients </a:t>
            </a: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908236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60A27-1D7C-4A5A-91A3-C0301D764456}"/>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Question/Inquiry</a:t>
            </a:r>
          </a:p>
        </p:txBody>
      </p:sp>
      <p:sp>
        <p:nvSpPr>
          <p:cNvPr id="3" name="Content Placeholder 2">
            <a:extLst>
              <a:ext uri="{FF2B5EF4-FFF2-40B4-BE49-F238E27FC236}">
                <a16:creationId xmlns:a16="http://schemas.microsoft.com/office/drawing/2014/main" id="{86F92959-E08E-430E-AC1A-245EF7225FB7}"/>
              </a:ext>
            </a:extLst>
          </p:cNvPr>
          <p:cNvSpPr>
            <a:spLocks noGrp="1"/>
          </p:cNvSpPr>
          <p:nvPr>
            <p:ph idx="1"/>
          </p:nvPr>
        </p:nvSpPr>
        <p:spPr/>
        <p:txBody>
          <a:bodyPr>
            <a:normAutofit lnSpcReduction="10000"/>
          </a:bodyPr>
          <a:lstStyle/>
          <a:p>
            <a:r>
              <a:rPr lang="en-GB" sz="2800" dirty="0">
                <a:latin typeface="Arial" panose="020B0604020202020204" pitchFamily="34" charset="0"/>
                <a:cs typeface="Arial" panose="020B0604020202020204" pitchFamily="34" charset="0"/>
              </a:rPr>
              <a:t>In my research question, I hope to assess the following statements: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1. The attitudes and perspectives of counsellors and mental health workers, why they exist and what we can do to combat negative views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2. Peoples perspectives of people coping with mental health issues and how we can develop measures</a:t>
            </a:r>
          </a:p>
        </p:txBody>
      </p:sp>
    </p:spTree>
    <p:extLst>
      <p:ext uri="{BB962C8B-B14F-4D97-AF65-F5344CB8AC3E}">
        <p14:creationId xmlns:p14="http://schemas.microsoft.com/office/powerpoint/2010/main" val="44392875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B4D2D-D8CE-4CC4-A7FA-F6864B5A8A8E}"/>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Research Method</a:t>
            </a:r>
          </a:p>
        </p:txBody>
      </p:sp>
      <p:sp>
        <p:nvSpPr>
          <p:cNvPr id="3" name="Content Placeholder 2">
            <a:extLst>
              <a:ext uri="{FF2B5EF4-FFF2-40B4-BE49-F238E27FC236}">
                <a16:creationId xmlns:a16="http://schemas.microsoft.com/office/drawing/2014/main" id="{97BA62B2-68A5-43E7-9F74-18778EA55453}"/>
              </a:ext>
            </a:extLst>
          </p:cNvPr>
          <p:cNvSpPr>
            <a:spLocks noGrp="1"/>
          </p:cNvSpPr>
          <p:nvPr>
            <p:ph idx="1"/>
          </p:nvPr>
        </p:nvSpPr>
        <p:spPr/>
        <p:txBody>
          <a:bodyPr>
            <a:normAutofit/>
          </a:bodyPr>
          <a:lstStyle/>
          <a:p>
            <a:r>
              <a:rPr lang="en-GB" sz="2800" dirty="0">
                <a:latin typeface="Arial" panose="020B0604020202020204" pitchFamily="34" charset="0"/>
                <a:cs typeface="Arial" panose="020B0604020202020204" pitchFamily="34" charset="0"/>
              </a:rPr>
              <a:t>My research method will include a critical analysis literature review which may include research from:</a:t>
            </a:r>
          </a:p>
          <a:p>
            <a:r>
              <a:rPr lang="en-GB" sz="2800" dirty="0">
                <a:latin typeface="Arial" panose="020B0604020202020204" pitchFamily="34" charset="0"/>
                <a:cs typeface="Arial" panose="020B0604020202020204" pitchFamily="34" charset="0"/>
              </a:rPr>
              <a:t>Third-Sector Charities (Mind)</a:t>
            </a:r>
          </a:p>
          <a:p>
            <a:r>
              <a:rPr lang="en-GB" sz="2800" dirty="0">
                <a:latin typeface="Arial" panose="020B0604020202020204" pitchFamily="34" charset="0"/>
                <a:cs typeface="Arial" panose="020B0604020202020204" pitchFamily="34" charset="0"/>
              </a:rPr>
              <a:t>Quantitative Studies</a:t>
            </a:r>
          </a:p>
          <a:p>
            <a:r>
              <a:rPr lang="en-GB" sz="2800" dirty="0">
                <a:latin typeface="Arial" panose="020B0604020202020204" pitchFamily="34" charset="0"/>
                <a:cs typeface="Arial" panose="020B0604020202020204" pitchFamily="34" charset="0"/>
              </a:rPr>
              <a:t>Governmental Documents (UK Government)</a:t>
            </a:r>
          </a:p>
          <a:p>
            <a:r>
              <a:rPr lang="en-GB" sz="2800" dirty="0">
                <a:latin typeface="Arial" panose="020B0604020202020204" pitchFamily="34" charset="0"/>
                <a:cs typeface="Arial" panose="020B0604020202020204" pitchFamily="34" charset="0"/>
              </a:rPr>
              <a:t>Databases </a:t>
            </a:r>
          </a:p>
          <a:p>
            <a:r>
              <a:rPr lang="en-GB" sz="2800" dirty="0">
                <a:latin typeface="Arial" panose="020B0604020202020204" pitchFamily="34" charset="0"/>
                <a:cs typeface="Arial" panose="020B0604020202020204" pitchFamily="34" charset="0"/>
              </a:rPr>
              <a:t>Qualitative Interviews </a:t>
            </a:r>
          </a:p>
        </p:txBody>
      </p:sp>
    </p:spTree>
    <p:extLst>
      <p:ext uri="{BB962C8B-B14F-4D97-AF65-F5344CB8AC3E}">
        <p14:creationId xmlns:p14="http://schemas.microsoft.com/office/powerpoint/2010/main" val="58602606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14A70-AE78-470C-B8FF-5A037546EFA5}"/>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Background, why these perspectives</a:t>
            </a:r>
            <a:r>
              <a:rPr lang="en-GB" b="1" dirty="0"/>
              <a:t>?</a:t>
            </a:r>
          </a:p>
        </p:txBody>
      </p:sp>
      <p:sp>
        <p:nvSpPr>
          <p:cNvPr id="3" name="Content Placeholder 2">
            <a:extLst>
              <a:ext uri="{FF2B5EF4-FFF2-40B4-BE49-F238E27FC236}">
                <a16:creationId xmlns:a16="http://schemas.microsoft.com/office/drawing/2014/main" id="{F535A3A1-AECD-4A5B-B2A9-FC17F4646891}"/>
              </a:ext>
            </a:extLst>
          </p:cNvPr>
          <p:cNvSpPr>
            <a:spLocks noGrp="1"/>
          </p:cNvSpPr>
          <p:nvPr>
            <p:ph idx="1"/>
          </p:nvPr>
        </p:nvSpPr>
        <p:spPr>
          <a:xfrm>
            <a:off x="1097280" y="1845734"/>
            <a:ext cx="10058400" cy="4023360"/>
          </a:xfrm>
        </p:spPr>
        <p:txBody>
          <a:bodyPr>
            <a:normAutofit fontScale="92500" lnSpcReduction="20000"/>
          </a:bodyPr>
          <a:lstStyle/>
          <a:p>
            <a:pPr marL="0" indent="0">
              <a:buNone/>
            </a:pPr>
            <a:r>
              <a:rPr lang="en-GB" sz="3000" b="1" dirty="0">
                <a:latin typeface="Arial" panose="020B0604020202020204" pitchFamily="34" charset="0"/>
                <a:cs typeface="Arial" panose="020B0604020202020204" pitchFamily="34" charset="0"/>
              </a:rPr>
              <a:t>Mental health practitioners have varying opinions of people with mental illnesses and the public view on </a:t>
            </a:r>
            <a:r>
              <a:rPr lang="en-GB" sz="3000" b="1" dirty="0" err="1">
                <a:latin typeface="Arial" panose="020B0604020202020204" pitchFamily="34" charset="0"/>
                <a:cs typeface="Arial" panose="020B0604020202020204" pitchFamily="34" charset="0"/>
              </a:rPr>
              <a:t>practicioners</a:t>
            </a:r>
            <a:r>
              <a:rPr lang="en-GB" sz="3000" b="1" dirty="0">
                <a:latin typeface="Arial" panose="020B0604020202020204" pitchFamily="34" charset="0"/>
                <a:cs typeface="Arial" panose="020B0604020202020204" pitchFamily="34" charset="0"/>
              </a:rPr>
              <a:t>.</a:t>
            </a:r>
          </a:p>
          <a:p>
            <a:pPr marL="0" indent="0">
              <a:buNone/>
            </a:pPr>
            <a:r>
              <a:rPr lang="en-GB" sz="3000" dirty="0">
                <a:latin typeface="Arial" panose="020B0604020202020204" pitchFamily="34" charset="0"/>
                <a:cs typeface="Arial" panose="020B0604020202020204" pitchFamily="34" charset="0"/>
              </a:rPr>
              <a:t>- Their personal experiences with professionals ( ten Have et al., 2009)</a:t>
            </a:r>
          </a:p>
          <a:p>
            <a:r>
              <a:rPr lang="en-GB" sz="3000" dirty="0">
                <a:latin typeface="Arial" panose="020B0604020202020204" pitchFamily="34" charset="0"/>
                <a:cs typeface="Arial" panose="020B0604020202020204" pitchFamily="34" charset="0"/>
              </a:rPr>
              <a:t>- Quality and results of treatment</a:t>
            </a:r>
          </a:p>
          <a:p>
            <a:r>
              <a:rPr lang="en-GB" sz="3000" b="1" dirty="0">
                <a:latin typeface="Arial" panose="020B0604020202020204" pitchFamily="34" charset="0"/>
                <a:cs typeface="Arial" panose="020B0604020202020204" pitchFamily="34" charset="0"/>
              </a:rPr>
              <a:t>Public Opinion of Mental Health </a:t>
            </a:r>
          </a:p>
          <a:p>
            <a:r>
              <a:rPr lang="en-GB" sz="3000" dirty="0">
                <a:latin typeface="Arial" panose="020B0604020202020204" pitchFamily="34" charset="0"/>
                <a:cs typeface="Arial" panose="020B0604020202020204" pitchFamily="34" charset="0"/>
              </a:rPr>
              <a:t>- Assessing the positive and negative views of mental health, and why stigma of mental health exists (</a:t>
            </a:r>
            <a:r>
              <a:rPr lang="en-GB" sz="3000" dirty="0" err="1">
                <a:latin typeface="Arial" panose="020B0604020202020204" pitchFamily="34" charset="0"/>
                <a:cs typeface="Arial" panose="020B0604020202020204" pitchFamily="34" charset="0"/>
              </a:rPr>
              <a:t>Jorm</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Korten</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Jacomb</a:t>
            </a:r>
            <a:r>
              <a:rPr lang="en-GB" sz="3000" dirty="0">
                <a:latin typeface="Arial" panose="020B0604020202020204" pitchFamily="34" charset="0"/>
                <a:cs typeface="Arial" panose="020B0604020202020204" pitchFamily="34" charset="0"/>
              </a:rPr>
              <a:t>, Christensen &amp; Henderson, 1999)</a:t>
            </a: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421330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B7BD5-717D-45B4-B0EB-569697E5BEDB}"/>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Discussion Points</a:t>
            </a:r>
          </a:p>
        </p:txBody>
      </p:sp>
      <p:sp>
        <p:nvSpPr>
          <p:cNvPr id="3" name="Content Placeholder 2">
            <a:extLst>
              <a:ext uri="{FF2B5EF4-FFF2-40B4-BE49-F238E27FC236}">
                <a16:creationId xmlns:a16="http://schemas.microsoft.com/office/drawing/2014/main" id="{03001262-75C8-4303-8997-B924EFBC44AD}"/>
              </a:ext>
            </a:extLst>
          </p:cNvPr>
          <p:cNvSpPr>
            <a:spLocks noGrp="1"/>
          </p:cNvSpPr>
          <p:nvPr>
            <p:ph idx="1"/>
          </p:nvPr>
        </p:nvSpPr>
        <p:spPr/>
        <p:txBody>
          <a:bodyPr>
            <a:normAutofit/>
          </a:bodyPr>
          <a:lstStyle/>
          <a:p>
            <a:r>
              <a:rPr lang="en-GB" sz="2800" b="1" dirty="0">
                <a:latin typeface="Arial" panose="020B0604020202020204" pitchFamily="34" charset="0"/>
                <a:cs typeface="Arial" panose="020B0604020202020204" pitchFamily="34" charset="0"/>
              </a:rPr>
              <a:t>Quality of professional mental health care </a:t>
            </a:r>
            <a:r>
              <a:rPr lang="en-GB" sz="2800" dirty="0">
                <a:latin typeface="Arial" panose="020B0604020202020204" pitchFamily="34" charset="0"/>
                <a:cs typeface="Arial" panose="020B0604020202020204" pitchFamily="34" charset="0"/>
              </a:rPr>
              <a:t>(ten Have et al., 2009):</a:t>
            </a:r>
          </a:p>
          <a:p>
            <a:r>
              <a:rPr lang="en-GB" sz="2800" dirty="0">
                <a:latin typeface="Arial" panose="020B0604020202020204" pitchFamily="34" charset="0"/>
                <a:cs typeface="Arial" panose="020B0604020202020204" pitchFamily="34" charset="0"/>
              </a:rPr>
              <a:t>38.6% of Spanish participants “believed that professional care was worse than or equal to no help when faced with a serious emotional problem.”</a:t>
            </a:r>
          </a:p>
          <a:p>
            <a:r>
              <a:rPr lang="en-GB" sz="2800" dirty="0">
                <a:latin typeface="Arial" panose="020B0604020202020204" pitchFamily="34" charset="0"/>
                <a:cs typeface="Arial" panose="020B0604020202020204" pitchFamily="34" charset="0"/>
              </a:rPr>
              <a:t>Italy: 54.8%</a:t>
            </a:r>
          </a:p>
          <a:p>
            <a:pPr marL="0" indent="0">
              <a:buNone/>
            </a:pPr>
            <a:r>
              <a:rPr lang="en-GB" sz="2800" dirty="0">
                <a:latin typeface="Arial" panose="020B0604020202020204" pitchFamily="34" charset="0"/>
                <a:cs typeface="Arial" panose="020B0604020202020204" pitchFamily="34" charset="0"/>
              </a:rPr>
              <a:t> France: 72.3%</a:t>
            </a:r>
          </a:p>
          <a:p>
            <a:pPr marL="0" indent="0">
              <a:buNone/>
            </a:pPr>
            <a:r>
              <a:rPr lang="en-GB" sz="2800" dirty="0">
                <a:latin typeface="Arial" panose="020B0604020202020204" pitchFamily="34" charset="0"/>
                <a:cs typeface="Arial" panose="020B0604020202020204" pitchFamily="34" charset="0"/>
              </a:rPr>
              <a:t> Netherlands: 74.2% </a:t>
            </a:r>
          </a:p>
        </p:txBody>
      </p:sp>
    </p:spTree>
    <p:extLst>
      <p:ext uri="{BB962C8B-B14F-4D97-AF65-F5344CB8AC3E}">
        <p14:creationId xmlns:p14="http://schemas.microsoft.com/office/powerpoint/2010/main" val="76460232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CCA48-AD2A-4792-94BD-0B4E588949ED}"/>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Further Discussion</a:t>
            </a:r>
          </a:p>
        </p:txBody>
      </p:sp>
      <p:sp>
        <p:nvSpPr>
          <p:cNvPr id="3" name="Content Placeholder 2">
            <a:extLst>
              <a:ext uri="{FF2B5EF4-FFF2-40B4-BE49-F238E27FC236}">
                <a16:creationId xmlns:a16="http://schemas.microsoft.com/office/drawing/2014/main" id="{C9805551-B25B-4CE8-A7E8-306EDABD62E0}"/>
              </a:ext>
            </a:extLst>
          </p:cNvPr>
          <p:cNvSpPr>
            <a:spLocks noGrp="1"/>
          </p:cNvSpPr>
          <p:nvPr>
            <p:ph idx="1"/>
          </p:nvPr>
        </p:nvSpPr>
        <p:spPr/>
        <p:txBody>
          <a:bodyPr/>
          <a:lstStyle/>
          <a:p>
            <a:r>
              <a:rPr lang="en-GB" sz="2800" b="1" dirty="0">
                <a:latin typeface="Arial" panose="020B0604020202020204" pitchFamily="34" charset="0"/>
                <a:cs typeface="Arial" panose="020B0604020202020204" pitchFamily="34" charset="0"/>
              </a:rPr>
              <a:t>Public Opinion of Mental Health: </a:t>
            </a:r>
            <a:r>
              <a:rPr lang="en-GB" sz="2800" dirty="0">
                <a:latin typeface="Arial" panose="020B0604020202020204" pitchFamily="34" charset="0"/>
                <a:cs typeface="Arial" panose="020B0604020202020204" pitchFamily="34" charset="0"/>
              </a:rPr>
              <a:t>(</a:t>
            </a:r>
            <a:r>
              <a:rPr lang="en-GB" sz="2800" dirty="0" err="1">
                <a:latin typeface="Arial" panose="020B0604020202020204" pitchFamily="34" charset="0"/>
                <a:cs typeface="Arial" panose="020B0604020202020204" pitchFamily="34" charset="0"/>
              </a:rPr>
              <a:t>Jorm</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Korten</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Jacomb</a:t>
            </a:r>
            <a:r>
              <a:rPr lang="en-GB" sz="2800" dirty="0">
                <a:latin typeface="Arial" panose="020B0604020202020204" pitchFamily="34" charset="0"/>
                <a:cs typeface="Arial" panose="020B0604020202020204" pitchFamily="34" charset="0"/>
              </a:rPr>
              <a:t>, Christensen &amp; Henderson, 1999)</a:t>
            </a:r>
          </a:p>
          <a:p>
            <a:r>
              <a:rPr lang="en-GB" sz="2800" dirty="0">
                <a:latin typeface="Arial" panose="020B0604020202020204" pitchFamily="34" charset="0"/>
                <a:cs typeface="Arial" panose="020B0604020202020204" pitchFamily="34" charset="0"/>
              </a:rPr>
              <a:t>An unexpected finding within the study found that the public held a kinder view of people recovering long-term with depressive and schizophrenic symptoms in comparison to mental health professionals.</a:t>
            </a:r>
            <a:r>
              <a:rPr lang="en-GB" sz="2800" b="1" dirty="0">
                <a:latin typeface="Arial" panose="020B0604020202020204" pitchFamily="34" charset="0"/>
                <a:cs typeface="Arial" panose="020B0604020202020204" pitchFamily="34" charset="0"/>
              </a:rPr>
              <a:t> </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Criticism: Inconsistent data collection</a:t>
            </a:r>
          </a:p>
        </p:txBody>
      </p:sp>
    </p:spTree>
    <p:extLst>
      <p:ext uri="{BB962C8B-B14F-4D97-AF65-F5344CB8AC3E}">
        <p14:creationId xmlns:p14="http://schemas.microsoft.com/office/powerpoint/2010/main" val="15112574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46C2F-2018-47DA-82B9-CDB3705F3714}"/>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Why this subject?</a:t>
            </a:r>
          </a:p>
        </p:txBody>
      </p:sp>
      <p:sp>
        <p:nvSpPr>
          <p:cNvPr id="3" name="Content Placeholder 2">
            <a:extLst>
              <a:ext uri="{FF2B5EF4-FFF2-40B4-BE49-F238E27FC236}">
                <a16:creationId xmlns:a16="http://schemas.microsoft.com/office/drawing/2014/main" id="{448F6A16-186D-4D20-947B-6B2F03603ADD}"/>
              </a:ext>
            </a:extLst>
          </p:cNvPr>
          <p:cNvSpPr>
            <a:spLocks noGrp="1"/>
          </p:cNvSpPr>
          <p:nvPr>
            <p:ph idx="1"/>
          </p:nvPr>
        </p:nvSpPr>
        <p:spPr/>
        <p:txBody>
          <a:bodyPr>
            <a:normAutofit/>
          </a:bodyPr>
          <a:lstStyle/>
          <a:p>
            <a:r>
              <a:rPr lang="en-GB" sz="2800" dirty="0">
                <a:latin typeface="Arial" panose="020B0604020202020204" pitchFamily="34" charset="0"/>
                <a:cs typeface="Arial" panose="020B0604020202020204" pitchFamily="34" charset="0"/>
              </a:rPr>
              <a:t>Self-Positioning has put me in a position to be in contact with and experience people going through mental health practitioner's and post-mental health treatment </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Not every case has been successful, not every person has the same opinion after treatment. (Forman-Hoffman et al., 2017)</a:t>
            </a:r>
          </a:p>
        </p:txBody>
      </p:sp>
    </p:spTree>
    <p:extLst>
      <p:ext uri="{BB962C8B-B14F-4D97-AF65-F5344CB8AC3E}">
        <p14:creationId xmlns:p14="http://schemas.microsoft.com/office/powerpoint/2010/main" val="35199969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5A1D4-7AD0-4C3D-B5CC-FED24099B712}"/>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Implications of Research</a:t>
            </a:r>
          </a:p>
        </p:txBody>
      </p:sp>
      <p:sp>
        <p:nvSpPr>
          <p:cNvPr id="3" name="Content Placeholder 2">
            <a:extLst>
              <a:ext uri="{FF2B5EF4-FFF2-40B4-BE49-F238E27FC236}">
                <a16:creationId xmlns:a16="http://schemas.microsoft.com/office/drawing/2014/main" id="{22CA1525-C0DB-4F4F-9310-993D791A9E0C}"/>
              </a:ext>
            </a:extLst>
          </p:cNvPr>
          <p:cNvSpPr>
            <a:spLocks noGrp="1"/>
          </p:cNvSpPr>
          <p:nvPr>
            <p:ph idx="1"/>
          </p:nvPr>
        </p:nvSpPr>
        <p:spPr/>
        <p:txBody>
          <a:bodyPr>
            <a:normAutofit lnSpcReduction="10000"/>
          </a:bodyPr>
          <a:lstStyle/>
          <a:p>
            <a:r>
              <a:rPr lang="en-GB" sz="2800" dirty="0">
                <a:latin typeface="Arial" panose="020B0604020202020204" pitchFamily="34" charset="0"/>
                <a:cs typeface="Arial" panose="020B0604020202020204" pitchFamily="34" charset="0"/>
              </a:rPr>
              <a:t>I am hoping my research can bring about positive implications:</a:t>
            </a:r>
          </a:p>
          <a:p>
            <a:r>
              <a:rPr lang="en-GB" sz="2800" dirty="0">
                <a:latin typeface="Arial" panose="020B0604020202020204" pitchFamily="34" charset="0"/>
                <a:cs typeface="Arial" panose="020B0604020202020204" pitchFamily="34" charset="0"/>
              </a:rPr>
              <a:t>- Current mental health issues the public experience today (Suicide, Depression, Dementia, Anxiety) and guide rehabilitation by encouraging more people to speak up/out. </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The perspectives of mental health within society and how we can tackle negative opinions and stigma of both mental health and practitioner’s. Promotion of anti-stigma programs. (Corrigan, 2004)</a:t>
            </a:r>
          </a:p>
        </p:txBody>
      </p:sp>
    </p:spTree>
    <p:extLst>
      <p:ext uri="{BB962C8B-B14F-4D97-AF65-F5344CB8AC3E}">
        <p14:creationId xmlns:p14="http://schemas.microsoft.com/office/powerpoint/2010/main" val="325956793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A0761-195F-40A9-8245-CDCE1C3C48C2}"/>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Potential arguments</a:t>
            </a:r>
          </a:p>
        </p:txBody>
      </p:sp>
      <p:sp>
        <p:nvSpPr>
          <p:cNvPr id="3" name="Content Placeholder 2">
            <a:extLst>
              <a:ext uri="{FF2B5EF4-FFF2-40B4-BE49-F238E27FC236}">
                <a16:creationId xmlns:a16="http://schemas.microsoft.com/office/drawing/2014/main" id="{00A94246-1F57-4EDC-A0CE-F533148ACC55}"/>
              </a:ext>
            </a:extLst>
          </p:cNvPr>
          <p:cNvSpPr>
            <a:spLocks noGrp="1"/>
          </p:cNvSpPr>
          <p:nvPr>
            <p:ph idx="1"/>
          </p:nvPr>
        </p:nvSpPr>
        <p:spPr/>
        <p:txBody>
          <a:bodyPr>
            <a:normAutofit lnSpcReduction="10000"/>
          </a:bodyPr>
          <a:lstStyle/>
          <a:p>
            <a:r>
              <a:rPr lang="en-GB" sz="2800" dirty="0">
                <a:latin typeface="Arial" panose="020B0604020202020204" pitchFamily="34" charset="0"/>
                <a:cs typeface="Arial" panose="020B0604020202020204" pitchFamily="34" charset="0"/>
              </a:rPr>
              <a:t>Based upon my current understanding of literature, I hope to form an argument around </a:t>
            </a:r>
          </a:p>
          <a:p>
            <a:pPr marL="0" indent="0">
              <a:buNone/>
            </a:pPr>
            <a:r>
              <a:rPr lang="en-GB" sz="2800" dirty="0">
                <a:latin typeface="Arial" panose="020B0604020202020204" pitchFamily="34" charset="0"/>
                <a:cs typeface="Arial" panose="020B0604020202020204" pitchFamily="34" charset="0"/>
              </a:rPr>
              <a:t> - Assessing the quality of mental health treatment available </a:t>
            </a:r>
          </a:p>
          <a:p>
            <a:r>
              <a:rPr lang="en-GB" sz="2800" dirty="0">
                <a:latin typeface="Arial" panose="020B0604020202020204" pitchFamily="34" charset="0"/>
                <a:cs typeface="Arial" panose="020B0604020202020204" pitchFamily="34" charset="0"/>
              </a:rPr>
              <a:t>- Whether enough work is being done to combat stigma </a:t>
            </a:r>
            <a:r>
              <a:rPr lang="nl-NL" sz="2800" dirty="0">
                <a:latin typeface="Arial" panose="020B0604020202020204" pitchFamily="34" charset="0"/>
                <a:cs typeface="Arial" panose="020B0604020202020204" pitchFamily="34" charset="0"/>
              </a:rPr>
              <a:t>(Heijnders &amp; Van Der Meij, 2006)</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Are negative attitudes towards mental health practitioner's considered justified? (</a:t>
            </a:r>
            <a:r>
              <a:rPr lang="en-GB" sz="2800" dirty="0" err="1">
                <a:latin typeface="Arial" panose="020B0604020202020204" pitchFamily="34" charset="0"/>
                <a:cs typeface="Arial" panose="020B0604020202020204" pitchFamily="34" charset="0"/>
              </a:rPr>
              <a:t>Mongelli</a:t>
            </a:r>
            <a:r>
              <a:rPr lang="en-GB" sz="2800" dirty="0">
                <a:latin typeface="Arial" panose="020B0604020202020204" pitchFamily="34" charset="0"/>
                <a:cs typeface="Arial" panose="020B0604020202020204" pitchFamily="34" charset="0"/>
              </a:rPr>
              <a:t> et al., 2019)</a:t>
            </a:r>
          </a:p>
          <a:p>
            <a:r>
              <a:rPr lang="en-GB" sz="2800" dirty="0">
                <a:latin typeface="Arial" panose="020B0604020202020204" pitchFamily="34" charset="0"/>
                <a:cs typeface="Arial" panose="020B0604020202020204" pitchFamily="34" charset="0"/>
              </a:rPr>
              <a:t>- Are we encouraging people to talk about their mental health? ( ten Have et al., 2009)</a:t>
            </a: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2717560"/>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ADD68-4808-4880-9A63-BBAFEFCDB60A}"/>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Authors under consideration</a:t>
            </a:r>
          </a:p>
        </p:txBody>
      </p:sp>
      <p:sp>
        <p:nvSpPr>
          <p:cNvPr id="3" name="Content Placeholder 2">
            <a:extLst>
              <a:ext uri="{FF2B5EF4-FFF2-40B4-BE49-F238E27FC236}">
                <a16:creationId xmlns:a16="http://schemas.microsoft.com/office/drawing/2014/main" id="{60BC918C-F2FF-420C-BD4F-BFFC7956607E}"/>
              </a:ext>
            </a:extLst>
          </p:cNvPr>
          <p:cNvSpPr>
            <a:spLocks noGrp="1"/>
          </p:cNvSpPr>
          <p:nvPr>
            <p:ph idx="1"/>
          </p:nvPr>
        </p:nvSpPr>
        <p:spPr/>
        <p:txBody>
          <a:bodyPr>
            <a:normAutofit fontScale="77500" lnSpcReduction="20000"/>
          </a:bodyPr>
          <a:lstStyle/>
          <a:p>
            <a:r>
              <a:rPr lang="en-GB" dirty="0"/>
              <a:t>Dir, A., Saldana, L., Chapman, J., &amp; </a:t>
            </a:r>
            <a:r>
              <a:rPr lang="en-GB" dirty="0" err="1"/>
              <a:t>Aalsma</a:t>
            </a:r>
            <a:r>
              <a:rPr lang="en-GB" dirty="0"/>
              <a:t>, M. (2018). Burnout and Mental Health Stigma Among Juvenile Probation Officers: The Moderating Effect of Participatory Atmosphere. </a:t>
            </a:r>
            <a:r>
              <a:rPr lang="en-GB" i="1" dirty="0"/>
              <a:t>Administration And Policy In Mental Health And Mental Health Services Research</a:t>
            </a:r>
            <a:r>
              <a:rPr lang="en-GB" dirty="0"/>
              <a:t>, </a:t>
            </a:r>
            <a:r>
              <a:rPr lang="en-GB" i="1" dirty="0"/>
              <a:t>46</a:t>
            </a:r>
            <a:r>
              <a:rPr lang="en-GB" dirty="0"/>
              <a:t>(2), 167-174. </a:t>
            </a:r>
            <a:r>
              <a:rPr lang="en-GB" dirty="0" err="1"/>
              <a:t>doi</a:t>
            </a:r>
            <a:r>
              <a:rPr lang="en-GB" dirty="0"/>
              <a:t>: 10.1007/s10488-018-0902-x</a:t>
            </a:r>
          </a:p>
          <a:p>
            <a:r>
              <a:rPr lang="en-GB" dirty="0"/>
              <a:t>Isaksson, A., Corker, E., </a:t>
            </a:r>
            <a:r>
              <a:rPr lang="en-GB" dirty="0" err="1"/>
              <a:t>Cotney</a:t>
            </a:r>
            <a:r>
              <a:rPr lang="en-GB" dirty="0"/>
              <a:t>, J., Hamilton, S., Pinfold, V., &amp; Rose, D. et al. (2017). Coping with stigma and discrimination: evidence from mental health service users in England. </a:t>
            </a:r>
            <a:r>
              <a:rPr lang="en-GB" i="1" dirty="0"/>
              <a:t>Epidemiology And Psychiatric Sciences</a:t>
            </a:r>
            <a:r>
              <a:rPr lang="en-GB" dirty="0"/>
              <a:t>, </a:t>
            </a:r>
            <a:r>
              <a:rPr lang="en-GB" i="1" dirty="0"/>
              <a:t>27</a:t>
            </a:r>
            <a:r>
              <a:rPr lang="en-GB" dirty="0"/>
              <a:t>(6), 577-588. </a:t>
            </a:r>
            <a:r>
              <a:rPr lang="en-GB" dirty="0" err="1"/>
              <a:t>doi</a:t>
            </a:r>
            <a:r>
              <a:rPr lang="en-GB" dirty="0"/>
              <a:t>: 10.1017/s204579601700021x</a:t>
            </a:r>
          </a:p>
          <a:p>
            <a:r>
              <a:rPr lang="en-GB" dirty="0" err="1"/>
              <a:t>Manago</a:t>
            </a:r>
            <a:r>
              <a:rPr lang="en-GB" dirty="0"/>
              <a:t>, B., </a:t>
            </a:r>
            <a:r>
              <a:rPr lang="en-GB" dirty="0" err="1"/>
              <a:t>Pescosolido</a:t>
            </a:r>
            <a:r>
              <a:rPr lang="en-GB" dirty="0"/>
              <a:t>, B., &amp; </a:t>
            </a:r>
            <a:r>
              <a:rPr lang="en-GB" dirty="0" err="1"/>
              <a:t>Olafsdottir</a:t>
            </a:r>
            <a:r>
              <a:rPr lang="en-GB" dirty="0"/>
              <a:t>, S. (2019). Icelandic inclusion, German hesitation and American fear: A cross-cultural comparison of mental-health stigma and the media. </a:t>
            </a:r>
            <a:r>
              <a:rPr lang="en-GB" i="1" dirty="0"/>
              <a:t>Scandinavian Journal Of Public Health</a:t>
            </a:r>
            <a:r>
              <a:rPr lang="en-GB" dirty="0"/>
              <a:t>, </a:t>
            </a:r>
            <a:r>
              <a:rPr lang="en-GB" i="1" dirty="0"/>
              <a:t>47</a:t>
            </a:r>
            <a:r>
              <a:rPr lang="en-GB" dirty="0"/>
              <a:t>(2), 90-98. </a:t>
            </a:r>
            <a:r>
              <a:rPr lang="en-GB" dirty="0" err="1"/>
              <a:t>doi</a:t>
            </a:r>
            <a:r>
              <a:rPr lang="en-GB" dirty="0"/>
              <a:t>: 10.1177/1403494817750337</a:t>
            </a:r>
          </a:p>
          <a:p>
            <a:r>
              <a:rPr lang="en-GB" dirty="0"/>
              <a:t>Robinson, P., Turk, D., Jilka, S., &amp; </a:t>
            </a:r>
            <a:r>
              <a:rPr lang="en-GB" dirty="0" err="1"/>
              <a:t>Cella</a:t>
            </a:r>
            <a:r>
              <a:rPr lang="en-GB" dirty="0"/>
              <a:t>, M. (2018). Measuring attitudes towards mental health using social media: investigating stigma and trivialisation. </a:t>
            </a:r>
            <a:r>
              <a:rPr lang="en-GB" i="1" dirty="0"/>
              <a:t>Social Psychiatry And Psychiatric Epidemiology</a:t>
            </a:r>
            <a:r>
              <a:rPr lang="en-GB" dirty="0"/>
              <a:t>, </a:t>
            </a:r>
            <a:r>
              <a:rPr lang="en-GB" i="1" dirty="0"/>
              <a:t>54</a:t>
            </a:r>
            <a:r>
              <a:rPr lang="en-GB" dirty="0"/>
              <a:t>(1), 51-58. </a:t>
            </a:r>
            <a:r>
              <a:rPr lang="en-GB" dirty="0" err="1"/>
              <a:t>doi</a:t>
            </a:r>
            <a:r>
              <a:rPr lang="en-GB" dirty="0"/>
              <a:t>: 10.1007/s00127-018-1571-5</a:t>
            </a:r>
          </a:p>
          <a:p>
            <a:r>
              <a:rPr lang="en-GB" dirty="0" err="1"/>
              <a:t>Puthran</a:t>
            </a:r>
            <a:r>
              <a:rPr lang="en-GB" dirty="0"/>
              <a:t>, R., Zhang, M., Tam, W., &amp; Ho, R. (2016). Prevalence of depression amongst medical students: a meta-analysis. </a:t>
            </a:r>
            <a:r>
              <a:rPr lang="en-GB" i="1" dirty="0"/>
              <a:t>Medical Education</a:t>
            </a:r>
            <a:r>
              <a:rPr lang="en-GB" dirty="0"/>
              <a:t>, </a:t>
            </a:r>
            <a:r>
              <a:rPr lang="en-GB" i="1" dirty="0"/>
              <a:t>50</a:t>
            </a:r>
            <a:r>
              <a:rPr lang="en-GB" dirty="0"/>
              <a:t>(4), 456-468. </a:t>
            </a:r>
            <a:r>
              <a:rPr lang="en-GB" dirty="0" err="1"/>
              <a:t>doi</a:t>
            </a:r>
            <a:r>
              <a:rPr lang="en-GB" dirty="0"/>
              <a:t>: 10.1111/medu.12962</a:t>
            </a:r>
          </a:p>
          <a:p>
            <a:r>
              <a:rPr lang="en-GB" dirty="0"/>
              <a:t>Sandhu, H., Arora, A., </a:t>
            </a:r>
            <a:r>
              <a:rPr lang="en-GB" dirty="0" err="1"/>
              <a:t>Brasch</a:t>
            </a:r>
            <a:r>
              <a:rPr lang="en-GB" dirty="0"/>
              <a:t>, J., &amp; </a:t>
            </a:r>
            <a:r>
              <a:rPr lang="en-GB" dirty="0" err="1"/>
              <a:t>Streiner</a:t>
            </a:r>
            <a:r>
              <a:rPr lang="en-GB" dirty="0"/>
              <a:t>, D. (2018). Mental Health Stigma: Explicit and Implicit Attitudes of Canadian Undergraduate Students, Medical School Students, and Psychiatrists. </a:t>
            </a:r>
            <a:r>
              <a:rPr lang="en-GB" i="1" dirty="0"/>
              <a:t>The Canadian Journal Of Psychiatry</a:t>
            </a:r>
            <a:r>
              <a:rPr lang="en-GB" dirty="0"/>
              <a:t>, </a:t>
            </a:r>
            <a:r>
              <a:rPr lang="en-GB" i="1" dirty="0"/>
              <a:t>64</a:t>
            </a:r>
            <a:r>
              <a:rPr lang="en-GB" dirty="0"/>
              <a:t>(3), 209-217. </a:t>
            </a:r>
            <a:r>
              <a:rPr lang="en-GB" dirty="0" err="1"/>
              <a:t>doi</a:t>
            </a:r>
            <a:r>
              <a:rPr lang="en-GB" dirty="0"/>
              <a:t>: 10.1177/0706743718792193</a:t>
            </a:r>
          </a:p>
        </p:txBody>
      </p:sp>
    </p:spTree>
    <p:extLst>
      <p:ext uri="{BB962C8B-B14F-4D97-AF65-F5344CB8AC3E}">
        <p14:creationId xmlns:p14="http://schemas.microsoft.com/office/powerpoint/2010/main" val="769749293"/>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1D48E-8295-4E60-9DF4-E78B72B8494D}"/>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0CCD1B1D-1E95-4ACA-9F5E-002610D3E08F}"/>
              </a:ext>
            </a:extLst>
          </p:cNvPr>
          <p:cNvSpPr>
            <a:spLocks noGrp="1"/>
          </p:cNvSpPr>
          <p:nvPr>
            <p:ph idx="1"/>
          </p:nvPr>
        </p:nvSpPr>
        <p:spPr/>
        <p:txBody>
          <a:bodyPr>
            <a:normAutofit lnSpcReduction="10000"/>
          </a:bodyPr>
          <a:lstStyle/>
          <a:p>
            <a:r>
              <a:rPr lang="en-GB" sz="2800" dirty="0">
                <a:latin typeface="Arial" panose="020B0604020202020204" pitchFamily="34" charset="0"/>
                <a:cs typeface="Arial" panose="020B0604020202020204" pitchFamily="34" charset="0"/>
              </a:rPr>
              <a:t>Stigma can be applied to both practitioner's and public views on people with mental illnesses.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Stigma negatively effects recovery and treatment chance and success.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Exposure of stigma-based literature could encourage more work to anti-stigma programs and reduce negative views of practitioners and perspectives of </a:t>
            </a:r>
            <a:r>
              <a:rPr lang="en-GB" sz="2800">
                <a:latin typeface="Arial" panose="020B0604020202020204" pitchFamily="34" charset="0"/>
                <a:cs typeface="Arial" panose="020B0604020202020204" pitchFamily="34" charset="0"/>
              </a:rPr>
              <a:t>mental illnesses.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8049073"/>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4A823-A3B3-4F4C-A62E-962F049F3B5C}"/>
              </a:ext>
            </a:extLst>
          </p:cNvPr>
          <p:cNvSpPr>
            <a:spLocks noGrp="1"/>
          </p:cNvSpPr>
          <p:nvPr>
            <p:ph type="ctrTitle"/>
          </p:nvPr>
        </p:nvSpPr>
        <p:spPr/>
        <p:txBody>
          <a:bodyPr/>
          <a:lstStyle/>
          <a:p>
            <a:pPr algn="ctr"/>
            <a:r>
              <a:rPr lang="en-GB" b="1" dirty="0">
                <a:latin typeface="Arial" panose="020B0604020202020204" pitchFamily="34" charset="0"/>
                <a:cs typeface="Arial" panose="020B0604020202020204" pitchFamily="34" charset="0"/>
              </a:rPr>
              <a:t>Any Questions?</a:t>
            </a:r>
          </a:p>
        </p:txBody>
      </p:sp>
      <p:sp>
        <p:nvSpPr>
          <p:cNvPr id="3" name="TextBox 2">
            <a:extLst>
              <a:ext uri="{FF2B5EF4-FFF2-40B4-BE49-F238E27FC236}">
                <a16:creationId xmlns:a16="http://schemas.microsoft.com/office/drawing/2014/main" id="{53DC56A5-AE30-4D54-B17F-237107FBA882}"/>
              </a:ext>
            </a:extLst>
          </p:cNvPr>
          <p:cNvSpPr txBox="1"/>
          <p:nvPr/>
        </p:nvSpPr>
        <p:spPr>
          <a:xfrm>
            <a:off x="1115568" y="4813310"/>
            <a:ext cx="10058400" cy="523220"/>
          </a:xfrm>
          <a:prstGeom prst="rect">
            <a:avLst/>
          </a:prstGeom>
          <a:noFill/>
        </p:spPr>
        <p:txBody>
          <a:bodyPr wrap="square" rtlCol="0" anchor="ctr">
            <a:spAutoFit/>
          </a:bodyPr>
          <a:lstStyle/>
          <a:p>
            <a:pPr algn="ctr"/>
            <a:r>
              <a:rPr lang="en-GB" sz="2800" dirty="0">
                <a:latin typeface="Arial" panose="020B0604020202020204" pitchFamily="34" charset="0"/>
                <a:cs typeface="Arial" panose="020B0604020202020204" pitchFamily="34" charset="0"/>
              </a:rPr>
              <a:t>Thank you for listening.</a:t>
            </a:r>
          </a:p>
        </p:txBody>
      </p:sp>
    </p:spTree>
    <p:extLst>
      <p:ext uri="{BB962C8B-B14F-4D97-AF65-F5344CB8AC3E}">
        <p14:creationId xmlns:p14="http://schemas.microsoft.com/office/powerpoint/2010/main" val="19937047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C70CF-A7C1-483E-86D4-EDEAA8FB1CAB}"/>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34A7A666-E7F1-4DE8-80FC-D7CDC5248758}"/>
              </a:ext>
            </a:extLst>
          </p:cNvPr>
          <p:cNvSpPr>
            <a:spLocks noGrp="1"/>
          </p:cNvSpPr>
          <p:nvPr>
            <p:ph idx="1"/>
          </p:nvPr>
        </p:nvSpPr>
        <p:spPr/>
        <p:txBody>
          <a:bodyPr>
            <a:normAutofit fontScale="47500" lnSpcReduction="20000"/>
          </a:bodyPr>
          <a:lstStyle/>
          <a:p>
            <a:r>
              <a:rPr lang="en-GB" dirty="0"/>
              <a:t>BACP Ethical Framework for the Counselling Professions (2018). Accessed from https://www.bacp.co.uk/events-and-resources/ethics-and-standards/ethical-framework-for-the-counselling-professions/</a:t>
            </a:r>
          </a:p>
          <a:p>
            <a:r>
              <a:rPr lang="en-GB" dirty="0" err="1"/>
              <a:t>Cerully</a:t>
            </a:r>
            <a:r>
              <a:rPr lang="en-GB" dirty="0"/>
              <a:t>, J., Acosta, J., &amp; Sloan, J. (2018). Mental Health Stigma and Its Effects on Treatment-Related Outcomes: A Narrative Review. </a:t>
            </a:r>
            <a:r>
              <a:rPr lang="en-GB" i="1" dirty="0"/>
              <a:t>Military Medicine</a:t>
            </a:r>
            <a:r>
              <a:rPr lang="en-GB" dirty="0"/>
              <a:t>, </a:t>
            </a:r>
            <a:r>
              <a:rPr lang="en-GB" i="1" dirty="0"/>
              <a:t>183</a:t>
            </a:r>
            <a:r>
              <a:rPr lang="en-GB" dirty="0"/>
              <a:t>(11-12), e427-e437. </a:t>
            </a:r>
            <a:r>
              <a:rPr lang="en-GB" dirty="0" err="1"/>
              <a:t>doi</a:t>
            </a:r>
            <a:r>
              <a:rPr lang="en-GB" dirty="0"/>
              <a:t>: 10.1093/</a:t>
            </a:r>
            <a:r>
              <a:rPr lang="en-GB" dirty="0" err="1"/>
              <a:t>milmed</a:t>
            </a:r>
            <a:r>
              <a:rPr lang="en-GB" dirty="0"/>
              <a:t>/usx219</a:t>
            </a:r>
          </a:p>
          <a:p>
            <a:r>
              <a:rPr lang="en-GB" dirty="0"/>
              <a:t>Corrigan, P. (2004). How stigma interferes with mental health care. </a:t>
            </a:r>
            <a:r>
              <a:rPr lang="en-GB" i="1" dirty="0"/>
              <a:t>American Psychologist</a:t>
            </a:r>
            <a:r>
              <a:rPr lang="en-GB" dirty="0"/>
              <a:t>, </a:t>
            </a:r>
            <a:r>
              <a:rPr lang="en-GB" i="1" dirty="0"/>
              <a:t>59</a:t>
            </a:r>
            <a:r>
              <a:rPr lang="en-GB" dirty="0"/>
              <a:t>(7), 614-625. </a:t>
            </a:r>
            <a:r>
              <a:rPr lang="en-GB" dirty="0" err="1"/>
              <a:t>doi</a:t>
            </a:r>
            <a:r>
              <a:rPr lang="en-GB" dirty="0"/>
              <a:t>: 10.1037/0003-066x.59.7.614</a:t>
            </a:r>
          </a:p>
          <a:p>
            <a:r>
              <a:rPr lang="en-GB" dirty="0"/>
              <a:t>Dudley, J. (2000). Confronting Stigma within the Services System. </a:t>
            </a:r>
            <a:r>
              <a:rPr lang="en-GB" i="1" dirty="0"/>
              <a:t>Social Work</a:t>
            </a:r>
            <a:r>
              <a:rPr lang="en-GB" dirty="0"/>
              <a:t>, </a:t>
            </a:r>
            <a:r>
              <a:rPr lang="en-GB" i="1" dirty="0"/>
              <a:t>45</a:t>
            </a:r>
            <a:r>
              <a:rPr lang="en-GB" dirty="0"/>
              <a:t>(5), 449-455. </a:t>
            </a:r>
            <a:r>
              <a:rPr lang="en-GB" dirty="0" err="1"/>
              <a:t>doi</a:t>
            </a:r>
            <a:r>
              <a:rPr lang="en-GB" dirty="0"/>
              <a:t>: 10.1093/</a:t>
            </a:r>
            <a:r>
              <a:rPr lang="en-GB" dirty="0" err="1"/>
              <a:t>sw</a:t>
            </a:r>
            <a:r>
              <a:rPr lang="en-GB" dirty="0"/>
              <a:t>/45.5.449</a:t>
            </a:r>
          </a:p>
          <a:p>
            <a:r>
              <a:rPr lang="en-GB" dirty="0"/>
              <a:t>Forman-Hoffman, V., Middleton, J., </a:t>
            </a:r>
            <a:r>
              <a:rPr lang="en-GB" dirty="0" err="1"/>
              <a:t>McKeeman</a:t>
            </a:r>
            <a:r>
              <a:rPr lang="en-GB" dirty="0"/>
              <a:t>, J., Stambaugh, L., Christian, R., &amp; </a:t>
            </a:r>
            <a:r>
              <a:rPr lang="en-GB" dirty="0" err="1"/>
              <a:t>Gaynes</a:t>
            </a:r>
            <a:r>
              <a:rPr lang="en-GB" dirty="0"/>
              <a:t>, B. et al. (2017). Quality improvement, implementation, and dissemination strategies to improve mental health care for children and adolescents: a systematic review. </a:t>
            </a:r>
            <a:r>
              <a:rPr lang="en-GB" i="1" dirty="0"/>
              <a:t>Implementation Science</a:t>
            </a:r>
            <a:r>
              <a:rPr lang="en-GB" dirty="0"/>
              <a:t>, </a:t>
            </a:r>
            <a:r>
              <a:rPr lang="en-GB" i="1" dirty="0"/>
              <a:t>12</a:t>
            </a:r>
            <a:r>
              <a:rPr lang="en-GB" dirty="0"/>
              <a:t>(1). </a:t>
            </a:r>
            <a:r>
              <a:rPr lang="en-GB" dirty="0" err="1"/>
              <a:t>doi</a:t>
            </a:r>
            <a:r>
              <a:rPr lang="en-GB" dirty="0"/>
              <a:t>: 10.1186/s13012-017-0626-4</a:t>
            </a:r>
          </a:p>
          <a:p>
            <a:r>
              <a:rPr lang="en-GB" dirty="0" err="1"/>
              <a:t>Heijnders</a:t>
            </a:r>
            <a:r>
              <a:rPr lang="en-GB" dirty="0"/>
              <a:t>, M., &amp; Van Der </a:t>
            </a:r>
            <a:r>
              <a:rPr lang="en-GB" dirty="0" err="1"/>
              <a:t>Meij</a:t>
            </a:r>
            <a:r>
              <a:rPr lang="en-GB" dirty="0"/>
              <a:t>, S. (2006). The fight against stigma: An overview of stigma-reduction strategies and interventions. </a:t>
            </a:r>
            <a:r>
              <a:rPr lang="en-GB" i="1" dirty="0"/>
              <a:t>Psychology, Health &amp; Medicine</a:t>
            </a:r>
            <a:r>
              <a:rPr lang="en-GB" dirty="0"/>
              <a:t>, </a:t>
            </a:r>
            <a:r>
              <a:rPr lang="en-GB" i="1" dirty="0"/>
              <a:t>11</a:t>
            </a:r>
            <a:r>
              <a:rPr lang="en-GB" dirty="0"/>
              <a:t>(3), 353-363. </a:t>
            </a:r>
            <a:r>
              <a:rPr lang="en-GB" dirty="0" err="1"/>
              <a:t>doi</a:t>
            </a:r>
            <a:r>
              <a:rPr lang="en-GB" dirty="0"/>
              <a:t>: 10.1080/13548500600595327</a:t>
            </a:r>
          </a:p>
          <a:p>
            <a:r>
              <a:rPr lang="en-GB" dirty="0" err="1"/>
              <a:t>Jorm</a:t>
            </a:r>
            <a:r>
              <a:rPr lang="en-GB" dirty="0"/>
              <a:t>, A., </a:t>
            </a:r>
            <a:r>
              <a:rPr lang="en-GB" dirty="0" err="1"/>
              <a:t>Korten</a:t>
            </a:r>
            <a:r>
              <a:rPr lang="en-GB" dirty="0"/>
              <a:t>, A., </a:t>
            </a:r>
            <a:r>
              <a:rPr lang="en-GB" dirty="0" err="1"/>
              <a:t>Jacomb</a:t>
            </a:r>
            <a:r>
              <a:rPr lang="en-GB" dirty="0"/>
              <a:t>, P., Christensen, H., &amp; Henderson, S. (1999). Attitudes Towards People with a Mental Disorder: A Survey of the Australian Public and Health Professionals. </a:t>
            </a:r>
            <a:r>
              <a:rPr lang="en-GB" i="1" dirty="0"/>
              <a:t>Australian &amp; New Zealand Journal Of Psychiatry</a:t>
            </a:r>
            <a:r>
              <a:rPr lang="en-GB" dirty="0"/>
              <a:t>, </a:t>
            </a:r>
            <a:r>
              <a:rPr lang="en-GB" i="1" dirty="0"/>
              <a:t>33</a:t>
            </a:r>
            <a:r>
              <a:rPr lang="en-GB" dirty="0"/>
              <a:t>(1), 77-83. </a:t>
            </a:r>
            <a:r>
              <a:rPr lang="en-GB" dirty="0" err="1"/>
              <a:t>doi</a:t>
            </a:r>
            <a:r>
              <a:rPr lang="en-GB" dirty="0"/>
              <a:t>: 10.1046/j.1440-1614.1999.00513.x</a:t>
            </a:r>
          </a:p>
          <a:p>
            <a:r>
              <a:rPr lang="en-GB" dirty="0"/>
              <a:t>Mind. (</a:t>
            </a:r>
            <a:r>
              <a:rPr lang="en-GB" dirty="0" err="1"/>
              <a:t>n.d</a:t>
            </a:r>
            <a:r>
              <a:rPr lang="en-GB" dirty="0"/>
              <a:t>). </a:t>
            </a:r>
            <a:r>
              <a:rPr lang="en-GB" i="1" dirty="0"/>
              <a:t>Mental health problems – an introduction</a:t>
            </a:r>
            <a:r>
              <a:rPr lang="en-GB" dirty="0"/>
              <a:t>. Retrieved from https://www.mind.org.uk/information-support/types-of-mental-health-problems/mental-health-problems-introduction/stigma-misconceptions/</a:t>
            </a:r>
          </a:p>
          <a:p>
            <a:r>
              <a:rPr lang="en-GB" dirty="0" err="1"/>
              <a:t>Mongelli</a:t>
            </a:r>
            <a:r>
              <a:rPr lang="en-GB" dirty="0"/>
              <a:t>, F., Perrone, D., </a:t>
            </a:r>
            <a:r>
              <a:rPr lang="en-GB" dirty="0" err="1"/>
              <a:t>Balducci</a:t>
            </a:r>
            <a:r>
              <a:rPr lang="en-GB" dirty="0"/>
              <a:t>, J., </a:t>
            </a:r>
            <a:r>
              <a:rPr lang="en-GB" dirty="0" err="1"/>
              <a:t>Sacchetti</a:t>
            </a:r>
            <a:r>
              <a:rPr lang="en-GB" dirty="0"/>
              <a:t>, A., Ferrari, S., </a:t>
            </a:r>
            <a:r>
              <a:rPr lang="en-GB" dirty="0" err="1"/>
              <a:t>Mattei</a:t>
            </a:r>
            <a:r>
              <a:rPr lang="en-GB" dirty="0"/>
              <a:t>, G., &amp; Galeazzi, G. (2019). Minority stress and mental health among LGBT populations: an update on the evidence. </a:t>
            </a:r>
            <a:r>
              <a:rPr lang="en-GB" i="1" dirty="0"/>
              <a:t>Minerva </a:t>
            </a:r>
            <a:r>
              <a:rPr lang="en-GB" i="1" dirty="0" err="1"/>
              <a:t>Psichiatrica</a:t>
            </a:r>
            <a:r>
              <a:rPr lang="en-GB" dirty="0"/>
              <a:t>, </a:t>
            </a:r>
            <a:r>
              <a:rPr lang="en-GB" i="1" dirty="0"/>
              <a:t>60</a:t>
            </a:r>
            <a:r>
              <a:rPr lang="en-GB" dirty="0"/>
              <a:t>(1). </a:t>
            </a:r>
            <a:r>
              <a:rPr lang="en-GB" dirty="0" err="1"/>
              <a:t>doi</a:t>
            </a:r>
            <a:r>
              <a:rPr lang="en-GB" dirty="0"/>
              <a:t>: 10.23736/s0391-1772.18.01995-7</a:t>
            </a:r>
          </a:p>
          <a:p>
            <a:r>
              <a:rPr lang="en-GB" dirty="0"/>
              <a:t>ten Have, M., de Graaf, R., </a:t>
            </a:r>
            <a:r>
              <a:rPr lang="en-GB" dirty="0" err="1"/>
              <a:t>Ormel</a:t>
            </a:r>
            <a:r>
              <a:rPr lang="en-GB" dirty="0"/>
              <a:t>, J., </a:t>
            </a:r>
            <a:r>
              <a:rPr lang="en-GB" dirty="0" err="1"/>
              <a:t>Vilagut</a:t>
            </a:r>
            <a:r>
              <a:rPr lang="en-GB" dirty="0"/>
              <a:t>, G., </a:t>
            </a:r>
            <a:r>
              <a:rPr lang="en-GB" dirty="0" err="1"/>
              <a:t>Kovess</a:t>
            </a:r>
            <a:r>
              <a:rPr lang="en-GB" dirty="0"/>
              <a:t>, V., &amp; Alonso, J. (2009). Are attitudes towards mental health help-seeking associated with service use? Results from the European Study of Epidemiology of Mental Disorders. </a:t>
            </a:r>
            <a:r>
              <a:rPr lang="en-GB" i="1" dirty="0"/>
              <a:t>Social Psychiatry And Psychiatric Epidemiology</a:t>
            </a:r>
            <a:r>
              <a:rPr lang="en-GB" dirty="0"/>
              <a:t>, </a:t>
            </a:r>
            <a:r>
              <a:rPr lang="en-GB" i="1" dirty="0"/>
              <a:t>45</a:t>
            </a:r>
            <a:r>
              <a:rPr lang="en-GB" dirty="0"/>
              <a:t>(2), 153-163. </a:t>
            </a:r>
            <a:r>
              <a:rPr lang="en-GB" dirty="0" err="1"/>
              <a:t>doi</a:t>
            </a:r>
            <a:r>
              <a:rPr lang="en-GB" dirty="0"/>
              <a:t>: 10.1007/s00127-009-0050-4</a:t>
            </a:r>
          </a:p>
          <a:p>
            <a:r>
              <a:rPr lang="en-GB" dirty="0" err="1"/>
              <a:t>Ziguras</a:t>
            </a:r>
            <a:r>
              <a:rPr lang="en-GB" dirty="0"/>
              <a:t>, S., &amp; Stuart, G. (2000). A Meta-Analysis of the Effectiveness of Mental Health Case Management Over 20 Years. </a:t>
            </a:r>
            <a:r>
              <a:rPr lang="en-GB" i="1" dirty="0"/>
              <a:t>Psychiatric Services</a:t>
            </a:r>
            <a:r>
              <a:rPr lang="en-GB" dirty="0"/>
              <a:t>, </a:t>
            </a:r>
            <a:r>
              <a:rPr lang="en-GB" i="1" dirty="0"/>
              <a:t>51</a:t>
            </a:r>
            <a:r>
              <a:rPr lang="en-GB" dirty="0"/>
              <a:t>(11), 1410-1421. </a:t>
            </a:r>
            <a:r>
              <a:rPr lang="en-GB" dirty="0" err="1"/>
              <a:t>doi</a:t>
            </a:r>
            <a:r>
              <a:rPr lang="en-GB" dirty="0"/>
              <a:t>: 10.1176/appi.ps.51.11.1410</a:t>
            </a:r>
          </a:p>
        </p:txBody>
      </p:sp>
    </p:spTree>
    <p:extLst>
      <p:ext uri="{BB962C8B-B14F-4D97-AF65-F5344CB8AC3E}">
        <p14:creationId xmlns:p14="http://schemas.microsoft.com/office/powerpoint/2010/main" val="1592268311"/>
      </p:ext>
    </p:extLst>
  </p:cSld>
  <p:clrMapOvr>
    <a:masterClrMapping/>
  </p:clrMapOvr>
  <p:transition spd="slow">
    <p:push dir="u"/>
  </p:transition>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6335</TotalTime>
  <Words>1737</Words>
  <Application>Microsoft Office PowerPoint</Application>
  <PresentationFormat>Widescreen</PresentationFormat>
  <Paragraphs>159</Paragraphs>
  <Slides>17</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Abadi</vt:lpstr>
      <vt:lpstr>Arial</vt:lpstr>
      <vt:lpstr>Calibri</vt:lpstr>
      <vt:lpstr>Calibri Light</vt:lpstr>
      <vt:lpstr>Retrospect</vt:lpstr>
      <vt:lpstr>Stigma of Mental Health:  practitioner's and public perspective</vt:lpstr>
      <vt:lpstr>Ethical consideration </vt:lpstr>
      <vt:lpstr>What is Stigma? (Mental Health)</vt:lpstr>
      <vt:lpstr>Professionalism in mental health care</vt:lpstr>
      <vt:lpstr>Key Words – What I’ve used to research my project</vt:lpstr>
      <vt:lpstr>Research Question/Inquiry</vt:lpstr>
      <vt:lpstr>Research Method</vt:lpstr>
      <vt:lpstr>Background, why these perspectives?</vt:lpstr>
      <vt:lpstr>Discussion Points</vt:lpstr>
      <vt:lpstr>Further Discussion</vt:lpstr>
      <vt:lpstr>Why this subject?</vt:lpstr>
      <vt:lpstr>Implications of Research</vt:lpstr>
      <vt:lpstr>Potential arguments</vt:lpstr>
      <vt:lpstr>Authors under consideration</vt:lpstr>
      <vt:lpstr>Conclusion</vt:lpstr>
      <vt:lpstr>Any 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Stigma of Mental Health:  people coping, practitioner's and public view</dc:title>
  <dc:creator>Laurence Jones (1701942)</dc:creator>
  <cp:lastModifiedBy>Laurence Jones</cp:lastModifiedBy>
  <cp:revision>58</cp:revision>
  <dcterms:created xsi:type="dcterms:W3CDTF">2019-04-29T13:25:55Z</dcterms:created>
  <dcterms:modified xsi:type="dcterms:W3CDTF">2019-05-06T16:18:16Z</dcterms:modified>
</cp:coreProperties>
</file>