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notesMasterIdLst>
    <p:notesMasterId r:id="rId13"/>
  </p:notesMasterIdLst>
  <p:sldIdLst>
    <p:sldId id="257" r:id="rId2"/>
    <p:sldId id="258" r:id="rId3"/>
    <p:sldId id="259" r:id="rId4"/>
    <p:sldId id="260" r:id="rId5"/>
    <p:sldId id="261" r:id="rId6"/>
    <p:sldId id="262" r:id="rId7"/>
    <p:sldId id="263" r:id="rId8"/>
    <p:sldId id="264" r:id="rId9"/>
    <p:sldId id="265" r:id="rId10"/>
    <p:sldId id="266" r:id="rId11"/>
    <p:sldId id="267"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C00"/>
    <a:srgbClr val="FFF36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6953012-5A88-424A-939B-8737C710C6B0}" v="131" dt="2026-06-12T10:36:16.902"/>
  </p1510:revLst>
</p1510:revInfo>
</file>

<file path=ppt/tableStyles.xml><?xml version="1.0" encoding="utf-8"?>
<a:tblStyleLst xmlns:a="http://schemas.openxmlformats.org/drawingml/2006/main" def="{5C22544A-7EE6-4342-B048-85BDC9FD1C3A}">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7007"/>
    <p:restoredTop sz="94657"/>
  </p:normalViewPr>
  <p:slideViewPr>
    <p:cSldViewPr snapToGrid="0">
      <p:cViewPr>
        <p:scale>
          <a:sx n="49" d="100"/>
          <a:sy n="49" d="100"/>
        </p:scale>
        <p:origin x="144" y="13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livia Chauhan (2526532)" userId="198de428-3cc2-4bba-a94f-a4c1a3570eb8" providerId="ADAL" clId="{311B97A8-FA9A-5F5B-BB29-585AA40F7CE5}"/>
    <pc:docChg chg="undo redo custSel modSld sldOrd">
      <pc:chgData name="Olivia Chauhan (2526532)" userId="198de428-3cc2-4bba-a94f-a4c1a3570eb8" providerId="ADAL" clId="{311B97A8-FA9A-5F5B-BB29-585AA40F7CE5}" dt="2026-06-12T10:37:37.944" v="4390" actId="14100"/>
      <pc:docMkLst>
        <pc:docMk/>
      </pc:docMkLst>
      <pc:sldChg chg="addSp modSp mod setBg">
        <pc:chgData name="Olivia Chauhan (2526532)" userId="198de428-3cc2-4bba-a94f-a4c1a3570eb8" providerId="ADAL" clId="{311B97A8-FA9A-5F5B-BB29-585AA40F7CE5}" dt="2026-06-05T10:44:28.060" v="3695" actId="26606"/>
        <pc:sldMkLst>
          <pc:docMk/>
          <pc:sldMk cId="3015734556" sldId="257"/>
        </pc:sldMkLst>
        <pc:spChg chg="mod ord">
          <ac:chgData name="Olivia Chauhan (2526532)" userId="198de428-3cc2-4bba-a94f-a4c1a3570eb8" providerId="ADAL" clId="{311B97A8-FA9A-5F5B-BB29-585AA40F7CE5}" dt="2026-06-05T10:44:28.060" v="3695" actId="26606"/>
          <ac:spMkLst>
            <pc:docMk/>
            <pc:sldMk cId="3015734556" sldId="257"/>
            <ac:spMk id="2" creationId="{640E9F86-55CA-80C7-FBCE-E02B65A74470}"/>
          </ac:spMkLst>
        </pc:spChg>
        <pc:spChg chg="mod">
          <ac:chgData name="Olivia Chauhan (2526532)" userId="198de428-3cc2-4bba-a94f-a4c1a3570eb8" providerId="ADAL" clId="{311B97A8-FA9A-5F5B-BB29-585AA40F7CE5}" dt="2026-06-05T10:44:28.060" v="3695" actId="26606"/>
          <ac:spMkLst>
            <pc:docMk/>
            <pc:sldMk cId="3015734556" sldId="257"/>
            <ac:spMk id="3" creationId="{0D43C047-7837-15FD-97F5-876042458EAA}"/>
          </ac:spMkLst>
        </pc:spChg>
        <pc:spChg chg="add">
          <ac:chgData name="Olivia Chauhan (2526532)" userId="198de428-3cc2-4bba-a94f-a4c1a3570eb8" providerId="ADAL" clId="{311B97A8-FA9A-5F5B-BB29-585AA40F7CE5}" dt="2026-06-05T10:44:28.060" v="3695" actId="26606"/>
          <ac:spMkLst>
            <pc:docMk/>
            <pc:sldMk cId="3015734556" sldId="257"/>
            <ac:spMk id="8" creationId="{C33976D1-3430-450C-A978-87A9A6E8E71F}"/>
          </ac:spMkLst>
        </pc:spChg>
        <pc:spChg chg="add">
          <ac:chgData name="Olivia Chauhan (2526532)" userId="198de428-3cc2-4bba-a94f-a4c1a3570eb8" providerId="ADAL" clId="{311B97A8-FA9A-5F5B-BB29-585AA40F7CE5}" dt="2026-06-05T10:44:28.060" v="3695" actId="26606"/>
          <ac:spMkLst>
            <pc:docMk/>
            <pc:sldMk cId="3015734556" sldId="257"/>
            <ac:spMk id="10" creationId="{7D6AAC78-7D86-415A-ADC1-2B474807960C}"/>
          </ac:spMkLst>
        </pc:spChg>
        <pc:spChg chg="add">
          <ac:chgData name="Olivia Chauhan (2526532)" userId="198de428-3cc2-4bba-a94f-a4c1a3570eb8" providerId="ADAL" clId="{311B97A8-FA9A-5F5B-BB29-585AA40F7CE5}" dt="2026-06-05T10:44:28.060" v="3695" actId="26606"/>
          <ac:spMkLst>
            <pc:docMk/>
            <pc:sldMk cId="3015734556" sldId="257"/>
            <ac:spMk id="12" creationId="{F2A658D9-F185-44F1-BA33-D50320D1D078}"/>
          </ac:spMkLst>
        </pc:spChg>
      </pc:sldChg>
      <pc:sldChg chg="addSp delSp modSp mod setBg">
        <pc:chgData name="Olivia Chauhan (2526532)" userId="198de428-3cc2-4bba-a94f-a4c1a3570eb8" providerId="ADAL" clId="{311B97A8-FA9A-5F5B-BB29-585AA40F7CE5}" dt="2026-06-05T10:44:32.993" v="3696" actId="26606"/>
        <pc:sldMkLst>
          <pc:docMk/>
          <pc:sldMk cId="2406437001" sldId="258"/>
        </pc:sldMkLst>
        <pc:spChg chg="mod ord">
          <ac:chgData name="Olivia Chauhan (2526532)" userId="198de428-3cc2-4bba-a94f-a4c1a3570eb8" providerId="ADAL" clId="{311B97A8-FA9A-5F5B-BB29-585AA40F7CE5}" dt="2026-06-05T10:44:32.993" v="3696" actId="26606"/>
          <ac:spMkLst>
            <pc:docMk/>
            <pc:sldMk cId="2406437001" sldId="258"/>
            <ac:spMk id="2" creationId="{8517FD7B-C3E9-D627-B8BF-3A2265F1E712}"/>
          </ac:spMkLst>
        </pc:spChg>
        <pc:spChg chg="add del mod">
          <ac:chgData name="Olivia Chauhan (2526532)" userId="198de428-3cc2-4bba-a94f-a4c1a3570eb8" providerId="ADAL" clId="{311B97A8-FA9A-5F5B-BB29-585AA40F7CE5}" dt="2026-06-05T10:44:32.993" v="3696" actId="26606"/>
          <ac:spMkLst>
            <pc:docMk/>
            <pc:sldMk cId="2406437001" sldId="258"/>
            <ac:spMk id="3" creationId="{246E2C19-8811-5171-C7E5-D137A21DC8D5}"/>
          </ac:spMkLst>
        </pc:spChg>
        <pc:spChg chg="add">
          <ac:chgData name="Olivia Chauhan (2526532)" userId="198de428-3cc2-4bba-a94f-a4c1a3570eb8" providerId="ADAL" clId="{311B97A8-FA9A-5F5B-BB29-585AA40F7CE5}" dt="2026-06-05T10:44:32.993" v="3696" actId="26606"/>
          <ac:spMkLst>
            <pc:docMk/>
            <pc:sldMk cId="2406437001" sldId="258"/>
            <ac:spMk id="6" creationId="{C33976D1-3430-450C-A978-87A9A6E8E71F}"/>
          </ac:spMkLst>
        </pc:spChg>
        <pc:spChg chg="add">
          <ac:chgData name="Olivia Chauhan (2526532)" userId="198de428-3cc2-4bba-a94f-a4c1a3570eb8" providerId="ADAL" clId="{311B97A8-FA9A-5F5B-BB29-585AA40F7CE5}" dt="2026-06-05T10:44:32.993" v="3696" actId="26606"/>
          <ac:spMkLst>
            <pc:docMk/>
            <pc:sldMk cId="2406437001" sldId="258"/>
            <ac:spMk id="7" creationId="{7D6AAC78-7D86-415A-ADC1-2B474807960C}"/>
          </ac:spMkLst>
        </pc:spChg>
        <pc:spChg chg="add">
          <ac:chgData name="Olivia Chauhan (2526532)" userId="198de428-3cc2-4bba-a94f-a4c1a3570eb8" providerId="ADAL" clId="{311B97A8-FA9A-5F5B-BB29-585AA40F7CE5}" dt="2026-06-05T10:44:32.993" v="3696" actId="26606"/>
          <ac:spMkLst>
            <pc:docMk/>
            <pc:sldMk cId="2406437001" sldId="258"/>
            <ac:spMk id="9" creationId="{F2A658D9-F185-44F1-BA33-D50320D1D078}"/>
          </ac:spMkLst>
        </pc:spChg>
      </pc:sldChg>
      <pc:sldChg chg="addSp delSp modSp mod setBg">
        <pc:chgData name="Olivia Chauhan (2526532)" userId="198de428-3cc2-4bba-a94f-a4c1a3570eb8" providerId="ADAL" clId="{311B97A8-FA9A-5F5B-BB29-585AA40F7CE5}" dt="2026-06-03T19:35:05.973" v="43" actId="26606"/>
        <pc:sldMkLst>
          <pc:docMk/>
          <pc:sldMk cId="1792741365" sldId="259"/>
        </pc:sldMkLst>
        <pc:spChg chg="mod">
          <ac:chgData name="Olivia Chauhan (2526532)" userId="198de428-3cc2-4bba-a94f-a4c1a3570eb8" providerId="ADAL" clId="{311B97A8-FA9A-5F5B-BB29-585AA40F7CE5}" dt="2026-06-03T19:32:10.267" v="29" actId="26606"/>
          <ac:spMkLst>
            <pc:docMk/>
            <pc:sldMk cId="1792741365" sldId="259"/>
            <ac:spMk id="2" creationId="{E3DD7960-4E06-0AED-0589-1C5F0F627C9E}"/>
          </ac:spMkLst>
        </pc:spChg>
        <pc:spChg chg="mod ord">
          <ac:chgData name="Olivia Chauhan (2526532)" userId="198de428-3cc2-4bba-a94f-a4c1a3570eb8" providerId="ADAL" clId="{311B97A8-FA9A-5F5B-BB29-585AA40F7CE5}" dt="2026-06-03T19:35:05.973" v="43" actId="26606"/>
          <ac:spMkLst>
            <pc:docMk/>
            <pc:sldMk cId="1792741365" sldId="259"/>
            <ac:spMk id="3" creationId="{395F46DC-CEBB-1AC4-B74B-F969910FD254}"/>
          </ac:spMkLst>
        </pc:spChg>
        <pc:picChg chg="add mod">
          <ac:chgData name="Olivia Chauhan (2526532)" userId="198de428-3cc2-4bba-a94f-a4c1a3570eb8" providerId="ADAL" clId="{311B97A8-FA9A-5F5B-BB29-585AA40F7CE5}" dt="2026-06-03T19:35:05.973" v="43" actId="26606"/>
          <ac:picMkLst>
            <pc:docMk/>
            <pc:sldMk cId="1792741365" sldId="259"/>
            <ac:picMk id="8" creationId="{3B260791-8281-0FDB-36FF-CF0B251523BF}"/>
          </ac:picMkLst>
        </pc:picChg>
      </pc:sldChg>
      <pc:sldChg chg="addSp delSp modSp mod modAnim">
        <pc:chgData name="Olivia Chauhan (2526532)" userId="198de428-3cc2-4bba-a94f-a4c1a3570eb8" providerId="ADAL" clId="{311B97A8-FA9A-5F5B-BB29-585AA40F7CE5}" dt="2026-06-12T10:37:37.944" v="4390" actId="14100"/>
        <pc:sldMkLst>
          <pc:docMk/>
          <pc:sldMk cId="1396377092" sldId="260"/>
        </pc:sldMkLst>
        <pc:spChg chg="mod">
          <ac:chgData name="Olivia Chauhan (2526532)" userId="198de428-3cc2-4bba-a94f-a4c1a3570eb8" providerId="ADAL" clId="{311B97A8-FA9A-5F5B-BB29-585AA40F7CE5}" dt="2026-06-12T10:36:49.880" v="4375" actId="1076"/>
          <ac:spMkLst>
            <pc:docMk/>
            <pc:sldMk cId="1396377092" sldId="260"/>
            <ac:spMk id="2" creationId="{A259380A-94D5-16CF-006B-25BDC9FCAC7A}"/>
          </ac:spMkLst>
        </pc:spChg>
        <pc:spChg chg="add del mod">
          <ac:chgData name="Olivia Chauhan (2526532)" userId="198de428-3cc2-4bba-a94f-a4c1a3570eb8" providerId="ADAL" clId="{311B97A8-FA9A-5F5B-BB29-585AA40F7CE5}" dt="2026-06-12T10:37:35.678" v="4389" actId="14100"/>
          <ac:spMkLst>
            <pc:docMk/>
            <pc:sldMk cId="1396377092" sldId="260"/>
            <ac:spMk id="3" creationId="{6203177F-03F3-EFAD-73BA-12FB96CFC76F}"/>
          </ac:spMkLst>
        </pc:spChg>
        <pc:spChg chg="mod">
          <ac:chgData name="Olivia Chauhan (2526532)" userId="198de428-3cc2-4bba-a94f-a4c1a3570eb8" providerId="ADAL" clId="{311B97A8-FA9A-5F5B-BB29-585AA40F7CE5}" dt="2026-06-12T10:37:37.944" v="4390" actId="14100"/>
          <ac:spMkLst>
            <pc:docMk/>
            <pc:sldMk cId="1396377092" sldId="260"/>
            <ac:spMk id="4" creationId="{8F859EAD-C565-3740-D20E-773D7A660B30}"/>
          </ac:spMkLst>
        </pc:spChg>
        <pc:spChg chg="add del mod">
          <ac:chgData name="Olivia Chauhan (2526532)" userId="198de428-3cc2-4bba-a94f-a4c1a3570eb8" providerId="ADAL" clId="{311B97A8-FA9A-5F5B-BB29-585AA40F7CE5}" dt="2026-06-12T08:45:25.733" v="3936"/>
          <ac:spMkLst>
            <pc:docMk/>
            <pc:sldMk cId="1396377092" sldId="260"/>
            <ac:spMk id="5" creationId="{44D4F1A1-56CE-2084-6ECD-BA62E860D1AB}"/>
          </ac:spMkLst>
        </pc:spChg>
        <pc:spChg chg="add del mod">
          <ac:chgData name="Olivia Chauhan (2526532)" userId="198de428-3cc2-4bba-a94f-a4c1a3570eb8" providerId="ADAL" clId="{311B97A8-FA9A-5F5B-BB29-585AA40F7CE5}" dt="2026-06-12T09:50:16.736" v="4154"/>
          <ac:spMkLst>
            <pc:docMk/>
            <pc:sldMk cId="1396377092" sldId="260"/>
            <ac:spMk id="6" creationId="{BB7603D2-3288-C7BD-C5C3-4B6F82963DDB}"/>
          </ac:spMkLst>
        </pc:spChg>
        <pc:spChg chg="add del mod">
          <ac:chgData name="Olivia Chauhan (2526532)" userId="198de428-3cc2-4bba-a94f-a4c1a3570eb8" providerId="ADAL" clId="{311B97A8-FA9A-5F5B-BB29-585AA40F7CE5}" dt="2026-06-12T09:56:29.036" v="4157"/>
          <ac:spMkLst>
            <pc:docMk/>
            <pc:sldMk cId="1396377092" sldId="260"/>
            <ac:spMk id="7" creationId="{74BDCB1D-EE43-F77F-E9D7-5724AF0CDFBB}"/>
          </ac:spMkLst>
        </pc:spChg>
        <pc:graphicFrameChg chg="add del">
          <ac:chgData name="Olivia Chauhan (2526532)" userId="198de428-3cc2-4bba-a94f-a4c1a3570eb8" providerId="ADAL" clId="{311B97A8-FA9A-5F5B-BB29-585AA40F7CE5}" dt="2026-06-12T10:30:37.708" v="4348" actId="26606"/>
          <ac:graphicFrameMkLst>
            <pc:docMk/>
            <pc:sldMk cId="1396377092" sldId="260"/>
            <ac:graphicFrameMk id="8" creationId="{3F9FF3B5-6403-CE12-46A6-E3E1135FD9C6}"/>
          </ac:graphicFrameMkLst>
        </pc:graphicFrameChg>
        <pc:graphicFrameChg chg="add del">
          <ac:chgData name="Olivia Chauhan (2526532)" userId="198de428-3cc2-4bba-a94f-a4c1a3570eb8" providerId="ADAL" clId="{311B97A8-FA9A-5F5B-BB29-585AA40F7CE5}" dt="2026-06-12T10:34:22.069" v="4365" actId="26606"/>
          <ac:graphicFrameMkLst>
            <pc:docMk/>
            <pc:sldMk cId="1396377092" sldId="260"/>
            <ac:graphicFrameMk id="12" creationId="{27167B10-8D2B-82CF-335D-15A4DD193F10}"/>
          </ac:graphicFrameMkLst>
        </pc:graphicFrameChg>
        <pc:picChg chg="add del mod">
          <ac:chgData name="Olivia Chauhan (2526532)" userId="198de428-3cc2-4bba-a94f-a4c1a3570eb8" providerId="ADAL" clId="{311B97A8-FA9A-5F5B-BB29-585AA40F7CE5}" dt="2026-06-12T10:35:46.201" v="4366" actId="21"/>
          <ac:picMkLst>
            <pc:docMk/>
            <pc:sldMk cId="1396377092" sldId="260"/>
            <ac:picMk id="10" creationId="{D8417F81-214D-DF89-AB2B-06817218BDC2}"/>
          </ac:picMkLst>
        </pc:picChg>
        <pc:picChg chg="add mod">
          <ac:chgData name="Olivia Chauhan (2526532)" userId="198de428-3cc2-4bba-a94f-a4c1a3570eb8" providerId="ADAL" clId="{311B97A8-FA9A-5F5B-BB29-585AA40F7CE5}" dt="2026-06-12T10:37:21.944" v="4386" actId="14100"/>
          <ac:picMkLst>
            <pc:docMk/>
            <pc:sldMk cId="1396377092" sldId="260"/>
            <ac:picMk id="13" creationId="{D3FB4C92-5A66-28F5-045A-DFE055CDBE0F}"/>
          </ac:picMkLst>
        </pc:picChg>
      </pc:sldChg>
      <pc:sldChg chg="modSp mod">
        <pc:chgData name="Olivia Chauhan (2526532)" userId="198de428-3cc2-4bba-a94f-a4c1a3570eb8" providerId="ADAL" clId="{311B97A8-FA9A-5F5B-BB29-585AA40F7CE5}" dt="2026-06-12T10:26:24.128" v="4301" actId="20577"/>
        <pc:sldMkLst>
          <pc:docMk/>
          <pc:sldMk cId="542980707" sldId="261"/>
        </pc:sldMkLst>
        <pc:spChg chg="mod">
          <ac:chgData name="Olivia Chauhan (2526532)" userId="198de428-3cc2-4bba-a94f-a4c1a3570eb8" providerId="ADAL" clId="{311B97A8-FA9A-5F5B-BB29-585AA40F7CE5}" dt="2026-06-03T22:51:56.383" v="3345" actId="1076"/>
          <ac:spMkLst>
            <pc:docMk/>
            <pc:sldMk cId="542980707" sldId="261"/>
            <ac:spMk id="2" creationId="{F4970CB0-F6BF-D9AB-7C22-ABF1BF38B6BB}"/>
          </ac:spMkLst>
        </pc:spChg>
        <pc:spChg chg="mod">
          <ac:chgData name="Olivia Chauhan (2526532)" userId="198de428-3cc2-4bba-a94f-a4c1a3570eb8" providerId="ADAL" clId="{311B97A8-FA9A-5F5B-BB29-585AA40F7CE5}" dt="2026-06-12T10:26:24.128" v="4301" actId="20577"/>
          <ac:spMkLst>
            <pc:docMk/>
            <pc:sldMk cId="542980707" sldId="261"/>
            <ac:spMk id="3" creationId="{E16F79C6-AD73-ED7F-261A-AB87552E0FB8}"/>
          </ac:spMkLst>
        </pc:spChg>
        <pc:spChg chg="mod">
          <ac:chgData name="Olivia Chauhan (2526532)" userId="198de428-3cc2-4bba-a94f-a4c1a3570eb8" providerId="ADAL" clId="{311B97A8-FA9A-5F5B-BB29-585AA40F7CE5}" dt="2026-06-03T22:54:22.136" v="3391" actId="113"/>
          <ac:spMkLst>
            <pc:docMk/>
            <pc:sldMk cId="542980707" sldId="261"/>
            <ac:spMk id="4" creationId="{30059659-0D00-0EEC-9DD0-E71692962BAA}"/>
          </ac:spMkLst>
        </pc:spChg>
      </pc:sldChg>
      <pc:sldChg chg="addSp delSp modSp mod ord setBg setClrOvrMap">
        <pc:chgData name="Olivia Chauhan (2526532)" userId="198de428-3cc2-4bba-a94f-a4c1a3570eb8" providerId="ADAL" clId="{311B97A8-FA9A-5F5B-BB29-585AA40F7CE5}" dt="2026-06-12T08:52:50.612" v="4082" actId="1076"/>
        <pc:sldMkLst>
          <pc:docMk/>
          <pc:sldMk cId="2922702124" sldId="262"/>
        </pc:sldMkLst>
        <pc:spChg chg="add mod ord">
          <ac:chgData name="Olivia Chauhan (2526532)" userId="198de428-3cc2-4bba-a94f-a4c1a3570eb8" providerId="ADAL" clId="{311B97A8-FA9A-5F5B-BB29-585AA40F7CE5}" dt="2026-06-12T08:52:50.612" v="4082" actId="1076"/>
          <ac:spMkLst>
            <pc:docMk/>
            <pc:sldMk cId="2922702124" sldId="262"/>
            <ac:spMk id="12" creationId="{CF705649-F5B1-8D7E-FBBC-7575C0A0E46C}"/>
          </ac:spMkLst>
        </pc:spChg>
        <pc:spChg chg="add mod">
          <ac:chgData name="Olivia Chauhan (2526532)" userId="198de428-3cc2-4bba-a94f-a4c1a3570eb8" providerId="ADAL" clId="{311B97A8-FA9A-5F5B-BB29-585AA40F7CE5}" dt="2026-06-12T08:52:46.060" v="4081" actId="1076"/>
          <ac:spMkLst>
            <pc:docMk/>
            <pc:sldMk cId="2922702124" sldId="262"/>
            <ac:spMk id="17" creationId="{17360BD8-F12C-A66B-5F8D-F0CD0A02DF08}"/>
          </ac:spMkLst>
        </pc:spChg>
        <pc:spChg chg="add del">
          <ac:chgData name="Olivia Chauhan (2526532)" userId="198de428-3cc2-4bba-a94f-a4c1a3570eb8" providerId="ADAL" clId="{311B97A8-FA9A-5F5B-BB29-585AA40F7CE5}" dt="2026-06-05T10:42:53.415" v="3693" actId="26606"/>
          <ac:spMkLst>
            <pc:docMk/>
            <pc:sldMk cId="2922702124" sldId="262"/>
            <ac:spMk id="57" creationId="{6515FC82-3453-4CBE-8895-4CCFF339529E}"/>
          </ac:spMkLst>
        </pc:spChg>
        <pc:spChg chg="add del">
          <ac:chgData name="Olivia Chauhan (2526532)" userId="198de428-3cc2-4bba-a94f-a4c1a3570eb8" providerId="ADAL" clId="{311B97A8-FA9A-5F5B-BB29-585AA40F7CE5}" dt="2026-06-05T10:42:53.415" v="3693" actId="26606"/>
          <ac:spMkLst>
            <pc:docMk/>
            <pc:sldMk cId="2922702124" sldId="262"/>
            <ac:spMk id="58" creationId="{C5FD847B-65C0-4027-8DFC-70CB424514F8}"/>
          </ac:spMkLst>
        </pc:spChg>
        <pc:graphicFrameChg chg="mod ord modGraphic">
          <ac:chgData name="Olivia Chauhan (2526532)" userId="198de428-3cc2-4bba-a94f-a4c1a3570eb8" providerId="ADAL" clId="{311B97A8-FA9A-5F5B-BB29-585AA40F7CE5}" dt="2026-06-05T10:42:53.415" v="3693" actId="26606"/>
          <ac:graphicFrameMkLst>
            <pc:docMk/>
            <pc:sldMk cId="2922702124" sldId="262"/>
            <ac:graphicFrameMk id="2" creationId="{08CAFBEF-F6E8-059B-F8B5-4CE25ECCFAD8}"/>
          </ac:graphicFrameMkLst>
        </pc:graphicFrameChg>
      </pc:sldChg>
      <pc:sldChg chg="addSp delSp modSp mod ord">
        <pc:chgData name="Olivia Chauhan (2526532)" userId="198de428-3cc2-4bba-a94f-a4c1a3570eb8" providerId="ADAL" clId="{311B97A8-FA9A-5F5B-BB29-585AA40F7CE5}" dt="2026-06-12T10:22:22.185" v="4271" actId="207"/>
        <pc:sldMkLst>
          <pc:docMk/>
          <pc:sldMk cId="322977918" sldId="263"/>
        </pc:sldMkLst>
        <pc:spChg chg="mod">
          <ac:chgData name="Olivia Chauhan (2526532)" userId="198de428-3cc2-4bba-a94f-a4c1a3570eb8" providerId="ADAL" clId="{311B97A8-FA9A-5F5B-BB29-585AA40F7CE5}" dt="2026-06-03T22:40:23.114" v="3143" actId="1076"/>
          <ac:spMkLst>
            <pc:docMk/>
            <pc:sldMk cId="322977918" sldId="263"/>
            <ac:spMk id="2" creationId="{A62E8FAA-DCE8-C627-FD41-E191F8177C63}"/>
          </ac:spMkLst>
        </pc:spChg>
        <pc:spChg chg="add del mod">
          <ac:chgData name="Olivia Chauhan (2526532)" userId="198de428-3cc2-4bba-a94f-a4c1a3570eb8" providerId="ADAL" clId="{311B97A8-FA9A-5F5B-BB29-585AA40F7CE5}" dt="2026-06-12T10:22:00.958" v="4267" actId="1076"/>
          <ac:spMkLst>
            <pc:docMk/>
            <pc:sldMk cId="322977918" sldId="263"/>
            <ac:spMk id="3" creationId="{62B315FD-6AC3-1865-C91E-04F80D0CB200}"/>
          </ac:spMkLst>
        </pc:spChg>
        <pc:spChg chg="mod">
          <ac:chgData name="Olivia Chauhan (2526532)" userId="198de428-3cc2-4bba-a94f-a4c1a3570eb8" providerId="ADAL" clId="{311B97A8-FA9A-5F5B-BB29-585AA40F7CE5}" dt="2026-06-12T10:21:58.742" v="4265" actId="27636"/>
          <ac:spMkLst>
            <pc:docMk/>
            <pc:sldMk cId="322977918" sldId="263"/>
            <ac:spMk id="4" creationId="{3F36839F-FC75-C091-926E-6126D8F3B3D6}"/>
          </ac:spMkLst>
        </pc:spChg>
        <pc:spChg chg="add mod">
          <ac:chgData name="Olivia Chauhan (2526532)" userId="198de428-3cc2-4bba-a94f-a4c1a3570eb8" providerId="ADAL" clId="{311B97A8-FA9A-5F5B-BB29-585AA40F7CE5}" dt="2026-06-12T10:22:15.422" v="4270" actId="207"/>
          <ac:spMkLst>
            <pc:docMk/>
            <pc:sldMk cId="322977918" sldId="263"/>
            <ac:spMk id="6" creationId="{CC909175-3102-84B5-FAB6-87A5D95B722A}"/>
          </ac:spMkLst>
        </pc:spChg>
        <pc:spChg chg="add mod">
          <ac:chgData name="Olivia Chauhan (2526532)" userId="198de428-3cc2-4bba-a94f-a4c1a3570eb8" providerId="ADAL" clId="{311B97A8-FA9A-5F5B-BB29-585AA40F7CE5}" dt="2026-06-12T10:22:22.185" v="4271" actId="207"/>
          <ac:spMkLst>
            <pc:docMk/>
            <pc:sldMk cId="322977918" sldId="263"/>
            <ac:spMk id="7" creationId="{896A6187-B158-BA91-D88C-0282A6526084}"/>
          </ac:spMkLst>
        </pc:spChg>
        <pc:spChg chg="add del mod">
          <ac:chgData name="Olivia Chauhan (2526532)" userId="198de428-3cc2-4bba-a94f-a4c1a3570eb8" providerId="ADAL" clId="{311B97A8-FA9A-5F5B-BB29-585AA40F7CE5}" dt="2026-06-12T10:19:38.473" v="4175"/>
          <ac:spMkLst>
            <pc:docMk/>
            <pc:sldMk cId="322977918" sldId="263"/>
            <ac:spMk id="11" creationId="{C084BEF3-9A0F-E48F-4988-20486774E7D9}"/>
          </ac:spMkLst>
        </pc:spChg>
      </pc:sldChg>
      <pc:sldChg chg="addSp delSp modSp mod">
        <pc:chgData name="Olivia Chauhan (2526532)" userId="198de428-3cc2-4bba-a94f-a4c1a3570eb8" providerId="ADAL" clId="{311B97A8-FA9A-5F5B-BB29-585AA40F7CE5}" dt="2026-06-12T09:05:41.377" v="4103" actId="1076"/>
        <pc:sldMkLst>
          <pc:docMk/>
          <pc:sldMk cId="681403681" sldId="264"/>
        </pc:sldMkLst>
        <pc:spChg chg="add mod">
          <ac:chgData name="Olivia Chauhan (2526532)" userId="198de428-3cc2-4bba-a94f-a4c1a3570eb8" providerId="ADAL" clId="{311B97A8-FA9A-5F5B-BB29-585AA40F7CE5}" dt="2026-06-03T22:04:26.030" v="2773" actId="207"/>
          <ac:spMkLst>
            <pc:docMk/>
            <pc:sldMk cId="681403681" sldId="264"/>
            <ac:spMk id="6" creationId="{A6BEC81E-F8D4-DA21-B5C8-527E55EA98EC}"/>
          </ac:spMkLst>
        </pc:spChg>
        <pc:spChg chg="add mod">
          <ac:chgData name="Olivia Chauhan (2526532)" userId="198de428-3cc2-4bba-a94f-a4c1a3570eb8" providerId="ADAL" clId="{311B97A8-FA9A-5F5B-BB29-585AA40F7CE5}" dt="2026-06-12T09:05:32.761" v="4102" actId="1076"/>
          <ac:spMkLst>
            <pc:docMk/>
            <pc:sldMk cId="681403681" sldId="264"/>
            <ac:spMk id="7" creationId="{680B94CF-A407-8F1E-A17C-94C5D2636620}"/>
          </ac:spMkLst>
        </pc:spChg>
        <pc:spChg chg="add mod">
          <ac:chgData name="Olivia Chauhan (2526532)" userId="198de428-3cc2-4bba-a94f-a4c1a3570eb8" providerId="ADAL" clId="{311B97A8-FA9A-5F5B-BB29-585AA40F7CE5}" dt="2026-06-03T21:51:23.040" v="2674" actId="1076"/>
          <ac:spMkLst>
            <pc:docMk/>
            <pc:sldMk cId="681403681" sldId="264"/>
            <ac:spMk id="8" creationId="{55EF3F98-D945-8108-0514-9D2F8CB55086}"/>
          </ac:spMkLst>
        </pc:spChg>
        <pc:spChg chg="add mod">
          <ac:chgData name="Olivia Chauhan (2526532)" userId="198de428-3cc2-4bba-a94f-a4c1a3570eb8" providerId="ADAL" clId="{311B97A8-FA9A-5F5B-BB29-585AA40F7CE5}" dt="2026-06-12T09:05:23.744" v="4101" actId="1076"/>
          <ac:spMkLst>
            <pc:docMk/>
            <pc:sldMk cId="681403681" sldId="264"/>
            <ac:spMk id="9" creationId="{57731818-BC88-C06B-11A6-2D7BD616A59B}"/>
          </ac:spMkLst>
        </pc:spChg>
        <pc:spChg chg="add mod">
          <ac:chgData name="Olivia Chauhan (2526532)" userId="198de428-3cc2-4bba-a94f-a4c1a3570eb8" providerId="ADAL" clId="{311B97A8-FA9A-5F5B-BB29-585AA40F7CE5}" dt="2026-06-03T21:51:05.474" v="2672" actId="1076"/>
          <ac:spMkLst>
            <pc:docMk/>
            <pc:sldMk cId="681403681" sldId="264"/>
            <ac:spMk id="10" creationId="{AA837DEB-3611-4908-7AF7-42149DD4862B}"/>
          </ac:spMkLst>
        </pc:spChg>
        <pc:spChg chg="add mod">
          <ac:chgData name="Olivia Chauhan (2526532)" userId="198de428-3cc2-4bba-a94f-a4c1a3570eb8" providerId="ADAL" clId="{311B97A8-FA9A-5F5B-BB29-585AA40F7CE5}" dt="2026-06-12T09:05:41.377" v="4103" actId="1076"/>
          <ac:spMkLst>
            <pc:docMk/>
            <pc:sldMk cId="681403681" sldId="264"/>
            <ac:spMk id="11" creationId="{9F5829F4-714B-7DC3-873F-9B83FD17A8EA}"/>
          </ac:spMkLst>
        </pc:spChg>
        <pc:spChg chg="add mod">
          <ac:chgData name="Olivia Chauhan (2526532)" userId="198de428-3cc2-4bba-a94f-a4c1a3570eb8" providerId="ADAL" clId="{311B97A8-FA9A-5F5B-BB29-585AA40F7CE5}" dt="2026-06-03T21:52:46.124" v="2684" actId="1076"/>
          <ac:spMkLst>
            <pc:docMk/>
            <pc:sldMk cId="681403681" sldId="264"/>
            <ac:spMk id="13" creationId="{441A5A62-A6C1-1506-4A94-6025711D4BCF}"/>
          </ac:spMkLst>
        </pc:spChg>
        <pc:spChg chg="add mod">
          <ac:chgData name="Olivia Chauhan (2526532)" userId="198de428-3cc2-4bba-a94f-a4c1a3570eb8" providerId="ADAL" clId="{311B97A8-FA9A-5F5B-BB29-585AA40F7CE5}" dt="2026-06-03T21:51:47.608" v="2679" actId="1076"/>
          <ac:spMkLst>
            <pc:docMk/>
            <pc:sldMk cId="681403681" sldId="264"/>
            <ac:spMk id="40" creationId="{50EED31C-3BF3-8639-89FC-1348978C8E68}"/>
          </ac:spMkLst>
        </pc:spChg>
        <pc:spChg chg="add mod">
          <ac:chgData name="Olivia Chauhan (2526532)" userId="198de428-3cc2-4bba-a94f-a4c1a3570eb8" providerId="ADAL" clId="{311B97A8-FA9A-5F5B-BB29-585AA40F7CE5}" dt="2026-06-03T21:51:51.856" v="2680" actId="1076"/>
          <ac:spMkLst>
            <pc:docMk/>
            <pc:sldMk cId="681403681" sldId="264"/>
            <ac:spMk id="42" creationId="{58CA8585-4471-7589-15B3-AB1AC64E2D20}"/>
          </ac:spMkLst>
        </pc:spChg>
        <pc:spChg chg="add mod">
          <ac:chgData name="Olivia Chauhan (2526532)" userId="198de428-3cc2-4bba-a94f-a4c1a3570eb8" providerId="ADAL" clId="{311B97A8-FA9A-5F5B-BB29-585AA40F7CE5}" dt="2026-06-03T21:51:57.891" v="2681" actId="1076"/>
          <ac:spMkLst>
            <pc:docMk/>
            <pc:sldMk cId="681403681" sldId="264"/>
            <ac:spMk id="43" creationId="{0E53EBF1-B78D-81DF-A4D5-2FE9177B579F}"/>
          </ac:spMkLst>
        </pc:spChg>
        <pc:spChg chg="add mod">
          <ac:chgData name="Olivia Chauhan (2526532)" userId="198de428-3cc2-4bba-a94f-a4c1a3570eb8" providerId="ADAL" clId="{311B97A8-FA9A-5F5B-BB29-585AA40F7CE5}" dt="2026-06-03T21:51:43.641" v="2678" actId="1076"/>
          <ac:spMkLst>
            <pc:docMk/>
            <pc:sldMk cId="681403681" sldId="264"/>
            <ac:spMk id="44" creationId="{1EA7FDD2-D7AA-D756-F1B5-09D8BB1BF7B8}"/>
          </ac:spMkLst>
        </pc:spChg>
        <pc:spChg chg="add mod">
          <ac:chgData name="Olivia Chauhan (2526532)" userId="198de428-3cc2-4bba-a94f-a4c1a3570eb8" providerId="ADAL" clId="{311B97A8-FA9A-5F5B-BB29-585AA40F7CE5}" dt="2026-06-05T11:15:22.855" v="3870" actId="1076"/>
          <ac:spMkLst>
            <pc:docMk/>
            <pc:sldMk cId="681403681" sldId="264"/>
            <ac:spMk id="45" creationId="{AF5E37DE-6053-F6F7-6AC4-C18C1E4FF0A9}"/>
          </ac:spMkLst>
        </pc:spChg>
        <pc:spChg chg="add mod">
          <ac:chgData name="Olivia Chauhan (2526532)" userId="198de428-3cc2-4bba-a94f-a4c1a3570eb8" providerId="ADAL" clId="{311B97A8-FA9A-5F5B-BB29-585AA40F7CE5}" dt="2026-06-05T11:15:28.622" v="3871" actId="14100"/>
          <ac:spMkLst>
            <pc:docMk/>
            <pc:sldMk cId="681403681" sldId="264"/>
            <ac:spMk id="46" creationId="{1BB26299-AA8C-D7C7-A646-E1625A73C34F}"/>
          </ac:spMkLst>
        </pc:spChg>
        <pc:spChg chg="add mod">
          <ac:chgData name="Olivia Chauhan (2526532)" userId="198de428-3cc2-4bba-a94f-a4c1a3570eb8" providerId="ADAL" clId="{311B97A8-FA9A-5F5B-BB29-585AA40F7CE5}" dt="2026-06-03T21:55:10.892" v="2706" actId="1076"/>
          <ac:spMkLst>
            <pc:docMk/>
            <pc:sldMk cId="681403681" sldId="264"/>
            <ac:spMk id="47" creationId="{04116C00-0335-A42B-7336-5C727C5C5DAF}"/>
          </ac:spMkLst>
        </pc:spChg>
        <pc:spChg chg="add mod">
          <ac:chgData name="Olivia Chauhan (2526532)" userId="198de428-3cc2-4bba-a94f-a4c1a3570eb8" providerId="ADAL" clId="{311B97A8-FA9A-5F5B-BB29-585AA40F7CE5}" dt="2026-06-12T09:04:00.510" v="4087" actId="14100"/>
          <ac:spMkLst>
            <pc:docMk/>
            <pc:sldMk cId="681403681" sldId="264"/>
            <ac:spMk id="48" creationId="{09DFBC05-5061-C1A7-11B3-42E5BDA37BEC}"/>
          </ac:spMkLst>
        </pc:spChg>
        <pc:spChg chg="add mod">
          <ac:chgData name="Olivia Chauhan (2526532)" userId="198de428-3cc2-4bba-a94f-a4c1a3570eb8" providerId="ADAL" clId="{311B97A8-FA9A-5F5B-BB29-585AA40F7CE5}" dt="2026-06-05T11:13:50.902" v="3752" actId="20577"/>
          <ac:spMkLst>
            <pc:docMk/>
            <pc:sldMk cId="681403681" sldId="264"/>
            <ac:spMk id="49" creationId="{3ABA9088-A0AF-DE00-CD88-339C62E2E449}"/>
          </ac:spMkLst>
        </pc:spChg>
        <pc:spChg chg="add mod">
          <ac:chgData name="Olivia Chauhan (2526532)" userId="198de428-3cc2-4bba-a94f-a4c1a3570eb8" providerId="ADAL" clId="{311B97A8-FA9A-5F5B-BB29-585AA40F7CE5}" dt="2026-06-03T21:54:50.592" v="2703" actId="1076"/>
          <ac:spMkLst>
            <pc:docMk/>
            <pc:sldMk cId="681403681" sldId="264"/>
            <ac:spMk id="50" creationId="{262D2BCB-D396-31FE-9406-09C04F35F976}"/>
          </ac:spMkLst>
        </pc:spChg>
        <pc:spChg chg="add mod">
          <ac:chgData name="Olivia Chauhan (2526532)" userId="198de428-3cc2-4bba-a94f-a4c1a3570eb8" providerId="ADAL" clId="{311B97A8-FA9A-5F5B-BB29-585AA40F7CE5}" dt="2026-06-03T21:54:38.107" v="2700" actId="1076"/>
          <ac:spMkLst>
            <pc:docMk/>
            <pc:sldMk cId="681403681" sldId="264"/>
            <ac:spMk id="51" creationId="{D0DF897F-BF73-50FD-02A1-75B3EEA24FC3}"/>
          </ac:spMkLst>
        </pc:spChg>
        <pc:spChg chg="add mod">
          <ac:chgData name="Olivia Chauhan (2526532)" userId="198de428-3cc2-4bba-a94f-a4c1a3570eb8" providerId="ADAL" clId="{311B97A8-FA9A-5F5B-BB29-585AA40F7CE5}" dt="2026-06-12T09:04:15.828" v="4089" actId="14100"/>
          <ac:spMkLst>
            <pc:docMk/>
            <pc:sldMk cId="681403681" sldId="264"/>
            <ac:spMk id="52" creationId="{8ADD8EFC-5206-A2CC-0F39-7E68B74FFB6A}"/>
          </ac:spMkLst>
        </pc:spChg>
        <pc:spChg chg="add mod">
          <ac:chgData name="Olivia Chauhan (2526532)" userId="198de428-3cc2-4bba-a94f-a4c1a3570eb8" providerId="ADAL" clId="{311B97A8-FA9A-5F5B-BB29-585AA40F7CE5}" dt="2026-06-05T11:16:46.540" v="3927" actId="20577"/>
          <ac:spMkLst>
            <pc:docMk/>
            <pc:sldMk cId="681403681" sldId="264"/>
            <ac:spMk id="57" creationId="{4F3FDACC-2A51-F77D-AD90-C7E15EC7D462}"/>
          </ac:spMkLst>
        </pc:spChg>
        <pc:spChg chg="add mod">
          <ac:chgData name="Olivia Chauhan (2526532)" userId="198de428-3cc2-4bba-a94f-a4c1a3570eb8" providerId="ADAL" clId="{311B97A8-FA9A-5F5B-BB29-585AA40F7CE5}" dt="2026-06-03T22:19:51.779" v="2954" actId="1076"/>
          <ac:spMkLst>
            <pc:docMk/>
            <pc:sldMk cId="681403681" sldId="264"/>
            <ac:spMk id="84" creationId="{A8941F41-667B-D8A6-1B83-F49C2BD4413A}"/>
          </ac:spMkLst>
        </pc:spChg>
        <pc:spChg chg="add mod">
          <ac:chgData name="Olivia Chauhan (2526532)" userId="198de428-3cc2-4bba-a94f-a4c1a3570eb8" providerId="ADAL" clId="{311B97A8-FA9A-5F5B-BB29-585AA40F7CE5}" dt="2026-06-03T22:19:45.545" v="2953" actId="1076"/>
          <ac:spMkLst>
            <pc:docMk/>
            <pc:sldMk cId="681403681" sldId="264"/>
            <ac:spMk id="85" creationId="{4D1E0CE0-F193-CCE7-5CE8-D22B4DDF8327}"/>
          </ac:spMkLst>
        </pc:spChg>
        <pc:spChg chg="add mod">
          <ac:chgData name="Olivia Chauhan (2526532)" userId="198de428-3cc2-4bba-a94f-a4c1a3570eb8" providerId="ADAL" clId="{311B97A8-FA9A-5F5B-BB29-585AA40F7CE5}" dt="2026-06-03T23:15:59.402" v="3641" actId="1076"/>
          <ac:spMkLst>
            <pc:docMk/>
            <pc:sldMk cId="681403681" sldId="264"/>
            <ac:spMk id="88" creationId="{B952962C-1A52-95D9-EA62-438FCA9B59C1}"/>
          </ac:spMkLst>
        </pc:spChg>
        <pc:cxnChg chg="add mod">
          <ac:chgData name="Olivia Chauhan (2526532)" userId="198de428-3cc2-4bba-a94f-a4c1a3570eb8" providerId="ADAL" clId="{311B97A8-FA9A-5F5B-BB29-585AA40F7CE5}" dt="2026-06-03T22:19:24.835" v="2950" actId="14100"/>
          <ac:cxnSpMkLst>
            <pc:docMk/>
            <pc:sldMk cId="681403681" sldId="264"/>
            <ac:cxnSpMk id="4" creationId="{65E56344-1352-17CA-BD80-7BFE1DF6AD70}"/>
          </ac:cxnSpMkLst>
        </pc:cxnChg>
        <pc:cxnChg chg="add mod">
          <ac:chgData name="Olivia Chauhan (2526532)" userId="198de428-3cc2-4bba-a94f-a4c1a3570eb8" providerId="ADAL" clId="{311B97A8-FA9A-5F5B-BB29-585AA40F7CE5}" dt="2026-06-03T21:59:21.392" v="2744" actId="14100"/>
          <ac:cxnSpMkLst>
            <pc:docMk/>
            <pc:sldMk cId="681403681" sldId="264"/>
            <ac:cxnSpMk id="16" creationId="{B999AA8B-E81E-5E84-3652-B3E58CA5835E}"/>
          </ac:cxnSpMkLst>
        </pc:cxnChg>
        <pc:cxnChg chg="add mod">
          <ac:chgData name="Olivia Chauhan (2526532)" userId="198de428-3cc2-4bba-a94f-a4c1a3570eb8" providerId="ADAL" clId="{311B97A8-FA9A-5F5B-BB29-585AA40F7CE5}" dt="2026-06-03T21:59:12.976" v="2742" actId="14100"/>
          <ac:cxnSpMkLst>
            <pc:docMk/>
            <pc:sldMk cId="681403681" sldId="264"/>
            <ac:cxnSpMk id="18" creationId="{A45618A2-4236-3F10-5BD3-2B40534FE00D}"/>
          </ac:cxnSpMkLst>
        </pc:cxnChg>
        <pc:cxnChg chg="add mod">
          <ac:chgData name="Olivia Chauhan (2526532)" userId="198de428-3cc2-4bba-a94f-a4c1a3570eb8" providerId="ADAL" clId="{311B97A8-FA9A-5F5B-BB29-585AA40F7CE5}" dt="2026-06-03T21:58:11.042" v="2733" actId="14100"/>
          <ac:cxnSpMkLst>
            <pc:docMk/>
            <pc:sldMk cId="681403681" sldId="264"/>
            <ac:cxnSpMk id="21" creationId="{9C27D8B0-1D9C-B875-C52F-3C0D0C840FC7}"/>
          </ac:cxnSpMkLst>
        </pc:cxnChg>
        <pc:cxnChg chg="add mod">
          <ac:chgData name="Olivia Chauhan (2526532)" userId="198de428-3cc2-4bba-a94f-a4c1a3570eb8" providerId="ADAL" clId="{311B97A8-FA9A-5F5B-BB29-585AA40F7CE5}" dt="2026-06-03T21:59:07.526" v="2741" actId="14100"/>
          <ac:cxnSpMkLst>
            <pc:docMk/>
            <pc:sldMk cId="681403681" sldId="264"/>
            <ac:cxnSpMk id="22" creationId="{57ECA676-F9D4-1779-56A8-053302FC5B31}"/>
          </ac:cxnSpMkLst>
        </pc:cxnChg>
        <pc:cxnChg chg="add mod">
          <ac:chgData name="Olivia Chauhan (2526532)" userId="198de428-3cc2-4bba-a94f-a4c1a3570eb8" providerId="ADAL" clId="{311B97A8-FA9A-5F5B-BB29-585AA40F7CE5}" dt="2026-06-03T21:58:07.859" v="2732" actId="14100"/>
          <ac:cxnSpMkLst>
            <pc:docMk/>
            <pc:sldMk cId="681403681" sldId="264"/>
            <ac:cxnSpMk id="23" creationId="{5671131C-EFD4-DD54-9ECB-8411763A698A}"/>
          </ac:cxnSpMkLst>
        </pc:cxnChg>
        <pc:cxnChg chg="add mod">
          <ac:chgData name="Olivia Chauhan (2526532)" userId="198de428-3cc2-4bba-a94f-a4c1a3570eb8" providerId="ADAL" clId="{311B97A8-FA9A-5F5B-BB29-585AA40F7CE5}" dt="2026-06-03T21:58:27.793" v="2736" actId="14100"/>
          <ac:cxnSpMkLst>
            <pc:docMk/>
            <pc:sldMk cId="681403681" sldId="264"/>
            <ac:cxnSpMk id="24" creationId="{519D4CF2-4749-02D0-780C-0B2A73B78AAC}"/>
          </ac:cxnSpMkLst>
        </pc:cxnChg>
      </pc:sldChg>
      <pc:sldChg chg="addSp delSp modSp mod setBg">
        <pc:chgData name="Olivia Chauhan (2526532)" userId="198de428-3cc2-4bba-a94f-a4c1a3570eb8" providerId="ADAL" clId="{311B97A8-FA9A-5F5B-BB29-585AA40F7CE5}" dt="2026-06-12T10:28:53.307" v="4315" actId="403"/>
        <pc:sldMkLst>
          <pc:docMk/>
          <pc:sldMk cId="1696455552" sldId="265"/>
        </pc:sldMkLst>
        <pc:spChg chg="mod">
          <ac:chgData name="Olivia Chauhan (2526532)" userId="198de428-3cc2-4bba-a94f-a4c1a3570eb8" providerId="ADAL" clId="{311B97A8-FA9A-5F5B-BB29-585AA40F7CE5}" dt="2026-06-12T10:28:43.543" v="4312" actId="1076"/>
          <ac:spMkLst>
            <pc:docMk/>
            <pc:sldMk cId="1696455552" sldId="265"/>
            <ac:spMk id="2" creationId="{6E4F0CE0-22D0-A8C1-67EE-7D450CE0D1E2}"/>
          </ac:spMkLst>
        </pc:spChg>
        <pc:spChg chg="mod">
          <ac:chgData name="Olivia Chauhan (2526532)" userId="198de428-3cc2-4bba-a94f-a4c1a3570eb8" providerId="ADAL" clId="{311B97A8-FA9A-5F5B-BB29-585AA40F7CE5}" dt="2026-06-12T10:28:53.307" v="4315" actId="403"/>
          <ac:spMkLst>
            <pc:docMk/>
            <pc:sldMk cId="1696455552" sldId="265"/>
            <ac:spMk id="3" creationId="{901F79CF-6861-12AB-0352-F313DAF74558}"/>
          </ac:spMkLst>
        </pc:spChg>
        <pc:picChg chg="add">
          <ac:chgData name="Olivia Chauhan (2526532)" userId="198de428-3cc2-4bba-a94f-a4c1a3570eb8" providerId="ADAL" clId="{311B97A8-FA9A-5F5B-BB29-585AA40F7CE5}" dt="2026-06-12T10:28:31.537" v="4309" actId="26606"/>
          <ac:picMkLst>
            <pc:docMk/>
            <pc:sldMk cId="1696455552" sldId="265"/>
            <ac:picMk id="6" creationId="{4FFE48F0-AEFC-84A1-49C6-638DF7A643B3}"/>
          </ac:picMkLst>
        </pc:picChg>
      </pc:sldChg>
      <pc:sldChg chg="addSp delSp modSp mod setBg">
        <pc:chgData name="Olivia Chauhan (2526532)" userId="198de428-3cc2-4bba-a94f-a4c1a3570eb8" providerId="ADAL" clId="{311B97A8-FA9A-5F5B-BB29-585AA40F7CE5}" dt="2026-06-12T10:27:03.642" v="4304"/>
        <pc:sldMkLst>
          <pc:docMk/>
          <pc:sldMk cId="4089431141" sldId="266"/>
        </pc:sldMkLst>
        <pc:spChg chg="mod">
          <ac:chgData name="Olivia Chauhan (2526532)" userId="198de428-3cc2-4bba-a94f-a4c1a3570eb8" providerId="ADAL" clId="{311B97A8-FA9A-5F5B-BB29-585AA40F7CE5}" dt="2026-06-05T10:43:02.764" v="3694" actId="26606"/>
          <ac:spMkLst>
            <pc:docMk/>
            <pc:sldMk cId="4089431141" sldId="266"/>
            <ac:spMk id="2" creationId="{6EC73E29-9D73-1E0C-E29F-D9E8EE32EC51}"/>
          </ac:spMkLst>
        </pc:spChg>
        <pc:spChg chg="mod">
          <ac:chgData name="Olivia Chauhan (2526532)" userId="198de428-3cc2-4bba-a94f-a4c1a3570eb8" providerId="ADAL" clId="{311B97A8-FA9A-5F5B-BB29-585AA40F7CE5}" dt="2026-06-12T10:27:03.642" v="4304"/>
          <ac:spMkLst>
            <pc:docMk/>
            <pc:sldMk cId="4089431141" sldId="266"/>
            <ac:spMk id="3" creationId="{6F6253A5-3B7C-C74C-407C-CF2EAB7B0E56}"/>
          </ac:spMkLst>
        </pc:spChg>
        <pc:spChg chg="add mod">
          <ac:chgData name="Olivia Chauhan (2526532)" userId="198de428-3cc2-4bba-a94f-a4c1a3570eb8" providerId="ADAL" clId="{311B97A8-FA9A-5F5B-BB29-585AA40F7CE5}" dt="2026-06-12T10:21:34.696" v="4259" actId="20577"/>
          <ac:spMkLst>
            <pc:docMk/>
            <pc:sldMk cId="4089431141" sldId="266"/>
            <ac:spMk id="6" creationId="{D90F9A9C-92B4-5935-DC01-FB10EDB3D77A}"/>
          </ac:spMkLst>
        </pc:spChg>
      </pc:sldChg>
      <pc:sldChg chg="modSp mod">
        <pc:chgData name="Olivia Chauhan (2526532)" userId="198de428-3cc2-4bba-a94f-a4c1a3570eb8" providerId="ADAL" clId="{311B97A8-FA9A-5F5B-BB29-585AA40F7CE5}" dt="2026-06-12T10:29:24.351" v="4337" actId="207"/>
        <pc:sldMkLst>
          <pc:docMk/>
          <pc:sldMk cId="488494870" sldId="267"/>
        </pc:sldMkLst>
        <pc:spChg chg="mod">
          <ac:chgData name="Olivia Chauhan (2526532)" userId="198de428-3cc2-4bba-a94f-a4c1a3570eb8" providerId="ADAL" clId="{311B97A8-FA9A-5F5B-BB29-585AA40F7CE5}" dt="2026-06-12T10:29:24.351" v="4337" actId="207"/>
          <ac:spMkLst>
            <pc:docMk/>
            <pc:sldMk cId="488494870" sldId="267"/>
            <ac:spMk id="3" creationId="{5C3E98DE-BE8F-1209-5BCF-D7C7FAE3581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8F4BE5-EAD4-8D45-B398-AA0C0F31E143}" type="datetimeFigureOut">
              <a:rPr lang="en-US" smtClean="0"/>
              <a:t>6/3/26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C90AA1-262E-D040-A44D-669B51B03B55}" type="slidenum">
              <a:rPr lang="en-US" smtClean="0"/>
              <a:t>‹#›</a:t>
            </a:fld>
            <a:endParaRPr lang="en-US"/>
          </a:p>
        </p:txBody>
      </p:sp>
    </p:spTree>
    <p:extLst>
      <p:ext uri="{BB962C8B-B14F-4D97-AF65-F5344CB8AC3E}">
        <p14:creationId xmlns:p14="http://schemas.microsoft.com/office/powerpoint/2010/main" val="6260076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EC90AA1-262E-D040-A44D-669B51B03B55}" type="slidenum">
              <a:rPr lang="en-US" smtClean="0"/>
              <a:t>7</a:t>
            </a:fld>
            <a:endParaRPr lang="en-US"/>
          </a:p>
        </p:txBody>
      </p:sp>
    </p:spTree>
    <p:extLst>
      <p:ext uri="{BB962C8B-B14F-4D97-AF65-F5344CB8AC3E}">
        <p14:creationId xmlns:p14="http://schemas.microsoft.com/office/powerpoint/2010/main" val="14512607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EC90AA1-262E-D040-A44D-669B51B03B55}" type="slidenum">
              <a:rPr lang="en-US" smtClean="0"/>
              <a:t>11</a:t>
            </a:fld>
            <a:endParaRPr lang="en-US"/>
          </a:p>
        </p:txBody>
      </p:sp>
    </p:spTree>
    <p:extLst>
      <p:ext uri="{BB962C8B-B14F-4D97-AF65-F5344CB8AC3E}">
        <p14:creationId xmlns:p14="http://schemas.microsoft.com/office/powerpoint/2010/main" val="4371172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0E9879BD-EF95-C148-A4A1-AB02F090AFCA}" type="datetimeFigureOut">
              <a:rPr lang="en-US" smtClean="0"/>
              <a:t>6/2/26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156B23F-817D-C44E-9C3C-FA32CC6D0DF7}" type="slidenum">
              <a:rPr lang="en-US" smtClean="0"/>
              <a:t>‹#›</a:t>
            </a:fld>
            <a:endParaRPr lang="en-US"/>
          </a:p>
        </p:txBody>
      </p:sp>
    </p:spTree>
    <p:extLst>
      <p:ext uri="{BB962C8B-B14F-4D97-AF65-F5344CB8AC3E}">
        <p14:creationId xmlns:p14="http://schemas.microsoft.com/office/powerpoint/2010/main" val="3798073040"/>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E9879BD-EF95-C148-A4A1-AB02F090AFCA}" type="datetimeFigureOut">
              <a:rPr lang="en-US" smtClean="0"/>
              <a:t>6/2/26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156B23F-817D-C44E-9C3C-FA32CC6D0DF7}" type="slidenum">
              <a:rPr lang="en-US" smtClean="0"/>
              <a:t>‹#›</a:t>
            </a:fld>
            <a:endParaRPr lang="en-US"/>
          </a:p>
        </p:txBody>
      </p:sp>
    </p:spTree>
    <p:extLst>
      <p:ext uri="{BB962C8B-B14F-4D97-AF65-F5344CB8AC3E}">
        <p14:creationId xmlns:p14="http://schemas.microsoft.com/office/powerpoint/2010/main" val="37575666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0E9879BD-EF95-C148-A4A1-AB02F090AFCA}" type="datetimeFigureOut">
              <a:rPr lang="en-US" smtClean="0"/>
              <a:t>6/2/26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156B23F-817D-C44E-9C3C-FA32CC6D0DF7}" type="slidenum">
              <a:rPr lang="en-US" smtClean="0"/>
              <a:t>‹#›</a:t>
            </a:fld>
            <a:endParaRPr lang="en-US"/>
          </a:p>
        </p:txBody>
      </p:sp>
    </p:spTree>
    <p:extLst>
      <p:ext uri="{BB962C8B-B14F-4D97-AF65-F5344CB8AC3E}">
        <p14:creationId xmlns:p14="http://schemas.microsoft.com/office/powerpoint/2010/main" val="2074276767"/>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0E9879BD-EF95-C148-A4A1-AB02F090AFCA}" type="datetimeFigureOut">
              <a:rPr lang="en-US" smtClean="0"/>
              <a:t>6/2/26</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D156B23F-817D-C44E-9C3C-FA32CC6D0DF7}" type="slidenum">
              <a:rPr lang="en-US" smtClean="0"/>
              <a:t>‹#›</a:t>
            </a:fld>
            <a:endParaRPr lang="en-US"/>
          </a:p>
        </p:txBody>
      </p:sp>
    </p:spTree>
    <p:extLst>
      <p:ext uri="{BB962C8B-B14F-4D97-AF65-F5344CB8AC3E}">
        <p14:creationId xmlns:p14="http://schemas.microsoft.com/office/powerpoint/2010/main" val="4801292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0E9879BD-EF95-C148-A4A1-AB02F090AFCA}" type="datetimeFigureOut">
              <a:rPr lang="en-US" smtClean="0"/>
              <a:t>6/2/26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156B23F-817D-C44E-9C3C-FA32CC6D0DF7}"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8519972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E9879BD-EF95-C148-A4A1-AB02F090AFCA}" type="datetimeFigureOut">
              <a:rPr lang="en-US" smtClean="0"/>
              <a:t>6/2/26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156B23F-817D-C44E-9C3C-FA32CC6D0DF7}" type="slidenum">
              <a:rPr lang="en-US" smtClean="0"/>
              <a:t>‹#›</a:t>
            </a:fld>
            <a:endParaRPr lang="en-US"/>
          </a:p>
        </p:txBody>
      </p:sp>
    </p:spTree>
    <p:extLst>
      <p:ext uri="{BB962C8B-B14F-4D97-AF65-F5344CB8AC3E}">
        <p14:creationId xmlns:p14="http://schemas.microsoft.com/office/powerpoint/2010/main" val="17673017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E9879BD-EF95-C148-A4A1-AB02F090AFCA}" type="datetimeFigureOut">
              <a:rPr lang="en-US" smtClean="0"/>
              <a:t>6/2/26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156B23F-817D-C44E-9C3C-FA32CC6D0DF7}" type="slidenum">
              <a:rPr lang="en-US" smtClean="0"/>
              <a:t>‹#›</a:t>
            </a:fld>
            <a:endParaRPr lang="en-US"/>
          </a:p>
        </p:txBody>
      </p:sp>
    </p:spTree>
    <p:extLst>
      <p:ext uri="{BB962C8B-B14F-4D97-AF65-F5344CB8AC3E}">
        <p14:creationId xmlns:p14="http://schemas.microsoft.com/office/powerpoint/2010/main" val="7219108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0E9879BD-EF95-C148-A4A1-AB02F090AFCA}" type="datetimeFigureOut">
              <a:rPr lang="en-US" smtClean="0"/>
              <a:t>6/2/26</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D156B23F-817D-C44E-9C3C-FA32CC6D0DF7}" type="slidenum">
              <a:rPr lang="en-US" smtClean="0"/>
              <a:t>‹#›</a:t>
            </a:fld>
            <a:endParaRPr lang="en-US"/>
          </a:p>
        </p:txBody>
      </p:sp>
    </p:spTree>
    <p:extLst>
      <p:ext uri="{BB962C8B-B14F-4D97-AF65-F5344CB8AC3E}">
        <p14:creationId xmlns:p14="http://schemas.microsoft.com/office/powerpoint/2010/main" val="30004977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E9879BD-EF95-C148-A4A1-AB02F090AFCA}" type="datetimeFigureOut">
              <a:rPr lang="en-US" smtClean="0"/>
              <a:t>6/2/26</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D156B23F-817D-C44E-9C3C-FA32CC6D0DF7}" type="slidenum">
              <a:rPr lang="en-US" smtClean="0"/>
              <a:t>‹#›</a:t>
            </a:fld>
            <a:endParaRPr lang="en-US"/>
          </a:p>
        </p:txBody>
      </p:sp>
    </p:spTree>
    <p:extLst>
      <p:ext uri="{BB962C8B-B14F-4D97-AF65-F5344CB8AC3E}">
        <p14:creationId xmlns:p14="http://schemas.microsoft.com/office/powerpoint/2010/main" val="33088647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E9879BD-EF95-C148-A4A1-AB02F090AFCA}" type="datetimeFigureOut">
              <a:rPr lang="en-US" smtClean="0"/>
              <a:t>6/2/26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156B23F-817D-C44E-9C3C-FA32CC6D0DF7}" type="slidenum">
              <a:rPr lang="en-US" smtClean="0"/>
              <a:t>‹#›</a:t>
            </a:fld>
            <a:endParaRPr lang="en-US"/>
          </a:p>
        </p:txBody>
      </p:sp>
    </p:spTree>
    <p:extLst>
      <p:ext uri="{BB962C8B-B14F-4D97-AF65-F5344CB8AC3E}">
        <p14:creationId xmlns:p14="http://schemas.microsoft.com/office/powerpoint/2010/main" val="31900963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E9879BD-EF95-C148-A4A1-AB02F090AFCA}" type="datetimeFigureOut">
              <a:rPr lang="en-US" smtClean="0"/>
              <a:t>6/2/26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156B23F-817D-C44E-9C3C-FA32CC6D0DF7}" type="slidenum">
              <a:rPr lang="en-US" smtClean="0"/>
              <a:t>‹#›</a:t>
            </a:fld>
            <a:endParaRPr lang="en-US"/>
          </a:p>
        </p:txBody>
      </p:sp>
    </p:spTree>
    <p:extLst>
      <p:ext uri="{BB962C8B-B14F-4D97-AF65-F5344CB8AC3E}">
        <p14:creationId xmlns:p14="http://schemas.microsoft.com/office/powerpoint/2010/main" val="39258044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0E9879BD-EF95-C148-A4A1-AB02F090AFCA}" type="datetimeFigureOut">
              <a:rPr lang="en-US" smtClean="0"/>
              <a:t>6/2/26</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D156B23F-817D-C44E-9C3C-FA32CC6D0DF7}" type="slidenum">
              <a:rPr lang="en-US" smtClean="0"/>
              <a:t>‹#›</a:t>
            </a:fld>
            <a:endParaRPr lang="en-US"/>
          </a:p>
        </p:txBody>
      </p:sp>
    </p:spTree>
    <p:extLst>
      <p:ext uri="{BB962C8B-B14F-4D97-AF65-F5344CB8AC3E}">
        <p14:creationId xmlns:p14="http://schemas.microsoft.com/office/powerpoint/2010/main" val="338018283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D43C047-7837-15FD-97F5-876042458EAA}"/>
              </a:ext>
            </a:extLst>
          </p:cNvPr>
          <p:cNvSpPr>
            <a:spLocks noGrp="1"/>
          </p:cNvSpPr>
          <p:nvPr>
            <p:ph idx="1"/>
          </p:nvPr>
        </p:nvSpPr>
        <p:spPr>
          <a:xfrm>
            <a:off x="1706062" y="2291262"/>
            <a:ext cx="8779512" cy="2879256"/>
          </a:xfrm>
        </p:spPr>
        <p:txBody>
          <a:bodyPr>
            <a:normAutofit/>
          </a:bodyPr>
          <a:lstStyle/>
          <a:p>
            <a:r>
              <a:rPr lang="en-US">
                <a:solidFill>
                  <a:srgbClr val="404040"/>
                </a:solidFill>
              </a:rPr>
              <a:t>Student name: Olivia Chauhan</a:t>
            </a:r>
          </a:p>
          <a:p>
            <a:r>
              <a:rPr lang="en-US">
                <a:solidFill>
                  <a:srgbClr val="404040"/>
                </a:solidFill>
              </a:rPr>
              <a:t>Student ID: 2326532</a:t>
            </a:r>
          </a:p>
          <a:p>
            <a:r>
              <a:rPr lang="en-US">
                <a:solidFill>
                  <a:srgbClr val="404040"/>
                </a:solidFill>
              </a:rPr>
              <a:t>Lecturers name: </a:t>
            </a:r>
          </a:p>
          <a:p>
            <a:r>
              <a:rPr lang="en-US">
                <a:solidFill>
                  <a:srgbClr val="404040"/>
                </a:solidFill>
              </a:rPr>
              <a:t>Module code: LCLM 4004 </a:t>
            </a:r>
          </a:p>
          <a:p>
            <a:r>
              <a:rPr lang="en-US">
                <a:solidFill>
                  <a:srgbClr val="404040"/>
                </a:solidFill>
              </a:rPr>
              <a:t>Module name: Problem solving and Decision-making</a:t>
            </a:r>
          </a:p>
          <a:p>
            <a:r>
              <a:rPr lang="en-US">
                <a:solidFill>
                  <a:srgbClr val="404040"/>
                </a:solidFill>
              </a:rPr>
              <a:t>Component 1: Basil’s Bakery</a:t>
            </a:r>
          </a:p>
        </p:txBody>
      </p:sp>
      <p:sp>
        <p:nvSpPr>
          <p:cNvPr id="2" name="Title 1">
            <a:extLst>
              <a:ext uri="{FF2B5EF4-FFF2-40B4-BE49-F238E27FC236}">
                <a16:creationId xmlns:a16="http://schemas.microsoft.com/office/drawing/2014/main" id="{640E9F86-55CA-80C7-FBCE-E02B65A74470}"/>
              </a:ext>
            </a:extLst>
          </p:cNvPr>
          <p:cNvSpPr>
            <a:spLocks noGrp="1"/>
          </p:cNvSpPr>
          <p:nvPr>
            <p:ph type="title"/>
          </p:nvPr>
        </p:nvSpPr>
        <p:spPr>
          <a:xfrm flipH="1">
            <a:off x="367937" y="-6662057"/>
            <a:ext cx="121919" cy="1325563"/>
          </a:xfrm>
        </p:spPr>
        <p:txBody>
          <a:bodyPr/>
          <a:lstStyle/>
          <a:p>
            <a:endParaRPr lang="en-US" dirty="0"/>
          </a:p>
        </p:txBody>
      </p:sp>
    </p:spTree>
    <p:extLst>
      <p:ext uri="{BB962C8B-B14F-4D97-AF65-F5344CB8AC3E}">
        <p14:creationId xmlns:p14="http://schemas.microsoft.com/office/powerpoint/2010/main" val="30157345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46E2C19-8811-5171-C7E5-D137A21DC8D5}"/>
              </a:ext>
            </a:extLst>
          </p:cNvPr>
          <p:cNvSpPr>
            <a:spLocks noGrp="1"/>
          </p:cNvSpPr>
          <p:nvPr>
            <p:ph idx="1"/>
          </p:nvPr>
        </p:nvSpPr>
        <p:spPr>
          <a:xfrm>
            <a:off x="1706062" y="2291262"/>
            <a:ext cx="8779512" cy="2879256"/>
          </a:xfrm>
        </p:spPr>
        <p:txBody>
          <a:bodyPr>
            <a:normAutofit/>
          </a:bodyPr>
          <a:lstStyle/>
          <a:p>
            <a:pPr marL="0" indent="0">
              <a:lnSpc>
                <a:spcPct val="90000"/>
              </a:lnSpc>
              <a:buNone/>
            </a:pPr>
            <a:r>
              <a:rPr lang="en-US" sz="1500" b="1" dirty="0">
                <a:solidFill>
                  <a:srgbClr val="404040"/>
                </a:solidFill>
              </a:rPr>
              <a:t>Good morning/afternoon</a:t>
            </a:r>
            <a:r>
              <a:rPr lang="en-US" sz="1500" dirty="0">
                <a:solidFill>
                  <a:srgbClr val="404040"/>
                </a:solidFill>
              </a:rPr>
              <a:t>. My name is Olivia.</a:t>
            </a:r>
          </a:p>
          <a:p>
            <a:pPr>
              <a:lnSpc>
                <a:spcPct val="90000"/>
              </a:lnSpc>
            </a:pPr>
            <a:endParaRPr lang="en-US" sz="1500" dirty="0">
              <a:solidFill>
                <a:srgbClr val="404040"/>
              </a:solidFill>
            </a:endParaRPr>
          </a:p>
          <a:p>
            <a:pPr marL="0" indent="0">
              <a:lnSpc>
                <a:spcPct val="90000"/>
              </a:lnSpc>
              <a:buNone/>
            </a:pPr>
            <a:r>
              <a:rPr lang="en-US" sz="1500" dirty="0">
                <a:solidFill>
                  <a:srgbClr val="404040"/>
                </a:solidFill>
              </a:rPr>
              <a:t>In my presentation I will cover:</a:t>
            </a:r>
          </a:p>
          <a:p>
            <a:pPr marL="0" indent="0">
              <a:lnSpc>
                <a:spcPct val="90000"/>
              </a:lnSpc>
              <a:buNone/>
            </a:pPr>
            <a:endParaRPr lang="en-US" sz="1500" dirty="0">
              <a:solidFill>
                <a:srgbClr val="404040"/>
              </a:solidFill>
            </a:endParaRPr>
          </a:p>
          <a:p>
            <a:pPr>
              <a:lnSpc>
                <a:spcPct val="90000"/>
              </a:lnSpc>
            </a:pPr>
            <a:r>
              <a:rPr lang="en-US" sz="1500" dirty="0">
                <a:solidFill>
                  <a:srgbClr val="404040"/>
                </a:solidFill>
              </a:rPr>
              <a:t>an overview of Basil’s Bakery, including the cause and the extent of the issues it is currently facing.</a:t>
            </a:r>
          </a:p>
          <a:p>
            <a:pPr>
              <a:lnSpc>
                <a:spcPct val="90000"/>
              </a:lnSpc>
            </a:pPr>
            <a:r>
              <a:rPr lang="en-US" sz="1500" dirty="0">
                <a:solidFill>
                  <a:srgbClr val="404040"/>
                </a:solidFill>
              </a:rPr>
              <a:t>Evaluate and apply PESTEL framework to analyse the external factors affecting the Basil Bakery.</a:t>
            </a:r>
          </a:p>
          <a:p>
            <a:pPr>
              <a:lnSpc>
                <a:spcPct val="90000"/>
              </a:lnSpc>
            </a:pPr>
            <a:r>
              <a:rPr lang="en-US" sz="1500" dirty="0">
                <a:solidFill>
                  <a:srgbClr val="404040"/>
                </a:solidFill>
              </a:rPr>
              <a:t>Evaluate and apply the Cause-and-Effect model to identify the causes of the issues within the organisation.</a:t>
            </a:r>
          </a:p>
          <a:p>
            <a:pPr>
              <a:lnSpc>
                <a:spcPct val="90000"/>
              </a:lnSpc>
            </a:pPr>
            <a:r>
              <a:rPr lang="en-US" sz="1500" dirty="0">
                <a:solidFill>
                  <a:srgbClr val="404040"/>
                </a:solidFill>
              </a:rPr>
              <a:t>Conclusion with a listed summary of key findings and insights found from the analysis.</a:t>
            </a:r>
          </a:p>
        </p:txBody>
      </p:sp>
      <p:sp>
        <p:nvSpPr>
          <p:cNvPr id="2" name="Title 1">
            <a:extLst>
              <a:ext uri="{FF2B5EF4-FFF2-40B4-BE49-F238E27FC236}">
                <a16:creationId xmlns:a16="http://schemas.microsoft.com/office/drawing/2014/main" id="{8517FD7B-C3E9-D627-B8BF-3A2265F1E712}"/>
              </a:ext>
            </a:extLst>
          </p:cNvPr>
          <p:cNvSpPr>
            <a:spLocks noGrp="1"/>
          </p:cNvSpPr>
          <p:nvPr>
            <p:ph type="title"/>
          </p:nvPr>
        </p:nvSpPr>
        <p:spPr>
          <a:xfrm flipH="1">
            <a:off x="-685800" y="-5894998"/>
            <a:ext cx="66990" cy="1325563"/>
          </a:xfrm>
        </p:spPr>
        <p:txBody>
          <a:bodyPr/>
          <a:lstStyle/>
          <a:p>
            <a:endParaRPr lang="en-US" dirty="0"/>
          </a:p>
        </p:txBody>
      </p:sp>
    </p:spTree>
    <p:extLst>
      <p:ext uri="{BB962C8B-B14F-4D97-AF65-F5344CB8AC3E}">
        <p14:creationId xmlns:p14="http://schemas.microsoft.com/office/powerpoint/2010/main" val="24064370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DD7960-4E06-0AED-0589-1C5F0F627C9E}"/>
              </a:ext>
            </a:extLst>
          </p:cNvPr>
          <p:cNvSpPr>
            <a:spLocks noGrp="1"/>
          </p:cNvSpPr>
          <p:nvPr>
            <p:ph type="title"/>
          </p:nvPr>
        </p:nvSpPr>
        <p:spPr>
          <a:xfrm>
            <a:off x="6900672" y="978776"/>
            <a:ext cx="4486656" cy="1174991"/>
          </a:xfrm>
        </p:spPr>
        <p:txBody>
          <a:bodyPr>
            <a:normAutofit/>
          </a:bodyPr>
          <a:lstStyle/>
          <a:p>
            <a:r>
              <a:rPr lang="en-US" sz="2400"/>
              <a:t>About Basil Bakery</a:t>
            </a:r>
          </a:p>
        </p:txBody>
      </p:sp>
      <p:pic>
        <p:nvPicPr>
          <p:cNvPr id="8" name="Picture 7" descr="A bakery with food on display&#10;&#10;AI-generated content may be incorrect.">
            <a:extLst>
              <a:ext uri="{FF2B5EF4-FFF2-40B4-BE49-F238E27FC236}">
                <a16:creationId xmlns:a16="http://schemas.microsoft.com/office/drawing/2014/main" id="{3B260791-8281-0FDB-36FF-CF0B251523BF}"/>
              </a:ext>
            </a:extLst>
          </p:cNvPr>
          <p:cNvPicPr>
            <a:picLocks noChangeAspect="1"/>
          </p:cNvPicPr>
          <p:nvPr/>
        </p:nvPicPr>
        <p:blipFill>
          <a:blip r:embed="rId2"/>
          <a:srcRect l="34148" r="19257"/>
          <a:stretch>
            <a:fillRect/>
          </a:stretch>
        </p:blipFill>
        <p:spPr>
          <a:xfrm>
            <a:off x="20" y="10"/>
            <a:ext cx="6086621" cy="6857990"/>
          </a:xfrm>
          <a:prstGeom prst="rect">
            <a:avLst/>
          </a:prstGeom>
        </p:spPr>
      </p:pic>
      <p:sp>
        <p:nvSpPr>
          <p:cNvPr id="3" name="Content Placeholder 2">
            <a:extLst>
              <a:ext uri="{FF2B5EF4-FFF2-40B4-BE49-F238E27FC236}">
                <a16:creationId xmlns:a16="http://schemas.microsoft.com/office/drawing/2014/main" id="{395F46DC-CEBB-1AC4-B74B-F969910FD254}"/>
              </a:ext>
            </a:extLst>
          </p:cNvPr>
          <p:cNvSpPr>
            <a:spLocks noGrp="1"/>
          </p:cNvSpPr>
          <p:nvPr>
            <p:ph idx="1"/>
          </p:nvPr>
        </p:nvSpPr>
        <p:spPr>
          <a:xfrm>
            <a:off x="6900672" y="2640692"/>
            <a:ext cx="4486656" cy="3255252"/>
          </a:xfrm>
        </p:spPr>
        <p:txBody>
          <a:bodyPr>
            <a:normAutofit/>
          </a:bodyPr>
          <a:lstStyle/>
          <a:p>
            <a:pPr>
              <a:lnSpc>
                <a:spcPct val="90000"/>
              </a:lnSpc>
            </a:pPr>
            <a:r>
              <a:rPr lang="en-US" dirty="0"/>
              <a:t>Established in 2015</a:t>
            </a:r>
          </a:p>
          <a:p>
            <a:pPr>
              <a:lnSpc>
                <a:spcPct val="90000"/>
              </a:lnSpc>
            </a:pPr>
            <a:r>
              <a:rPr lang="en-US" dirty="0"/>
              <a:t>Independent artisan bakery located in Coventry retail park.</a:t>
            </a:r>
          </a:p>
          <a:p>
            <a:pPr>
              <a:lnSpc>
                <a:spcPct val="90000"/>
              </a:lnSpc>
            </a:pPr>
            <a:r>
              <a:rPr lang="en-US" dirty="0"/>
              <a:t>Sells high quality organic cakes, pastries, and different breads.</a:t>
            </a:r>
          </a:p>
          <a:p>
            <a:pPr>
              <a:lnSpc>
                <a:spcPct val="90000"/>
              </a:lnSpc>
            </a:pPr>
            <a:r>
              <a:rPr lang="en-US" dirty="0"/>
              <a:t>Experienced consistent business growth until 2020.</a:t>
            </a:r>
          </a:p>
          <a:p>
            <a:pPr>
              <a:lnSpc>
                <a:spcPct val="90000"/>
              </a:lnSpc>
            </a:pPr>
            <a:r>
              <a:rPr lang="en-US" dirty="0"/>
              <a:t>Sales remained 25% below 2019 levels (before covid) despite improving after the pandemic.</a:t>
            </a:r>
          </a:p>
          <a:p>
            <a:pPr>
              <a:lnSpc>
                <a:spcPct val="90000"/>
              </a:lnSpc>
            </a:pPr>
            <a:endParaRPr lang="en-US" dirty="0"/>
          </a:p>
        </p:txBody>
      </p:sp>
    </p:spTree>
    <p:extLst>
      <p:ext uri="{BB962C8B-B14F-4D97-AF65-F5344CB8AC3E}">
        <p14:creationId xmlns:p14="http://schemas.microsoft.com/office/powerpoint/2010/main" val="17927413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9380A-94D5-16CF-006B-25BDC9FCAC7A}"/>
              </a:ext>
            </a:extLst>
          </p:cNvPr>
          <p:cNvSpPr>
            <a:spLocks noGrp="1"/>
          </p:cNvSpPr>
          <p:nvPr>
            <p:ph type="title"/>
          </p:nvPr>
        </p:nvSpPr>
        <p:spPr>
          <a:xfrm>
            <a:off x="2231136" y="72584"/>
            <a:ext cx="7729728" cy="1188720"/>
          </a:xfrm>
        </p:spPr>
        <p:txBody>
          <a:bodyPr/>
          <a:lstStyle/>
          <a:p>
            <a:r>
              <a:rPr lang="en-US" dirty="0"/>
              <a:t>Problems Basil Bakery are facing now.</a:t>
            </a:r>
          </a:p>
        </p:txBody>
      </p:sp>
      <p:sp>
        <p:nvSpPr>
          <p:cNvPr id="3" name="Content Placeholder 2">
            <a:extLst>
              <a:ext uri="{FF2B5EF4-FFF2-40B4-BE49-F238E27FC236}">
                <a16:creationId xmlns:a16="http://schemas.microsoft.com/office/drawing/2014/main" id="{6203177F-03F3-EFAD-73BA-12FB96CFC76F}"/>
              </a:ext>
            </a:extLst>
          </p:cNvPr>
          <p:cNvSpPr>
            <a:spLocks noGrp="1"/>
          </p:cNvSpPr>
          <p:nvPr>
            <p:ph sz="half" idx="1"/>
          </p:nvPr>
        </p:nvSpPr>
        <p:spPr>
          <a:xfrm>
            <a:off x="352297" y="1261304"/>
            <a:ext cx="5743702" cy="4287921"/>
          </a:xfrm>
        </p:spPr>
        <p:txBody>
          <a:bodyPr>
            <a:normAutofit lnSpcReduction="10000"/>
          </a:bodyPr>
          <a:lstStyle/>
          <a:p>
            <a:pPr marL="0" indent="0">
              <a:buNone/>
            </a:pPr>
            <a:r>
              <a:rPr lang="en-US" dirty="0"/>
              <a:t>Current issues </a:t>
            </a:r>
          </a:p>
          <a:p>
            <a:pPr marL="0" indent="0">
              <a:buNone/>
            </a:pPr>
            <a:r>
              <a:rPr lang="en-US" dirty="0"/>
              <a:t>external</a:t>
            </a:r>
          </a:p>
          <a:p>
            <a:pPr>
              <a:buFontTx/>
              <a:buChar char="-"/>
            </a:pPr>
            <a:r>
              <a:rPr lang="en-US" dirty="0"/>
              <a:t>Reduced customer footfall.</a:t>
            </a:r>
          </a:p>
          <a:p>
            <a:pPr>
              <a:buFontTx/>
              <a:buChar char="-"/>
            </a:pPr>
            <a:r>
              <a:rPr lang="en-US" dirty="0"/>
              <a:t>Retail stores closing within retail park.</a:t>
            </a:r>
          </a:p>
          <a:p>
            <a:pPr>
              <a:buFontTx/>
              <a:buChar char="-"/>
            </a:pPr>
            <a:r>
              <a:rPr lang="en-US" dirty="0"/>
              <a:t>Redundancies among local workers.</a:t>
            </a:r>
          </a:p>
          <a:p>
            <a:pPr>
              <a:buFontTx/>
              <a:buChar char="-"/>
            </a:pPr>
            <a:r>
              <a:rPr lang="en-US" dirty="0"/>
              <a:t>Rising operating costs.</a:t>
            </a:r>
          </a:p>
          <a:p>
            <a:pPr marL="0" indent="0">
              <a:buNone/>
            </a:pPr>
            <a:r>
              <a:rPr lang="en-US" dirty="0"/>
              <a:t>internal</a:t>
            </a:r>
          </a:p>
          <a:p>
            <a:pPr>
              <a:buFontTx/>
              <a:buChar char="-"/>
            </a:pPr>
            <a:r>
              <a:rPr lang="en-US" dirty="0"/>
              <a:t>Lack of delivery service.</a:t>
            </a:r>
          </a:p>
          <a:p>
            <a:pPr>
              <a:buFontTx/>
              <a:buChar char="-"/>
            </a:pPr>
            <a:r>
              <a:rPr lang="en-US" dirty="0"/>
              <a:t>Limited ability to process customer pre-orders.</a:t>
            </a:r>
          </a:p>
        </p:txBody>
      </p:sp>
      <p:sp>
        <p:nvSpPr>
          <p:cNvPr id="4" name="Content Placeholder 3">
            <a:extLst>
              <a:ext uri="{FF2B5EF4-FFF2-40B4-BE49-F238E27FC236}">
                <a16:creationId xmlns:a16="http://schemas.microsoft.com/office/drawing/2014/main" id="{8F859EAD-C565-3740-D20E-773D7A660B30}"/>
              </a:ext>
            </a:extLst>
          </p:cNvPr>
          <p:cNvSpPr>
            <a:spLocks noGrp="1"/>
          </p:cNvSpPr>
          <p:nvPr>
            <p:ph sz="half" idx="2"/>
          </p:nvPr>
        </p:nvSpPr>
        <p:spPr>
          <a:xfrm>
            <a:off x="352297" y="4803261"/>
            <a:ext cx="5600789" cy="1849133"/>
          </a:xfrm>
        </p:spPr>
        <p:txBody>
          <a:bodyPr>
            <a:normAutofit lnSpcReduction="10000"/>
          </a:bodyPr>
          <a:lstStyle/>
          <a:p>
            <a:pPr marL="0" indent="0">
              <a:buNone/>
            </a:pPr>
            <a:r>
              <a:rPr lang="en-US" dirty="0"/>
              <a:t>Impact</a:t>
            </a:r>
          </a:p>
          <a:p>
            <a:pPr marL="0" indent="0">
              <a:buNone/>
            </a:pPr>
            <a:endParaRPr lang="en-US" dirty="0"/>
          </a:p>
          <a:p>
            <a:pPr>
              <a:buFontTx/>
              <a:buChar char="-"/>
            </a:pPr>
            <a:r>
              <a:rPr lang="en-US" dirty="0"/>
              <a:t>Lower sales revenue </a:t>
            </a:r>
          </a:p>
          <a:p>
            <a:pPr>
              <a:buFontTx/>
              <a:buChar char="-"/>
            </a:pPr>
            <a:r>
              <a:rPr lang="en-US" dirty="0"/>
              <a:t>Reduced customer convenience </a:t>
            </a:r>
          </a:p>
          <a:p>
            <a:pPr>
              <a:buFontTx/>
              <a:buChar char="-"/>
            </a:pPr>
            <a:r>
              <a:rPr lang="en-US" dirty="0"/>
              <a:t>Concerns regarding future viability.</a:t>
            </a:r>
          </a:p>
        </p:txBody>
      </p:sp>
      <p:pic>
        <p:nvPicPr>
          <p:cNvPr id="13" name="Picture 12" descr="A person standing in front of a display case with pastries&#10;&#10;AI-generated content may be incorrect.">
            <a:extLst>
              <a:ext uri="{FF2B5EF4-FFF2-40B4-BE49-F238E27FC236}">
                <a16:creationId xmlns:a16="http://schemas.microsoft.com/office/drawing/2014/main" id="{D3FB4C92-5A66-28F5-045A-DFE055CDBE0F}"/>
              </a:ext>
            </a:extLst>
          </p:cNvPr>
          <p:cNvPicPr>
            <a:picLocks noChangeAspect="1"/>
          </p:cNvPicPr>
          <p:nvPr/>
        </p:nvPicPr>
        <p:blipFill>
          <a:blip r:embed="rId2"/>
          <a:stretch>
            <a:fillRect/>
          </a:stretch>
        </p:blipFill>
        <p:spPr>
          <a:xfrm>
            <a:off x="5799163" y="2151229"/>
            <a:ext cx="6040540" cy="3397996"/>
          </a:xfrm>
          <a:prstGeom prst="rect">
            <a:avLst/>
          </a:prstGeom>
        </p:spPr>
      </p:pic>
    </p:spTree>
    <p:extLst>
      <p:ext uri="{BB962C8B-B14F-4D97-AF65-F5344CB8AC3E}">
        <p14:creationId xmlns:p14="http://schemas.microsoft.com/office/powerpoint/2010/main" val="13963770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70CB0-F6BF-D9AB-7C22-ABF1BF38B6BB}"/>
              </a:ext>
            </a:extLst>
          </p:cNvPr>
          <p:cNvSpPr>
            <a:spLocks noGrp="1"/>
          </p:cNvSpPr>
          <p:nvPr>
            <p:ph type="title"/>
          </p:nvPr>
        </p:nvSpPr>
        <p:spPr>
          <a:xfrm>
            <a:off x="2171918" y="140757"/>
            <a:ext cx="7729728" cy="1188720"/>
          </a:xfrm>
        </p:spPr>
        <p:txBody>
          <a:bodyPr/>
          <a:lstStyle/>
          <a:p>
            <a:r>
              <a:rPr lang="en-US" dirty="0"/>
              <a:t>PESTEL analysis</a:t>
            </a:r>
          </a:p>
        </p:txBody>
      </p:sp>
      <p:sp>
        <p:nvSpPr>
          <p:cNvPr id="3" name="Content Placeholder 2">
            <a:extLst>
              <a:ext uri="{FF2B5EF4-FFF2-40B4-BE49-F238E27FC236}">
                <a16:creationId xmlns:a16="http://schemas.microsoft.com/office/drawing/2014/main" id="{E16F79C6-AD73-ED7F-261A-AB87552E0FB8}"/>
              </a:ext>
            </a:extLst>
          </p:cNvPr>
          <p:cNvSpPr>
            <a:spLocks noGrp="1"/>
          </p:cNvSpPr>
          <p:nvPr>
            <p:ph sz="half" idx="1"/>
          </p:nvPr>
        </p:nvSpPr>
        <p:spPr>
          <a:xfrm>
            <a:off x="491319" y="1555844"/>
            <a:ext cx="5545463" cy="5025877"/>
          </a:xfrm>
        </p:spPr>
        <p:txBody>
          <a:bodyPr>
            <a:normAutofit fontScale="25000" lnSpcReduction="20000"/>
          </a:bodyPr>
          <a:lstStyle/>
          <a:p>
            <a:pPr marL="0" indent="0">
              <a:buNone/>
            </a:pPr>
            <a:r>
              <a:rPr lang="en-US" sz="5200" b="1" dirty="0"/>
              <a:t>What is PESTEL Framework?</a:t>
            </a:r>
          </a:p>
          <a:p>
            <a:pPr marL="0" indent="0">
              <a:buNone/>
            </a:pPr>
            <a:r>
              <a:rPr lang="en-US" sz="5200" dirty="0"/>
              <a:t>This is a strategic tool used to examine the external factors that can influence an organisation’s performance and decision making, the framework considers six factors, these factors include;</a:t>
            </a:r>
          </a:p>
          <a:p>
            <a:r>
              <a:rPr lang="en-US" sz="5200" dirty="0"/>
              <a:t>Political factors </a:t>
            </a:r>
          </a:p>
          <a:p>
            <a:r>
              <a:rPr lang="en-US" sz="5200" dirty="0"/>
              <a:t>Economic factors</a:t>
            </a:r>
          </a:p>
          <a:p>
            <a:r>
              <a:rPr lang="en-US" sz="5200" dirty="0"/>
              <a:t>Social factors</a:t>
            </a:r>
          </a:p>
          <a:p>
            <a:r>
              <a:rPr lang="en-US" sz="5200" dirty="0"/>
              <a:t>Technological factors</a:t>
            </a:r>
          </a:p>
          <a:p>
            <a:r>
              <a:rPr lang="en-US" sz="5200" dirty="0"/>
              <a:t>Environmental factors </a:t>
            </a:r>
          </a:p>
          <a:p>
            <a:r>
              <a:rPr lang="en-US" sz="5200" dirty="0"/>
              <a:t>Legal factors</a:t>
            </a:r>
          </a:p>
          <a:p>
            <a:pPr marL="0" indent="0">
              <a:buNone/>
            </a:pPr>
            <a:r>
              <a:rPr lang="en-GB" sz="5200" dirty="0"/>
              <a:t>(Johnson, Scholes and Whittington, 2017).</a:t>
            </a:r>
          </a:p>
          <a:p>
            <a:pPr marL="0" indent="0">
              <a:buNone/>
            </a:pPr>
            <a:endParaRPr lang="en-US" sz="5200" dirty="0"/>
          </a:p>
          <a:p>
            <a:pPr marL="0" indent="0">
              <a:buNone/>
            </a:pPr>
            <a:endParaRPr lang="en-US" sz="5200" b="1" dirty="0"/>
          </a:p>
          <a:p>
            <a:pPr marL="0" indent="0">
              <a:buNone/>
            </a:pPr>
            <a:r>
              <a:rPr lang="en-US" sz="5200" b="1" dirty="0"/>
              <a:t>Where did it come from?</a:t>
            </a:r>
          </a:p>
          <a:p>
            <a:pPr marL="0" indent="0">
              <a:buNone/>
            </a:pPr>
            <a:r>
              <a:rPr lang="en-US" sz="5200" dirty="0"/>
              <a:t>The PESTEL framework was created by Harvard Business school professor Francis J. Aguilar. It was developed from earlier environmental scanning models in the 1960s </a:t>
            </a:r>
            <a:r>
              <a:rPr lang="en-GB" sz="5200" dirty="0"/>
              <a:t>Widely used in strategic management to analyse the external business environment (Weatherston, Brooks and Wilkinson, 2010).</a:t>
            </a:r>
            <a:endParaRPr lang="en-US" sz="5200" dirty="0"/>
          </a:p>
          <a:p>
            <a:pPr marL="0" indent="0">
              <a:buNone/>
            </a:pPr>
            <a:endParaRPr lang="en-GB" sz="5200" dirty="0"/>
          </a:p>
          <a:p>
            <a:pPr marL="0" indent="0">
              <a:buNone/>
            </a:pPr>
            <a:endParaRPr lang="en-GB" sz="5200" dirty="0"/>
          </a:p>
          <a:p>
            <a:pPr marL="0" indent="0">
              <a:buNone/>
            </a:pPr>
            <a:r>
              <a:rPr lang="en-GB" sz="5200" dirty="0"/>
              <a:t>(Weatherston, Brooks and Wilkinson, 2010). The International Business Environment: Challenges and Changes. 2nd </a:t>
            </a:r>
            <a:r>
              <a:rPr lang="en-GB" sz="5200" dirty="0" err="1"/>
              <a:t>edn</a:t>
            </a:r>
            <a:r>
              <a:rPr lang="en-GB" sz="5200" dirty="0"/>
              <a:t>. Harlow: Prentice Hall.</a:t>
            </a:r>
            <a:endParaRPr lang="en-US" sz="5200" dirty="0"/>
          </a:p>
          <a:p>
            <a:pPr marL="0" indent="0">
              <a:buNone/>
            </a:pPr>
            <a:endParaRPr lang="en-US" dirty="0"/>
          </a:p>
          <a:p>
            <a:endParaRPr lang="en-US" dirty="0"/>
          </a:p>
          <a:p>
            <a:endParaRPr lang="en-US" dirty="0"/>
          </a:p>
        </p:txBody>
      </p:sp>
      <p:sp>
        <p:nvSpPr>
          <p:cNvPr id="4" name="Content Placeholder 3">
            <a:extLst>
              <a:ext uri="{FF2B5EF4-FFF2-40B4-BE49-F238E27FC236}">
                <a16:creationId xmlns:a16="http://schemas.microsoft.com/office/drawing/2014/main" id="{30059659-0D00-0EEC-9DD0-E71692962BAA}"/>
              </a:ext>
            </a:extLst>
          </p:cNvPr>
          <p:cNvSpPr>
            <a:spLocks noGrp="1"/>
          </p:cNvSpPr>
          <p:nvPr>
            <p:ph sz="half" idx="2"/>
          </p:nvPr>
        </p:nvSpPr>
        <p:spPr>
          <a:xfrm>
            <a:off x="6456598" y="1555845"/>
            <a:ext cx="5244083" cy="5025876"/>
          </a:xfrm>
        </p:spPr>
        <p:txBody>
          <a:bodyPr>
            <a:normAutofit fontScale="25000" lnSpcReduction="20000"/>
          </a:bodyPr>
          <a:lstStyle/>
          <a:p>
            <a:pPr marL="0" indent="0">
              <a:buNone/>
            </a:pPr>
            <a:r>
              <a:rPr lang="en-US" sz="5200" b="1" dirty="0"/>
              <a:t>Why use PESTEL analysis?</a:t>
            </a:r>
          </a:p>
          <a:p>
            <a:pPr marL="0" indent="0">
              <a:buNone/>
            </a:pPr>
            <a:r>
              <a:rPr lang="en-US" sz="5200" dirty="0"/>
              <a:t>Organisations use PESTEL Framework to help identify potential threats or opportunities in the external environment.</a:t>
            </a:r>
            <a:r>
              <a:rPr lang="en-GB" sz="5200" dirty="0"/>
              <a:t> This tool supports strategic planning by enabling businesses to anticipate changes that could impact their operations and performance.</a:t>
            </a:r>
            <a:r>
              <a:rPr lang="en-US" sz="5200" dirty="0"/>
              <a:t> </a:t>
            </a:r>
          </a:p>
          <a:p>
            <a:pPr marL="0" indent="0">
              <a:buNone/>
            </a:pPr>
            <a:r>
              <a:rPr lang="en-US" sz="5200" b="1" dirty="0"/>
              <a:t>How its used?</a:t>
            </a:r>
          </a:p>
          <a:p>
            <a:pPr marL="0" indent="0">
              <a:buNone/>
            </a:pPr>
            <a:r>
              <a:rPr lang="en-GB" sz="5200" dirty="0"/>
              <a:t>Managers look at each PESTEL factor to assess what impact it might have on the organisation. The information gathered can then be used to help decision making and market analysis and long-term business planning.</a:t>
            </a:r>
            <a:endParaRPr lang="en-US" sz="5200" dirty="0"/>
          </a:p>
          <a:p>
            <a:pPr marL="0" indent="0">
              <a:buNone/>
            </a:pPr>
            <a:r>
              <a:rPr lang="en-US" sz="5200" b="1" dirty="0"/>
              <a:t>Benefits</a:t>
            </a:r>
          </a:p>
          <a:p>
            <a:r>
              <a:rPr lang="en-US" sz="5200" dirty="0"/>
              <a:t>spots opportunities and threats </a:t>
            </a:r>
          </a:p>
          <a:p>
            <a:r>
              <a:rPr lang="en-US" sz="5200" dirty="0"/>
              <a:t>Helps strategic decision making</a:t>
            </a:r>
          </a:p>
          <a:p>
            <a:r>
              <a:rPr lang="en-US" sz="5200" dirty="0"/>
              <a:t>Encourages proactive planning</a:t>
            </a:r>
          </a:p>
          <a:p>
            <a:pPr marL="0" indent="0">
              <a:buNone/>
            </a:pPr>
            <a:r>
              <a:rPr lang="en-US" sz="5200" b="1" dirty="0"/>
              <a:t>Criticism</a:t>
            </a:r>
            <a:r>
              <a:rPr lang="en-US" sz="5200" dirty="0"/>
              <a:t> </a:t>
            </a:r>
          </a:p>
          <a:p>
            <a:r>
              <a:rPr lang="en-US" sz="5200" dirty="0"/>
              <a:t>Information can be outdated quickly</a:t>
            </a:r>
          </a:p>
          <a:p>
            <a:r>
              <a:rPr lang="en-US" sz="5200" dirty="0"/>
              <a:t>Can produce large amounts of data </a:t>
            </a:r>
          </a:p>
          <a:p>
            <a:r>
              <a:rPr lang="en-US" sz="5200" dirty="0"/>
              <a:t>Focuses only on external factors</a:t>
            </a:r>
          </a:p>
          <a:p>
            <a:endParaRPr lang="en-US" dirty="0"/>
          </a:p>
        </p:txBody>
      </p:sp>
    </p:spTree>
    <p:extLst>
      <p:ext uri="{BB962C8B-B14F-4D97-AF65-F5344CB8AC3E}">
        <p14:creationId xmlns:p14="http://schemas.microsoft.com/office/powerpoint/2010/main" val="5429807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17360BD8-F12C-A66B-5F8D-F0CD0A02DF08}"/>
              </a:ext>
            </a:extLst>
          </p:cNvPr>
          <p:cNvSpPr txBox="1"/>
          <p:nvPr/>
        </p:nvSpPr>
        <p:spPr>
          <a:xfrm>
            <a:off x="804671" y="370332"/>
            <a:ext cx="3066937" cy="1188720"/>
          </a:xfrm>
          <a:prstGeom prst="rect">
            <a:avLst/>
          </a:prstGeom>
        </p:spPr>
        <p:txBody>
          <a:bodyPr vert="horz" lIns="182880" tIns="182880" rIns="182880" bIns="182880" rtlCol="0" anchor="ctr">
            <a:normAutofit/>
          </a:bodyPr>
          <a:lstStyle/>
          <a:p>
            <a:pPr algn="ctr" defTabSz="914400">
              <a:lnSpc>
                <a:spcPct val="90000"/>
              </a:lnSpc>
              <a:spcBef>
                <a:spcPct val="0"/>
              </a:spcBef>
              <a:spcAft>
                <a:spcPts val="600"/>
              </a:spcAft>
            </a:pPr>
            <a:r>
              <a:rPr lang="en-US" sz="2800" b="1" cap="all" spc="200" dirty="0">
                <a:solidFill>
                  <a:srgbClr val="262626"/>
                </a:solidFill>
                <a:latin typeface="+mj-lt"/>
                <a:ea typeface="+mj-ea"/>
                <a:cs typeface="+mj-cs"/>
              </a:rPr>
              <a:t>PESTEL Analysis</a:t>
            </a:r>
          </a:p>
        </p:txBody>
      </p:sp>
      <p:sp>
        <p:nvSpPr>
          <p:cNvPr id="12" name="TextBox 11">
            <a:extLst>
              <a:ext uri="{FF2B5EF4-FFF2-40B4-BE49-F238E27FC236}">
                <a16:creationId xmlns:a16="http://schemas.microsoft.com/office/drawing/2014/main" id="{CF705649-F5B1-8D7E-FBBC-7575C0A0E46C}"/>
              </a:ext>
            </a:extLst>
          </p:cNvPr>
          <p:cNvSpPr txBox="1"/>
          <p:nvPr/>
        </p:nvSpPr>
        <p:spPr>
          <a:xfrm>
            <a:off x="284052" y="1755847"/>
            <a:ext cx="4108174" cy="3595372"/>
          </a:xfrm>
          <a:prstGeom prst="rect">
            <a:avLst/>
          </a:prstGeom>
        </p:spPr>
        <p:txBody>
          <a:bodyPr vert="horz" lIns="91440" tIns="45720" rIns="91440" bIns="45720" rtlCol="0">
            <a:normAutofit/>
          </a:bodyPr>
          <a:lstStyle/>
          <a:p>
            <a:pPr indent="-228600" defTabSz="914400">
              <a:lnSpc>
                <a:spcPct val="90000"/>
              </a:lnSpc>
              <a:spcBef>
                <a:spcPts val="1000"/>
              </a:spcBef>
              <a:buClr>
                <a:schemeClr val="accent2"/>
              </a:buClr>
              <a:buFont typeface="Arial" panose="020B0604020202020204" pitchFamily="34" charset="0"/>
              <a:buChar char="•"/>
            </a:pPr>
            <a:r>
              <a:rPr lang="en-US" sz="1100" b="1" dirty="0">
                <a:solidFill>
                  <a:srgbClr val="FF0000"/>
                </a:solidFill>
              </a:rPr>
              <a:t>Political: </a:t>
            </a:r>
            <a:r>
              <a:rPr lang="en-US" sz="1100" dirty="0">
                <a:solidFill>
                  <a:schemeClr val="tx1">
                    <a:lumMod val="85000"/>
                    <a:lumOff val="15000"/>
                  </a:schemeClr>
                </a:solidFill>
              </a:rPr>
              <a:t>Customer visits impacted by government restrictions; business rates impacted operating costs.</a:t>
            </a:r>
          </a:p>
          <a:p>
            <a:pPr indent="-228600" defTabSz="914400">
              <a:lnSpc>
                <a:spcPct val="90000"/>
              </a:lnSpc>
              <a:spcBef>
                <a:spcPts val="1000"/>
              </a:spcBef>
              <a:buClr>
                <a:schemeClr val="accent2"/>
              </a:buClr>
              <a:buFont typeface="Arial" panose="020B0604020202020204" pitchFamily="34" charset="0"/>
              <a:buChar char="•"/>
            </a:pPr>
            <a:r>
              <a:rPr lang="en-US" sz="1100" b="1" dirty="0">
                <a:solidFill>
                  <a:srgbClr val="FFC000"/>
                </a:solidFill>
              </a:rPr>
              <a:t>Economic: </a:t>
            </a:r>
            <a:r>
              <a:rPr lang="en-US" sz="1100" dirty="0">
                <a:solidFill>
                  <a:schemeClr val="tx1">
                    <a:lumMod val="85000"/>
                    <a:lumOff val="15000"/>
                  </a:schemeClr>
                </a:solidFill>
              </a:rPr>
              <a:t>Higher utility bills and ingredient costs; inflation may decrease customer spending.</a:t>
            </a:r>
          </a:p>
          <a:p>
            <a:pPr indent="-228600" defTabSz="914400">
              <a:lnSpc>
                <a:spcPct val="90000"/>
              </a:lnSpc>
              <a:spcBef>
                <a:spcPts val="1000"/>
              </a:spcBef>
              <a:buClr>
                <a:schemeClr val="accent2"/>
              </a:buClr>
              <a:buFont typeface="Arial" panose="020B0604020202020204" pitchFamily="34" charset="0"/>
              <a:buChar char="•"/>
            </a:pPr>
            <a:r>
              <a:rPr lang="en-US" sz="1100" b="1" dirty="0">
                <a:solidFill>
                  <a:schemeClr val="accent1">
                    <a:lumMod val="75000"/>
                  </a:schemeClr>
                </a:solidFill>
              </a:rPr>
              <a:t>Social: </a:t>
            </a:r>
            <a:r>
              <a:rPr lang="en-US" sz="1100" dirty="0">
                <a:solidFill>
                  <a:schemeClr val="tx1">
                    <a:lumMod val="85000"/>
                    <a:lumOff val="15000"/>
                  </a:schemeClr>
                </a:solidFill>
              </a:rPr>
              <a:t>More people are working from home. Less people shopping at the retail park.</a:t>
            </a:r>
          </a:p>
          <a:p>
            <a:pPr indent="-228600" defTabSz="914400">
              <a:lnSpc>
                <a:spcPct val="90000"/>
              </a:lnSpc>
              <a:spcBef>
                <a:spcPts val="1000"/>
              </a:spcBef>
              <a:buClr>
                <a:schemeClr val="accent2"/>
              </a:buClr>
              <a:buFont typeface="Arial" panose="020B0604020202020204" pitchFamily="34" charset="0"/>
              <a:buChar char="•"/>
            </a:pPr>
            <a:r>
              <a:rPr lang="en-US" sz="1100" b="1" dirty="0">
                <a:solidFill>
                  <a:srgbClr val="00B050"/>
                </a:solidFill>
              </a:rPr>
              <a:t>Technology: </a:t>
            </a:r>
            <a:r>
              <a:rPr lang="en-US" sz="1100" dirty="0">
                <a:solidFill>
                  <a:schemeClr val="tx1">
                    <a:lumMod val="85000"/>
                    <a:lumOff val="15000"/>
                  </a:schemeClr>
                </a:solidFill>
              </a:rPr>
              <a:t>Customers want to order online and pre-order.</a:t>
            </a:r>
          </a:p>
          <a:p>
            <a:pPr indent="-228600" defTabSz="914400">
              <a:lnSpc>
                <a:spcPct val="90000"/>
              </a:lnSpc>
              <a:spcBef>
                <a:spcPts val="1000"/>
              </a:spcBef>
              <a:buClr>
                <a:schemeClr val="accent2"/>
              </a:buClr>
              <a:buFont typeface="Arial" panose="020B0604020202020204" pitchFamily="34" charset="0"/>
              <a:buChar char="•"/>
            </a:pPr>
            <a:r>
              <a:rPr lang="en-US" sz="1100" b="1" dirty="0">
                <a:solidFill>
                  <a:srgbClr val="0070C0"/>
                </a:solidFill>
              </a:rPr>
              <a:t>Environmental: </a:t>
            </a:r>
            <a:r>
              <a:rPr lang="en-US" sz="1100" dirty="0">
                <a:solidFill>
                  <a:schemeClr val="tx1">
                    <a:lumMod val="85000"/>
                    <a:lumOff val="15000"/>
                  </a:schemeClr>
                </a:solidFill>
              </a:rPr>
              <a:t>Organic produce is susceptible to weather and crop failures.</a:t>
            </a:r>
          </a:p>
          <a:p>
            <a:pPr indent="-228600" defTabSz="914400">
              <a:lnSpc>
                <a:spcPct val="90000"/>
              </a:lnSpc>
              <a:spcBef>
                <a:spcPts val="1000"/>
              </a:spcBef>
              <a:buClr>
                <a:schemeClr val="accent2"/>
              </a:buClr>
              <a:buFont typeface="Arial" panose="020B0604020202020204" pitchFamily="34" charset="0"/>
              <a:buChar char="•"/>
            </a:pPr>
            <a:r>
              <a:rPr lang="en-US" sz="1100" b="1" dirty="0">
                <a:solidFill>
                  <a:srgbClr val="7030A0"/>
                </a:solidFill>
              </a:rPr>
              <a:t>Legal: </a:t>
            </a:r>
            <a:r>
              <a:rPr lang="en-US" sz="1100" dirty="0">
                <a:solidFill>
                  <a:schemeClr val="tx1">
                    <a:lumMod val="85000"/>
                    <a:lumOff val="15000"/>
                  </a:schemeClr>
                </a:solidFill>
              </a:rPr>
              <a:t>If the bakery decides to start online ordering it will have to follow the food hygiene laws and data protection laws.  </a:t>
            </a:r>
          </a:p>
          <a:p>
            <a:pPr indent="-228600" defTabSz="914400">
              <a:lnSpc>
                <a:spcPct val="90000"/>
              </a:lnSpc>
              <a:spcBef>
                <a:spcPts val="1000"/>
              </a:spcBef>
              <a:buClr>
                <a:schemeClr val="accent2"/>
              </a:buClr>
              <a:buFont typeface="Arial" panose="020B0604020202020204" pitchFamily="34" charset="0"/>
              <a:buChar char="•"/>
            </a:pPr>
            <a:endParaRPr lang="en-US" sz="1100" dirty="0">
              <a:solidFill>
                <a:schemeClr val="tx1">
                  <a:lumMod val="85000"/>
                  <a:lumOff val="15000"/>
                </a:schemeClr>
              </a:solidFill>
            </a:endParaRPr>
          </a:p>
          <a:p>
            <a:pPr defTabSz="914400">
              <a:lnSpc>
                <a:spcPct val="90000"/>
              </a:lnSpc>
              <a:spcBef>
                <a:spcPts val="1000"/>
              </a:spcBef>
              <a:buClr>
                <a:schemeClr val="accent2"/>
              </a:buClr>
            </a:pPr>
            <a:r>
              <a:rPr lang="en-GB" sz="1050" dirty="0"/>
              <a:t>(Weatherston, Brooks and Wilkinson, 2010). The International Business Environment: Challenges and Changes. 2nd </a:t>
            </a:r>
            <a:r>
              <a:rPr lang="en-GB" sz="1050" dirty="0" err="1"/>
              <a:t>edn</a:t>
            </a:r>
            <a:r>
              <a:rPr lang="en-GB" sz="1050" dirty="0"/>
              <a:t>. Harlow: Prentice Hall.</a:t>
            </a:r>
            <a:endParaRPr lang="en-US" sz="1050" dirty="0"/>
          </a:p>
          <a:p>
            <a:pPr indent="-228600" defTabSz="914400">
              <a:lnSpc>
                <a:spcPct val="90000"/>
              </a:lnSpc>
              <a:spcBef>
                <a:spcPts val="1000"/>
              </a:spcBef>
              <a:buClr>
                <a:schemeClr val="accent2"/>
              </a:buClr>
              <a:buFont typeface="Arial" panose="020B0604020202020204" pitchFamily="34" charset="0"/>
              <a:buChar char="•"/>
            </a:pPr>
            <a:endParaRPr lang="en-US" sz="1100" dirty="0">
              <a:solidFill>
                <a:schemeClr val="tx1">
                  <a:lumMod val="85000"/>
                  <a:lumOff val="15000"/>
                </a:schemeClr>
              </a:solidFill>
            </a:endParaRPr>
          </a:p>
        </p:txBody>
      </p:sp>
      <p:sp>
        <p:nvSpPr>
          <p:cNvPr id="57" name="Rectangle 56">
            <a:extLst>
              <a:ext uri="{FF2B5EF4-FFF2-40B4-BE49-F238E27FC236}">
                <a16:creationId xmlns:a16="http://schemas.microsoft.com/office/drawing/2014/main" id="{6515FC82-3453-4CBE-8895-4CCFF33952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4182" y="964692"/>
            <a:ext cx="6885432" cy="49365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8" name="Rectangle 57">
            <a:extLst>
              <a:ext uri="{FF2B5EF4-FFF2-40B4-BE49-F238E27FC236}">
                <a16:creationId xmlns:a16="http://schemas.microsoft.com/office/drawing/2014/main" id="{C5FD847B-65C0-4027-8DFC-70CB42451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802" y="1128683"/>
            <a:ext cx="6558192" cy="460857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1">
            <a:extLst>
              <a:ext uri="{FF2B5EF4-FFF2-40B4-BE49-F238E27FC236}">
                <a16:creationId xmlns:a16="http://schemas.microsoft.com/office/drawing/2014/main" id="{08CAFBEF-F6E8-059B-F8B5-4CE25ECCFAD8}"/>
              </a:ext>
            </a:extLst>
          </p:cNvPr>
          <p:cNvGraphicFramePr>
            <a:graphicFrameLocks noGrp="1"/>
          </p:cNvGraphicFramePr>
          <p:nvPr>
            <p:extLst>
              <p:ext uri="{D42A27DB-BD31-4B8C-83A1-F6EECF244321}">
                <p14:modId xmlns:p14="http://schemas.microsoft.com/office/powerpoint/2010/main" val="2678879153"/>
              </p:ext>
            </p:extLst>
          </p:nvPr>
        </p:nvGraphicFramePr>
        <p:xfrm>
          <a:off x="4489582" y="2014330"/>
          <a:ext cx="6885432" cy="2729947"/>
        </p:xfrm>
        <a:graphic>
          <a:graphicData uri="http://schemas.openxmlformats.org/drawingml/2006/table">
            <a:tbl>
              <a:tblPr firstRow="1" bandRow="1">
                <a:tableStyleId>{8799B23B-EC83-4686-B30A-512413B5E67A}</a:tableStyleId>
              </a:tblPr>
              <a:tblGrid>
                <a:gridCol w="1015532">
                  <a:extLst>
                    <a:ext uri="{9D8B030D-6E8A-4147-A177-3AD203B41FA5}">
                      <a16:colId xmlns:a16="http://schemas.microsoft.com/office/drawing/2014/main" val="1194792571"/>
                    </a:ext>
                  </a:extLst>
                </a:gridCol>
                <a:gridCol w="1015532">
                  <a:extLst>
                    <a:ext uri="{9D8B030D-6E8A-4147-A177-3AD203B41FA5}">
                      <a16:colId xmlns:a16="http://schemas.microsoft.com/office/drawing/2014/main" val="2086782401"/>
                    </a:ext>
                  </a:extLst>
                </a:gridCol>
                <a:gridCol w="1102424">
                  <a:extLst>
                    <a:ext uri="{9D8B030D-6E8A-4147-A177-3AD203B41FA5}">
                      <a16:colId xmlns:a16="http://schemas.microsoft.com/office/drawing/2014/main" val="2283056153"/>
                    </a:ext>
                  </a:extLst>
                </a:gridCol>
                <a:gridCol w="1355333">
                  <a:extLst>
                    <a:ext uri="{9D8B030D-6E8A-4147-A177-3AD203B41FA5}">
                      <a16:colId xmlns:a16="http://schemas.microsoft.com/office/drawing/2014/main" val="1290877476"/>
                    </a:ext>
                  </a:extLst>
                </a:gridCol>
                <a:gridCol w="1049860">
                  <a:extLst>
                    <a:ext uri="{9D8B030D-6E8A-4147-A177-3AD203B41FA5}">
                      <a16:colId xmlns:a16="http://schemas.microsoft.com/office/drawing/2014/main" val="642528656"/>
                    </a:ext>
                  </a:extLst>
                </a:gridCol>
                <a:gridCol w="1346751">
                  <a:extLst>
                    <a:ext uri="{9D8B030D-6E8A-4147-A177-3AD203B41FA5}">
                      <a16:colId xmlns:a16="http://schemas.microsoft.com/office/drawing/2014/main" val="1325498845"/>
                    </a:ext>
                  </a:extLst>
                </a:gridCol>
              </a:tblGrid>
              <a:tr h="1170635">
                <a:tc>
                  <a:txBody>
                    <a:bodyPr/>
                    <a:lstStyle/>
                    <a:p>
                      <a:endParaRPr lang="en-GB" sz="1200" b="1" cap="none" spc="0">
                        <a:solidFill>
                          <a:schemeClr val="tx1"/>
                        </a:solidFill>
                      </a:endParaRPr>
                    </a:p>
                    <a:p>
                      <a:pPr algn="ctr"/>
                      <a:r>
                        <a:rPr lang="en-GB" sz="1100" b="1" cap="none" spc="0">
                          <a:solidFill>
                            <a:schemeClr val="tx1"/>
                          </a:solidFill>
                        </a:rPr>
                        <a:t>Political  Factors</a:t>
                      </a:r>
                    </a:p>
                  </a:txBody>
                  <a:tcPr marL="46409" marR="120690" marT="13260" marB="99448" anchor="b"/>
                </a:tc>
                <a:tc>
                  <a:txBody>
                    <a:bodyPr/>
                    <a:lstStyle/>
                    <a:p>
                      <a:endParaRPr lang="en-GB" sz="1200" b="1" cap="none" spc="0">
                        <a:solidFill>
                          <a:schemeClr val="tx1"/>
                        </a:solidFill>
                      </a:endParaRPr>
                    </a:p>
                    <a:p>
                      <a:pPr algn="ctr"/>
                      <a:r>
                        <a:rPr lang="en-GB" sz="1100" b="1" cap="none" spc="0">
                          <a:solidFill>
                            <a:schemeClr val="tx1"/>
                          </a:solidFill>
                        </a:rPr>
                        <a:t>Economic Factors</a:t>
                      </a:r>
                    </a:p>
                  </a:txBody>
                  <a:tcPr marL="46409" marR="120690" marT="13260" marB="99448" anchor="b"/>
                </a:tc>
                <a:tc>
                  <a:txBody>
                    <a:bodyPr/>
                    <a:lstStyle/>
                    <a:p>
                      <a:endParaRPr lang="en-GB" sz="1200" b="1" cap="none" spc="0">
                        <a:solidFill>
                          <a:schemeClr val="tx1"/>
                        </a:solidFill>
                      </a:endParaRPr>
                    </a:p>
                    <a:p>
                      <a:pPr algn="ctr"/>
                      <a:r>
                        <a:rPr lang="en-GB" sz="1100" b="1" cap="none" spc="0">
                          <a:solidFill>
                            <a:schemeClr val="tx1"/>
                          </a:solidFill>
                        </a:rPr>
                        <a:t>Social Factors</a:t>
                      </a:r>
                    </a:p>
                  </a:txBody>
                  <a:tcPr marL="46409" marR="120690" marT="13260" marB="99448" anchor="b"/>
                </a:tc>
                <a:tc>
                  <a:txBody>
                    <a:bodyPr/>
                    <a:lstStyle/>
                    <a:p>
                      <a:endParaRPr lang="en-GB" sz="1200" b="1" cap="none" spc="0">
                        <a:solidFill>
                          <a:schemeClr val="tx1"/>
                        </a:solidFill>
                      </a:endParaRPr>
                    </a:p>
                    <a:p>
                      <a:pPr algn="ctr"/>
                      <a:r>
                        <a:rPr lang="en-GB" sz="1100" b="1" cap="none" spc="0">
                          <a:solidFill>
                            <a:schemeClr val="tx1"/>
                          </a:solidFill>
                        </a:rPr>
                        <a:t>Technological </a:t>
                      </a:r>
                    </a:p>
                    <a:p>
                      <a:pPr algn="ctr"/>
                      <a:r>
                        <a:rPr lang="en-GB" sz="1100" b="1" cap="none" spc="0">
                          <a:solidFill>
                            <a:schemeClr val="tx1"/>
                          </a:solidFill>
                        </a:rPr>
                        <a:t>Factors</a:t>
                      </a:r>
                    </a:p>
                  </a:txBody>
                  <a:tcPr marL="46409" marR="120690" marT="13260" marB="99448" anchor="b"/>
                </a:tc>
                <a:tc>
                  <a:txBody>
                    <a:bodyPr/>
                    <a:lstStyle/>
                    <a:p>
                      <a:endParaRPr lang="en-GB" sz="1200" b="1" cap="none" spc="0">
                        <a:solidFill>
                          <a:schemeClr val="tx1"/>
                        </a:solidFill>
                      </a:endParaRPr>
                    </a:p>
                    <a:p>
                      <a:pPr algn="ctr"/>
                      <a:r>
                        <a:rPr lang="en-GB" sz="1100" b="1" cap="none" spc="0">
                          <a:solidFill>
                            <a:schemeClr val="tx1"/>
                          </a:solidFill>
                        </a:rPr>
                        <a:t>Legal Factors</a:t>
                      </a:r>
                    </a:p>
                  </a:txBody>
                  <a:tcPr marL="46409" marR="120690" marT="13260" marB="99448" anchor="b"/>
                </a:tc>
                <a:tc>
                  <a:txBody>
                    <a:bodyPr/>
                    <a:lstStyle/>
                    <a:p>
                      <a:endParaRPr lang="en-GB" sz="1200" b="1" cap="none" spc="0">
                        <a:solidFill>
                          <a:schemeClr val="tx1"/>
                        </a:solidFill>
                      </a:endParaRPr>
                    </a:p>
                    <a:p>
                      <a:pPr algn="ctr"/>
                      <a:r>
                        <a:rPr lang="en-GB" sz="1100" b="1" cap="none" spc="0">
                          <a:solidFill>
                            <a:schemeClr val="tx1"/>
                          </a:solidFill>
                        </a:rPr>
                        <a:t>Environmental Factors</a:t>
                      </a:r>
                      <a:endParaRPr lang="en-GB" sz="1100" b="1" cap="none" spc="0" dirty="0">
                        <a:solidFill>
                          <a:schemeClr val="tx1"/>
                        </a:solidFill>
                      </a:endParaRPr>
                    </a:p>
                  </a:txBody>
                  <a:tcPr marL="46409" marR="120690" marT="13260" marB="99448" anchor="b"/>
                </a:tc>
                <a:extLst>
                  <a:ext uri="{0D108BD9-81ED-4DB2-BD59-A6C34878D82A}">
                    <a16:rowId xmlns:a16="http://schemas.microsoft.com/office/drawing/2014/main" val="443778252"/>
                  </a:ext>
                </a:extLst>
              </a:tr>
              <a:tr h="1559312">
                <a:tc>
                  <a:txBody>
                    <a:bodyPr/>
                    <a:lstStyle/>
                    <a:p>
                      <a:pPr marL="285750" indent="-285750">
                        <a:buFont typeface="Wingdings" panose="05000000000000000000" pitchFamily="2" charset="2"/>
                        <a:buChar char="§"/>
                      </a:pPr>
                      <a:r>
                        <a:rPr lang="en-GB" sz="900" b="0" cap="none" spc="0">
                          <a:solidFill>
                            <a:schemeClr val="tx1"/>
                          </a:solidFill>
                        </a:rPr>
                        <a:t>Sub factor 1. </a:t>
                      </a:r>
                      <a:r>
                        <a:rPr lang="en-GB" sz="900" b="1" cap="none" spc="0">
                          <a:solidFill>
                            <a:schemeClr val="tx1"/>
                          </a:solidFill>
                        </a:rPr>
                        <a:t>covid restrictions</a:t>
                      </a:r>
                    </a:p>
                    <a:p>
                      <a:pPr marL="285750" indent="-285750">
                        <a:buFont typeface="Wingdings" panose="05000000000000000000" pitchFamily="2" charset="2"/>
                        <a:buChar char="§"/>
                      </a:pPr>
                      <a:r>
                        <a:rPr lang="en-GB" sz="900" b="0" cap="none" spc="0">
                          <a:solidFill>
                            <a:schemeClr val="tx1"/>
                          </a:solidFill>
                        </a:rPr>
                        <a:t>Sub factor 2. </a:t>
                      </a:r>
                      <a:r>
                        <a:rPr lang="en-GB" sz="900" b="1" cap="none" spc="0">
                          <a:solidFill>
                            <a:schemeClr val="tx1"/>
                          </a:solidFill>
                        </a:rPr>
                        <a:t>business rates</a:t>
                      </a:r>
                      <a:endParaRPr lang="en-GB" sz="900" b="1" cap="none" spc="0" dirty="0">
                        <a:solidFill>
                          <a:schemeClr val="tx1"/>
                        </a:solidFill>
                      </a:endParaRPr>
                    </a:p>
                  </a:txBody>
                  <a:tcPr marL="46409" marR="101518" marT="13260" marB="99448">
                    <a:solidFill>
                      <a:srgbClr val="FF0000">
                        <a:alpha val="20000"/>
                      </a:srgbClr>
                    </a:solidFill>
                  </a:tcPr>
                </a:tc>
                <a:tc>
                  <a:txBody>
                    <a:bodyPr/>
                    <a:lstStyle/>
                    <a:p>
                      <a:pPr marL="285750" indent="-285750">
                        <a:buFont typeface="Wingdings" panose="05000000000000000000" pitchFamily="2" charset="2"/>
                        <a:buChar char="§"/>
                      </a:pPr>
                      <a:r>
                        <a:rPr lang="en-GB" sz="900" b="0" cap="none" spc="0">
                          <a:solidFill>
                            <a:schemeClr val="tx1"/>
                          </a:solidFill>
                        </a:rPr>
                        <a:t>Sub factor 1. </a:t>
                      </a:r>
                      <a:r>
                        <a:rPr lang="en-GB" sz="900" b="1" cap="none" spc="0">
                          <a:solidFill>
                            <a:schemeClr val="tx1"/>
                          </a:solidFill>
                        </a:rPr>
                        <a:t>rising costs</a:t>
                      </a:r>
                    </a:p>
                    <a:p>
                      <a:pPr marL="285750" indent="-285750">
                        <a:buFont typeface="Wingdings" panose="05000000000000000000" pitchFamily="2" charset="2"/>
                        <a:buChar char="§"/>
                      </a:pPr>
                      <a:r>
                        <a:rPr lang="en-GB" sz="900" b="0" cap="none" spc="0">
                          <a:solidFill>
                            <a:schemeClr val="tx1"/>
                          </a:solidFill>
                        </a:rPr>
                        <a:t>Sub factor 2. </a:t>
                      </a:r>
                      <a:r>
                        <a:rPr lang="en-GB" sz="900" b="1" cap="none" spc="0">
                          <a:solidFill>
                            <a:schemeClr val="tx1"/>
                          </a:solidFill>
                        </a:rPr>
                        <a:t>inflation</a:t>
                      </a:r>
                    </a:p>
                    <a:p>
                      <a:endParaRPr lang="en-GB" sz="900" b="1" cap="none" spc="0" dirty="0">
                        <a:solidFill>
                          <a:schemeClr val="tx1"/>
                        </a:solidFill>
                      </a:endParaRPr>
                    </a:p>
                  </a:txBody>
                  <a:tcPr marL="46409" marR="101518" marT="13260" marB="99448">
                    <a:solidFill>
                      <a:srgbClr val="FFC000">
                        <a:alpha val="20000"/>
                      </a:srgbClr>
                    </a:solidFill>
                  </a:tcPr>
                </a:tc>
                <a:tc>
                  <a:txBody>
                    <a:bodyPr/>
                    <a:lstStyle/>
                    <a:p>
                      <a:pPr marL="285750" indent="-285750">
                        <a:buFont typeface="Wingdings" panose="05000000000000000000" pitchFamily="2" charset="2"/>
                        <a:buChar char="§"/>
                      </a:pPr>
                      <a:r>
                        <a:rPr lang="en-GB" sz="900" b="0" cap="none" spc="0">
                          <a:solidFill>
                            <a:schemeClr val="tx1"/>
                          </a:solidFill>
                        </a:rPr>
                        <a:t>Sub factor 1. </a:t>
                      </a:r>
                      <a:r>
                        <a:rPr lang="en-GB" sz="900" b="1" cap="none" spc="0">
                          <a:solidFill>
                            <a:schemeClr val="tx1"/>
                          </a:solidFill>
                        </a:rPr>
                        <a:t>homeworking</a:t>
                      </a:r>
                    </a:p>
                    <a:p>
                      <a:pPr marL="285750" indent="-285750">
                        <a:buFont typeface="Wingdings" panose="05000000000000000000" pitchFamily="2" charset="2"/>
                        <a:buChar char="§"/>
                      </a:pPr>
                      <a:r>
                        <a:rPr lang="en-GB" sz="900" b="0" cap="none" spc="0">
                          <a:solidFill>
                            <a:schemeClr val="tx1"/>
                          </a:solidFill>
                        </a:rPr>
                        <a:t>Sub factor 2. </a:t>
                      </a:r>
                      <a:r>
                        <a:rPr lang="en-GB" sz="900" b="1" cap="none" spc="0">
                          <a:solidFill>
                            <a:schemeClr val="tx1"/>
                          </a:solidFill>
                        </a:rPr>
                        <a:t>reduced footfall</a:t>
                      </a:r>
                    </a:p>
                    <a:p>
                      <a:endParaRPr lang="en-GB" sz="900" b="1" cap="none" spc="0" dirty="0">
                        <a:solidFill>
                          <a:schemeClr val="tx1"/>
                        </a:solidFill>
                      </a:endParaRPr>
                    </a:p>
                  </a:txBody>
                  <a:tcPr marL="46409" marR="101518" marT="13260" marB="99448">
                    <a:solidFill>
                      <a:srgbClr val="FFFF00">
                        <a:alpha val="20000"/>
                      </a:srgbClr>
                    </a:solidFill>
                  </a:tcPr>
                </a:tc>
                <a:tc>
                  <a:txBody>
                    <a:bodyPr/>
                    <a:lstStyle/>
                    <a:p>
                      <a:pPr marL="285750" indent="-285750">
                        <a:buFont typeface="Wingdings" panose="05000000000000000000" pitchFamily="2" charset="2"/>
                        <a:buChar char="§"/>
                      </a:pPr>
                      <a:r>
                        <a:rPr lang="en-GB" sz="900" b="0" cap="none" spc="0">
                          <a:solidFill>
                            <a:schemeClr val="tx1"/>
                          </a:solidFill>
                        </a:rPr>
                        <a:t>Sub factor 1. </a:t>
                      </a:r>
                      <a:r>
                        <a:rPr lang="en-GB" sz="900" b="1" cap="none" spc="0">
                          <a:solidFill>
                            <a:schemeClr val="tx1"/>
                          </a:solidFill>
                        </a:rPr>
                        <a:t>online ordering</a:t>
                      </a:r>
                    </a:p>
                    <a:p>
                      <a:pPr marL="285750" indent="-285750">
                        <a:buFont typeface="Wingdings" panose="05000000000000000000" pitchFamily="2" charset="2"/>
                        <a:buChar char="§"/>
                      </a:pPr>
                      <a:r>
                        <a:rPr lang="en-GB" sz="900" b="0" cap="none" spc="0">
                          <a:solidFill>
                            <a:schemeClr val="tx1"/>
                          </a:solidFill>
                        </a:rPr>
                        <a:t>Sub factor 2. </a:t>
                      </a:r>
                      <a:r>
                        <a:rPr lang="en-GB" sz="900" b="1" cap="none" spc="0">
                          <a:solidFill>
                            <a:schemeClr val="tx1"/>
                          </a:solidFill>
                        </a:rPr>
                        <a:t>pre ordering systems</a:t>
                      </a:r>
                    </a:p>
                    <a:p>
                      <a:endParaRPr lang="en-GB" sz="900" b="1" cap="none" spc="0" dirty="0">
                        <a:solidFill>
                          <a:schemeClr val="tx1"/>
                        </a:solidFill>
                      </a:endParaRPr>
                    </a:p>
                  </a:txBody>
                  <a:tcPr marL="46409" marR="101518" marT="13260" marB="99448">
                    <a:solidFill>
                      <a:srgbClr val="00B050">
                        <a:alpha val="20000"/>
                      </a:srgbClr>
                    </a:solidFill>
                  </a:tcPr>
                </a:tc>
                <a:tc>
                  <a:txBody>
                    <a:bodyPr/>
                    <a:lstStyle/>
                    <a:p>
                      <a:pPr marL="285750" indent="-285750">
                        <a:buFont typeface="Wingdings" panose="05000000000000000000" pitchFamily="2" charset="2"/>
                        <a:buChar char="§"/>
                      </a:pPr>
                      <a:r>
                        <a:rPr lang="en-GB" sz="900" b="0" cap="none" spc="0">
                          <a:solidFill>
                            <a:schemeClr val="tx1"/>
                          </a:solidFill>
                        </a:rPr>
                        <a:t>Sub factor 1. </a:t>
                      </a:r>
                      <a:r>
                        <a:rPr lang="en-GB" sz="900" b="1" cap="none" spc="0">
                          <a:solidFill>
                            <a:schemeClr val="tx1"/>
                          </a:solidFill>
                        </a:rPr>
                        <a:t>organic ingredients</a:t>
                      </a:r>
                    </a:p>
                    <a:p>
                      <a:pPr marL="285750" indent="-285750">
                        <a:buFont typeface="Wingdings" panose="05000000000000000000" pitchFamily="2" charset="2"/>
                        <a:buChar char="§"/>
                      </a:pPr>
                      <a:r>
                        <a:rPr lang="en-GB" sz="900" b="0" cap="none" spc="0">
                          <a:solidFill>
                            <a:schemeClr val="tx1"/>
                          </a:solidFill>
                        </a:rPr>
                        <a:t>Sub factor 2. </a:t>
                      </a:r>
                      <a:r>
                        <a:rPr lang="en-GB" sz="900" b="1" cap="none" spc="0">
                          <a:solidFill>
                            <a:schemeClr val="tx1"/>
                          </a:solidFill>
                        </a:rPr>
                        <a:t>crop failures</a:t>
                      </a:r>
                    </a:p>
                    <a:p>
                      <a:endParaRPr lang="en-GB" sz="900" b="1" cap="none" spc="0" dirty="0">
                        <a:solidFill>
                          <a:schemeClr val="tx1"/>
                        </a:solidFill>
                      </a:endParaRPr>
                    </a:p>
                  </a:txBody>
                  <a:tcPr marL="46409" marR="101518" marT="13260" marB="99448">
                    <a:solidFill>
                      <a:srgbClr val="0070C0">
                        <a:alpha val="20000"/>
                      </a:srgbClr>
                    </a:solidFill>
                  </a:tcPr>
                </a:tc>
                <a:tc>
                  <a:txBody>
                    <a:bodyPr/>
                    <a:lstStyle/>
                    <a:p>
                      <a:pPr marL="285750" indent="-285750">
                        <a:buFont typeface="Wingdings" panose="05000000000000000000" pitchFamily="2" charset="2"/>
                        <a:buChar char="§"/>
                      </a:pPr>
                      <a:r>
                        <a:rPr lang="en-GB" sz="900" b="0" cap="none" spc="0">
                          <a:solidFill>
                            <a:schemeClr val="tx1"/>
                          </a:solidFill>
                        </a:rPr>
                        <a:t>Sub factor 1. </a:t>
                      </a:r>
                      <a:r>
                        <a:rPr lang="en-GB" sz="900" b="1" cap="none" spc="0">
                          <a:solidFill>
                            <a:schemeClr val="tx1"/>
                          </a:solidFill>
                        </a:rPr>
                        <a:t>food safety</a:t>
                      </a:r>
                    </a:p>
                    <a:p>
                      <a:pPr marL="285750" indent="-285750">
                        <a:buFont typeface="Wingdings" panose="05000000000000000000" pitchFamily="2" charset="2"/>
                        <a:buChar char="§"/>
                      </a:pPr>
                      <a:r>
                        <a:rPr lang="en-GB" sz="900" b="0" cap="none" spc="0">
                          <a:solidFill>
                            <a:schemeClr val="tx1"/>
                          </a:solidFill>
                        </a:rPr>
                        <a:t>Sub factor 2. </a:t>
                      </a:r>
                      <a:r>
                        <a:rPr lang="en-GB" sz="900" b="1" cap="none" spc="0">
                          <a:solidFill>
                            <a:schemeClr val="tx1"/>
                          </a:solidFill>
                        </a:rPr>
                        <a:t>data protection</a:t>
                      </a:r>
                    </a:p>
                    <a:p>
                      <a:endParaRPr lang="en-GB" sz="900" b="1" cap="none" spc="0" dirty="0">
                        <a:solidFill>
                          <a:schemeClr val="tx1"/>
                        </a:solidFill>
                      </a:endParaRPr>
                    </a:p>
                  </a:txBody>
                  <a:tcPr marL="46409" marR="101518" marT="13260" marB="99448">
                    <a:solidFill>
                      <a:srgbClr val="7030A0">
                        <a:alpha val="20000"/>
                      </a:srgbClr>
                    </a:solidFill>
                  </a:tcPr>
                </a:tc>
                <a:extLst>
                  <a:ext uri="{0D108BD9-81ED-4DB2-BD59-A6C34878D82A}">
                    <a16:rowId xmlns:a16="http://schemas.microsoft.com/office/drawing/2014/main" val="1611890335"/>
                  </a:ext>
                </a:extLst>
              </a:tr>
            </a:tbl>
          </a:graphicData>
        </a:graphic>
      </p:graphicFrame>
    </p:spTree>
    <p:extLst>
      <p:ext uri="{BB962C8B-B14F-4D97-AF65-F5344CB8AC3E}">
        <p14:creationId xmlns:p14="http://schemas.microsoft.com/office/powerpoint/2010/main" val="29227021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E8FAA-DCE8-C627-FD41-E191F8177C63}"/>
              </a:ext>
            </a:extLst>
          </p:cNvPr>
          <p:cNvSpPr>
            <a:spLocks noGrp="1"/>
          </p:cNvSpPr>
          <p:nvPr>
            <p:ph type="title"/>
          </p:nvPr>
        </p:nvSpPr>
        <p:spPr>
          <a:xfrm>
            <a:off x="2790694" y="66018"/>
            <a:ext cx="6353306" cy="877756"/>
          </a:xfrm>
        </p:spPr>
        <p:txBody>
          <a:bodyPr/>
          <a:lstStyle/>
          <a:p>
            <a:r>
              <a:rPr lang="en-US" b="1" dirty="0"/>
              <a:t>Cause-and-Effect Model</a:t>
            </a:r>
          </a:p>
        </p:txBody>
      </p:sp>
      <p:sp>
        <p:nvSpPr>
          <p:cNvPr id="3" name="Content Placeholder 2">
            <a:extLst>
              <a:ext uri="{FF2B5EF4-FFF2-40B4-BE49-F238E27FC236}">
                <a16:creationId xmlns:a16="http://schemas.microsoft.com/office/drawing/2014/main" id="{62B315FD-6AC3-1865-C91E-04F80D0CB200}"/>
              </a:ext>
            </a:extLst>
          </p:cNvPr>
          <p:cNvSpPr>
            <a:spLocks noGrp="1"/>
          </p:cNvSpPr>
          <p:nvPr>
            <p:ph sz="half" idx="1"/>
          </p:nvPr>
        </p:nvSpPr>
        <p:spPr>
          <a:xfrm>
            <a:off x="142294" y="1189684"/>
            <a:ext cx="3629442" cy="5602298"/>
          </a:xfrm>
        </p:spPr>
        <p:txBody>
          <a:bodyPr>
            <a:normAutofit/>
          </a:bodyPr>
          <a:lstStyle/>
          <a:p>
            <a:pPr marL="0" indent="0">
              <a:buNone/>
            </a:pPr>
            <a:r>
              <a:rPr lang="en-US" b="1" dirty="0"/>
              <a:t>What is the Cause-and-Effect Model?</a:t>
            </a:r>
          </a:p>
          <a:p>
            <a:pPr marL="0" indent="0">
              <a:buNone/>
            </a:pPr>
            <a:r>
              <a:rPr lang="en-US" dirty="0"/>
              <a:t>The Cause-and-Effect Model, is a problem-solving technique used to identify, organise and analyse the root causes of a problem. It assists organisations to move beyond symptoms to underlying factors contributing to an issue </a:t>
            </a:r>
            <a:r>
              <a:rPr lang="en-GB" dirty="0"/>
              <a:t>(Ishikawa, 1986). </a:t>
            </a:r>
            <a:endParaRPr lang="en-US" dirty="0"/>
          </a:p>
          <a:p>
            <a:pPr marL="0" indent="0">
              <a:buNone/>
            </a:pPr>
            <a:endParaRPr lang="en-US" dirty="0"/>
          </a:p>
          <a:p>
            <a:pPr marL="0" indent="0">
              <a:buNone/>
            </a:pPr>
            <a:r>
              <a:rPr lang="en-US" b="1" dirty="0"/>
              <a:t>Where did it come from?</a:t>
            </a:r>
          </a:p>
          <a:p>
            <a:pPr marL="0" indent="0">
              <a:buNone/>
            </a:pPr>
            <a:r>
              <a:rPr lang="en-US" dirty="0"/>
              <a:t>This model was developed by Kaoru Ishikawa in the 1960s as part of quality management practices. It was created to enable teams to systematically identify root causes of problems and improve processes.</a:t>
            </a:r>
          </a:p>
          <a:p>
            <a:pPr marL="0" indent="0">
              <a:buNone/>
            </a:pPr>
            <a:endParaRPr lang="en-US" dirty="0"/>
          </a:p>
          <a:p>
            <a:endParaRPr lang="en-US" dirty="0"/>
          </a:p>
        </p:txBody>
      </p:sp>
      <p:sp>
        <p:nvSpPr>
          <p:cNvPr id="4" name="Content Placeholder 3">
            <a:extLst>
              <a:ext uri="{FF2B5EF4-FFF2-40B4-BE49-F238E27FC236}">
                <a16:creationId xmlns:a16="http://schemas.microsoft.com/office/drawing/2014/main" id="{3F36839F-FC75-C091-926E-6126D8F3B3D6}"/>
              </a:ext>
            </a:extLst>
          </p:cNvPr>
          <p:cNvSpPr>
            <a:spLocks noGrp="1"/>
          </p:cNvSpPr>
          <p:nvPr>
            <p:ph sz="half" idx="2"/>
          </p:nvPr>
        </p:nvSpPr>
        <p:spPr>
          <a:xfrm>
            <a:off x="3785322" y="1189684"/>
            <a:ext cx="8250798" cy="1886025"/>
          </a:xfrm>
        </p:spPr>
        <p:txBody>
          <a:bodyPr>
            <a:normAutofit/>
          </a:bodyPr>
          <a:lstStyle/>
          <a:p>
            <a:pPr marL="0" indent="0">
              <a:buNone/>
            </a:pPr>
            <a:r>
              <a:rPr lang="en-US" b="1" dirty="0"/>
              <a:t>How is it used?</a:t>
            </a:r>
          </a:p>
          <a:p>
            <a:pPr marL="0" indent="0">
              <a:buNone/>
            </a:pPr>
            <a:r>
              <a:rPr lang="en-US" dirty="0"/>
              <a:t>The problem or effect is shown at the top of the diagram, with possible causes grouped into categories. Then, teams drill down into each category to find the root causes of the problem. The model supports structured problem solving and allows organisations to prevent recurring problems by identifying their root causes (Sproull, 2018).</a:t>
            </a:r>
          </a:p>
          <a:p>
            <a:endParaRPr lang="en-US" dirty="0"/>
          </a:p>
        </p:txBody>
      </p:sp>
      <p:sp>
        <p:nvSpPr>
          <p:cNvPr id="6" name="TextBox 5">
            <a:extLst>
              <a:ext uri="{FF2B5EF4-FFF2-40B4-BE49-F238E27FC236}">
                <a16:creationId xmlns:a16="http://schemas.microsoft.com/office/drawing/2014/main" id="{CC909175-3102-84B5-FAB6-87A5D95B722A}"/>
              </a:ext>
            </a:extLst>
          </p:cNvPr>
          <p:cNvSpPr txBox="1"/>
          <p:nvPr/>
        </p:nvSpPr>
        <p:spPr>
          <a:xfrm>
            <a:off x="3785322" y="3429000"/>
            <a:ext cx="3875793" cy="3139321"/>
          </a:xfrm>
          <a:prstGeom prst="rect">
            <a:avLst/>
          </a:prstGeom>
          <a:noFill/>
        </p:spPr>
        <p:txBody>
          <a:bodyPr wrap="square" rtlCol="0">
            <a:spAutoFit/>
          </a:bodyPr>
          <a:lstStyle/>
          <a:p>
            <a:r>
              <a:rPr lang="en-GB" b="1" dirty="0">
                <a:solidFill>
                  <a:srgbClr val="00B050"/>
                </a:solidFill>
              </a:rPr>
              <a:t>Benefits</a:t>
            </a:r>
          </a:p>
          <a:p>
            <a:pPr marL="285750" indent="-285750">
              <a:buFont typeface="Arial" panose="020B0604020202020204" pitchFamily="34" charset="0"/>
              <a:buChar char="•"/>
            </a:pPr>
            <a:r>
              <a:rPr lang="en-GB" dirty="0"/>
              <a:t> Identifies root causes rather than symptoms.</a:t>
            </a:r>
          </a:p>
          <a:p>
            <a:pPr marL="285750" indent="-285750">
              <a:buFont typeface="Arial" panose="020B0604020202020204" pitchFamily="34" charset="0"/>
              <a:buChar char="•"/>
            </a:pPr>
            <a:r>
              <a:rPr lang="en-GB" dirty="0"/>
              <a:t>Encourages teamwork and brainstorming.</a:t>
            </a:r>
          </a:p>
          <a:p>
            <a:pPr marL="285750" indent="-285750">
              <a:buFont typeface="Arial" panose="020B0604020202020204" pitchFamily="34" charset="0"/>
              <a:buChar char="•"/>
            </a:pPr>
            <a:r>
              <a:rPr lang="en-GB" dirty="0"/>
              <a:t>Provides a structured approach to problem solving.</a:t>
            </a:r>
          </a:p>
          <a:p>
            <a:pPr marL="285750" indent="-285750">
              <a:buFont typeface="Arial" panose="020B0604020202020204" pitchFamily="34" charset="0"/>
              <a:buChar char="•"/>
            </a:pPr>
            <a:r>
              <a:rPr lang="en-GB" dirty="0"/>
              <a:t>Helps prevent problems from recurring.</a:t>
            </a:r>
          </a:p>
          <a:p>
            <a:pPr marL="285750" indent="-285750">
              <a:buFont typeface="Arial" panose="020B0604020202020204" pitchFamily="34" charset="0"/>
              <a:buChar char="•"/>
            </a:pPr>
            <a:r>
              <a:rPr lang="en-GB" dirty="0"/>
              <a:t>Easy to understand and apply (Sproull, 2018).</a:t>
            </a:r>
          </a:p>
        </p:txBody>
      </p:sp>
      <p:sp>
        <p:nvSpPr>
          <p:cNvPr id="7" name="TextBox 6">
            <a:extLst>
              <a:ext uri="{FF2B5EF4-FFF2-40B4-BE49-F238E27FC236}">
                <a16:creationId xmlns:a16="http://schemas.microsoft.com/office/drawing/2014/main" id="{896A6187-B158-BA91-D88C-0282A6526084}"/>
              </a:ext>
            </a:extLst>
          </p:cNvPr>
          <p:cNvSpPr txBox="1"/>
          <p:nvPr/>
        </p:nvSpPr>
        <p:spPr>
          <a:xfrm>
            <a:off x="7674701" y="3428999"/>
            <a:ext cx="4539848" cy="3139321"/>
          </a:xfrm>
          <a:prstGeom prst="rect">
            <a:avLst/>
          </a:prstGeom>
          <a:noFill/>
        </p:spPr>
        <p:txBody>
          <a:bodyPr wrap="square" rtlCol="0">
            <a:spAutoFit/>
          </a:bodyPr>
          <a:lstStyle/>
          <a:p>
            <a:r>
              <a:rPr lang="en-GB" b="1" dirty="0">
                <a:solidFill>
                  <a:srgbClr val="FF0000"/>
                </a:solidFill>
              </a:rPr>
              <a:t>Criticisms</a:t>
            </a:r>
          </a:p>
          <a:p>
            <a:pPr marL="285750" indent="-285750">
              <a:buFont typeface="Arial" panose="020B0604020202020204" pitchFamily="34" charset="0"/>
              <a:buChar char="•"/>
            </a:pPr>
            <a:r>
              <a:rPr lang="en-GB" dirty="0"/>
              <a:t>Relies heavily on participant knowledge and judgement.</a:t>
            </a:r>
          </a:p>
          <a:p>
            <a:pPr marL="285750" indent="-285750">
              <a:buFont typeface="Arial" panose="020B0604020202020204" pitchFamily="34" charset="0"/>
              <a:buChar char="•"/>
            </a:pPr>
            <a:r>
              <a:rPr lang="en-GB" dirty="0"/>
              <a:t>Does not show the importance of individual causes.</a:t>
            </a:r>
          </a:p>
          <a:p>
            <a:pPr marL="285750" indent="-285750">
              <a:buFont typeface="Arial" panose="020B0604020202020204" pitchFamily="34" charset="0"/>
              <a:buChar char="•"/>
            </a:pPr>
            <a:r>
              <a:rPr lang="en-GB" dirty="0"/>
              <a:t>Can become complex when many causes are identified.</a:t>
            </a:r>
          </a:p>
          <a:p>
            <a:pPr marL="285750" indent="-285750">
              <a:buFont typeface="Arial" panose="020B0604020202020204" pitchFamily="34" charset="0"/>
              <a:buChar char="•"/>
            </a:pPr>
            <a:r>
              <a:rPr lang="en-GB" dirty="0"/>
              <a:t>May require additional analysis to verify root causes.</a:t>
            </a:r>
          </a:p>
          <a:p>
            <a:pPr marL="285750" indent="-285750">
              <a:buFont typeface="Arial" panose="020B0604020202020204" pitchFamily="34" charset="0"/>
              <a:buChar char="•"/>
            </a:pPr>
            <a:r>
              <a:rPr lang="en-GB" dirty="0"/>
              <a:t>Does not provide solutions, only possible causes (Sproull, 2018).</a:t>
            </a:r>
          </a:p>
        </p:txBody>
      </p:sp>
    </p:spTree>
    <p:extLst>
      <p:ext uri="{BB962C8B-B14F-4D97-AF65-F5344CB8AC3E}">
        <p14:creationId xmlns:p14="http://schemas.microsoft.com/office/powerpoint/2010/main" val="3229779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B999AA8B-E81E-5E84-3652-B3E58CA5835E}"/>
              </a:ext>
            </a:extLst>
          </p:cNvPr>
          <p:cNvCxnSpPr>
            <a:cxnSpLocks/>
          </p:cNvCxnSpPr>
          <p:nvPr/>
        </p:nvCxnSpPr>
        <p:spPr>
          <a:xfrm>
            <a:off x="5164407" y="2056275"/>
            <a:ext cx="1994220" cy="1351879"/>
          </a:xfrm>
          <a:prstGeom prst="line">
            <a:avLst/>
          </a:prstGeom>
          <a:ln w="25400">
            <a:solidFill>
              <a:srgbClr val="FFFF00"/>
            </a:solidFill>
          </a:ln>
        </p:spPr>
        <p:style>
          <a:lnRef idx="1">
            <a:schemeClr val="dk1"/>
          </a:lnRef>
          <a:fillRef idx="0">
            <a:schemeClr val="dk1"/>
          </a:fillRef>
          <a:effectRef idx="0">
            <a:schemeClr val="dk1"/>
          </a:effectRef>
          <a:fontRef idx="minor">
            <a:schemeClr val="tx1"/>
          </a:fontRef>
        </p:style>
      </p:cxnSp>
      <p:cxnSp>
        <p:nvCxnSpPr>
          <p:cNvPr id="24" name="Straight Connector 23">
            <a:extLst>
              <a:ext uri="{FF2B5EF4-FFF2-40B4-BE49-F238E27FC236}">
                <a16:creationId xmlns:a16="http://schemas.microsoft.com/office/drawing/2014/main" id="{519D4CF2-4749-02D0-780C-0B2A73B78AAC}"/>
              </a:ext>
            </a:extLst>
          </p:cNvPr>
          <p:cNvCxnSpPr>
            <a:cxnSpLocks/>
          </p:cNvCxnSpPr>
          <p:nvPr/>
        </p:nvCxnSpPr>
        <p:spPr>
          <a:xfrm>
            <a:off x="3657446" y="2147511"/>
            <a:ext cx="1911328" cy="1260643"/>
          </a:xfrm>
          <a:prstGeom prst="line">
            <a:avLst/>
          </a:prstGeom>
          <a:ln w="25400">
            <a:solidFill>
              <a:srgbClr val="FFC000"/>
            </a:solidFill>
          </a:ln>
        </p:spPr>
        <p:style>
          <a:lnRef idx="1">
            <a:schemeClr val="dk1"/>
          </a:lnRef>
          <a:fillRef idx="0">
            <a:schemeClr val="dk1"/>
          </a:fillRef>
          <a:effectRef idx="0">
            <a:schemeClr val="dk1"/>
          </a:effectRef>
          <a:fontRef idx="minor">
            <a:schemeClr val="tx1"/>
          </a:fontRef>
        </p:style>
      </p:cxnSp>
      <p:cxnSp>
        <p:nvCxnSpPr>
          <p:cNvPr id="22" name="Straight Connector 21">
            <a:extLst>
              <a:ext uri="{FF2B5EF4-FFF2-40B4-BE49-F238E27FC236}">
                <a16:creationId xmlns:a16="http://schemas.microsoft.com/office/drawing/2014/main" id="{57ECA676-F9D4-1779-56A8-053302FC5B31}"/>
              </a:ext>
            </a:extLst>
          </p:cNvPr>
          <p:cNvCxnSpPr>
            <a:cxnSpLocks/>
          </p:cNvCxnSpPr>
          <p:nvPr/>
        </p:nvCxnSpPr>
        <p:spPr>
          <a:xfrm flipH="1">
            <a:off x="3856591" y="3404003"/>
            <a:ext cx="1681917" cy="1592067"/>
          </a:xfrm>
          <a:prstGeom prst="line">
            <a:avLst/>
          </a:prstGeom>
          <a:ln w="25400">
            <a:solidFill>
              <a:srgbClr val="0070C0"/>
            </a:solidFill>
          </a:ln>
        </p:spPr>
        <p:style>
          <a:lnRef idx="1">
            <a:schemeClr val="dk1"/>
          </a:lnRef>
          <a:fillRef idx="0">
            <a:schemeClr val="dk1"/>
          </a:fillRef>
          <a:effectRef idx="0">
            <a:schemeClr val="dk1"/>
          </a:effectRef>
          <a:fontRef idx="minor">
            <a:schemeClr val="tx1"/>
          </a:fontRef>
        </p:style>
      </p:cxnSp>
      <p:sp>
        <p:nvSpPr>
          <p:cNvPr id="7" name="Rectangle 6">
            <a:extLst>
              <a:ext uri="{FF2B5EF4-FFF2-40B4-BE49-F238E27FC236}">
                <a16:creationId xmlns:a16="http://schemas.microsoft.com/office/drawing/2014/main" id="{680B94CF-A407-8F1E-A17C-94C5D2636620}"/>
              </a:ext>
            </a:extLst>
          </p:cNvPr>
          <p:cNvSpPr/>
          <p:nvPr/>
        </p:nvSpPr>
        <p:spPr>
          <a:xfrm>
            <a:off x="827362" y="4484898"/>
            <a:ext cx="1914694" cy="509050"/>
          </a:xfrm>
          <a:prstGeom prst="rect">
            <a:avLst/>
          </a:prstGeom>
          <a:solidFill>
            <a:srgbClr val="00B050"/>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materials</a:t>
            </a:r>
          </a:p>
        </p:txBody>
      </p:sp>
      <p:sp>
        <p:nvSpPr>
          <p:cNvPr id="8" name="Rectangle 7">
            <a:extLst>
              <a:ext uri="{FF2B5EF4-FFF2-40B4-BE49-F238E27FC236}">
                <a16:creationId xmlns:a16="http://schemas.microsoft.com/office/drawing/2014/main" id="{55EF3F98-D945-8108-0514-9D2F8CB55086}"/>
              </a:ext>
            </a:extLst>
          </p:cNvPr>
          <p:cNvSpPr/>
          <p:nvPr/>
        </p:nvSpPr>
        <p:spPr>
          <a:xfrm>
            <a:off x="289434" y="1622726"/>
            <a:ext cx="1843350" cy="522514"/>
          </a:xfrm>
          <a:prstGeom prst="rect">
            <a:avLst/>
          </a:prstGeom>
          <a:solidFill>
            <a:srgbClr val="FF0000"/>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methods</a:t>
            </a:r>
          </a:p>
        </p:txBody>
      </p:sp>
      <p:sp>
        <p:nvSpPr>
          <p:cNvPr id="9" name="Rectangle 8">
            <a:extLst>
              <a:ext uri="{FF2B5EF4-FFF2-40B4-BE49-F238E27FC236}">
                <a16:creationId xmlns:a16="http://schemas.microsoft.com/office/drawing/2014/main" id="{57731818-BC88-C06B-11A6-2D7BD616A59B}"/>
              </a:ext>
            </a:extLst>
          </p:cNvPr>
          <p:cNvSpPr/>
          <p:nvPr/>
        </p:nvSpPr>
        <p:spPr>
          <a:xfrm>
            <a:off x="3073459" y="4529264"/>
            <a:ext cx="2011310" cy="488295"/>
          </a:xfrm>
          <a:prstGeom prst="rect">
            <a:avLst/>
          </a:prstGeom>
          <a:solidFill>
            <a:srgbClr val="00B0F0"/>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measurement</a:t>
            </a:r>
          </a:p>
        </p:txBody>
      </p:sp>
      <p:sp>
        <p:nvSpPr>
          <p:cNvPr id="10" name="Rectangle 9">
            <a:extLst>
              <a:ext uri="{FF2B5EF4-FFF2-40B4-BE49-F238E27FC236}">
                <a16:creationId xmlns:a16="http://schemas.microsoft.com/office/drawing/2014/main" id="{AA837DEB-3611-4908-7AF7-42149DD4862B}"/>
              </a:ext>
            </a:extLst>
          </p:cNvPr>
          <p:cNvSpPr/>
          <p:nvPr/>
        </p:nvSpPr>
        <p:spPr>
          <a:xfrm>
            <a:off x="2551472" y="1624729"/>
            <a:ext cx="1758428" cy="522514"/>
          </a:xfrm>
          <a:prstGeom prst="rect">
            <a:avLst/>
          </a:prstGeom>
          <a:solidFill>
            <a:srgbClr val="FFC000"/>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machines</a:t>
            </a:r>
          </a:p>
        </p:txBody>
      </p:sp>
      <p:sp>
        <p:nvSpPr>
          <p:cNvPr id="11" name="Rectangle 10">
            <a:extLst>
              <a:ext uri="{FF2B5EF4-FFF2-40B4-BE49-F238E27FC236}">
                <a16:creationId xmlns:a16="http://schemas.microsoft.com/office/drawing/2014/main" id="{9F5829F4-714B-7DC3-873F-9B83FD17A8EA}"/>
              </a:ext>
            </a:extLst>
          </p:cNvPr>
          <p:cNvSpPr/>
          <p:nvPr/>
        </p:nvSpPr>
        <p:spPr>
          <a:xfrm>
            <a:off x="5422187" y="4528279"/>
            <a:ext cx="2015245" cy="503527"/>
          </a:xfrm>
          <a:prstGeom prst="rect">
            <a:avLst/>
          </a:prstGeom>
          <a:solidFill>
            <a:srgbClr val="7030A0"/>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environment</a:t>
            </a:r>
          </a:p>
        </p:txBody>
      </p:sp>
      <p:sp>
        <p:nvSpPr>
          <p:cNvPr id="13" name="Rectangle 12">
            <a:extLst>
              <a:ext uri="{FF2B5EF4-FFF2-40B4-BE49-F238E27FC236}">
                <a16:creationId xmlns:a16="http://schemas.microsoft.com/office/drawing/2014/main" id="{441A5A62-A6C1-1506-4A94-6025711D4BCF}"/>
              </a:ext>
            </a:extLst>
          </p:cNvPr>
          <p:cNvSpPr/>
          <p:nvPr/>
        </p:nvSpPr>
        <p:spPr>
          <a:xfrm>
            <a:off x="4718345" y="1607855"/>
            <a:ext cx="1758428" cy="522514"/>
          </a:xfrm>
          <a:prstGeom prst="rect">
            <a:avLst/>
          </a:prstGeom>
          <a:solidFill>
            <a:srgbClr val="FFFF00"/>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people</a:t>
            </a:r>
          </a:p>
        </p:txBody>
      </p:sp>
      <p:cxnSp>
        <p:nvCxnSpPr>
          <p:cNvPr id="18" name="Straight Connector 17">
            <a:extLst>
              <a:ext uri="{FF2B5EF4-FFF2-40B4-BE49-F238E27FC236}">
                <a16:creationId xmlns:a16="http://schemas.microsoft.com/office/drawing/2014/main" id="{A45618A2-4236-3F10-5BD3-2B40534FE00D}"/>
              </a:ext>
            </a:extLst>
          </p:cNvPr>
          <p:cNvCxnSpPr>
            <a:cxnSpLocks/>
          </p:cNvCxnSpPr>
          <p:nvPr/>
        </p:nvCxnSpPr>
        <p:spPr>
          <a:xfrm flipH="1">
            <a:off x="5867579" y="3404003"/>
            <a:ext cx="1303132" cy="1455212"/>
          </a:xfrm>
          <a:prstGeom prst="line">
            <a:avLst/>
          </a:prstGeom>
          <a:ln w="25400">
            <a:solidFill>
              <a:srgbClr val="7030A0"/>
            </a:solidFill>
          </a:ln>
        </p:spPr>
        <p:style>
          <a:lnRef idx="1">
            <a:schemeClr val="dk1"/>
          </a:lnRef>
          <a:fillRef idx="0">
            <a:schemeClr val="dk1"/>
          </a:fillRef>
          <a:effectRef idx="0">
            <a:schemeClr val="dk1"/>
          </a:effectRef>
          <a:fontRef idx="minor">
            <a:schemeClr val="tx1"/>
          </a:fontRef>
        </p:style>
      </p:cxnSp>
      <p:cxnSp>
        <p:nvCxnSpPr>
          <p:cNvPr id="21" name="Straight Connector 20">
            <a:extLst>
              <a:ext uri="{FF2B5EF4-FFF2-40B4-BE49-F238E27FC236}">
                <a16:creationId xmlns:a16="http://schemas.microsoft.com/office/drawing/2014/main" id="{9C27D8B0-1D9C-B875-C52F-3C0D0C840FC7}"/>
              </a:ext>
            </a:extLst>
          </p:cNvPr>
          <p:cNvCxnSpPr>
            <a:cxnSpLocks/>
          </p:cNvCxnSpPr>
          <p:nvPr/>
        </p:nvCxnSpPr>
        <p:spPr>
          <a:xfrm flipH="1">
            <a:off x="1719131" y="3408154"/>
            <a:ext cx="1494087" cy="1466524"/>
          </a:xfrm>
          <a:prstGeom prst="line">
            <a:avLst/>
          </a:prstGeom>
          <a:ln w="25400">
            <a:solidFill>
              <a:srgbClr val="00B050"/>
            </a:solidFill>
          </a:ln>
        </p:spPr>
        <p:style>
          <a:lnRef idx="1">
            <a:schemeClr val="dk1"/>
          </a:lnRef>
          <a:fillRef idx="0">
            <a:schemeClr val="dk1"/>
          </a:fillRef>
          <a:effectRef idx="0">
            <a:schemeClr val="dk1"/>
          </a:effectRef>
          <a:fontRef idx="minor">
            <a:schemeClr val="tx1"/>
          </a:fontRef>
        </p:style>
      </p:cxnSp>
      <p:cxnSp>
        <p:nvCxnSpPr>
          <p:cNvPr id="23" name="Straight Connector 22">
            <a:extLst>
              <a:ext uri="{FF2B5EF4-FFF2-40B4-BE49-F238E27FC236}">
                <a16:creationId xmlns:a16="http://schemas.microsoft.com/office/drawing/2014/main" id="{5671131C-EFD4-DD54-9ECB-8411763A698A}"/>
              </a:ext>
            </a:extLst>
          </p:cNvPr>
          <p:cNvCxnSpPr>
            <a:cxnSpLocks/>
          </p:cNvCxnSpPr>
          <p:nvPr/>
        </p:nvCxnSpPr>
        <p:spPr>
          <a:xfrm>
            <a:off x="1375997" y="2203248"/>
            <a:ext cx="1848122" cy="1197800"/>
          </a:xfrm>
          <a:prstGeom prst="line">
            <a:avLst/>
          </a:prstGeom>
          <a:ln w="25400">
            <a:solidFill>
              <a:srgbClr val="FF0000"/>
            </a:solidFill>
          </a:ln>
        </p:spPr>
        <p:style>
          <a:lnRef idx="1">
            <a:schemeClr val="dk1"/>
          </a:lnRef>
          <a:fillRef idx="0">
            <a:schemeClr val="dk1"/>
          </a:fillRef>
          <a:effectRef idx="0">
            <a:schemeClr val="dk1"/>
          </a:effectRef>
          <a:fontRef idx="minor">
            <a:schemeClr val="tx1"/>
          </a:fontRef>
        </p:style>
      </p:cxnSp>
      <p:sp>
        <p:nvSpPr>
          <p:cNvPr id="40" name="Rectangle 39">
            <a:extLst>
              <a:ext uri="{FF2B5EF4-FFF2-40B4-BE49-F238E27FC236}">
                <a16:creationId xmlns:a16="http://schemas.microsoft.com/office/drawing/2014/main" id="{50EED31C-3BF3-8639-89FC-1348978C8E68}"/>
              </a:ext>
            </a:extLst>
          </p:cNvPr>
          <p:cNvSpPr/>
          <p:nvPr/>
        </p:nvSpPr>
        <p:spPr>
          <a:xfrm>
            <a:off x="675759" y="2150173"/>
            <a:ext cx="1843349" cy="47834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No delivery service</a:t>
            </a:r>
          </a:p>
        </p:txBody>
      </p:sp>
      <p:sp>
        <p:nvSpPr>
          <p:cNvPr id="42" name="Rectangle 41">
            <a:extLst>
              <a:ext uri="{FF2B5EF4-FFF2-40B4-BE49-F238E27FC236}">
                <a16:creationId xmlns:a16="http://schemas.microsoft.com/office/drawing/2014/main" id="{58CA8585-4471-7589-15B3-AB1AC64E2D20}"/>
              </a:ext>
            </a:extLst>
          </p:cNvPr>
          <p:cNvSpPr/>
          <p:nvPr/>
        </p:nvSpPr>
        <p:spPr>
          <a:xfrm>
            <a:off x="1272268" y="2636346"/>
            <a:ext cx="1832191" cy="43866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Limited preordering</a:t>
            </a:r>
          </a:p>
        </p:txBody>
      </p:sp>
      <p:sp>
        <p:nvSpPr>
          <p:cNvPr id="43" name="Rectangle 42">
            <a:extLst>
              <a:ext uri="{FF2B5EF4-FFF2-40B4-BE49-F238E27FC236}">
                <a16:creationId xmlns:a16="http://schemas.microsoft.com/office/drawing/2014/main" id="{0E53EBF1-B78D-81DF-A4D5-2FE9177B579F}"/>
              </a:ext>
            </a:extLst>
          </p:cNvPr>
          <p:cNvSpPr/>
          <p:nvPr/>
        </p:nvSpPr>
        <p:spPr>
          <a:xfrm>
            <a:off x="3680840" y="2619617"/>
            <a:ext cx="1758427" cy="47236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Limited digital systems</a:t>
            </a:r>
          </a:p>
        </p:txBody>
      </p:sp>
      <p:sp>
        <p:nvSpPr>
          <p:cNvPr id="44" name="Rectangle 43">
            <a:extLst>
              <a:ext uri="{FF2B5EF4-FFF2-40B4-BE49-F238E27FC236}">
                <a16:creationId xmlns:a16="http://schemas.microsoft.com/office/drawing/2014/main" id="{1EA7FDD2-D7AA-D756-F1B5-09D8BB1BF7B8}"/>
              </a:ext>
            </a:extLst>
          </p:cNvPr>
          <p:cNvSpPr/>
          <p:nvPr/>
        </p:nvSpPr>
        <p:spPr>
          <a:xfrm>
            <a:off x="2990695" y="2150173"/>
            <a:ext cx="1758428" cy="47906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Lack of online ordering</a:t>
            </a:r>
          </a:p>
        </p:txBody>
      </p:sp>
      <p:sp>
        <p:nvSpPr>
          <p:cNvPr id="45" name="Rectangle 44">
            <a:extLst>
              <a:ext uri="{FF2B5EF4-FFF2-40B4-BE49-F238E27FC236}">
                <a16:creationId xmlns:a16="http://schemas.microsoft.com/office/drawing/2014/main" id="{AF5E37DE-6053-F6F7-6AC4-C18C1E4FF0A9}"/>
              </a:ext>
            </a:extLst>
          </p:cNvPr>
          <p:cNvSpPr/>
          <p:nvPr/>
        </p:nvSpPr>
        <p:spPr>
          <a:xfrm>
            <a:off x="6045586" y="2837091"/>
            <a:ext cx="1758428" cy="469624"/>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Staff time constraints</a:t>
            </a:r>
          </a:p>
        </p:txBody>
      </p:sp>
      <p:sp>
        <p:nvSpPr>
          <p:cNvPr id="46" name="Rectangle 45">
            <a:extLst>
              <a:ext uri="{FF2B5EF4-FFF2-40B4-BE49-F238E27FC236}">
                <a16:creationId xmlns:a16="http://schemas.microsoft.com/office/drawing/2014/main" id="{1BB26299-AA8C-D7C7-A646-E1625A73C34F}"/>
              </a:ext>
            </a:extLst>
          </p:cNvPr>
          <p:cNvSpPr/>
          <p:nvPr/>
        </p:nvSpPr>
        <p:spPr>
          <a:xfrm>
            <a:off x="5205843" y="2150173"/>
            <a:ext cx="2135680" cy="68691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Shops closing in retail park (out of jobs)</a:t>
            </a:r>
          </a:p>
        </p:txBody>
      </p:sp>
      <p:sp>
        <p:nvSpPr>
          <p:cNvPr id="47" name="Rectangle 46">
            <a:extLst>
              <a:ext uri="{FF2B5EF4-FFF2-40B4-BE49-F238E27FC236}">
                <a16:creationId xmlns:a16="http://schemas.microsoft.com/office/drawing/2014/main" id="{04116C00-0335-A42B-7336-5C727C5C5DAF}"/>
              </a:ext>
            </a:extLst>
          </p:cNvPr>
          <p:cNvSpPr/>
          <p:nvPr/>
        </p:nvSpPr>
        <p:spPr>
          <a:xfrm>
            <a:off x="5907125" y="3572375"/>
            <a:ext cx="1994172" cy="509461"/>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Reduced footfall</a:t>
            </a:r>
          </a:p>
        </p:txBody>
      </p:sp>
      <p:sp>
        <p:nvSpPr>
          <p:cNvPr id="48" name="Rectangle 47">
            <a:extLst>
              <a:ext uri="{FF2B5EF4-FFF2-40B4-BE49-F238E27FC236}">
                <a16:creationId xmlns:a16="http://schemas.microsoft.com/office/drawing/2014/main" id="{09DFBC05-5061-C1A7-11B3-42E5BDA37BEC}"/>
              </a:ext>
            </a:extLst>
          </p:cNvPr>
          <p:cNvSpPr/>
          <p:nvPr/>
        </p:nvSpPr>
        <p:spPr>
          <a:xfrm>
            <a:off x="5666550" y="4090244"/>
            <a:ext cx="2012318" cy="42378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Cost of living crisis</a:t>
            </a:r>
          </a:p>
        </p:txBody>
      </p:sp>
      <p:sp>
        <p:nvSpPr>
          <p:cNvPr id="49" name="Rectangle 48">
            <a:extLst>
              <a:ext uri="{FF2B5EF4-FFF2-40B4-BE49-F238E27FC236}">
                <a16:creationId xmlns:a16="http://schemas.microsoft.com/office/drawing/2014/main" id="{3ABA9088-A0AF-DE00-CD88-339C62E2E449}"/>
              </a:ext>
            </a:extLst>
          </p:cNvPr>
          <p:cNvSpPr/>
          <p:nvPr/>
        </p:nvSpPr>
        <p:spPr>
          <a:xfrm>
            <a:off x="3707127" y="3556452"/>
            <a:ext cx="2015245" cy="47650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Rising ingredient costs</a:t>
            </a:r>
          </a:p>
        </p:txBody>
      </p:sp>
      <p:sp>
        <p:nvSpPr>
          <p:cNvPr id="50" name="Rectangle 49">
            <a:extLst>
              <a:ext uri="{FF2B5EF4-FFF2-40B4-BE49-F238E27FC236}">
                <a16:creationId xmlns:a16="http://schemas.microsoft.com/office/drawing/2014/main" id="{262D2BCB-D396-31FE-9406-09C04F35F976}"/>
              </a:ext>
            </a:extLst>
          </p:cNvPr>
          <p:cNvSpPr/>
          <p:nvPr/>
        </p:nvSpPr>
        <p:spPr>
          <a:xfrm>
            <a:off x="3308009" y="4041201"/>
            <a:ext cx="1993712" cy="472831"/>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No sales trend monitoring</a:t>
            </a:r>
          </a:p>
        </p:txBody>
      </p:sp>
      <p:sp>
        <p:nvSpPr>
          <p:cNvPr id="51" name="Rectangle 50">
            <a:extLst>
              <a:ext uri="{FF2B5EF4-FFF2-40B4-BE49-F238E27FC236}">
                <a16:creationId xmlns:a16="http://schemas.microsoft.com/office/drawing/2014/main" id="{D0DF897F-BF73-50FD-02A1-75B3EEA24FC3}"/>
              </a:ext>
            </a:extLst>
          </p:cNvPr>
          <p:cNvSpPr/>
          <p:nvPr/>
        </p:nvSpPr>
        <p:spPr>
          <a:xfrm>
            <a:off x="1501761" y="3572375"/>
            <a:ext cx="1889028" cy="43110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Rising ingredient costs</a:t>
            </a:r>
          </a:p>
        </p:txBody>
      </p:sp>
      <p:sp>
        <p:nvSpPr>
          <p:cNvPr id="52" name="Rectangle 51">
            <a:extLst>
              <a:ext uri="{FF2B5EF4-FFF2-40B4-BE49-F238E27FC236}">
                <a16:creationId xmlns:a16="http://schemas.microsoft.com/office/drawing/2014/main" id="{8ADD8EFC-5206-A2CC-0F39-7E68B74FFB6A}"/>
              </a:ext>
            </a:extLst>
          </p:cNvPr>
          <p:cNvSpPr/>
          <p:nvPr/>
        </p:nvSpPr>
        <p:spPr>
          <a:xfrm>
            <a:off x="1076001" y="4032961"/>
            <a:ext cx="1914694" cy="45405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Crop failure</a:t>
            </a:r>
          </a:p>
        </p:txBody>
      </p:sp>
      <p:sp>
        <p:nvSpPr>
          <p:cNvPr id="57" name="TextBox 56">
            <a:extLst>
              <a:ext uri="{FF2B5EF4-FFF2-40B4-BE49-F238E27FC236}">
                <a16:creationId xmlns:a16="http://schemas.microsoft.com/office/drawing/2014/main" id="{4F3FDACC-2A51-F77D-AD90-C7E15EC7D462}"/>
              </a:ext>
            </a:extLst>
          </p:cNvPr>
          <p:cNvSpPr txBox="1"/>
          <p:nvPr/>
        </p:nvSpPr>
        <p:spPr>
          <a:xfrm>
            <a:off x="9523374" y="347709"/>
            <a:ext cx="2693781" cy="6340197"/>
          </a:xfrm>
          <a:prstGeom prst="rect">
            <a:avLst/>
          </a:prstGeom>
          <a:noFill/>
        </p:spPr>
        <p:txBody>
          <a:bodyPr wrap="square" rtlCol="0">
            <a:spAutoFit/>
          </a:bodyPr>
          <a:lstStyle/>
          <a:p>
            <a:r>
              <a:rPr lang="en-US" sz="1400" dirty="0"/>
              <a:t>Impact: Declining sales and profits.</a:t>
            </a:r>
          </a:p>
          <a:p>
            <a:endParaRPr lang="en-US" sz="1400" dirty="0"/>
          </a:p>
          <a:p>
            <a:r>
              <a:rPr lang="en-US" sz="1400" dirty="0">
                <a:solidFill>
                  <a:srgbClr val="FFFF00"/>
                </a:solidFill>
              </a:rPr>
              <a:t>People</a:t>
            </a:r>
            <a:r>
              <a:rPr lang="en-US" sz="1400" dirty="0"/>
              <a:t>: Fewer customers in store, as most shops in Retail Centre have closed,  staff too busy to answer calls due to hybrid working.</a:t>
            </a:r>
          </a:p>
          <a:p>
            <a:endParaRPr lang="en-US" sz="1400" dirty="0"/>
          </a:p>
          <a:p>
            <a:r>
              <a:rPr lang="en-US" sz="1400" dirty="0">
                <a:solidFill>
                  <a:srgbClr val="FF0000"/>
                </a:solidFill>
              </a:rPr>
              <a:t>Methods</a:t>
            </a:r>
            <a:r>
              <a:rPr lang="en-US" sz="1400" dirty="0"/>
              <a:t>: There is no delivery service and no efficient pre-ordering system in the bakery.</a:t>
            </a:r>
          </a:p>
          <a:p>
            <a:endParaRPr lang="en-US" sz="1400" dirty="0"/>
          </a:p>
          <a:p>
            <a:r>
              <a:rPr lang="en-US" sz="1400" dirty="0">
                <a:solidFill>
                  <a:srgbClr val="00B050"/>
                </a:solidFill>
              </a:rPr>
              <a:t>Materials</a:t>
            </a:r>
            <a:r>
              <a:rPr lang="en-US" sz="1400" dirty="0"/>
              <a:t>: Organic ingredients are more expensive and harder to come by.</a:t>
            </a:r>
          </a:p>
          <a:p>
            <a:endParaRPr lang="en-US" sz="1400" dirty="0"/>
          </a:p>
          <a:p>
            <a:r>
              <a:rPr lang="en-US" sz="1400" dirty="0">
                <a:solidFill>
                  <a:srgbClr val="FFC000"/>
                </a:solidFill>
              </a:rPr>
              <a:t>Machines/Technology</a:t>
            </a:r>
            <a:r>
              <a:rPr lang="en-US" sz="1400" dirty="0"/>
              <a:t>: Absence of digital technology leads to customer inconvenience.</a:t>
            </a:r>
          </a:p>
          <a:p>
            <a:endParaRPr lang="en-US" sz="1400" dirty="0"/>
          </a:p>
          <a:p>
            <a:r>
              <a:rPr lang="en-US" sz="1400" dirty="0">
                <a:solidFill>
                  <a:srgbClr val="7030A0"/>
                </a:solidFill>
              </a:rPr>
              <a:t>Environment</a:t>
            </a:r>
            <a:r>
              <a:rPr lang="en-US" sz="1400" dirty="0"/>
              <a:t>: Economic pressures and lower footfall have dulled demand.</a:t>
            </a:r>
          </a:p>
          <a:p>
            <a:endParaRPr lang="en-US" sz="1400" dirty="0"/>
          </a:p>
          <a:p>
            <a:r>
              <a:rPr lang="en-US" sz="1400" dirty="0">
                <a:solidFill>
                  <a:srgbClr val="0070C0"/>
                </a:solidFill>
              </a:rPr>
              <a:t>Measurement</a:t>
            </a:r>
            <a:r>
              <a:rPr lang="en-US" sz="1400" dirty="0"/>
              <a:t>: Prices of ingredients fluctuate making it harder to track and may not be tracking sales trends regularly to catch problems early.</a:t>
            </a:r>
          </a:p>
        </p:txBody>
      </p:sp>
      <p:sp>
        <p:nvSpPr>
          <p:cNvPr id="6" name="Rectangle 5">
            <a:extLst>
              <a:ext uri="{FF2B5EF4-FFF2-40B4-BE49-F238E27FC236}">
                <a16:creationId xmlns:a16="http://schemas.microsoft.com/office/drawing/2014/main" id="{A6BEC81E-F8D4-DA21-B5C8-527E55EA98EC}"/>
              </a:ext>
            </a:extLst>
          </p:cNvPr>
          <p:cNvSpPr/>
          <p:nvPr/>
        </p:nvSpPr>
        <p:spPr>
          <a:xfrm>
            <a:off x="7509062" y="3055119"/>
            <a:ext cx="1970554" cy="708197"/>
          </a:xfrm>
          <a:prstGeom prst="rect">
            <a:avLst/>
          </a:prstGeom>
          <a:solidFill>
            <a:schemeClr val="tx1"/>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solidFill>
                  <a:schemeClr val="bg1"/>
                </a:solidFill>
              </a:rPr>
              <a:t>Root problem</a:t>
            </a:r>
          </a:p>
        </p:txBody>
      </p:sp>
      <p:cxnSp>
        <p:nvCxnSpPr>
          <p:cNvPr id="4" name="Straight Connector 3">
            <a:extLst>
              <a:ext uri="{FF2B5EF4-FFF2-40B4-BE49-F238E27FC236}">
                <a16:creationId xmlns:a16="http://schemas.microsoft.com/office/drawing/2014/main" id="{65E56344-1352-17CA-BD80-7BFE1DF6AD70}"/>
              </a:ext>
            </a:extLst>
          </p:cNvPr>
          <p:cNvCxnSpPr>
            <a:cxnSpLocks/>
          </p:cNvCxnSpPr>
          <p:nvPr/>
        </p:nvCxnSpPr>
        <p:spPr>
          <a:xfrm flipV="1">
            <a:off x="382772" y="3402525"/>
            <a:ext cx="7126290" cy="26475"/>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84" name="TextBox 83">
            <a:extLst>
              <a:ext uri="{FF2B5EF4-FFF2-40B4-BE49-F238E27FC236}">
                <a16:creationId xmlns:a16="http://schemas.microsoft.com/office/drawing/2014/main" id="{A8941F41-667B-D8A6-1B83-F49C2BD4413A}"/>
              </a:ext>
            </a:extLst>
          </p:cNvPr>
          <p:cNvSpPr txBox="1"/>
          <p:nvPr/>
        </p:nvSpPr>
        <p:spPr>
          <a:xfrm>
            <a:off x="2146656" y="22233"/>
            <a:ext cx="6783703" cy="584775"/>
          </a:xfrm>
          <a:prstGeom prst="rect">
            <a:avLst/>
          </a:prstGeom>
          <a:noFill/>
        </p:spPr>
        <p:txBody>
          <a:bodyPr wrap="square" rtlCol="0">
            <a:spAutoFit/>
          </a:bodyPr>
          <a:lstStyle/>
          <a:p>
            <a:pPr algn="ctr"/>
            <a:r>
              <a:rPr lang="en-US" sz="3200" b="1" dirty="0"/>
              <a:t>Cause-and-Effect Model</a:t>
            </a:r>
          </a:p>
        </p:txBody>
      </p:sp>
      <p:sp>
        <p:nvSpPr>
          <p:cNvPr id="85" name="TextBox 84">
            <a:extLst>
              <a:ext uri="{FF2B5EF4-FFF2-40B4-BE49-F238E27FC236}">
                <a16:creationId xmlns:a16="http://schemas.microsoft.com/office/drawing/2014/main" id="{4D1E0CE0-F193-CCE7-5CE8-D22B4DDF8327}"/>
              </a:ext>
            </a:extLst>
          </p:cNvPr>
          <p:cNvSpPr txBox="1"/>
          <p:nvPr/>
        </p:nvSpPr>
        <p:spPr>
          <a:xfrm>
            <a:off x="771573" y="651029"/>
            <a:ext cx="8751801" cy="646331"/>
          </a:xfrm>
          <a:prstGeom prst="rect">
            <a:avLst/>
          </a:prstGeom>
          <a:noFill/>
        </p:spPr>
        <p:txBody>
          <a:bodyPr wrap="square" rtlCol="0">
            <a:spAutoFit/>
          </a:bodyPr>
          <a:lstStyle/>
          <a:p>
            <a:r>
              <a:rPr lang="en-GB" dirty="0"/>
              <a:t>The Cause-and-Effect Model helps organisations identify the root causes of problems and supports effective decision-making (Slack and Brandon-Jones, 2022).</a:t>
            </a:r>
            <a:endParaRPr lang="en-US" dirty="0"/>
          </a:p>
        </p:txBody>
      </p:sp>
      <p:sp>
        <p:nvSpPr>
          <p:cNvPr id="88" name="Rectangle 2">
            <a:extLst>
              <a:ext uri="{FF2B5EF4-FFF2-40B4-BE49-F238E27FC236}">
                <a16:creationId xmlns:a16="http://schemas.microsoft.com/office/drawing/2014/main" id="{B952962C-1A52-95D9-EA62-438FCA9B59C1}"/>
              </a:ext>
            </a:extLst>
          </p:cNvPr>
          <p:cNvSpPr>
            <a:spLocks noChangeArrowheads="1"/>
          </p:cNvSpPr>
          <p:nvPr/>
        </p:nvSpPr>
        <p:spPr bwMode="auto">
          <a:xfrm>
            <a:off x="444890" y="6027475"/>
            <a:ext cx="8879297"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lang="en-US" altLang="en-US" dirty="0"/>
              <a:t>Slack, N. and Brandon-Jones, A. (2022) Operations and process management: principles and practice for strategic impact. 7th </a:t>
            </a:r>
            <a:r>
              <a:rPr lang="en-US" altLang="en-US" dirty="0" err="1"/>
              <a:t>edn</a:t>
            </a:r>
            <a:r>
              <a:rPr lang="en-US" altLang="en-US" dirty="0"/>
              <a:t>. Harlow: Pearson.</a:t>
            </a:r>
          </a:p>
        </p:txBody>
      </p:sp>
    </p:spTree>
    <p:extLst>
      <p:ext uri="{BB962C8B-B14F-4D97-AF65-F5344CB8AC3E}">
        <p14:creationId xmlns:p14="http://schemas.microsoft.com/office/powerpoint/2010/main" val="6814036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F0CE0-22D0-A8C1-67EE-7D450CE0D1E2}"/>
              </a:ext>
            </a:extLst>
          </p:cNvPr>
          <p:cNvSpPr>
            <a:spLocks noGrp="1"/>
          </p:cNvSpPr>
          <p:nvPr>
            <p:ph type="title"/>
          </p:nvPr>
        </p:nvSpPr>
        <p:spPr>
          <a:xfrm>
            <a:off x="5281327" y="195005"/>
            <a:ext cx="5925310" cy="1174991"/>
          </a:xfrm>
        </p:spPr>
        <p:txBody>
          <a:bodyPr>
            <a:normAutofit/>
          </a:bodyPr>
          <a:lstStyle/>
          <a:p>
            <a:r>
              <a:rPr lang="en-US" sz="2400"/>
              <a:t>Key findings</a:t>
            </a:r>
          </a:p>
        </p:txBody>
      </p:sp>
      <p:pic>
        <p:nvPicPr>
          <p:cNvPr id="6" name="Picture 5" descr="Magnifying glass showing decling performance">
            <a:extLst>
              <a:ext uri="{FF2B5EF4-FFF2-40B4-BE49-F238E27FC236}">
                <a16:creationId xmlns:a16="http://schemas.microsoft.com/office/drawing/2014/main" id="{4FFE48F0-AEFC-84A1-49C6-638DF7A643B3}"/>
              </a:ext>
            </a:extLst>
          </p:cNvPr>
          <p:cNvPicPr>
            <a:picLocks noChangeAspect="1"/>
          </p:cNvPicPr>
          <p:nvPr/>
        </p:nvPicPr>
        <p:blipFill>
          <a:blip r:embed="rId2"/>
          <a:srcRect l="20774" r="33895" b="-1"/>
          <a:stretch>
            <a:fillRect/>
          </a:stretch>
        </p:blipFill>
        <p:spPr>
          <a:xfrm>
            <a:off x="20" y="10"/>
            <a:ext cx="4657325" cy="6857990"/>
          </a:xfrm>
          <a:prstGeom prst="rect">
            <a:avLst/>
          </a:prstGeom>
        </p:spPr>
      </p:pic>
      <p:sp>
        <p:nvSpPr>
          <p:cNvPr id="3" name="Content Placeholder 2">
            <a:extLst>
              <a:ext uri="{FF2B5EF4-FFF2-40B4-BE49-F238E27FC236}">
                <a16:creationId xmlns:a16="http://schemas.microsoft.com/office/drawing/2014/main" id="{901F79CF-6861-12AB-0352-F313DAF74558}"/>
              </a:ext>
            </a:extLst>
          </p:cNvPr>
          <p:cNvSpPr>
            <a:spLocks noGrp="1"/>
          </p:cNvSpPr>
          <p:nvPr>
            <p:ph idx="1"/>
          </p:nvPr>
        </p:nvSpPr>
        <p:spPr>
          <a:xfrm>
            <a:off x="4870730" y="1660977"/>
            <a:ext cx="6746504" cy="4439377"/>
          </a:xfrm>
        </p:spPr>
        <p:txBody>
          <a:bodyPr>
            <a:normAutofit/>
          </a:bodyPr>
          <a:lstStyle/>
          <a:p>
            <a:pPr>
              <a:lnSpc>
                <a:spcPct val="90000"/>
              </a:lnSpc>
            </a:pPr>
            <a:r>
              <a:rPr lang="en-US" sz="1400" b="1" dirty="0"/>
              <a:t>1. Changes in Customer </a:t>
            </a:r>
            <a:r>
              <a:rPr lang="en-US" sz="1400" b="1" dirty="0" err="1"/>
              <a:t>Behaviour</a:t>
            </a:r>
            <a:r>
              <a:rPr lang="en-US" sz="1400" b="1" dirty="0"/>
              <a:t> Have Led to Lower Demand</a:t>
            </a:r>
          </a:p>
          <a:p>
            <a:pPr marL="0" indent="0">
              <a:lnSpc>
                <a:spcPct val="90000"/>
              </a:lnSpc>
              <a:buNone/>
            </a:pPr>
            <a:r>
              <a:rPr lang="en-US" sz="1400" dirty="0"/>
              <a:t>Sales have been stagnant, with the bakery’s traditional customer base significantly eroded by hybrid working patterns, lower footfall in retail parks and customer preference for convenience services.</a:t>
            </a:r>
          </a:p>
          <a:p>
            <a:pPr>
              <a:lnSpc>
                <a:spcPct val="90000"/>
              </a:lnSpc>
            </a:pPr>
            <a:r>
              <a:rPr lang="en-US" sz="1400" b="1" dirty="0"/>
              <a:t>2. Economic Forces Outside of Our Control Are Raising Costs</a:t>
            </a:r>
          </a:p>
          <a:p>
            <a:pPr marL="0" indent="0">
              <a:lnSpc>
                <a:spcPct val="90000"/>
              </a:lnSpc>
              <a:buNone/>
            </a:pPr>
            <a:r>
              <a:rPr lang="en-US" sz="1400" dirty="0"/>
              <a:t>The PESTEL analysis identified a number of economic challenges impacting profitability and long-term business viability, including increased utility bills, rent, insurance costs and volatile organic ingredient prices.</a:t>
            </a:r>
          </a:p>
          <a:p>
            <a:pPr>
              <a:lnSpc>
                <a:spcPct val="90000"/>
              </a:lnSpc>
            </a:pPr>
            <a:r>
              <a:rPr lang="en-US" sz="1400" b="1" dirty="0"/>
              <a:t>3. Growth is limited by operational constraints</a:t>
            </a:r>
          </a:p>
          <a:p>
            <a:pPr marL="0" indent="0">
              <a:lnSpc>
                <a:spcPct val="90000"/>
              </a:lnSpc>
              <a:buNone/>
            </a:pPr>
            <a:r>
              <a:rPr lang="en-US" sz="1400" dirty="0"/>
              <a:t>The Cause-and-Effect analysis identified the absence of delivery service, limited pre-order capacity and no digital ordering systems as the primary internal issues that are preventing the business from meeting the evolving needs of customers.</a:t>
            </a:r>
          </a:p>
          <a:p>
            <a:pPr>
              <a:lnSpc>
                <a:spcPct val="90000"/>
              </a:lnSpc>
            </a:pPr>
            <a:r>
              <a:rPr lang="en-US" sz="1400" b="1" dirty="0"/>
              <a:t>4. The Biggest Digital Transformation Opportunity</a:t>
            </a:r>
          </a:p>
          <a:p>
            <a:pPr marL="0" indent="0">
              <a:lnSpc>
                <a:spcPct val="90000"/>
              </a:lnSpc>
              <a:buNone/>
            </a:pPr>
            <a:r>
              <a:rPr lang="en-US" sz="1400" dirty="0"/>
              <a:t>The customers’ demand for delivery and pre-order services indicates that the investment in digital solutions can enhance customers’ convenience, increase sales, and help Basil’s Bakery to adapt to the changes of the external environment.</a:t>
            </a:r>
          </a:p>
          <a:p>
            <a:pPr>
              <a:lnSpc>
                <a:spcPct val="90000"/>
              </a:lnSpc>
            </a:pPr>
            <a:endParaRPr lang="en-US" sz="1100" dirty="0"/>
          </a:p>
          <a:p>
            <a:pPr>
              <a:lnSpc>
                <a:spcPct val="90000"/>
              </a:lnSpc>
            </a:pPr>
            <a:endParaRPr lang="en-US" sz="1100" dirty="0"/>
          </a:p>
        </p:txBody>
      </p:sp>
    </p:spTree>
    <p:extLst>
      <p:ext uri="{BB962C8B-B14F-4D97-AF65-F5344CB8AC3E}">
        <p14:creationId xmlns:p14="http://schemas.microsoft.com/office/powerpoint/2010/main" val="16964555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C73E29-9D73-1E0C-E29F-D9E8EE32EC51}"/>
              </a:ext>
            </a:extLst>
          </p:cNvPr>
          <p:cNvSpPr>
            <a:spLocks noGrp="1"/>
          </p:cNvSpPr>
          <p:nvPr>
            <p:ph type="title"/>
          </p:nvPr>
        </p:nvSpPr>
        <p:spPr>
          <a:xfrm>
            <a:off x="2231136" y="133419"/>
            <a:ext cx="7729728" cy="1188720"/>
          </a:xfrm>
        </p:spPr>
        <p:txBody>
          <a:bodyPr/>
          <a:lstStyle/>
          <a:p>
            <a:r>
              <a:rPr lang="en-US" dirty="0"/>
              <a:t>Reference List</a:t>
            </a:r>
          </a:p>
        </p:txBody>
      </p:sp>
      <p:sp>
        <p:nvSpPr>
          <p:cNvPr id="3" name="Content Placeholder 2">
            <a:extLst>
              <a:ext uri="{FF2B5EF4-FFF2-40B4-BE49-F238E27FC236}">
                <a16:creationId xmlns:a16="http://schemas.microsoft.com/office/drawing/2014/main" id="{6F6253A5-3B7C-C74C-407C-CF2EAB7B0E56}"/>
              </a:ext>
            </a:extLst>
          </p:cNvPr>
          <p:cNvSpPr>
            <a:spLocks noGrp="1"/>
          </p:cNvSpPr>
          <p:nvPr>
            <p:ph idx="1"/>
          </p:nvPr>
        </p:nvSpPr>
        <p:spPr>
          <a:xfrm>
            <a:off x="2231136" y="1878008"/>
            <a:ext cx="7729728" cy="4209618"/>
          </a:xfrm>
        </p:spPr>
        <p:txBody>
          <a:bodyPr/>
          <a:lstStyle/>
          <a:p>
            <a:r>
              <a:rPr lang="en-US" altLang="en-US" dirty="0"/>
              <a:t>Weatherston, J., Brooks, I. and Wilkinson, G. (2010) The International Business Environment: Challenges and Changes. 2nd </a:t>
            </a:r>
            <a:r>
              <a:rPr lang="en-US" altLang="en-US" dirty="0" err="1"/>
              <a:t>edn</a:t>
            </a:r>
            <a:r>
              <a:rPr lang="en-US" altLang="en-US" dirty="0"/>
              <a:t>. Harlow: Prentice Hall</a:t>
            </a:r>
          </a:p>
          <a:p>
            <a:r>
              <a:rPr lang="en-US" altLang="en-US" dirty="0"/>
              <a:t>Sproull, B. (2018) The problem-solving, problem-prevention and decision-making guide: </a:t>
            </a:r>
            <a:r>
              <a:rPr lang="en-US" altLang="en-US" dirty="0" err="1"/>
              <a:t>organised</a:t>
            </a:r>
            <a:r>
              <a:rPr lang="en-US" altLang="en-US" dirty="0"/>
              <a:t> and systematic roadmaps for managers. 2nd </a:t>
            </a:r>
            <a:r>
              <a:rPr lang="en-US" altLang="en-US" dirty="0" err="1"/>
              <a:t>edn</a:t>
            </a:r>
            <a:r>
              <a:rPr lang="en-US" altLang="en-US" dirty="0"/>
              <a:t>. New York: Productivity Press.</a:t>
            </a:r>
          </a:p>
          <a:p>
            <a:r>
              <a:rPr lang="en-US" altLang="en-US" dirty="0"/>
              <a:t>Slack, N. and Brandon-Jones, A. (2022) Operations and process management: principles and practice for strategic impact. 7th </a:t>
            </a:r>
            <a:r>
              <a:rPr lang="en-US" altLang="en-US" dirty="0" err="1"/>
              <a:t>edn</a:t>
            </a:r>
            <a:r>
              <a:rPr lang="en-US" altLang="en-US" dirty="0"/>
              <a:t>. Harlow: Pearson.</a:t>
            </a:r>
          </a:p>
          <a:p>
            <a:r>
              <a:rPr lang="en-US" altLang="en-US" dirty="0"/>
              <a:t>Ishikawa, K. (1986) Guide to Quality Control. Asian Productivity Organization</a:t>
            </a:r>
          </a:p>
          <a:p>
            <a:r>
              <a:rPr lang="en-GB" dirty="0"/>
              <a:t>Johnson, G., Scholes, K. and Whittington, R. (2017) Exploring Strategy: Text and Cases. 11th </a:t>
            </a:r>
            <a:r>
              <a:rPr lang="en-GB" dirty="0" err="1"/>
              <a:t>edn</a:t>
            </a:r>
            <a:r>
              <a:rPr lang="en-GB" dirty="0"/>
              <a:t>. Pearson.</a:t>
            </a:r>
          </a:p>
          <a:p>
            <a:endParaRPr lang="en-US" altLang="en-US" dirty="0"/>
          </a:p>
          <a:p>
            <a:endParaRPr lang="en-US" altLang="en-US" dirty="0"/>
          </a:p>
          <a:p>
            <a:endParaRPr lang="en-US" altLang="en-US" dirty="0">
              <a:latin typeface="Arial" panose="020B0604020202020204" pitchFamily="34" charset="0"/>
            </a:endParaRPr>
          </a:p>
          <a:p>
            <a:endParaRPr lang="en-US" altLang="en-US" dirty="0"/>
          </a:p>
          <a:p>
            <a:endParaRPr lang="en-US" dirty="0"/>
          </a:p>
        </p:txBody>
      </p:sp>
      <p:sp>
        <p:nvSpPr>
          <p:cNvPr id="6" name="Rectangle 3">
            <a:extLst>
              <a:ext uri="{FF2B5EF4-FFF2-40B4-BE49-F238E27FC236}">
                <a16:creationId xmlns:a16="http://schemas.microsoft.com/office/drawing/2014/main" id="{D90F9A9C-92B4-5935-DC01-FB10EDB3D77A}"/>
              </a:ext>
            </a:extLst>
          </p:cNvPr>
          <p:cNvSpPr>
            <a:spLocks noChangeArrowheads="1"/>
          </p:cNvSpPr>
          <p:nvPr/>
        </p:nvSpPr>
        <p:spPr bwMode="auto">
          <a:xfrm>
            <a:off x="496389" y="5441295"/>
            <a:ext cx="248786"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FFFFFF"/>
                </a:solidFill>
                <a:effectLst/>
                <a:latin typeface="Arial" panose="020B0604020202020204" pitchFamily="34" charset="0"/>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0894311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51D74-96CE-5F24-958B-A462AE9CA961}"/>
              </a:ext>
            </a:extLst>
          </p:cNvPr>
          <p:cNvSpPr>
            <a:spLocks noGrp="1"/>
          </p:cNvSpPr>
          <p:nvPr>
            <p:ph type="ctrTitle"/>
          </p:nvPr>
        </p:nvSpPr>
        <p:spPr>
          <a:xfrm>
            <a:off x="1524000" y="1831788"/>
            <a:ext cx="9144000" cy="2387600"/>
          </a:xfrm>
        </p:spPr>
        <p:txBody>
          <a:bodyPr/>
          <a:lstStyle/>
          <a:p>
            <a:r>
              <a:rPr lang="en-US" dirty="0"/>
              <a:t>Thanks for listening</a:t>
            </a:r>
          </a:p>
        </p:txBody>
      </p:sp>
      <p:sp>
        <p:nvSpPr>
          <p:cNvPr id="3" name="Subtitle 2">
            <a:extLst>
              <a:ext uri="{FF2B5EF4-FFF2-40B4-BE49-F238E27FC236}">
                <a16:creationId xmlns:a16="http://schemas.microsoft.com/office/drawing/2014/main" id="{5C3E98DE-BE8F-1209-5BCF-D7C7FAE35819}"/>
              </a:ext>
            </a:extLst>
          </p:cNvPr>
          <p:cNvSpPr>
            <a:spLocks noGrp="1"/>
          </p:cNvSpPr>
          <p:nvPr>
            <p:ph type="subTitle" idx="1"/>
          </p:nvPr>
        </p:nvSpPr>
        <p:spPr>
          <a:xfrm>
            <a:off x="1524000" y="4693171"/>
            <a:ext cx="9144000" cy="1655762"/>
          </a:xfrm>
        </p:spPr>
        <p:txBody>
          <a:bodyPr>
            <a:normAutofit/>
          </a:bodyPr>
          <a:lstStyle/>
          <a:p>
            <a:r>
              <a:rPr lang="en-US" sz="3600" dirty="0">
                <a:solidFill>
                  <a:schemeClr val="bg1"/>
                </a:solidFill>
              </a:rPr>
              <a:t>Any questions?</a:t>
            </a:r>
          </a:p>
        </p:txBody>
      </p:sp>
    </p:spTree>
    <p:extLst>
      <p:ext uri="{BB962C8B-B14F-4D97-AF65-F5344CB8AC3E}">
        <p14:creationId xmlns:p14="http://schemas.microsoft.com/office/powerpoint/2010/main" val="488494870"/>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Parcel</Template>
  <TotalTime>14182</TotalTime>
  <Words>1450</Words>
  <Application>Microsoft Macintosh PowerPoint</Application>
  <PresentationFormat>Widescreen</PresentationFormat>
  <Paragraphs>177</Paragraphs>
  <Slides>11</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Arial</vt:lpstr>
      <vt:lpstr>Gill Sans MT</vt:lpstr>
      <vt:lpstr>Wingdings</vt:lpstr>
      <vt:lpstr>Parcel</vt:lpstr>
      <vt:lpstr>PowerPoint Presentation</vt:lpstr>
      <vt:lpstr>PowerPoint Presentation</vt:lpstr>
      <vt:lpstr>About Basil Bakery</vt:lpstr>
      <vt:lpstr>Problems Basil Bakery are facing now.</vt:lpstr>
      <vt:lpstr>PESTEL analysis</vt:lpstr>
      <vt:lpstr>PowerPoint Presentation</vt:lpstr>
      <vt:lpstr>Cause-and-Effect Model</vt:lpstr>
      <vt:lpstr>PowerPoint Presentation</vt:lpstr>
      <vt:lpstr>Key findings</vt:lpstr>
      <vt:lpstr>Reference List</vt:lpstr>
      <vt:lpstr>Thanks for listening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Olivia Chauhan (2526532)</dc:creator>
  <cp:lastModifiedBy>Olivia Chauhan (2526532)</cp:lastModifiedBy>
  <cp:revision>2</cp:revision>
  <dcterms:created xsi:type="dcterms:W3CDTF">2026-06-02T14:15:10Z</dcterms:created>
  <dcterms:modified xsi:type="dcterms:W3CDTF">2026-06-12T10:37:40Z</dcterms:modified>
</cp:coreProperties>
</file>