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81" r:id="rId8"/>
    <p:sldId id="282" r:id="rId9"/>
    <p:sldId id="283" r:id="rId10"/>
    <p:sldId id="284" r:id="rId11"/>
    <p:sldId id="286" r:id="rId12"/>
    <p:sldId id="287" r:id="rId13"/>
    <p:sldId id="280" r:id="rId14"/>
    <p:sldId id="276" r:id="rId15"/>
    <p:sldId id="277" r:id="rId16"/>
    <p:sldId id="278" r:id="rId17"/>
    <p:sldId id="264" r:id="rId18"/>
    <p:sldId id="265" r:id="rId19"/>
    <p:sldId id="266" r:id="rId20"/>
    <p:sldId id="267" r:id="rId21"/>
    <p:sldId id="268" r:id="rId22"/>
    <p:sldId id="269" r:id="rId23"/>
    <p:sldId id="270" r:id="rId24"/>
    <p:sldId id="271" r:id="rId25"/>
    <p:sldId id="273" r:id="rId26"/>
    <p:sldId id="279" r:id="rId27"/>
    <p:sldId id="274" r:id="rId28"/>
    <p:sldId id="275"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20/11/2024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20/11/2024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20/11/2024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mailto:Ken.dicks@uwtsd.ac.uk" TargetMode="Externa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lobalgoals.org/goals/16-peace-justice-and-strong-institution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z-rDTEnOIu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Profiling%20Exercise"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Re-cap%203%20Elements%20of%20sustainability.pptx"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imd.gov.wal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cutr.usf.edu/oldpubs/CIA/Chapter_4.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community%20mapping%20tension%20monitoring.pdf"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communityplanning.net/methods/community_profiling.php" TargetMode="External"/><Relationship Id="rId2" Type="http://schemas.openxmlformats.org/officeDocument/2006/relationships/hyperlink" Target="https://www.cutr.usf.edu/oldpubs/CIA/Chapter_4.pdf" TargetMode="External"/><Relationship Id="rId1" Type="http://schemas.openxmlformats.org/officeDocument/2006/relationships/slideLayout" Target="../slideLayouts/slideLayout2.xml"/><Relationship Id="rId6" Type="http://schemas.openxmlformats.org/officeDocument/2006/relationships/hyperlink" Target="https://www.open.edu/openlearn/mod/oucontent/view.php?id=99098&amp;section=3.4" TargetMode="External"/><Relationship Id="rId5" Type="http://schemas.openxmlformats.org/officeDocument/2006/relationships/hyperlink" Target="https://research-ebsco-com.ezproxy.uwtsd.ac.uk/c/onvpsy/viewer/pdf/fy4azs5pxj?route=details" TargetMode="External"/><Relationship Id="rId4" Type="http://schemas.openxmlformats.org/officeDocument/2006/relationships/hyperlink" Target="https://www.youtube.com/watch?v=z-rDTEnOIu8"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globalgoals.org/goals/16-peace-justice-and-strong-institutions/" TargetMode="External"/><Relationship Id="rId2" Type="http://schemas.openxmlformats.org/officeDocument/2006/relationships/hyperlink" Target="https://www.researchgate.net/publication/360271592_THE_ROLE_OF_COMMUNITY_PARTICIPATION_AND_COMMUNITY-BASED_PLANNING_IN_SUSTAINABLE_COMMUNITY_DEVELOPMENT" TargetMode="External"/><Relationship Id="rId1" Type="http://schemas.openxmlformats.org/officeDocument/2006/relationships/slideLayout" Target="../slideLayouts/slideLayout2.xml"/><Relationship Id="rId6" Type="http://schemas.openxmlformats.org/officeDocument/2006/relationships/hyperlink" Target="https://wimd.gov.wales/" TargetMode="External"/><Relationship Id="rId5" Type="http://schemas.openxmlformats.org/officeDocument/2006/relationships/hyperlink" Target="file:///C:\Users\ken.dicks\Downloads\community-mapping-tension-monitoring.pdf" TargetMode="External"/><Relationship Id="rId4" Type="http://schemas.openxmlformats.org/officeDocument/2006/relationships/hyperlink" Target="https://digitallibrary.un.org/record/3907375?v=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24128" y="332656"/>
            <a:ext cx="2808312" cy="2088232"/>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3347864" y="332656"/>
            <a:ext cx="2088232" cy="50405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5724128" y="2636912"/>
            <a:ext cx="2808312" cy="1224136"/>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611560" y="332656"/>
            <a:ext cx="2448272"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611560" y="2204864"/>
            <a:ext cx="2448272" cy="165618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3347864" y="980728"/>
            <a:ext cx="2088232" cy="288032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itle 1"/>
          <p:cNvSpPr txBox="1">
            <a:spLocks/>
          </p:cNvSpPr>
          <p:nvPr/>
        </p:nvSpPr>
        <p:spPr>
          <a:xfrm>
            <a:off x="251520" y="4365105"/>
            <a:ext cx="8640960" cy="648072"/>
          </a:xfrm>
          <a:prstGeom prst="rect">
            <a:avLst/>
          </a:prstGeom>
        </p:spPr>
        <p:txBody>
          <a:bodyP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a:t>ECSO6004: Sustainable Communities &amp; Global Development</a:t>
            </a:r>
          </a:p>
        </p:txBody>
      </p:sp>
      <p:sp>
        <p:nvSpPr>
          <p:cNvPr id="9" name="Subtitle 6"/>
          <p:cNvSpPr txBox="1">
            <a:spLocks/>
          </p:cNvSpPr>
          <p:nvPr/>
        </p:nvSpPr>
        <p:spPr>
          <a:xfrm>
            <a:off x="755576" y="5157190"/>
            <a:ext cx="7884876" cy="576065"/>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400" b="1" dirty="0"/>
              <a:t>Theme 5: Community Profiling for Sustainable Communities</a:t>
            </a:r>
            <a:r>
              <a:rPr lang="en-GB" sz="2400" dirty="0"/>
              <a:t>	</a:t>
            </a:r>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5576" y="2320718"/>
            <a:ext cx="2231266" cy="1378687"/>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5576" y="476672"/>
            <a:ext cx="2149582" cy="1437533"/>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868144" y="472868"/>
            <a:ext cx="2466975" cy="1847850"/>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474072" y="1119320"/>
            <a:ext cx="1781175" cy="2562225"/>
          </a:xfrm>
          <a:prstGeom prst="rect">
            <a:avLst/>
          </a:prstGeom>
        </p:spPr>
      </p:pic>
      <p:sp>
        <p:nvSpPr>
          <p:cNvPr id="14" name="TextBox 13"/>
          <p:cNvSpPr txBox="1"/>
          <p:nvPr/>
        </p:nvSpPr>
        <p:spPr>
          <a:xfrm>
            <a:off x="3059832" y="6237312"/>
            <a:ext cx="4680520" cy="369332"/>
          </a:xfrm>
          <a:prstGeom prst="rect">
            <a:avLst/>
          </a:prstGeom>
          <a:noFill/>
        </p:spPr>
        <p:txBody>
          <a:bodyPr wrap="square" rtlCol="0">
            <a:spAutoFit/>
          </a:bodyPr>
          <a:lstStyle/>
          <a:p>
            <a:r>
              <a:rPr lang="en-GB" dirty="0">
                <a:hlinkClick r:id="rId6"/>
              </a:rPr>
              <a:t>ken.dicks@uwtsd.ac.uk</a:t>
            </a:r>
            <a:r>
              <a:rPr lang="en-GB" dirty="0"/>
              <a:t> </a:t>
            </a:r>
          </a:p>
        </p:txBody>
      </p:sp>
    </p:spTree>
    <p:extLst>
      <p:ext uri="{BB962C8B-B14F-4D97-AF65-F5344CB8AC3E}">
        <p14:creationId xmlns:p14="http://schemas.microsoft.com/office/powerpoint/2010/main" val="3355595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384"/>
            <a:ext cx="8229600" cy="1143000"/>
          </a:xfrm>
        </p:spPr>
        <p:txBody>
          <a:bodyPr>
            <a:normAutofit/>
          </a:bodyPr>
          <a:lstStyle/>
          <a:p>
            <a:r>
              <a:rPr lang="en-GB" b="1" dirty="0"/>
              <a:t>What is a Community Profile? </a:t>
            </a:r>
            <a:endParaRPr lang="en-US" b="1" dirty="0"/>
          </a:p>
        </p:txBody>
      </p:sp>
      <p:sp>
        <p:nvSpPr>
          <p:cNvPr id="2" name="Content Placeholder 1"/>
          <p:cNvSpPr>
            <a:spLocks noGrp="1"/>
          </p:cNvSpPr>
          <p:nvPr>
            <p:ph idx="1"/>
          </p:nvPr>
        </p:nvSpPr>
        <p:spPr>
          <a:xfrm>
            <a:off x="169168" y="2229247"/>
            <a:ext cx="8805664" cy="2910828"/>
          </a:xfrm>
        </p:spPr>
        <p:txBody>
          <a:bodyPr>
            <a:normAutofit/>
          </a:bodyPr>
          <a:lstStyle/>
          <a:p>
            <a:pPr marL="0" indent="0" algn="ctr">
              <a:buNone/>
            </a:pPr>
            <a:r>
              <a:rPr lang="en-US" sz="2800" dirty="0"/>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of the community’.</a:t>
            </a:r>
          </a:p>
        </p:txBody>
      </p:sp>
      <p:sp>
        <p:nvSpPr>
          <p:cNvPr id="4" name="TextBox 3"/>
          <p:cNvSpPr txBox="1"/>
          <p:nvPr/>
        </p:nvSpPr>
        <p:spPr>
          <a:xfrm>
            <a:off x="179512" y="1196752"/>
            <a:ext cx="7488832" cy="523220"/>
          </a:xfrm>
          <a:prstGeom prst="rect">
            <a:avLst/>
          </a:prstGeom>
          <a:noFill/>
        </p:spPr>
        <p:txBody>
          <a:bodyPr wrap="square" rtlCol="0">
            <a:spAutoFit/>
          </a:bodyPr>
          <a:lstStyle/>
          <a:p>
            <a:r>
              <a:rPr lang="en-US" sz="2800" b="1" dirty="0"/>
              <a:t>A community profile  can be defined as follows:</a:t>
            </a:r>
          </a:p>
        </p:txBody>
      </p:sp>
      <p:sp>
        <p:nvSpPr>
          <p:cNvPr id="5" name="TextBox 4"/>
          <p:cNvSpPr txBox="1"/>
          <p:nvPr/>
        </p:nvSpPr>
        <p:spPr>
          <a:xfrm>
            <a:off x="3419872" y="5432016"/>
            <a:ext cx="5112568" cy="461665"/>
          </a:xfrm>
          <a:prstGeom prst="rect">
            <a:avLst/>
          </a:prstGeom>
          <a:noFill/>
        </p:spPr>
        <p:txBody>
          <a:bodyPr wrap="square" rtlCol="0">
            <a:spAutoFit/>
          </a:bodyPr>
          <a:lstStyle/>
          <a:p>
            <a:pPr marL="0" lvl="1"/>
            <a:r>
              <a:rPr lang="en-GB" sz="2400" dirty="0"/>
              <a:t>(</a:t>
            </a:r>
            <a:r>
              <a:rPr lang="en-US" sz="2400" dirty="0"/>
              <a:t>Hawtin &amp; Percy-Smith 2007).</a:t>
            </a:r>
          </a:p>
        </p:txBody>
      </p:sp>
      <p:sp>
        <p:nvSpPr>
          <p:cNvPr id="6" name="TextBox 5"/>
          <p:cNvSpPr txBox="1"/>
          <p:nvPr/>
        </p:nvSpPr>
        <p:spPr>
          <a:xfrm>
            <a:off x="2411760" y="6021288"/>
            <a:ext cx="5832648" cy="646331"/>
          </a:xfrm>
          <a:prstGeom prst="rect">
            <a:avLst/>
          </a:prstGeom>
          <a:noFill/>
        </p:spPr>
        <p:txBody>
          <a:bodyPr wrap="square" rtlCol="0">
            <a:spAutoFit/>
          </a:bodyPr>
          <a:lstStyle/>
          <a:p>
            <a:r>
              <a:rPr lang="en-GB" i="1" dirty="0"/>
              <a:t>What is this quote saying? Take a little time to read through it and then Paraphrase it.</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53633" y="6061056"/>
            <a:ext cx="566793" cy="566793"/>
          </a:xfrm>
          <a:prstGeom prst="rect">
            <a:avLst/>
          </a:prstGeom>
        </p:spPr>
      </p:pic>
    </p:spTree>
    <p:extLst>
      <p:ext uri="{BB962C8B-B14F-4D97-AF65-F5344CB8AC3E}">
        <p14:creationId xmlns:p14="http://schemas.microsoft.com/office/powerpoint/2010/main" val="2375767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Community Profiles and Assessing Needs </a:t>
            </a:r>
            <a:endParaRPr lang="en-US" b="1" dirty="0"/>
          </a:p>
        </p:txBody>
      </p:sp>
      <p:sp>
        <p:nvSpPr>
          <p:cNvPr id="3" name="Content Placeholder 2"/>
          <p:cNvSpPr>
            <a:spLocks noGrp="1"/>
          </p:cNvSpPr>
          <p:nvPr>
            <p:ph idx="1"/>
          </p:nvPr>
        </p:nvSpPr>
        <p:spPr>
          <a:xfrm>
            <a:off x="457200" y="1600201"/>
            <a:ext cx="8229600" cy="3989040"/>
          </a:xfrm>
        </p:spPr>
        <p:txBody>
          <a:bodyPr>
            <a:normAutofit fontScale="92500"/>
          </a:bodyPr>
          <a:lstStyle/>
          <a:p>
            <a:pPr>
              <a:spcBef>
                <a:spcPts val="600"/>
              </a:spcBef>
              <a:spcAft>
                <a:spcPts val="600"/>
              </a:spcAft>
            </a:pPr>
            <a:r>
              <a:rPr lang="en-US" dirty="0"/>
              <a:t>Assessing local need and profiling the local community is the first step towards developing a local plan to identify:</a:t>
            </a:r>
          </a:p>
          <a:p>
            <a:pPr>
              <a:spcBef>
                <a:spcPts val="600"/>
              </a:spcBef>
              <a:spcAft>
                <a:spcPts val="600"/>
              </a:spcAft>
            </a:pPr>
            <a:r>
              <a:rPr lang="en-US" dirty="0"/>
              <a:t>Changing needs,</a:t>
            </a:r>
          </a:p>
          <a:p>
            <a:pPr>
              <a:spcBef>
                <a:spcPts val="600"/>
              </a:spcBef>
              <a:spcAft>
                <a:spcPts val="600"/>
              </a:spcAft>
            </a:pPr>
            <a:r>
              <a:rPr lang="en-US" dirty="0"/>
              <a:t>Gaps in provision of health care, environment, economic, facilities for young / old etc.</a:t>
            </a:r>
          </a:p>
          <a:p>
            <a:pPr>
              <a:spcBef>
                <a:spcPts val="600"/>
              </a:spcBef>
              <a:spcAft>
                <a:spcPts val="600"/>
              </a:spcAft>
            </a:pPr>
            <a:r>
              <a:rPr lang="en-GB" dirty="0"/>
              <a:t>Can you think of other areas that it may identify? </a:t>
            </a:r>
            <a:endParaRPr lang="en-US" dirty="0"/>
          </a:p>
          <a:p>
            <a:pPr>
              <a:spcBef>
                <a:spcPts val="600"/>
              </a:spcBef>
              <a:spcAft>
                <a:spcPts val="600"/>
              </a:spcAft>
            </a:pP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55976" y="5589241"/>
            <a:ext cx="638801" cy="638801"/>
          </a:xfrm>
          <a:prstGeom prst="rect">
            <a:avLst/>
          </a:prstGeom>
        </p:spPr>
      </p:pic>
    </p:spTree>
    <p:extLst>
      <p:ext uri="{BB962C8B-B14F-4D97-AF65-F5344CB8AC3E}">
        <p14:creationId xmlns:p14="http://schemas.microsoft.com/office/powerpoint/2010/main" val="4167448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Community Profiles and Assessing Needs </a:t>
            </a:r>
            <a:endParaRPr lang="en-US" b="1" dirty="0"/>
          </a:p>
        </p:txBody>
      </p:sp>
      <p:sp>
        <p:nvSpPr>
          <p:cNvPr id="3" name="Content Placeholder 2"/>
          <p:cNvSpPr>
            <a:spLocks noGrp="1"/>
          </p:cNvSpPr>
          <p:nvPr>
            <p:ph idx="1"/>
          </p:nvPr>
        </p:nvSpPr>
        <p:spPr>
          <a:xfrm>
            <a:off x="251520" y="1484784"/>
            <a:ext cx="8568952" cy="4525963"/>
          </a:xfrm>
        </p:spPr>
        <p:txBody>
          <a:bodyPr>
            <a:normAutofit fontScale="92500" lnSpcReduction="10000"/>
          </a:bodyPr>
          <a:lstStyle/>
          <a:p>
            <a:pPr>
              <a:lnSpc>
                <a:spcPct val="110000"/>
              </a:lnSpc>
              <a:spcBef>
                <a:spcPts val="600"/>
              </a:spcBef>
              <a:spcAft>
                <a:spcPts val="600"/>
              </a:spcAft>
            </a:pPr>
            <a:r>
              <a:rPr lang="en-GB" dirty="0"/>
              <a:t>A tool used by a number of professions to help plan or address issues within an area….</a:t>
            </a:r>
          </a:p>
          <a:p>
            <a:pPr>
              <a:lnSpc>
                <a:spcPct val="110000"/>
              </a:lnSpc>
              <a:spcBef>
                <a:spcPts val="600"/>
              </a:spcBef>
              <a:spcAft>
                <a:spcPts val="600"/>
              </a:spcAft>
            </a:pPr>
            <a:r>
              <a:rPr lang="en-GB" dirty="0"/>
              <a:t>Not just for professionals…increasingly community needs assessment are community member led and instigated,</a:t>
            </a:r>
          </a:p>
          <a:p>
            <a:pPr>
              <a:lnSpc>
                <a:spcPct val="110000"/>
              </a:lnSpc>
              <a:spcBef>
                <a:spcPts val="600"/>
              </a:spcBef>
              <a:spcAft>
                <a:spcPts val="600"/>
              </a:spcAft>
            </a:pPr>
            <a:r>
              <a:rPr lang="en-GB" dirty="0"/>
              <a:t> This ensures that any strategy for that community is informed from the “lived reality of that community or groups within that community”. (links to co-production &amp; activism)</a:t>
            </a:r>
            <a:endParaRPr lang="en-US" dirty="0"/>
          </a:p>
        </p:txBody>
      </p:sp>
    </p:spTree>
    <p:extLst>
      <p:ext uri="{BB962C8B-B14F-4D97-AF65-F5344CB8AC3E}">
        <p14:creationId xmlns:p14="http://schemas.microsoft.com/office/powerpoint/2010/main" val="2702731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Community Profiles and Assessing Needs </a:t>
            </a:r>
            <a:endParaRPr lang="en-US" b="1" dirty="0"/>
          </a:p>
        </p:txBody>
      </p:sp>
      <p:sp>
        <p:nvSpPr>
          <p:cNvPr id="3" name="Content Placeholder 2"/>
          <p:cNvSpPr>
            <a:spLocks noGrp="1"/>
          </p:cNvSpPr>
          <p:nvPr>
            <p:ph idx="1"/>
          </p:nvPr>
        </p:nvSpPr>
        <p:spPr>
          <a:xfrm>
            <a:off x="539552" y="1772816"/>
            <a:ext cx="8229600" cy="2404864"/>
          </a:xfrm>
        </p:spPr>
        <p:txBody>
          <a:bodyPr>
            <a:noAutofit/>
          </a:bodyPr>
          <a:lstStyle/>
          <a:p>
            <a:pPr>
              <a:spcBef>
                <a:spcPts val="600"/>
              </a:spcBef>
              <a:spcAft>
                <a:spcPts val="600"/>
              </a:spcAft>
            </a:pPr>
            <a:r>
              <a:rPr lang="en-US" sz="2800" dirty="0"/>
              <a:t>Communities are not simply homogeneous, but consist of a range of social and cultural groups. </a:t>
            </a:r>
          </a:p>
          <a:p>
            <a:pPr>
              <a:spcBef>
                <a:spcPts val="600"/>
              </a:spcBef>
              <a:spcAft>
                <a:spcPts val="600"/>
              </a:spcAft>
            </a:pPr>
            <a:r>
              <a:rPr lang="en-US" sz="2800" dirty="0"/>
              <a:t>People’s thoughts, ideas, perceptions and needs may therefore differ.</a:t>
            </a:r>
          </a:p>
          <a:p>
            <a:pPr>
              <a:spcBef>
                <a:spcPts val="600"/>
              </a:spcBef>
              <a:spcAft>
                <a:spcPts val="600"/>
              </a:spcAft>
            </a:pPr>
            <a:r>
              <a:rPr lang="en-US" sz="2800" dirty="0"/>
              <a:t>One of the key issues facing decision makers, developers and communities is the growing complexity of communities</a:t>
            </a:r>
          </a:p>
          <a:p>
            <a:pPr>
              <a:spcBef>
                <a:spcPts val="600"/>
              </a:spcBef>
              <a:spcAft>
                <a:spcPts val="600"/>
              </a:spcAft>
            </a:pPr>
            <a:endParaRPr lang="en-US" sz="2800" dirty="0"/>
          </a:p>
        </p:txBody>
      </p:sp>
    </p:spTree>
    <p:extLst>
      <p:ext uri="{BB962C8B-B14F-4D97-AF65-F5344CB8AC3E}">
        <p14:creationId xmlns:p14="http://schemas.microsoft.com/office/powerpoint/2010/main" val="296683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384"/>
            <a:ext cx="8229600" cy="1143000"/>
          </a:xfrm>
        </p:spPr>
        <p:txBody>
          <a:bodyPr>
            <a:normAutofit fontScale="90000"/>
          </a:bodyPr>
          <a:lstStyle/>
          <a:p>
            <a:r>
              <a:rPr lang="en-GB" b="1" dirty="0"/>
              <a:t>What do we mean by Community ? </a:t>
            </a:r>
            <a:endParaRPr lang="en-US" b="1" dirty="0"/>
          </a:p>
        </p:txBody>
      </p:sp>
      <p:sp>
        <p:nvSpPr>
          <p:cNvPr id="2" name="Content Placeholder 1"/>
          <p:cNvSpPr>
            <a:spLocks noGrp="1"/>
          </p:cNvSpPr>
          <p:nvPr>
            <p:ph idx="1"/>
          </p:nvPr>
        </p:nvSpPr>
        <p:spPr>
          <a:xfrm>
            <a:off x="179512" y="1844824"/>
            <a:ext cx="8507288" cy="3312368"/>
          </a:xfrm>
        </p:spPr>
        <p:txBody>
          <a:bodyPr>
            <a:noAutofit/>
          </a:bodyPr>
          <a:lstStyle/>
          <a:p>
            <a:pPr>
              <a:lnSpc>
                <a:spcPct val="120000"/>
              </a:lnSpc>
              <a:spcBef>
                <a:spcPts val="600"/>
              </a:spcBef>
              <a:spcAft>
                <a:spcPts val="600"/>
              </a:spcAft>
            </a:pPr>
            <a:r>
              <a:rPr lang="en-US" sz="2400" dirty="0"/>
              <a:t>A group of people who live and/or work in the same geographical location, for example a housing estate, village or neighborhood.</a:t>
            </a:r>
          </a:p>
          <a:p>
            <a:pPr>
              <a:lnSpc>
                <a:spcPct val="120000"/>
              </a:lnSpc>
              <a:spcBef>
                <a:spcPts val="600"/>
              </a:spcBef>
              <a:spcAft>
                <a:spcPts val="600"/>
              </a:spcAft>
            </a:pPr>
            <a:r>
              <a:rPr lang="en-GB" sz="2400" dirty="0"/>
              <a:t>An administrative area or district</a:t>
            </a:r>
          </a:p>
          <a:p>
            <a:pPr>
              <a:lnSpc>
                <a:spcPct val="120000"/>
              </a:lnSpc>
              <a:spcBef>
                <a:spcPts val="600"/>
              </a:spcBef>
              <a:spcAft>
                <a:spcPts val="600"/>
              </a:spcAft>
            </a:pPr>
            <a:r>
              <a:rPr lang="en-US" sz="2400" dirty="0"/>
              <a:t>A group of people with a shared or common interest or set of characteristics (e.g. we talk of the LGBT community).</a:t>
            </a:r>
          </a:p>
          <a:p>
            <a:pPr>
              <a:lnSpc>
                <a:spcPct val="120000"/>
              </a:lnSpc>
              <a:spcBef>
                <a:spcPts val="600"/>
              </a:spcBef>
              <a:spcAft>
                <a:spcPts val="600"/>
              </a:spcAft>
            </a:pPr>
            <a:r>
              <a:rPr lang="en-GB" sz="2400" dirty="0"/>
              <a:t>In terms of community profiling the first and second definitions are most relevant</a:t>
            </a:r>
          </a:p>
          <a:p>
            <a:pPr>
              <a:lnSpc>
                <a:spcPct val="120000"/>
              </a:lnSpc>
              <a:spcBef>
                <a:spcPts val="600"/>
              </a:spcBef>
              <a:spcAft>
                <a:spcPts val="600"/>
              </a:spcAft>
            </a:pPr>
            <a:endParaRPr lang="en-US" sz="2400" dirty="0"/>
          </a:p>
        </p:txBody>
      </p:sp>
      <p:sp>
        <p:nvSpPr>
          <p:cNvPr id="5" name="TextBox 4"/>
          <p:cNvSpPr txBox="1"/>
          <p:nvPr/>
        </p:nvSpPr>
        <p:spPr>
          <a:xfrm>
            <a:off x="179512" y="1105580"/>
            <a:ext cx="7776864" cy="523220"/>
          </a:xfrm>
          <a:prstGeom prst="rect">
            <a:avLst/>
          </a:prstGeom>
          <a:noFill/>
        </p:spPr>
        <p:txBody>
          <a:bodyPr wrap="square" rtlCol="0">
            <a:spAutoFit/>
          </a:bodyPr>
          <a:lstStyle/>
          <a:p>
            <a:r>
              <a:rPr lang="en-GB" sz="2800" dirty="0"/>
              <a:t>We could define a community in the following ways: </a:t>
            </a:r>
          </a:p>
        </p:txBody>
      </p:sp>
    </p:spTree>
    <p:extLst>
      <p:ext uri="{BB962C8B-B14F-4D97-AF65-F5344CB8AC3E}">
        <p14:creationId xmlns:p14="http://schemas.microsoft.com/office/powerpoint/2010/main" val="53269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Different types of ‘Community Profile’</a:t>
            </a:r>
            <a:endParaRPr lang="en-US" b="1" dirty="0"/>
          </a:p>
        </p:txBody>
      </p:sp>
      <p:sp>
        <p:nvSpPr>
          <p:cNvPr id="3" name="Content Placeholder 2"/>
          <p:cNvSpPr>
            <a:spLocks noGrp="1"/>
          </p:cNvSpPr>
          <p:nvPr>
            <p:ph idx="1"/>
          </p:nvPr>
        </p:nvSpPr>
        <p:spPr>
          <a:xfrm>
            <a:off x="323528" y="1443135"/>
            <a:ext cx="8229600" cy="2404864"/>
          </a:xfrm>
        </p:spPr>
        <p:txBody>
          <a:bodyPr>
            <a:noAutofit/>
          </a:bodyPr>
          <a:lstStyle/>
          <a:p>
            <a:pPr>
              <a:spcBef>
                <a:spcPts val="600"/>
              </a:spcBef>
              <a:spcAft>
                <a:spcPts val="600"/>
              </a:spcAft>
            </a:pPr>
            <a:r>
              <a:rPr lang="en-US" sz="2400" dirty="0"/>
              <a:t>Hawtin </a:t>
            </a:r>
            <a:r>
              <a:rPr lang="en-US" sz="2400" i="1" dirty="0"/>
              <a:t>et al </a:t>
            </a:r>
            <a:r>
              <a:rPr lang="en-US" sz="2400" dirty="0"/>
              <a:t>(1994), (cited in Moran &amp; Butler, 2001, pp. 60-61) have identified a hierarchy of activities that are grouped together under the term ‘community profile’</a:t>
            </a:r>
          </a:p>
          <a:p>
            <a:pPr>
              <a:spcBef>
                <a:spcPts val="600"/>
              </a:spcBef>
              <a:spcAft>
                <a:spcPts val="600"/>
              </a:spcAft>
            </a:pPr>
            <a:r>
              <a:rPr lang="en-US" sz="2400" dirty="0"/>
              <a:t>The first of these is ‘</a:t>
            </a:r>
            <a:r>
              <a:rPr lang="en-GB" sz="2400" dirty="0"/>
              <a:t>needs assessments, which make extensive use of existing data, tend to relate to single issues, but rarely involve the community’ (Ibid. p.60)</a:t>
            </a:r>
          </a:p>
          <a:p>
            <a:pPr>
              <a:spcBef>
                <a:spcPts val="600"/>
              </a:spcBef>
              <a:spcAft>
                <a:spcPts val="600"/>
              </a:spcAft>
            </a:pPr>
            <a:r>
              <a:rPr lang="en-GB" sz="2400" dirty="0"/>
              <a:t>The nature of this type of needs assessments means that they are not as useful for planning </a:t>
            </a:r>
            <a:r>
              <a:rPr lang="en-GB" sz="2400" b="1" dirty="0"/>
              <a:t>sustainable</a:t>
            </a:r>
            <a:r>
              <a:rPr lang="en-GB" sz="2400" dirty="0"/>
              <a:t> communities because they do not include what </a:t>
            </a:r>
            <a:r>
              <a:rPr lang="en-GB" sz="2400" dirty="0" err="1"/>
              <a:t>Tuhin</a:t>
            </a:r>
            <a:r>
              <a:rPr lang="en-GB" sz="2400" dirty="0"/>
              <a:t> Mia </a:t>
            </a:r>
            <a:r>
              <a:rPr lang="en-GB" sz="2400" i="1" dirty="0"/>
              <a:t>et al </a:t>
            </a:r>
            <a:r>
              <a:rPr lang="en-GB" sz="2400" dirty="0"/>
              <a:t>(2022) have called ‘community building action’ </a:t>
            </a:r>
          </a:p>
          <a:p>
            <a:pPr>
              <a:spcBef>
                <a:spcPts val="600"/>
              </a:spcBef>
              <a:spcAft>
                <a:spcPts val="600"/>
              </a:spcAft>
            </a:pPr>
            <a:endParaRPr lang="en-US" sz="2400" dirty="0"/>
          </a:p>
          <a:p>
            <a:pPr>
              <a:spcBef>
                <a:spcPts val="600"/>
              </a:spcBef>
              <a:spcAft>
                <a:spcPts val="600"/>
              </a:spcAft>
            </a:pPr>
            <a:endParaRPr lang="en-US" sz="2400" dirty="0"/>
          </a:p>
        </p:txBody>
      </p:sp>
    </p:spTree>
    <p:extLst>
      <p:ext uri="{BB962C8B-B14F-4D97-AF65-F5344CB8AC3E}">
        <p14:creationId xmlns:p14="http://schemas.microsoft.com/office/powerpoint/2010/main" val="113525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Different types of ‘Community Profile’</a:t>
            </a:r>
            <a:endParaRPr lang="en-US" b="1" dirty="0"/>
          </a:p>
        </p:txBody>
      </p:sp>
      <p:sp>
        <p:nvSpPr>
          <p:cNvPr id="3" name="Content Placeholder 2"/>
          <p:cNvSpPr>
            <a:spLocks noGrp="1"/>
          </p:cNvSpPr>
          <p:nvPr>
            <p:ph idx="1"/>
          </p:nvPr>
        </p:nvSpPr>
        <p:spPr>
          <a:xfrm>
            <a:off x="323528" y="1443135"/>
            <a:ext cx="8229600" cy="2404864"/>
          </a:xfrm>
        </p:spPr>
        <p:txBody>
          <a:bodyPr>
            <a:noAutofit/>
          </a:bodyPr>
          <a:lstStyle/>
          <a:p>
            <a:pPr>
              <a:spcBef>
                <a:spcPts val="600"/>
              </a:spcBef>
              <a:spcAft>
                <a:spcPts val="600"/>
              </a:spcAft>
            </a:pPr>
            <a:r>
              <a:rPr lang="en-GB" sz="2400" dirty="0"/>
              <a:t>The second type are ‘community consultations, which usually present the community with </a:t>
            </a:r>
            <a:r>
              <a:rPr lang="en-GB" sz="2400" b="1" dirty="0"/>
              <a:t>pre-defined</a:t>
            </a:r>
            <a:r>
              <a:rPr lang="en-GB" sz="2400" dirty="0"/>
              <a:t> proposals, and where the ‘consultation’ involved may be </a:t>
            </a:r>
            <a:r>
              <a:rPr lang="en-GB" sz="2400" b="1" dirty="0"/>
              <a:t>perfunctory</a:t>
            </a:r>
            <a:r>
              <a:rPr lang="en-GB" sz="2400" dirty="0"/>
              <a:t> (Ibid. p.61)</a:t>
            </a:r>
          </a:p>
          <a:p>
            <a:pPr>
              <a:spcBef>
                <a:spcPts val="600"/>
              </a:spcBef>
              <a:spcAft>
                <a:spcPts val="600"/>
              </a:spcAft>
            </a:pPr>
            <a:r>
              <a:rPr lang="en-GB" sz="2400" dirty="0"/>
              <a:t>The third type are ‘social audits which, though covering a  wider range of issues, concentrate on relationships between needs and resources within localities (the ‘balance-sheet’ approach). (Ibid. p.61)</a:t>
            </a:r>
          </a:p>
          <a:p>
            <a:pPr>
              <a:spcBef>
                <a:spcPts val="600"/>
              </a:spcBef>
              <a:spcAft>
                <a:spcPts val="600"/>
              </a:spcAft>
            </a:pPr>
            <a:r>
              <a:rPr lang="en-GB" sz="2400" dirty="0"/>
              <a:t>For Moran and Butler neither of these approaches are comprehensive enough to gain a truly useful community profile.</a:t>
            </a:r>
          </a:p>
          <a:p>
            <a:pPr>
              <a:spcBef>
                <a:spcPts val="600"/>
              </a:spcBef>
              <a:spcAft>
                <a:spcPts val="600"/>
              </a:spcAft>
            </a:pPr>
            <a:endParaRPr lang="en-US" sz="2400" dirty="0"/>
          </a:p>
          <a:p>
            <a:pPr>
              <a:spcBef>
                <a:spcPts val="600"/>
              </a:spcBef>
              <a:spcAft>
                <a:spcPts val="600"/>
              </a:spcAft>
            </a:pPr>
            <a:endParaRPr lang="en-US" sz="2400" dirty="0"/>
          </a:p>
        </p:txBody>
      </p:sp>
    </p:spTree>
    <p:extLst>
      <p:ext uri="{BB962C8B-B14F-4D97-AF65-F5344CB8AC3E}">
        <p14:creationId xmlns:p14="http://schemas.microsoft.com/office/powerpoint/2010/main" val="1835474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Different types of ‘Community Profile’</a:t>
            </a:r>
            <a:endParaRPr lang="en-US" b="1" dirty="0"/>
          </a:p>
        </p:txBody>
      </p:sp>
      <p:sp>
        <p:nvSpPr>
          <p:cNvPr id="3" name="Content Placeholder 2"/>
          <p:cNvSpPr>
            <a:spLocks noGrp="1"/>
          </p:cNvSpPr>
          <p:nvPr>
            <p:ph idx="1"/>
          </p:nvPr>
        </p:nvSpPr>
        <p:spPr>
          <a:xfrm>
            <a:off x="323528" y="1443135"/>
            <a:ext cx="8229600" cy="2404864"/>
          </a:xfrm>
        </p:spPr>
        <p:txBody>
          <a:bodyPr>
            <a:noAutofit/>
          </a:bodyPr>
          <a:lstStyle/>
          <a:p>
            <a:pPr>
              <a:spcBef>
                <a:spcPts val="600"/>
              </a:spcBef>
              <a:spcAft>
                <a:spcPts val="600"/>
              </a:spcAft>
            </a:pPr>
            <a:r>
              <a:rPr lang="en-GB" sz="2400" dirty="0"/>
              <a:t>The fourth type of profile are those ‘which are the broadest in scope, comprehensively covering local issues, including those of needs and resources, but where the </a:t>
            </a:r>
            <a:r>
              <a:rPr lang="en-GB" sz="2400" b="1" dirty="0"/>
              <a:t>essential requirement </a:t>
            </a:r>
            <a:r>
              <a:rPr lang="en-GB" sz="2400" dirty="0"/>
              <a:t>is the </a:t>
            </a:r>
            <a:r>
              <a:rPr lang="en-GB" sz="2400" b="1" dirty="0"/>
              <a:t>active involvement of the community</a:t>
            </a:r>
            <a:r>
              <a:rPr lang="en-GB" sz="2400" dirty="0"/>
              <a:t>’ (Ibid. p. 61)</a:t>
            </a:r>
          </a:p>
          <a:p>
            <a:pPr>
              <a:spcBef>
                <a:spcPts val="600"/>
              </a:spcBef>
              <a:spcAft>
                <a:spcPts val="600"/>
              </a:spcAft>
            </a:pPr>
            <a:r>
              <a:rPr lang="en-GB" sz="2400" dirty="0"/>
              <a:t>For Moran &amp; Butler, who are writing in the context of community health profiling ‘It is only the last of these definitions that meets the public and personal health policy criteria’ which states that the public ‘ should be involved in the processes of defining and developing health services’ (Ibid. p. 61)</a:t>
            </a:r>
          </a:p>
          <a:p>
            <a:pPr>
              <a:spcBef>
                <a:spcPts val="600"/>
              </a:spcBef>
              <a:spcAft>
                <a:spcPts val="600"/>
              </a:spcAft>
            </a:pPr>
            <a:endParaRPr lang="en-US" sz="2400" dirty="0"/>
          </a:p>
          <a:p>
            <a:pPr>
              <a:spcBef>
                <a:spcPts val="600"/>
              </a:spcBef>
              <a:spcAft>
                <a:spcPts val="600"/>
              </a:spcAft>
            </a:pPr>
            <a:endParaRPr lang="en-US" sz="2400" dirty="0"/>
          </a:p>
        </p:txBody>
      </p:sp>
    </p:spTree>
    <p:extLst>
      <p:ext uri="{BB962C8B-B14F-4D97-AF65-F5344CB8AC3E}">
        <p14:creationId xmlns:p14="http://schemas.microsoft.com/office/powerpoint/2010/main" val="218449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Community Profiling for Sustainable Communities</a:t>
            </a:r>
            <a:endParaRPr lang="en-US" b="1" dirty="0"/>
          </a:p>
        </p:txBody>
      </p:sp>
      <p:sp>
        <p:nvSpPr>
          <p:cNvPr id="3" name="Content Placeholder 2"/>
          <p:cNvSpPr>
            <a:spLocks noGrp="1"/>
          </p:cNvSpPr>
          <p:nvPr>
            <p:ph idx="1"/>
          </p:nvPr>
        </p:nvSpPr>
        <p:spPr>
          <a:xfrm>
            <a:off x="251520" y="1628800"/>
            <a:ext cx="8229600" cy="2404864"/>
          </a:xfrm>
        </p:spPr>
        <p:txBody>
          <a:bodyPr>
            <a:noAutofit/>
          </a:bodyPr>
          <a:lstStyle/>
          <a:p>
            <a:pPr>
              <a:spcBef>
                <a:spcPts val="600"/>
              </a:spcBef>
              <a:spcAft>
                <a:spcPts val="600"/>
              </a:spcAft>
            </a:pPr>
            <a:r>
              <a:rPr lang="en-GB" sz="2400" dirty="0"/>
              <a:t>The same argument is made by organisations and practitioners involved in planning and developing sustainable communities</a:t>
            </a:r>
          </a:p>
          <a:p>
            <a:pPr>
              <a:spcBef>
                <a:spcPts val="600"/>
              </a:spcBef>
              <a:spcAft>
                <a:spcPts val="600"/>
              </a:spcAft>
            </a:pPr>
            <a:r>
              <a:rPr lang="en-GB" sz="2400" dirty="0"/>
              <a:t>It is a key element of the </a:t>
            </a:r>
            <a:r>
              <a:rPr lang="en-GB" sz="2400" dirty="0">
                <a:hlinkClick r:id="rId2"/>
              </a:rPr>
              <a:t>UN Sustainable Development Goal No. 16</a:t>
            </a:r>
            <a:r>
              <a:rPr lang="en-GB" sz="2400" dirty="0"/>
              <a:t> (United Nations, No Date)</a:t>
            </a:r>
          </a:p>
          <a:p>
            <a:pPr>
              <a:spcBef>
                <a:spcPts val="600"/>
              </a:spcBef>
              <a:spcAft>
                <a:spcPts val="600"/>
              </a:spcAft>
            </a:pPr>
            <a:r>
              <a:rPr lang="en-GB" sz="2400" dirty="0" err="1"/>
              <a:t>Tuhin</a:t>
            </a:r>
            <a:r>
              <a:rPr lang="en-GB" sz="2400" dirty="0"/>
              <a:t> Mia </a:t>
            </a:r>
            <a:r>
              <a:rPr lang="en-GB" sz="2400" i="1" dirty="0"/>
              <a:t>et al </a:t>
            </a:r>
            <a:r>
              <a:rPr lang="en-GB" sz="2400" dirty="0"/>
              <a:t>(2022, p.33) argue that the involvement of a community in the planning process can help to ‘</a:t>
            </a:r>
            <a:r>
              <a:rPr lang="en-GB" sz="2400" b="1" dirty="0"/>
              <a:t>solve the problems</a:t>
            </a:r>
            <a:r>
              <a:rPr lang="en-GB" sz="2400" dirty="0"/>
              <a:t> of its occupants, </a:t>
            </a:r>
            <a:r>
              <a:rPr lang="en-GB" sz="2400" b="1" dirty="0"/>
              <a:t>upgrade and ensure its current environment</a:t>
            </a:r>
            <a:r>
              <a:rPr lang="en-GB" sz="2400" dirty="0"/>
              <a:t>, and develop a more </a:t>
            </a:r>
            <a:r>
              <a:rPr lang="en-GB" sz="2400" b="1" dirty="0"/>
              <a:t>compassionate society </a:t>
            </a:r>
            <a:r>
              <a:rPr lang="en-GB" sz="2400" dirty="0"/>
              <a:t>within its limits’</a:t>
            </a:r>
          </a:p>
          <a:p>
            <a:pPr>
              <a:spcBef>
                <a:spcPts val="600"/>
              </a:spcBef>
              <a:spcAft>
                <a:spcPts val="600"/>
              </a:spcAft>
            </a:pPr>
            <a:endParaRPr lang="en-US" sz="2400" dirty="0"/>
          </a:p>
          <a:p>
            <a:pPr>
              <a:spcBef>
                <a:spcPts val="600"/>
              </a:spcBef>
              <a:spcAft>
                <a:spcPts val="600"/>
              </a:spcAft>
            </a:pPr>
            <a:endParaRPr lang="en-US" sz="2400" dirty="0"/>
          </a:p>
        </p:txBody>
      </p:sp>
    </p:spTree>
    <p:extLst>
      <p:ext uri="{BB962C8B-B14F-4D97-AF65-F5344CB8AC3E}">
        <p14:creationId xmlns:p14="http://schemas.microsoft.com/office/powerpoint/2010/main" val="2423216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Community Profiling for Sustainable Communities</a:t>
            </a:r>
            <a:endParaRPr lang="en-US" b="1" dirty="0"/>
          </a:p>
        </p:txBody>
      </p:sp>
      <p:sp>
        <p:nvSpPr>
          <p:cNvPr id="3" name="Content Placeholder 2"/>
          <p:cNvSpPr>
            <a:spLocks noGrp="1"/>
          </p:cNvSpPr>
          <p:nvPr>
            <p:ph idx="1"/>
          </p:nvPr>
        </p:nvSpPr>
        <p:spPr>
          <a:xfrm>
            <a:off x="251520" y="1772816"/>
            <a:ext cx="8229600" cy="2404864"/>
          </a:xfrm>
        </p:spPr>
        <p:txBody>
          <a:bodyPr>
            <a:noAutofit/>
          </a:bodyPr>
          <a:lstStyle/>
          <a:p>
            <a:pPr>
              <a:spcBef>
                <a:spcPts val="600"/>
              </a:spcBef>
              <a:spcAft>
                <a:spcPts val="600"/>
              </a:spcAft>
            </a:pPr>
            <a:r>
              <a:rPr lang="en-GB" sz="2400" dirty="0"/>
              <a:t>This point is further emphasised by the United Nations (2013) who state that sustainable community development needs to promote;</a:t>
            </a:r>
          </a:p>
          <a:p>
            <a:pPr>
              <a:spcBef>
                <a:spcPts val="600"/>
              </a:spcBef>
              <a:spcAft>
                <a:spcPts val="600"/>
              </a:spcAft>
            </a:pPr>
            <a:r>
              <a:rPr lang="en-GB" sz="2400" dirty="0"/>
              <a:t> ‘the involvement of citizens in </a:t>
            </a:r>
            <a:r>
              <a:rPr lang="en-GB" sz="2400" b="1" dirty="0"/>
              <a:t>decision-making</a:t>
            </a:r>
            <a:r>
              <a:rPr lang="en-GB" sz="2400" dirty="0"/>
              <a:t> process[es] of the state through measures and/or institutional arrangements so as to increase their </a:t>
            </a:r>
            <a:r>
              <a:rPr lang="en-GB" sz="2400" b="1" dirty="0"/>
              <a:t>influence on public policies </a:t>
            </a:r>
            <a:r>
              <a:rPr lang="en-GB" sz="2400" dirty="0"/>
              <a:t>and programs ensuring a more </a:t>
            </a:r>
            <a:r>
              <a:rPr lang="en-GB" sz="2400" b="1" dirty="0"/>
              <a:t>positive impact on their social and economic lives</a:t>
            </a:r>
            <a:r>
              <a:rPr lang="en-GB" sz="2400" dirty="0"/>
              <a:t>’</a:t>
            </a:r>
          </a:p>
          <a:p>
            <a:pPr>
              <a:spcBef>
                <a:spcPts val="600"/>
              </a:spcBef>
              <a:spcAft>
                <a:spcPts val="600"/>
              </a:spcAft>
            </a:pPr>
            <a:endParaRPr lang="en-US" sz="2400" dirty="0"/>
          </a:p>
          <a:p>
            <a:pPr>
              <a:spcBef>
                <a:spcPts val="600"/>
              </a:spcBef>
              <a:spcAft>
                <a:spcPts val="600"/>
              </a:spcAft>
            </a:pPr>
            <a:endParaRPr lang="en-US" sz="2400" dirty="0"/>
          </a:p>
        </p:txBody>
      </p:sp>
    </p:spTree>
    <p:extLst>
      <p:ext uri="{BB962C8B-B14F-4D97-AF65-F5344CB8AC3E}">
        <p14:creationId xmlns:p14="http://schemas.microsoft.com/office/powerpoint/2010/main" val="1818701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Community Profiling for Sustainable Communities</a:t>
            </a:r>
            <a:endParaRPr lang="en-US" b="1" dirty="0"/>
          </a:p>
        </p:txBody>
      </p:sp>
      <p:sp>
        <p:nvSpPr>
          <p:cNvPr id="3" name="Content Placeholder 2"/>
          <p:cNvSpPr>
            <a:spLocks noGrp="1"/>
          </p:cNvSpPr>
          <p:nvPr>
            <p:ph idx="1"/>
          </p:nvPr>
        </p:nvSpPr>
        <p:spPr>
          <a:xfrm>
            <a:off x="251520" y="1772816"/>
            <a:ext cx="8229600" cy="2404864"/>
          </a:xfrm>
        </p:spPr>
        <p:txBody>
          <a:bodyPr>
            <a:noAutofit/>
          </a:bodyPr>
          <a:lstStyle/>
          <a:p>
            <a:pPr>
              <a:spcBef>
                <a:spcPts val="600"/>
              </a:spcBef>
              <a:spcAft>
                <a:spcPts val="600"/>
              </a:spcAft>
            </a:pPr>
            <a:r>
              <a:rPr lang="en-GB" sz="2400" dirty="0"/>
              <a:t>This approach also forms part of the theory underpinning Social Work Practice.</a:t>
            </a:r>
          </a:p>
          <a:p>
            <a:pPr>
              <a:spcBef>
                <a:spcPts val="600"/>
              </a:spcBef>
              <a:spcAft>
                <a:spcPts val="600"/>
              </a:spcAft>
            </a:pPr>
            <a:r>
              <a:rPr lang="en-GB" sz="2400" dirty="0"/>
              <a:t>For example, the Open University (no date) state that effective community profiling can;</a:t>
            </a:r>
          </a:p>
          <a:p>
            <a:pPr>
              <a:spcBef>
                <a:spcPts val="600"/>
              </a:spcBef>
              <a:spcAft>
                <a:spcPts val="600"/>
              </a:spcAft>
            </a:pPr>
            <a:r>
              <a:rPr lang="en-GB" sz="2400" dirty="0"/>
              <a:t>‘help give voice to </a:t>
            </a:r>
            <a:r>
              <a:rPr lang="en-GB" sz="2400" b="1" dirty="0"/>
              <a:t>all sections</a:t>
            </a:r>
            <a:r>
              <a:rPr lang="en-GB" sz="2400" dirty="0"/>
              <a:t> of the community. It can </a:t>
            </a:r>
            <a:r>
              <a:rPr lang="en-GB" sz="2400" b="1" dirty="0"/>
              <a:t>identify underutilised and potential resources</a:t>
            </a:r>
            <a:r>
              <a:rPr lang="en-GB" sz="2400" dirty="0"/>
              <a:t>, identify </a:t>
            </a:r>
            <a:r>
              <a:rPr lang="en-GB" sz="2400" b="1" dirty="0"/>
              <a:t>social capital</a:t>
            </a:r>
            <a:r>
              <a:rPr lang="en-GB" sz="2400" dirty="0"/>
              <a:t> within the community, and contribute to the </a:t>
            </a:r>
            <a:r>
              <a:rPr lang="en-GB" sz="2400" b="1" dirty="0"/>
              <a:t>empowerment</a:t>
            </a:r>
            <a:r>
              <a:rPr lang="en-GB" sz="2400" dirty="0"/>
              <a:t> of a wide-range of individuals and groups’.</a:t>
            </a:r>
          </a:p>
          <a:p>
            <a:pPr>
              <a:spcBef>
                <a:spcPts val="600"/>
              </a:spcBef>
              <a:spcAft>
                <a:spcPts val="600"/>
              </a:spcAft>
            </a:pPr>
            <a:endParaRPr lang="en-US" sz="2400" dirty="0"/>
          </a:p>
          <a:p>
            <a:pPr>
              <a:spcBef>
                <a:spcPts val="600"/>
              </a:spcBef>
              <a:spcAft>
                <a:spcPts val="600"/>
              </a:spcAft>
            </a:pPr>
            <a:endParaRPr lang="en-US" sz="2400" dirty="0"/>
          </a:p>
        </p:txBody>
      </p:sp>
    </p:spTree>
    <p:extLst>
      <p:ext uri="{BB962C8B-B14F-4D97-AF65-F5344CB8AC3E}">
        <p14:creationId xmlns:p14="http://schemas.microsoft.com/office/powerpoint/2010/main" val="295607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b="1" dirty="0"/>
              <a:t>‘Our’ Community </a:t>
            </a:r>
            <a:endParaRPr lang="en-US" b="1" dirty="0"/>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143" y="2286143"/>
            <a:ext cx="2285714" cy="2285714"/>
          </a:xfrm>
          <a:prstGeom prst="rect">
            <a:avLst/>
          </a:prstGeom>
        </p:spPr>
      </p:pic>
      <p:sp>
        <p:nvSpPr>
          <p:cNvPr id="2" name="TextBox 1"/>
          <p:cNvSpPr txBox="1"/>
          <p:nvPr/>
        </p:nvSpPr>
        <p:spPr>
          <a:xfrm>
            <a:off x="1979712" y="4788683"/>
            <a:ext cx="5517883" cy="369332"/>
          </a:xfrm>
          <a:prstGeom prst="rect">
            <a:avLst/>
          </a:prstGeom>
          <a:noFill/>
        </p:spPr>
        <p:txBody>
          <a:bodyPr wrap="square" rtlCol="0">
            <a:spAutoFit/>
          </a:bodyPr>
          <a:lstStyle/>
          <a:p>
            <a:r>
              <a:rPr lang="en-GB" dirty="0"/>
              <a:t>Community Profiles (Jamaican Information Service, 2012)</a:t>
            </a:r>
          </a:p>
        </p:txBody>
      </p:sp>
      <p:sp>
        <p:nvSpPr>
          <p:cNvPr id="4" name="TextBox 3"/>
          <p:cNvSpPr txBox="1"/>
          <p:nvPr/>
        </p:nvSpPr>
        <p:spPr>
          <a:xfrm>
            <a:off x="971600" y="1340768"/>
            <a:ext cx="7416824" cy="954107"/>
          </a:xfrm>
          <a:prstGeom prst="rect">
            <a:avLst/>
          </a:prstGeom>
          <a:noFill/>
        </p:spPr>
        <p:txBody>
          <a:bodyPr wrap="square" rtlCol="0">
            <a:spAutoFit/>
          </a:bodyPr>
          <a:lstStyle/>
          <a:p>
            <a:pPr algn="ctr"/>
            <a:r>
              <a:rPr lang="en-GB" sz="2800" dirty="0"/>
              <a:t>This video gives an example of Community Profiling in action.</a:t>
            </a:r>
          </a:p>
        </p:txBody>
      </p:sp>
    </p:spTree>
    <p:extLst>
      <p:ext uri="{BB962C8B-B14F-4D97-AF65-F5344CB8AC3E}">
        <p14:creationId xmlns:p14="http://schemas.microsoft.com/office/powerpoint/2010/main" val="867106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b="1" dirty="0"/>
              <a:t>‘Our’ Community </a:t>
            </a:r>
            <a:endParaRPr lang="en-US" b="1" dirty="0"/>
          </a:p>
        </p:txBody>
      </p:sp>
      <p:sp>
        <p:nvSpPr>
          <p:cNvPr id="5" name="TextBox 4"/>
          <p:cNvSpPr txBox="1"/>
          <p:nvPr/>
        </p:nvSpPr>
        <p:spPr>
          <a:xfrm>
            <a:off x="395536" y="2457772"/>
            <a:ext cx="8352928" cy="3416320"/>
          </a:xfrm>
          <a:prstGeom prst="rect">
            <a:avLst/>
          </a:prstGeom>
          <a:noFill/>
        </p:spPr>
        <p:txBody>
          <a:bodyPr wrap="square" rtlCol="0">
            <a:spAutoFit/>
          </a:bodyPr>
          <a:lstStyle/>
          <a:p>
            <a:pPr algn="ctr"/>
            <a:r>
              <a:rPr lang="en-GB" sz="2400" i="1" dirty="0"/>
              <a:t>Over the course of this exercise, I will ask you as a group to plan a community that meets the needs of different groups.</a:t>
            </a:r>
          </a:p>
          <a:p>
            <a:pPr algn="ctr"/>
            <a:endParaRPr lang="en-GB" sz="2400" i="1" dirty="0"/>
          </a:p>
          <a:p>
            <a:pPr algn="ctr"/>
            <a:r>
              <a:rPr lang="en-GB" sz="2400" i="1" dirty="0"/>
              <a:t>In turn plan a community that meet the needs of the following:</a:t>
            </a:r>
          </a:p>
          <a:p>
            <a:pPr marL="457200" indent="-457200" algn="ctr">
              <a:buFont typeface="Arial" panose="020B0604020202020204" pitchFamily="34" charset="0"/>
              <a:buChar char="•"/>
            </a:pPr>
            <a:r>
              <a:rPr lang="en-GB" sz="2400" i="1" dirty="0"/>
              <a:t>People over 65</a:t>
            </a:r>
          </a:p>
          <a:p>
            <a:pPr marL="457200" indent="-457200" algn="ctr">
              <a:buFont typeface="Arial" panose="020B0604020202020204" pitchFamily="34" charset="0"/>
              <a:buChar char="•"/>
            </a:pPr>
            <a:r>
              <a:rPr lang="en-GB" sz="2400" i="1" dirty="0"/>
              <a:t>Young people under 18</a:t>
            </a:r>
          </a:p>
          <a:p>
            <a:pPr marL="457200" indent="-457200" algn="ctr">
              <a:buFont typeface="Arial" panose="020B0604020202020204" pitchFamily="34" charset="0"/>
              <a:buChar char="•"/>
            </a:pPr>
            <a:r>
              <a:rPr lang="en-GB" sz="2400" i="1" dirty="0"/>
              <a:t>People who travel into the area to work</a:t>
            </a:r>
          </a:p>
          <a:p>
            <a:pPr marL="457200" indent="-457200" algn="ctr">
              <a:buFont typeface="Arial" panose="020B0604020202020204" pitchFamily="34" charset="0"/>
              <a:buChar char="•"/>
            </a:pPr>
            <a:r>
              <a:rPr lang="en-GB" sz="2400" i="1" dirty="0"/>
              <a:t>Parents with young children</a:t>
            </a:r>
          </a:p>
          <a:p>
            <a:pPr algn="ctr"/>
            <a:endParaRPr lang="en-GB" sz="2400" i="1" dirty="0"/>
          </a:p>
        </p:txBody>
      </p:sp>
      <p:sp>
        <p:nvSpPr>
          <p:cNvPr id="6" name="TextBox 5"/>
          <p:cNvSpPr txBox="1"/>
          <p:nvPr/>
        </p:nvSpPr>
        <p:spPr>
          <a:xfrm>
            <a:off x="261864" y="985002"/>
            <a:ext cx="8352928" cy="954107"/>
          </a:xfrm>
          <a:prstGeom prst="rect">
            <a:avLst/>
          </a:prstGeom>
          <a:noFill/>
        </p:spPr>
        <p:txBody>
          <a:bodyPr wrap="square" rtlCol="0">
            <a:spAutoFit/>
          </a:bodyPr>
          <a:lstStyle/>
          <a:p>
            <a:pPr algn="ctr"/>
            <a:r>
              <a:rPr lang="en-GB" sz="2800" dirty="0"/>
              <a:t>This is an exercise to explore the process of community profiling</a:t>
            </a:r>
          </a:p>
        </p:txBody>
      </p:sp>
    </p:spTree>
    <p:extLst>
      <p:ext uri="{BB962C8B-B14F-4D97-AF65-F5344CB8AC3E}">
        <p14:creationId xmlns:p14="http://schemas.microsoft.com/office/powerpoint/2010/main" val="32508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b="1" dirty="0"/>
              <a:t>‘Our’ Community </a:t>
            </a:r>
            <a:endParaRPr lang="en-US" b="1" dirty="0"/>
          </a:p>
        </p:txBody>
      </p:sp>
      <p:sp>
        <p:nvSpPr>
          <p:cNvPr id="2" name="Content Placeholder 1"/>
          <p:cNvSpPr>
            <a:spLocks noGrp="1"/>
          </p:cNvSpPr>
          <p:nvPr>
            <p:ph idx="1"/>
          </p:nvPr>
        </p:nvSpPr>
        <p:spPr>
          <a:xfrm>
            <a:off x="16701" y="932487"/>
            <a:ext cx="8913984" cy="2088232"/>
          </a:xfrm>
        </p:spPr>
        <p:txBody>
          <a:bodyPr>
            <a:normAutofit/>
          </a:bodyPr>
          <a:lstStyle/>
          <a:p>
            <a:pPr marL="0" indent="0" algn="ctr">
              <a:buNone/>
            </a:pPr>
            <a:r>
              <a:rPr lang="en-GB" sz="2400" i="1" dirty="0"/>
              <a:t>Together we will create a </a:t>
            </a:r>
            <a:r>
              <a:rPr lang="en-GB" sz="2400" b="1" i="1" dirty="0"/>
              <a:t>map</a:t>
            </a:r>
            <a:r>
              <a:rPr lang="en-GB" sz="2400" i="1" dirty="0"/>
              <a:t> of the community each group might like to live in, identifying significant places that have specific meaning to the group or which meets their specific needs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47664" y="2304827"/>
            <a:ext cx="820459" cy="820459"/>
          </a:xfrm>
          <a:prstGeom prst="rect">
            <a:avLst/>
          </a:prstGeom>
        </p:spPr>
      </p:pic>
      <p:sp>
        <p:nvSpPr>
          <p:cNvPr id="5" name="TextBox 4"/>
          <p:cNvSpPr txBox="1"/>
          <p:nvPr/>
        </p:nvSpPr>
        <p:spPr>
          <a:xfrm>
            <a:off x="503548" y="3363538"/>
            <a:ext cx="8208912" cy="1569660"/>
          </a:xfrm>
          <a:prstGeom prst="rect">
            <a:avLst/>
          </a:prstGeom>
          <a:noFill/>
        </p:spPr>
        <p:txBody>
          <a:bodyPr wrap="square" rtlCol="0">
            <a:spAutoFit/>
          </a:bodyPr>
          <a:lstStyle/>
          <a:p>
            <a:pPr algn="ctr"/>
            <a:r>
              <a:rPr lang="en-GB" sz="2400" i="1" dirty="0"/>
              <a:t>When instructed to do so, move on to the next group’s map, look at what resources they have included and decide what you would like to add and if there are any resources that you would like to remove </a:t>
            </a:r>
          </a:p>
        </p:txBody>
      </p:sp>
      <p:sp>
        <p:nvSpPr>
          <p:cNvPr id="6" name="TextBox 5"/>
          <p:cNvSpPr txBox="1"/>
          <p:nvPr/>
        </p:nvSpPr>
        <p:spPr>
          <a:xfrm>
            <a:off x="395536" y="5085184"/>
            <a:ext cx="8424936" cy="830997"/>
          </a:xfrm>
          <a:prstGeom prst="rect">
            <a:avLst/>
          </a:prstGeom>
          <a:noFill/>
        </p:spPr>
        <p:txBody>
          <a:bodyPr wrap="square" rtlCol="0">
            <a:spAutoFit/>
          </a:bodyPr>
          <a:lstStyle/>
          <a:p>
            <a:pPr algn="ctr"/>
            <a:r>
              <a:rPr lang="en-GB" sz="2400" i="1" dirty="0"/>
              <a:t>Continue to do this until you have visited every ‘community’ or you are instructed to stop</a:t>
            </a:r>
          </a:p>
        </p:txBody>
      </p:sp>
      <p:sp>
        <p:nvSpPr>
          <p:cNvPr id="7" name="TextBox 6"/>
          <p:cNvSpPr txBox="1"/>
          <p:nvPr/>
        </p:nvSpPr>
        <p:spPr>
          <a:xfrm>
            <a:off x="1965268" y="2430115"/>
            <a:ext cx="5760640" cy="523220"/>
          </a:xfrm>
          <a:prstGeom prst="rect">
            <a:avLst/>
          </a:prstGeom>
          <a:noFill/>
        </p:spPr>
        <p:txBody>
          <a:bodyPr wrap="square" rtlCol="0">
            <a:spAutoFit/>
          </a:bodyPr>
          <a:lstStyle/>
          <a:p>
            <a:pPr algn="ctr"/>
            <a:r>
              <a:rPr lang="en-GB" sz="2800" i="1" dirty="0"/>
              <a:t>Why do we represent it visually?</a:t>
            </a:r>
          </a:p>
        </p:txBody>
      </p:sp>
      <p:pic>
        <p:nvPicPr>
          <p:cNvPr id="9" name="Picture 8" descr="A blue button with black arrows&#10;&#10;Description automatically generated">
            <a:hlinkClick r:id="rId3" action="ppaction://hlinkfile"/>
            <a:extLst>
              <a:ext uri="{FF2B5EF4-FFF2-40B4-BE49-F238E27FC236}">
                <a16:creationId xmlns:a16="http://schemas.microsoft.com/office/drawing/2014/main" id="{3C578702-AC0E-9011-F798-408270E6164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54292" y="6068167"/>
            <a:ext cx="638801" cy="638801"/>
          </a:xfrm>
          <a:prstGeom prst="rect">
            <a:avLst/>
          </a:prstGeom>
        </p:spPr>
      </p:pic>
    </p:spTree>
    <p:extLst>
      <p:ext uri="{BB962C8B-B14F-4D97-AF65-F5344CB8AC3E}">
        <p14:creationId xmlns:p14="http://schemas.microsoft.com/office/powerpoint/2010/main" val="321853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229600" cy="706090"/>
          </a:xfrm>
        </p:spPr>
        <p:txBody>
          <a:bodyPr>
            <a:normAutofit fontScale="90000"/>
          </a:bodyPr>
          <a:lstStyle/>
          <a:p>
            <a:r>
              <a:rPr lang="en-GB" b="1" dirty="0"/>
              <a:t>‘Our’ Community </a:t>
            </a:r>
            <a:endParaRPr lang="en-US" b="1" dirty="0"/>
          </a:p>
        </p:txBody>
      </p:sp>
      <p:sp>
        <p:nvSpPr>
          <p:cNvPr id="2" name="Content Placeholder 1"/>
          <p:cNvSpPr>
            <a:spLocks noGrp="1"/>
          </p:cNvSpPr>
          <p:nvPr>
            <p:ph idx="1"/>
          </p:nvPr>
        </p:nvSpPr>
        <p:spPr>
          <a:xfrm>
            <a:off x="470384" y="1196752"/>
            <a:ext cx="7935888" cy="936104"/>
          </a:xfrm>
        </p:spPr>
        <p:txBody>
          <a:bodyPr>
            <a:normAutofit lnSpcReduction="10000"/>
          </a:bodyPr>
          <a:lstStyle/>
          <a:p>
            <a:pPr marL="0" indent="0" algn="ctr">
              <a:buNone/>
            </a:pPr>
            <a:r>
              <a:rPr lang="en-GB" sz="2800" i="1" dirty="0"/>
              <a:t>Now think about all of the ‘communities’ that you have created</a:t>
            </a:r>
          </a:p>
        </p:txBody>
      </p:sp>
      <p:sp>
        <p:nvSpPr>
          <p:cNvPr id="7" name="Content Placeholder 1"/>
          <p:cNvSpPr txBox="1">
            <a:spLocks/>
          </p:cNvSpPr>
          <p:nvPr/>
        </p:nvSpPr>
        <p:spPr>
          <a:xfrm>
            <a:off x="323528" y="2564904"/>
            <a:ext cx="7935888" cy="9361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i="1" dirty="0"/>
              <a:t>Are they all the same?</a:t>
            </a:r>
          </a:p>
          <a:p>
            <a:r>
              <a:rPr lang="en-GB" sz="2800" i="1" dirty="0"/>
              <a:t>Are there any significant differences?</a:t>
            </a:r>
          </a:p>
          <a:p>
            <a:r>
              <a:rPr lang="en-GB" sz="2800" i="1" dirty="0"/>
              <a:t>If so, what are these differences?</a:t>
            </a:r>
          </a:p>
          <a:p>
            <a:r>
              <a:rPr lang="en-GB" sz="2800" i="1" dirty="0"/>
              <a:t>What are your thoughts on the practicalities of community profiling based on this activity?</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0935" y="2071133"/>
            <a:ext cx="494785" cy="494785"/>
          </a:xfrm>
          <a:prstGeom prst="rect">
            <a:avLst/>
          </a:prstGeom>
        </p:spPr>
      </p:pic>
    </p:spTree>
    <p:extLst>
      <p:ext uri="{BB962C8B-B14F-4D97-AF65-F5344CB8AC3E}">
        <p14:creationId xmlns:p14="http://schemas.microsoft.com/office/powerpoint/2010/main" val="30273303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0"/>
            <a:ext cx="8229600" cy="1143000"/>
          </a:xfrm>
        </p:spPr>
        <p:txBody>
          <a:bodyPr/>
          <a:lstStyle/>
          <a:p>
            <a:r>
              <a:rPr lang="en-GB" b="1" dirty="0"/>
              <a:t>Profiling as Social Research </a:t>
            </a:r>
            <a:endParaRPr lang="en-US" b="1" dirty="0"/>
          </a:p>
        </p:txBody>
      </p:sp>
      <p:sp>
        <p:nvSpPr>
          <p:cNvPr id="2" name="Content Placeholder 1"/>
          <p:cNvSpPr>
            <a:spLocks noGrp="1"/>
          </p:cNvSpPr>
          <p:nvPr>
            <p:ph idx="1"/>
          </p:nvPr>
        </p:nvSpPr>
        <p:spPr>
          <a:xfrm>
            <a:off x="333872" y="1247863"/>
            <a:ext cx="8507288" cy="4525963"/>
          </a:xfrm>
        </p:spPr>
        <p:txBody>
          <a:bodyPr>
            <a:normAutofit fontScale="92500" lnSpcReduction="10000"/>
          </a:bodyPr>
          <a:lstStyle/>
          <a:p>
            <a:pPr>
              <a:lnSpc>
                <a:spcPct val="110000"/>
              </a:lnSpc>
              <a:spcBef>
                <a:spcPts val="600"/>
              </a:spcBef>
              <a:spcAft>
                <a:spcPts val="600"/>
              </a:spcAft>
            </a:pPr>
            <a:r>
              <a:rPr lang="en-US" dirty="0"/>
              <a:t>Community profiling is a form of social research in a community primarily in order to listen to the voice of (often) marginalised people and then to feed that voice into an assessment of their collective needs, </a:t>
            </a:r>
          </a:p>
          <a:p>
            <a:pPr>
              <a:lnSpc>
                <a:spcPct val="110000"/>
              </a:lnSpc>
              <a:spcBef>
                <a:spcPts val="600"/>
              </a:spcBef>
              <a:spcAft>
                <a:spcPts val="600"/>
              </a:spcAft>
            </a:pPr>
            <a:r>
              <a:rPr lang="en-US" dirty="0"/>
              <a:t>with a view to creating what Moran and Butler (2001, p. 60) refer to as a ‘living health profile’. (this could be extended to a living </a:t>
            </a:r>
            <a:r>
              <a:rPr lang="en-US" b="1" dirty="0"/>
              <a:t>sustainability</a:t>
            </a:r>
            <a:r>
              <a:rPr lang="en-US" dirty="0"/>
              <a:t> profile”….</a:t>
            </a:r>
          </a:p>
          <a:p>
            <a:pPr>
              <a:lnSpc>
                <a:spcPct val="110000"/>
              </a:lnSpc>
              <a:spcBef>
                <a:spcPts val="600"/>
              </a:spcBef>
              <a:spcAft>
                <a:spcPts val="600"/>
              </a:spcAft>
            </a:pPr>
            <a:endParaRPr lang="en-US" dirty="0"/>
          </a:p>
        </p:txBody>
      </p:sp>
      <p:pic>
        <p:nvPicPr>
          <p:cNvPr id="4" name="Picture 3">
            <a:hlinkClick r:id="rId2" action="ppaction://hlinkpres?slideindex=1&amp;slidetit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68115" y="6021288"/>
            <a:ext cx="638801" cy="638801"/>
          </a:xfrm>
          <a:prstGeom prst="rect">
            <a:avLst/>
          </a:prstGeom>
        </p:spPr>
      </p:pic>
    </p:spTree>
    <p:extLst>
      <p:ext uri="{BB962C8B-B14F-4D97-AF65-F5344CB8AC3E}">
        <p14:creationId xmlns:p14="http://schemas.microsoft.com/office/powerpoint/2010/main" val="280444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33637" y="139045"/>
            <a:ext cx="8229600" cy="1143000"/>
          </a:xfrm>
        </p:spPr>
        <p:txBody>
          <a:bodyPr/>
          <a:lstStyle/>
          <a:p>
            <a:r>
              <a:rPr lang="en-GB" b="1" dirty="0"/>
              <a:t>Profiling - The Whole picture </a:t>
            </a:r>
            <a:endParaRPr lang="en-US" b="1" dirty="0"/>
          </a:p>
        </p:txBody>
      </p:sp>
      <p:sp>
        <p:nvSpPr>
          <p:cNvPr id="2" name="Content Placeholder 1"/>
          <p:cNvSpPr>
            <a:spLocks noGrp="1"/>
          </p:cNvSpPr>
          <p:nvPr>
            <p:ph idx="1"/>
          </p:nvPr>
        </p:nvSpPr>
        <p:spPr>
          <a:xfrm>
            <a:off x="500969" y="1124744"/>
            <a:ext cx="8339709" cy="2515418"/>
          </a:xfrm>
        </p:spPr>
        <p:txBody>
          <a:bodyPr>
            <a:noAutofit/>
          </a:bodyPr>
          <a:lstStyle/>
          <a:p>
            <a:pPr>
              <a:lnSpc>
                <a:spcPct val="120000"/>
              </a:lnSpc>
              <a:spcBef>
                <a:spcPts val="600"/>
              </a:spcBef>
              <a:spcAft>
                <a:spcPts val="600"/>
              </a:spcAft>
            </a:pPr>
            <a:r>
              <a:rPr lang="en-US" sz="2600" dirty="0"/>
              <a:t>A community profile should be </a:t>
            </a:r>
            <a:r>
              <a:rPr lang="en-US" sz="2600" b="1" i="1" dirty="0"/>
              <a:t>comprehensive</a:t>
            </a:r>
            <a:r>
              <a:rPr lang="en-US" sz="2600" i="1" dirty="0"/>
              <a:t> </a:t>
            </a:r>
            <a:r>
              <a:rPr lang="en-US" sz="2600" dirty="0"/>
              <a:t>in coverage. </a:t>
            </a:r>
          </a:p>
          <a:p>
            <a:pPr>
              <a:lnSpc>
                <a:spcPct val="120000"/>
              </a:lnSpc>
              <a:spcBef>
                <a:spcPts val="600"/>
              </a:spcBef>
              <a:spcAft>
                <a:spcPts val="600"/>
              </a:spcAft>
            </a:pPr>
            <a:r>
              <a:rPr lang="en-US" sz="2600" dirty="0"/>
              <a:t>Rather than look at individual aspects of a community in isolation it should explore how different aspects of the life of the community are interrelated.</a:t>
            </a:r>
          </a:p>
          <a:p>
            <a:pPr>
              <a:lnSpc>
                <a:spcPct val="120000"/>
              </a:lnSpc>
              <a:spcBef>
                <a:spcPts val="600"/>
              </a:spcBef>
              <a:spcAft>
                <a:spcPts val="600"/>
              </a:spcAft>
            </a:pPr>
            <a:r>
              <a:rPr lang="en-GB" sz="2600" dirty="0"/>
              <a:t>This is also the principle behind the Wales Index of Multiple Deprivation (WIMD) that we have looked at previously (although this only uses statistical data)</a:t>
            </a:r>
          </a:p>
          <a:p>
            <a:pPr>
              <a:lnSpc>
                <a:spcPct val="120000"/>
              </a:lnSpc>
              <a:spcBef>
                <a:spcPts val="600"/>
              </a:spcBef>
              <a:spcAft>
                <a:spcPts val="600"/>
              </a:spcAft>
            </a:pPr>
            <a:endParaRPr lang="en-US" sz="2600" dirty="0"/>
          </a:p>
          <a:p>
            <a:pPr marL="0" indent="0">
              <a:lnSpc>
                <a:spcPct val="120000"/>
              </a:lnSpc>
              <a:spcBef>
                <a:spcPts val="600"/>
              </a:spcBef>
              <a:spcAft>
                <a:spcPts val="600"/>
              </a:spcAft>
              <a:buNone/>
            </a:pPr>
            <a:endParaRPr lang="en-US" sz="2600" dirty="0"/>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5936" y="5445224"/>
            <a:ext cx="972753" cy="966181"/>
          </a:xfrm>
          <a:prstGeom prst="rect">
            <a:avLst/>
          </a:prstGeom>
        </p:spPr>
      </p:pic>
    </p:spTree>
    <p:extLst>
      <p:ext uri="{BB962C8B-B14F-4D97-AF65-F5344CB8AC3E}">
        <p14:creationId xmlns:p14="http://schemas.microsoft.com/office/powerpoint/2010/main" val="670740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3184" y="1281979"/>
            <a:ext cx="8229600" cy="676672"/>
          </a:xfrm>
        </p:spPr>
        <p:txBody>
          <a:bodyPr/>
          <a:lstStyle/>
          <a:p>
            <a:r>
              <a:rPr lang="en-US" b="1" i="1" dirty="0"/>
              <a:t>1. </a:t>
            </a:r>
            <a:r>
              <a:rPr lang="en-US" i="1" dirty="0"/>
              <a:t>the area as a </a:t>
            </a:r>
            <a:r>
              <a:rPr lang="en-US" b="1" i="1" dirty="0"/>
              <a:t>place</a:t>
            </a:r>
            <a:r>
              <a:rPr lang="en-US" i="1" dirty="0"/>
              <a:t> to live </a:t>
            </a:r>
            <a:r>
              <a:rPr lang="en-US" dirty="0"/>
              <a:t>– including;</a:t>
            </a:r>
          </a:p>
        </p:txBody>
      </p:sp>
      <p:sp>
        <p:nvSpPr>
          <p:cNvPr id="4" name="TextBox 3"/>
          <p:cNvSpPr txBox="1"/>
          <p:nvPr/>
        </p:nvSpPr>
        <p:spPr>
          <a:xfrm>
            <a:off x="313184" y="2103238"/>
            <a:ext cx="8517632" cy="357020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US" sz="2800" dirty="0"/>
              <a:t>the quality of the physical environment and people’s attitudes to living there; </a:t>
            </a:r>
          </a:p>
          <a:p>
            <a:pPr marL="457200" indent="-457200">
              <a:spcBef>
                <a:spcPts val="600"/>
              </a:spcBef>
              <a:spcAft>
                <a:spcPts val="600"/>
              </a:spcAft>
              <a:buFont typeface="Arial" panose="020B0604020202020204" pitchFamily="34" charset="0"/>
              <a:buChar char="•"/>
            </a:pPr>
            <a:r>
              <a:rPr lang="en-US" sz="2800" dirty="0"/>
              <a:t>the extent to which needs are matched with resources; and,</a:t>
            </a:r>
          </a:p>
          <a:p>
            <a:pPr marL="457200" indent="-457200">
              <a:spcBef>
                <a:spcPts val="600"/>
              </a:spcBef>
              <a:spcAft>
                <a:spcPts val="600"/>
              </a:spcAft>
              <a:buFont typeface="Arial" panose="020B0604020202020204" pitchFamily="34" charset="0"/>
              <a:buChar char="•"/>
            </a:pPr>
            <a:r>
              <a:rPr lang="en-US" sz="2800" dirty="0"/>
              <a:t>the extent to which local facilities meet people’s goals and aspirations;</a:t>
            </a:r>
          </a:p>
          <a:p>
            <a:pPr marL="457200" indent="-457200">
              <a:spcBef>
                <a:spcPts val="600"/>
              </a:spcBef>
              <a:spcAft>
                <a:spcPts val="600"/>
              </a:spcAft>
              <a:buFont typeface="Arial" panose="020B0604020202020204" pitchFamily="34" charset="0"/>
              <a:buChar char="•"/>
            </a:pPr>
            <a:endParaRPr lang="en-GB" sz="2800" dirty="0"/>
          </a:p>
        </p:txBody>
      </p:sp>
      <p:sp>
        <p:nvSpPr>
          <p:cNvPr id="7" name="Title 2">
            <a:extLst>
              <a:ext uri="{FF2B5EF4-FFF2-40B4-BE49-F238E27FC236}">
                <a16:creationId xmlns:a16="http://schemas.microsoft.com/office/drawing/2014/main" id="{7E1B2E5D-AC54-330D-E818-AD90BC60586E}"/>
              </a:ext>
            </a:extLst>
          </p:cNvPr>
          <p:cNvSpPr>
            <a:spLocks noGrp="1"/>
          </p:cNvSpPr>
          <p:nvPr>
            <p:ph type="title"/>
          </p:nvPr>
        </p:nvSpPr>
        <p:spPr>
          <a:xfrm>
            <a:off x="302840" y="169170"/>
            <a:ext cx="8229600" cy="1143000"/>
          </a:xfrm>
        </p:spPr>
        <p:txBody>
          <a:bodyPr/>
          <a:lstStyle/>
          <a:p>
            <a:r>
              <a:rPr lang="en-GB" b="1" dirty="0"/>
              <a:t>Profiling - The Whole picture </a:t>
            </a:r>
            <a:endParaRPr lang="en-US" b="1" dirty="0"/>
          </a:p>
        </p:txBody>
      </p:sp>
      <p:sp>
        <p:nvSpPr>
          <p:cNvPr id="8" name="Isosceles Triangle 7">
            <a:extLst>
              <a:ext uri="{FF2B5EF4-FFF2-40B4-BE49-F238E27FC236}">
                <a16:creationId xmlns:a16="http://schemas.microsoft.com/office/drawing/2014/main" id="{02CC0A0C-992D-F76D-AF5E-396796057510}"/>
              </a:ext>
            </a:extLst>
          </p:cNvPr>
          <p:cNvSpPr/>
          <p:nvPr/>
        </p:nvSpPr>
        <p:spPr>
          <a:xfrm>
            <a:off x="3949588" y="5673446"/>
            <a:ext cx="936104" cy="70996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sp>
        <p:nvSpPr>
          <p:cNvPr id="9" name="TextBox 8">
            <a:extLst>
              <a:ext uri="{FF2B5EF4-FFF2-40B4-BE49-F238E27FC236}">
                <a16:creationId xmlns:a16="http://schemas.microsoft.com/office/drawing/2014/main" id="{5E73235B-CF13-E554-DA8F-87B744552DAB}"/>
              </a:ext>
            </a:extLst>
          </p:cNvPr>
          <p:cNvSpPr txBox="1"/>
          <p:nvPr/>
        </p:nvSpPr>
        <p:spPr>
          <a:xfrm>
            <a:off x="2653444" y="5241518"/>
            <a:ext cx="3528392" cy="307777"/>
          </a:xfrm>
          <a:prstGeom prst="rect">
            <a:avLst/>
          </a:prstGeom>
          <a:noFill/>
        </p:spPr>
        <p:txBody>
          <a:bodyPr wrap="square" rtlCol="0">
            <a:spAutoFit/>
          </a:bodyPr>
          <a:lstStyle/>
          <a:p>
            <a:pPr algn="ctr"/>
            <a:r>
              <a:rPr lang="en-GB" sz="1400" b="1" dirty="0"/>
              <a:t>Profit</a:t>
            </a:r>
          </a:p>
        </p:txBody>
      </p:sp>
      <p:sp>
        <p:nvSpPr>
          <p:cNvPr id="10" name="TextBox 9">
            <a:extLst>
              <a:ext uri="{FF2B5EF4-FFF2-40B4-BE49-F238E27FC236}">
                <a16:creationId xmlns:a16="http://schemas.microsoft.com/office/drawing/2014/main" id="{2982552E-4FBA-0AFA-4AEB-B2C6E0FEADAA}"/>
              </a:ext>
            </a:extLst>
          </p:cNvPr>
          <p:cNvSpPr txBox="1"/>
          <p:nvPr/>
        </p:nvSpPr>
        <p:spPr>
          <a:xfrm>
            <a:off x="2123728" y="6200441"/>
            <a:ext cx="2592288" cy="307777"/>
          </a:xfrm>
          <a:prstGeom prst="rect">
            <a:avLst/>
          </a:prstGeom>
          <a:noFill/>
        </p:spPr>
        <p:txBody>
          <a:bodyPr wrap="square" rtlCol="0">
            <a:spAutoFit/>
          </a:bodyPr>
          <a:lstStyle/>
          <a:p>
            <a:pPr algn="ctr"/>
            <a:r>
              <a:rPr lang="en-GB" sz="1400" b="1" dirty="0">
                <a:solidFill>
                  <a:srgbClr val="FF0000"/>
                </a:solidFill>
              </a:rPr>
              <a:t>Place</a:t>
            </a:r>
          </a:p>
        </p:txBody>
      </p:sp>
      <p:sp>
        <p:nvSpPr>
          <p:cNvPr id="11" name="TextBox 10">
            <a:extLst>
              <a:ext uri="{FF2B5EF4-FFF2-40B4-BE49-F238E27FC236}">
                <a16:creationId xmlns:a16="http://schemas.microsoft.com/office/drawing/2014/main" id="{5AF9F8FB-5D1E-E46C-E5BA-6FC64F1AB5F4}"/>
              </a:ext>
            </a:extLst>
          </p:cNvPr>
          <p:cNvSpPr txBox="1"/>
          <p:nvPr/>
        </p:nvSpPr>
        <p:spPr>
          <a:xfrm>
            <a:off x="4283968" y="6147885"/>
            <a:ext cx="2232248" cy="307777"/>
          </a:xfrm>
          <a:prstGeom prst="rect">
            <a:avLst/>
          </a:prstGeom>
          <a:noFill/>
        </p:spPr>
        <p:txBody>
          <a:bodyPr wrap="square" rtlCol="0">
            <a:spAutoFit/>
          </a:bodyPr>
          <a:lstStyle/>
          <a:p>
            <a:pPr algn="ctr"/>
            <a:r>
              <a:rPr lang="en-GB" sz="1400" b="1" dirty="0"/>
              <a:t>People</a:t>
            </a:r>
          </a:p>
        </p:txBody>
      </p:sp>
    </p:spTree>
    <p:extLst>
      <p:ext uri="{BB962C8B-B14F-4D97-AF65-F5344CB8AC3E}">
        <p14:creationId xmlns:p14="http://schemas.microsoft.com/office/powerpoint/2010/main" val="411986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8" grpId="0" animBg="1"/>
      <p:bldP spid="9" grpId="0"/>
      <p:bldP spid="10"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0159"/>
            <a:ext cx="8229600" cy="676672"/>
          </a:xfrm>
        </p:spPr>
        <p:txBody>
          <a:bodyPr/>
          <a:lstStyle/>
          <a:p>
            <a:r>
              <a:rPr lang="en-US" i="1" dirty="0"/>
              <a:t>2. the area as a </a:t>
            </a:r>
            <a:r>
              <a:rPr lang="en-US" b="1" i="1" dirty="0"/>
              <a:t>social</a:t>
            </a:r>
            <a:r>
              <a:rPr lang="en-US" i="1" dirty="0"/>
              <a:t> community </a:t>
            </a:r>
            <a:r>
              <a:rPr lang="en-US" dirty="0"/>
              <a:t>–</a:t>
            </a:r>
          </a:p>
        </p:txBody>
      </p:sp>
      <p:sp>
        <p:nvSpPr>
          <p:cNvPr id="4" name="TextBox 3"/>
          <p:cNvSpPr txBox="1"/>
          <p:nvPr/>
        </p:nvSpPr>
        <p:spPr>
          <a:xfrm>
            <a:off x="467752" y="2204864"/>
            <a:ext cx="8229600"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US" sz="2800" dirty="0"/>
              <a:t>residents’ involvement in the social life of the community;</a:t>
            </a:r>
          </a:p>
          <a:p>
            <a:pPr marL="457200" indent="-457200">
              <a:spcBef>
                <a:spcPts val="600"/>
              </a:spcBef>
              <a:spcAft>
                <a:spcPts val="600"/>
              </a:spcAft>
              <a:buFont typeface="Arial" panose="020B0604020202020204" pitchFamily="34" charset="0"/>
              <a:buChar char="•"/>
            </a:pPr>
            <a:r>
              <a:rPr lang="en-US" sz="2800" dirty="0"/>
              <a:t>the extent to which the community is supportive (often called community cohesion); </a:t>
            </a:r>
          </a:p>
          <a:p>
            <a:pPr marL="457200" indent="-457200">
              <a:spcBef>
                <a:spcPts val="600"/>
              </a:spcBef>
              <a:spcAft>
                <a:spcPts val="600"/>
              </a:spcAft>
              <a:buFont typeface="Arial" panose="020B0604020202020204" pitchFamily="34" charset="0"/>
              <a:buChar char="•"/>
            </a:pPr>
            <a:r>
              <a:rPr lang="en-US" sz="2800" dirty="0"/>
              <a:t>formal and informal networks within the community;</a:t>
            </a:r>
          </a:p>
          <a:p>
            <a:pPr>
              <a:spcBef>
                <a:spcPts val="600"/>
              </a:spcBef>
              <a:spcAft>
                <a:spcPts val="600"/>
              </a:spcAft>
            </a:pPr>
            <a:endParaRPr lang="en-GB" dirty="0"/>
          </a:p>
        </p:txBody>
      </p:sp>
      <p:sp>
        <p:nvSpPr>
          <p:cNvPr id="7" name="Title 2">
            <a:extLst>
              <a:ext uri="{FF2B5EF4-FFF2-40B4-BE49-F238E27FC236}">
                <a16:creationId xmlns:a16="http://schemas.microsoft.com/office/drawing/2014/main" id="{5ECE5EAC-D11C-802E-01CF-EB3765425688}"/>
              </a:ext>
            </a:extLst>
          </p:cNvPr>
          <p:cNvSpPr>
            <a:spLocks noGrp="1"/>
          </p:cNvSpPr>
          <p:nvPr>
            <p:ph type="title"/>
          </p:nvPr>
        </p:nvSpPr>
        <p:spPr>
          <a:xfrm>
            <a:off x="302840" y="169170"/>
            <a:ext cx="8229600" cy="1143000"/>
          </a:xfrm>
        </p:spPr>
        <p:txBody>
          <a:bodyPr/>
          <a:lstStyle/>
          <a:p>
            <a:r>
              <a:rPr lang="en-GB" b="1" dirty="0"/>
              <a:t>Profiling - The Whole picture </a:t>
            </a:r>
            <a:endParaRPr lang="en-US" b="1" dirty="0"/>
          </a:p>
        </p:txBody>
      </p:sp>
      <p:sp>
        <p:nvSpPr>
          <p:cNvPr id="8" name="Isosceles Triangle 7">
            <a:extLst>
              <a:ext uri="{FF2B5EF4-FFF2-40B4-BE49-F238E27FC236}">
                <a16:creationId xmlns:a16="http://schemas.microsoft.com/office/drawing/2014/main" id="{B7F44196-8E3B-6047-9CB0-895F78CCD078}"/>
              </a:ext>
            </a:extLst>
          </p:cNvPr>
          <p:cNvSpPr/>
          <p:nvPr/>
        </p:nvSpPr>
        <p:spPr>
          <a:xfrm>
            <a:off x="3949588" y="5673446"/>
            <a:ext cx="936104" cy="70996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sp>
        <p:nvSpPr>
          <p:cNvPr id="9" name="TextBox 8">
            <a:extLst>
              <a:ext uri="{FF2B5EF4-FFF2-40B4-BE49-F238E27FC236}">
                <a16:creationId xmlns:a16="http://schemas.microsoft.com/office/drawing/2014/main" id="{9496AB40-1563-921D-69A0-193261ED1D4A}"/>
              </a:ext>
            </a:extLst>
          </p:cNvPr>
          <p:cNvSpPr txBox="1"/>
          <p:nvPr/>
        </p:nvSpPr>
        <p:spPr>
          <a:xfrm>
            <a:off x="2653444" y="5241518"/>
            <a:ext cx="3528392" cy="307777"/>
          </a:xfrm>
          <a:prstGeom prst="rect">
            <a:avLst/>
          </a:prstGeom>
          <a:noFill/>
        </p:spPr>
        <p:txBody>
          <a:bodyPr wrap="square" rtlCol="0">
            <a:spAutoFit/>
          </a:bodyPr>
          <a:lstStyle/>
          <a:p>
            <a:pPr algn="ctr"/>
            <a:r>
              <a:rPr lang="en-GB" sz="1400" b="1" dirty="0"/>
              <a:t>Profit</a:t>
            </a:r>
          </a:p>
        </p:txBody>
      </p:sp>
      <p:sp>
        <p:nvSpPr>
          <p:cNvPr id="10" name="TextBox 9">
            <a:extLst>
              <a:ext uri="{FF2B5EF4-FFF2-40B4-BE49-F238E27FC236}">
                <a16:creationId xmlns:a16="http://schemas.microsoft.com/office/drawing/2014/main" id="{9617D50D-A858-0E94-9527-5544F5885AC0}"/>
              </a:ext>
            </a:extLst>
          </p:cNvPr>
          <p:cNvSpPr txBox="1"/>
          <p:nvPr/>
        </p:nvSpPr>
        <p:spPr>
          <a:xfrm>
            <a:off x="2123728" y="6200441"/>
            <a:ext cx="2592288" cy="307777"/>
          </a:xfrm>
          <a:prstGeom prst="rect">
            <a:avLst/>
          </a:prstGeom>
          <a:noFill/>
        </p:spPr>
        <p:txBody>
          <a:bodyPr wrap="square" rtlCol="0">
            <a:spAutoFit/>
          </a:bodyPr>
          <a:lstStyle/>
          <a:p>
            <a:pPr algn="ctr"/>
            <a:r>
              <a:rPr lang="en-GB" sz="1400" b="1" dirty="0"/>
              <a:t>Place</a:t>
            </a:r>
          </a:p>
        </p:txBody>
      </p:sp>
      <p:sp>
        <p:nvSpPr>
          <p:cNvPr id="11" name="TextBox 10">
            <a:extLst>
              <a:ext uri="{FF2B5EF4-FFF2-40B4-BE49-F238E27FC236}">
                <a16:creationId xmlns:a16="http://schemas.microsoft.com/office/drawing/2014/main" id="{A73265E9-0B5D-773B-FAB0-B220C4CBC2F9}"/>
              </a:ext>
            </a:extLst>
          </p:cNvPr>
          <p:cNvSpPr txBox="1"/>
          <p:nvPr/>
        </p:nvSpPr>
        <p:spPr>
          <a:xfrm>
            <a:off x="4283968" y="6147885"/>
            <a:ext cx="2232248" cy="307777"/>
          </a:xfrm>
          <a:prstGeom prst="rect">
            <a:avLst/>
          </a:prstGeom>
          <a:noFill/>
        </p:spPr>
        <p:txBody>
          <a:bodyPr wrap="square" rtlCol="0">
            <a:spAutoFit/>
          </a:bodyPr>
          <a:lstStyle/>
          <a:p>
            <a:pPr algn="ctr"/>
            <a:r>
              <a:rPr lang="en-GB" sz="1400" b="1" dirty="0">
                <a:solidFill>
                  <a:srgbClr val="FF0000"/>
                </a:solidFill>
              </a:rPr>
              <a:t>People</a:t>
            </a:r>
          </a:p>
        </p:txBody>
      </p:sp>
    </p:spTree>
    <p:extLst>
      <p:ext uri="{BB962C8B-B14F-4D97-AF65-F5344CB8AC3E}">
        <p14:creationId xmlns:p14="http://schemas.microsoft.com/office/powerpoint/2010/main" val="150833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8" grpId="0" animBg="1"/>
      <p:bldP spid="9" grpId="0"/>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0832" y="1226232"/>
            <a:ext cx="8229600" cy="604664"/>
          </a:xfrm>
        </p:spPr>
        <p:txBody>
          <a:bodyPr/>
          <a:lstStyle/>
          <a:p>
            <a:r>
              <a:rPr lang="en-US" i="1" dirty="0"/>
              <a:t>3. the area as an </a:t>
            </a:r>
            <a:r>
              <a:rPr lang="en-US" b="1" i="1" dirty="0"/>
              <a:t>economic</a:t>
            </a:r>
            <a:r>
              <a:rPr lang="en-US" i="1" dirty="0"/>
              <a:t> community </a:t>
            </a:r>
            <a:r>
              <a:rPr lang="en-US" dirty="0"/>
              <a:t>– </a:t>
            </a:r>
          </a:p>
        </p:txBody>
      </p:sp>
      <p:sp>
        <p:nvSpPr>
          <p:cNvPr id="4" name="TextBox 3"/>
          <p:cNvSpPr txBox="1"/>
          <p:nvPr/>
        </p:nvSpPr>
        <p:spPr>
          <a:xfrm>
            <a:off x="850308" y="1988840"/>
            <a:ext cx="7632848" cy="3293209"/>
          </a:xfrm>
          <a:prstGeom prst="rect">
            <a:avLst/>
          </a:prstGeom>
          <a:noFill/>
        </p:spPr>
        <p:txBody>
          <a:bodyPr wrap="square" rtlCol="0">
            <a:spAutoFit/>
          </a:bodyPr>
          <a:lstStyle/>
          <a:p>
            <a:pPr lvl="1" indent="-457200">
              <a:spcBef>
                <a:spcPts val="600"/>
              </a:spcBef>
              <a:spcAft>
                <a:spcPts val="600"/>
              </a:spcAft>
              <a:buFont typeface="Arial" panose="020B0604020202020204" pitchFamily="34" charset="0"/>
              <a:buChar char="•"/>
            </a:pPr>
            <a:r>
              <a:rPr lang="en-US" sz="2800" dirty="0"/>
              <a:t>income levels and employment prospects of local residents;</a:t>
            </a:r>
          </a:p>
          <a:p>
            <a:pPr lvl="1" indent="-457200">
              <a:spcBef>
                <a:spcPts val="600"/>
              </a:spcBef>
              <a:spcAft>
                <a:spcPts val="600"/>
              </a:spcAft>
              <a:buFont typeface="Arial" panose="020B0604020202020204" pitchFamily="34" charset="0"/>
              <a:buChar char="•"/>
            </a:pPr>
            <a:r>
              <a:rPr lang="en-US" sz="2800" dirty="0"/>
              <a:t>travel to work data (both inwards and outwards)</a:t>
            </a:r>
          </a:p>
          <a:p>
            <a:pPr lvl="1" indent="-457200">
              <a:spcBef>
                <a:spcPts val="600"/>
              </a:spcBef>
              <a:spcAft>
                <a:spcPts val="600"/>
              </a:spcAft>
              <a:buFont typeface="Arial" panose="020B0604020202020204" pitchFamily="34" charset="0"/>
              <a:buChar char="•"/>
            </a:pPr>
            <a:r>
              <a:rPr lang="en-US" sz="2800" dirty="0"/>
              <a:t>prosperity and viability of local shops;</a:t>
            </a:r>
          </a:p>
          <a:p>
            <a:pPr lvl="1" indent="-457200">
              <a:spcBef>
                <a:spcPts val="600"/>
              </a:spcBef>
              <a:spcAft>
                <a:spcPts val="600"/>
              </a:spcAft>
              <a:buFont typeface="Arial" panose="020B0604020202020204" pitchFamily="34" charset="0"/>
              <a:buChar char="•"/>
            </a:pPr>
            <a:r>
              <a:rPr lang="en-US" sz="2800" dirty="0"/>
              <a:t>prosperity and viability of major employers</a:t>
            </a:r>
          </a:p>
          <a:p>
            <a:pPr marL="457200" indent="-457200">
              <a:spcBef>
                <a:spcPts val="600"/>
              </a:spcBef>
              <a:spcAft>
                <a:spcPts val="600"/>
              </a:spcAft>
              <a:buFont typeface="Arial" panose="020B0604020202020204" pitchFamily="34" charset="0"/>
              <a:buChar char="•"/>
            </a:pPr>
            <a:endParaRPr lang="en-GB" sz="2800" dirty="0"/>
          </a:p>
        </p:txBody>
      </p:sp>
      <p:sp>
        <p:nvSpPr>
          <p:cNvPr id="7" name="Title 2">
            <a:extLst>
              <a:ext uri="{FF2B5EF4-FFF2-40B4-BE49-F238E27FC236}">
                <a16:creationId xmlns:a16="http://schemas.microsoft.com/office/drawing/2014/main" id="{8D33FE66-7C69-5847-E149-EA11A063457F}"/>
              </a:ext>
            </a:extLst>
          </p:cNvPr>
          <p:cNvSpPr>
            <a:spLocks noGrp="1"/>
          </p:cNvSpPr>
          <p:nvPr>
            <p:ph type="title"/>
          </p:nvPr>
        </p:nvSpPr>
        <p:spPr>
          <a:xfrm>
            <a:off x="302840" y="169170"/>
            <a:ext cx="8229600" cy="1143000"/>
          </a:xfrm>
        </p:spPr>
        <p:txBody>
          <a:bodyPr/>
          <a:lstStyle/>
          <a:p>
            <a:r>
              <a:rPr lang="en-GB" b="1" dirty="0"/>
              <a:t>Profiling - The Whole picture </a:t>
            </a:r>
            <a:endParaRPr lang="en-US" b="1" dirty="0"/>
          </a:p>
        </p:txBody>
      </p:sp>
      <p:sp>
        <p:nvSpPr>
          <p:cNvPr id="8" name="Isosceles Triangle 7">
            <a:extLst>
              <a:ext uri="{FF2B5EF4-FFF2-40B4-BE49-F238E27FC236}">
                <a16:creationId xmlns:a16="http://schemas.microsoft.com/office/drawing/2014/main" id="{6F8120C4-58FE-73B1-3432-6574A4B85605}"/>
              </a:ext>
            </a:extLst>
          </p:cNvPr>
          <p:cNvSpPr/>
          <p:nvPr/>
        </p:nvSpPr>
        <p:spPr>
          <a:xfrm>
            <a:off x="3949588" y="5673446"/>
            <a:ext cx="936104" cy="70996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sp>
        <p:nvSpPr>
          <p:cNvPr id="9" name="TextBox 8">
            <a:extLst>
              <a:ext uri="{FF2B5EF4-FFF2-40B4-BE49-F238E27FC236}">
                <a16:creationId xmlns:a16="http://schemas.microsoft.com/office/drawing/2014/main" id="{D6DD7313-E0DC-619B-8C42-F19A48C9040F}"/>
              </a:ext>
            </a:extLst>
          </p:cNvPr>
          <p:cNvSpPr txBox="1"/>
          <p:nvPr/>
        </p:nvSpPr>
        <p:spPr>
          <a:xfrm>
            <a:off x="2653444" y="5241518"/>
            <a:ext cx="3528392" cy="307777"/>
          </a:xfrm>
          <a:prstGeom prst="rect">
            <a:avLst/>
          </a:prstGeom>
          <a:noFill/>
        </p:spPr>
        <p:txBody>
          <a:bodyPr wrap="square" rtlCol="0">
            <a:spAutoFit/>
          </a:bodyPr>
          <a:lstStyle/>
          <a:p>
            <a:pPr algn="ctr"/>
            <a:r>
              <a:rPr lang="en-GB" sz="1400" b="1" dirty="0">
                <a:solidFill>
                  <a:srgbClr val="FF0000"/>
                </a:solidFill>
              </a:rPr>
              <a:t>Profit</a:t>
            </a:r>
          </a:p>
        </p:txBody>
      </p:sp>
      <p:sp>
        <p:nvSpPr>
          <p:cNvPr id="10" name="TextBox 9">
            <a:extLst>
              <a:ext uri="{FF2B5EF4-FFF2-40B4-BE49-F238E27FC236}">
                <a16:creationId xmlns:a16="http://schemas.microsoft.com/office/drawing/2014/main" id="{20315ABF-5632-84A6-DB64-4FD84046071D}"/>
              </a:ext>
            </a:extLst>
          </p:cNvPr>
          <p:cNvSpPr txBox="1"/>
          <p:nvPr/>
        </p:nvSpPr>
        <p:spPr>
          <a:xfrm>
            <a:off x="2123728" y="6200441"/>
            <a:ext cx="2592288" cy="307777"/>
          </a:xfrm>
          <a:prstGeom prst="rect">
            <a:avLst/>
          </a:prstGeom>
          <a:noFill/>
        </p:spPr>
        <p:txBody>
          <a:bodyPr wrap="square" rtlCol="0">
            <a:spAutoFit/>
          </a:bodyPr>
          <a:lstStyle/>
          <a:p>
            <a:pPr algn="ctr"/>
            <a:r>
              <a:rPr lang="en-GB" sz="1400" b="1" dirty="0"/>
              <a:t>Place</a:t>
            </a:r>
          </a:p>
        </p:txBody>
      </p:sp>
      <p:sp>
        <p:nvSpPr>
          <p:cNvPr id="11" name="TextBox 10">
            <a:extLst>
              <a:ext uri="{FF2B5EF4-FFF2-40B4-BE49-F238E27FC236}">
                <a16:creationId xmlns:a16="http://schemas.microsoft.com/office/drawing/2014/main" id="{33E2C146-226A-0D65-4179-61426427D75A}"/>
              </a:ext>
            </a:extLst>
          </p:cNvPr>
          <p:cNvSpPr txBox="1"/>
          <p:nvPr/>
        </p:nvSpPr>
        <p:spPr>
          <a:xfrm>
            <a:off x="4283968" y="6147885"/>
            <a:ext cx="2232248" cy="307777"/>
          </a:xfrm>
          <a:prstGeom prst="rect">
            <a:avLst/>
          </a:prstGeom>
          <a:noFill/>
        </p:spPr>
        <p:txBody>
          <a:bodyPr wrap="square" rtlCol="0">
            <a:spAutoFit/>
          </a:bodyPr>
          <a:lstStyle/>
          <a:p>
            <a:pPr algn="ctr"/>
            <a:r>
              <a:rPr lang="en-GB" sz="1400" b="1" dirty="0"/>
              <a:t>People</a:t>
            </a:r>
          </a:p>
        </p:txBody>
      </p:sp>
    </p:spTree>
    <p:extLst>
      <p:ext uri="{BB962C8B-B14F-4D97-AF65-F5344CB8AC3E}">
        <p14:creationId xmlns:p14="http://schemas.microsoft.com/office/powerpoint/2010/main" val="3800241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8" grpId="0" animBg="1"/>
      <p:bldP spid="9" grpId="0"/>
      <p:bldP spid="10"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32242"/>
            <a:ext cx="8229600" cy="604664"/>
          </a:xfrm>
        </p:spPr>
        <p:txBody>
          <a:bodyPr>
            <a:normAutofit/>
          </a:bodyPr>
          <a:lstStyle/>
          <a:p>
            <a:r>
              <a:rPr lang="en-US" i="1" dirty="0"/>
              <a:t>4. the area as a political community </a:t>
            </a:r>
            <a:r>
              <a:rPr lang="en-US" dirty="0"/>
              <a:t>–</a:t>
            </a:r>
          </a:p>
        </p:txBody>
      </p:sp>
      <p:sp>
        <p:nvSpPr>
          <p:cNvPr id="4" name="TextBox 3"/>
          <p:cNvSpPr txBox="1"/>
          <p:nvPr/>
        </p:nvSpPr>
        <p:spPr>
          <a:xfrm>
            <a:off x="755576" y="2204864"/>
            <a:ext cx="7992888" cy="350865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US" sz="2600" dirty="0"/>
              <a:t>systems and structures of political representation and local area management; </a:t>
            </a:r>
          </a:p>
          <a:p>
            <a:pPr marL="457200" indent="-457200">
              <a:spcBef>
                <a:spcPts val="600"/>
              </a:spcBef>
              <a:spcAft>
                <a:spcPts val="600"/>
              </a:spcAft>
              <a:buFont typeface="Arial" panose="020B0604020202020204" pitchFamily="34" charset="0"/>
              <a:buChar char="•"/>
            </a:pPr>
            <a:r>
              <a:rPr lang="en-US" sz="2600" dirty="0"/>
              <a:t>the extent to which local people can influence decisions that affect them; </a:t>
            </a:r>
          </a:p>
          <a:p>
            <a:pPr marL="457200" indent="-457200">
              <a:spcBef>
                <a:spcPts val="600"/>
              </a:spcBef>
              <a:spcAft>
                <a:spcPts val="600"/>
              </a:spcAft>
              <a:buFont typeface="Arial" panose="020B0604020202020204" pitchFamily="34" charset="0"/>
              <a:buChar char="•"/>
            </a:pPr>
            <a:r>
              <a:rPr lang="en-US" sz="2600" dirty="0"/>
              <a:t>the degree of involvement in local decision making; </a:t>
            </a:r>
          </a:p>
          <a:p>
            <a:pPr marL="457200" indent="-457200">
              <a:spcBef>
                <a:spcPts val="600"/>
              </a:spcBef>
              <a:spcAft>
                <a:spcPts val="600"/>
              </a:spcAft>
              <a:buFont typeface="Arial" panose="020B0604020202020204" pitchFamily="34" charset="0"/>
              <a:buChar char="•"/>
            </a:pPr>
            <a:r>
              <a:rPr lang="en-US" sz="2600" dirty="0"/>
              <a:t>participation in </a:t>
            </a:r>
            <a:r>
              <a:rPr lang="en-US" sz="2600" b="1" dirty="0"/>
              <a:t>community organizations</a:t>
            </a:r>
            <a:r>
              <a:rPr lang="en-US" sz="2600" dirty="0"/>
              <a:t>;</a:t>
            </a:r>
          </a:p>
          <a:p>
            <a:pPr marL="457200" indent="-457200">
              <a:spcBef>
                <a:spcPts val="600"/>
              </a:spcBef>
              <a:spcAft>
                <a:spcPts val="600"/>
              </a:spcAft>
              <a:buFont typeface="Arial" panose="020B0604020202020204" pitchFamily="34" charset="0"/>
              <a:buChar char="•"/>
            </a:pPr>
            <a:endParaRPr lang="en-GB" sz="2600" dirty="0"/>
          </a:p>
        </p:txBody>
      </p:sp>
      <p:sp>
        <p:nvSpPr>
          <p:cNvPr id="7" name="Title 2">
            <a:extLst>
              <a:ext uri="{FF2B5EF4-FFF2-40B4-BE49-F238E27FC236}">
                <a16:creationId xmlns:a16="http://schemas.microsoft.com/office/drawing/2014/main" id="{9A92518C-14A6-B2FA-59AB-7DCAE0979729}"/>
              </a:ext>
            </a:extLst>
          </p:cNvPr>
          <p:cNvSpPr>
            <a:spLocks noGrp="1"/>
          </p:cNvSpPr>
          <p:nvPr>
            <p:ph type="title"/>
          </p:nvPr>
        </p:nvSpPr>
        <p:spPr>
          <a:xfrm>
            <a:off x="302840" y="169170"/>
            <a:ext cx="8229600" cy="1143000"/>
          </a:xfrm>
        </p:spPr>
        <p:txBody>
          <a:bodyPr/>
          <a:lstStyle/>
          <a:p>
            <a:r>
              <a:rPr lang="en-GB" b="1" dirty="0"/>
              <a:t>Profiling - The Whole picture </a:t>
            </a:r>
            <a:endParaRPr lang="en-US" b="1" dirty="0"/>
          </a:p>
        </p:txBody>
      </p:sp>
      <p:sp>
        <p:nvSpPr>
          <p:cNvPr id="8" name="Isosceles Triangle 7">
            <a:extLst>
              <a:ext uri="{FF2B5EF4-FFF2-40B4-BE49-F238E27FC236}">
                <a16:creationId xmlns:a16="http://schemas.microsoft.com/office/drawing/2014/main" id="{9CB6B8C0-57F1-8CFF-56AE-C67C37D51EA0}"/>
              </a:ext>
            </a:extLst>
          </p:cNvPr>
          <p:cNvSpPr/>
          <p:nvPr/>
        </p:nvSpPr>
        <p:spPr>
          <a:xfrm>
            <a:off x="3949588" y="5673446"/>
            <a:ext cx="936104" cy="70996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sp>
        <p:nvSpPr>
          <p:cNvPr id="9" name="TextBox 8">
            <a:extLst>
              <a:ext uri="{FF2B5EF4-FFF2-40B4-BE49-F238E27FC236}">
                <a16:creationId xmlns:a16="http://schemas.microsoft.com/office/drawing/2014/main" id="{8B6F1FCE-F4F6-2226-B465-2B18781241F2}"/>
              </a:ext>
            </a:extLst>
          </p:cNvPr>
          <p:cNvSpPr txBox="1"/>
          <p:nvPr/>
        </p:nvSpPr>
        <p:spPr>
          <a:xfrm>
            <a:off x="2653444" y="5241518"/>
            <a:ext cx="3528392" cy="307777"/>
          </a:xfrm>
          <a:prstGeom prst="rect">
            <a:avLst/>
          </a:prstGeom>
          <a:noFill/>
        </p:spPr>
        <p:txBody>
          <a:bodyPr wrap="square" rtlCol="0">
            <a:spAutoFit/>
          </a:bodyPr>
          <a:lstStyle/>
          <a:p>
            <a:pPr algn="ctr"/>
            <a:r>
              <a:rPr lang="en-GB" sz="1400" b="1" dirty="0"/>
              <a:t>Profit</a:t>
            </a:r>
          </a:p>
        </p:txBody>
      </p:sp>
      <p:sp>
        <p:nvSpPr>
          <p:cNvPr id="10" name="TextBox 9">
            <a:extLst>
              <a:ext uri="{FF2B5EF4-FFF2-40B4-BE49-F238E27FC236}">
                <a16:creationId xmlns:a16="http://schemas.microsoft.com/office/drawing/2014/main" id="{8BD014CD-9246-3237-04AC-9B087A47520D}"/>
              </a:ext>
            </a:extLst>
          </p:cNvPr>
          <p:cNvSpPr txBox="1"/>
          <p:nvPr/>
        </p:nvSpPr>
        <p:spPr>
          <a:xfrm>
            <a:off x="2123728" y="6200441"/>
            <a:ext cx="2592288" cy="307777"/>
          </a:xfrm>
          <a:prstGeom prst="rect">
            <a:avLst/>
          </a:prstGeom>
          <a:noFill/>
        </p:spPr>
        <p:txBody>
          <a:bodyPr wrap="square" rtlCol="0">
            <a:spAutoFit/>
          </a:bodyPr>
          <a:lstStyle/>
          <a:p>
            <a:pPr algn="ctr"/>
            <a:r>
              <a:rPr lang="en-GB" sz="1400" b="1" dirty="0"/>
              <a:t>Place</a:t>
            </a:r>
          </a:p>
        </p:txBody>
      </p:sp>
      <p:sp>
        <p:nvSpPr>
          <p:cNvPr id="11" name="TextBox 10">
            <a:extLst>
              <a:ext uri="{FF2B5EF4-FFF2-40B4-BE49-F238E27FC236}">
                <a16:creationId xmlns:a16="http://schemas.microsoft.com/office/drawing/2014/main" id="{08375CD1-F5C7-884B-6A7C-C7330E813764}"/>
              </a:ext>
            </a:extLst>
          </p:cNvPr>
          <p:cNvSpPr txBox="1"/>
          <p:nvPr/>
        </p:nvSpPr>
        <p:spPr>
          <a:xfrm>
            <a:off x="4283968" y="6147885"/>
            <a:ext cx="2232248" cy="307777"/>
          </a:xfrm>
          <a:prstGeom prst="rect">
            <a:avLst/>
          </a:prstGeom>
          <a:noFill/>
        </p:spPr>
        <p:txBody>
          <a:bodyPr wrap="square" rtlCol="0">
            <a:spAutoFit/>
          </a:bodyPr>
          <a:lstStyle/>
          <a:p>
            <a:pPr algn="ctr"/>
            <a:r>
              <a:rPr lang="en-GB" sz="1400" b="1" dirty="0">
                <a:solidFill>
                  <a:srgbClr val="FF0000"/>
                </a:solidFill>
              </a:rPr>
              <a:t>People</a:t>
            </a:r>
          </a:p>
        </p:txBody>
      </p:sp>
    </p:spTree>
    <p:extLst>
      <p:ext uri="{BB962C8B-B14F-4D97-AF65-F5344CB8AC3E}">
        <p14:creationId xmlns:p14="http://schemas.microsoft.com/office/powerpoint/2010/main" val="27384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8" grpId="0" animBg="1"/>
      <p:bldP spid="9" grpId="0"/>
      <p:bldP spid="10"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748680"/>
          </a:xfrm>
        </p:spPr>
        <p:txBody>
          <a:bodyPr/>
          <a:lstStyle/>
          <a:p>
            <a:r>
              <a:rPr lang="en-US" i="1" dirty="0"/>
              <a:t>5. the area as a personal space </a:t>
            </a:r>
            <a:r>
              <a:rPr lang="en-US" dirty="0"/>
              <a:t>-</a:t>
            </a:r>
          </a:p>
        </p:txBody>
      </p:sp>
      <p:sp>
        <p:nvSpPr>
          <p:cNvPr id="4" name="TextBox 3"/>
          <p:cNvSpPr txBox="1"/>
          <p:nvPr/>
        </p:nvSpPr>
        <p:spPr>
          <a:xfrm>
            <a:off x="683568" y="2348881"/>
            <a:ext cx="7848872" cy="2554545"/>
          </a:xfrm>
          <a:prstGeom prst="rect">
            <a:avLst/>
          </a:prstGeom>
          <a:noFill/>
        </p:spPr>
        <p:txBody>
          <a:bodyPr wrap="square" rtlCol="0">
            <a:spAutoFit/>
          </a:bodyPr>
          <a:lstStyle/>
          <a:p>
            <a:pPr marL="285750" lvl="1" indent="-285750">
              <a:spcBef>
                <a:spcPts val="600"/>
              </a:spcBef>
              <a:spcAft>
                <a:spcPts val="600"/>
              </a:spcAft>
              <a:buFont typeface="Arial" panose="020B0604020202020204" pitchFamily="34" charset="0"/>
              <a:buChar char="•"/>
            </a:pPr>
            <a:r>
              <a:rPr lang="en-US" sz="2800" dirty="0"/>
              <a:t>the degree of attachment that people have to the local area;</a:t>
            </a:r>
          </a:p>
          <a:p>
            <a:pPr marL="285750" lvl="1" indent="-285750">
              <a:spcBef>
                <a:spcPts val="600"/>
              </a:spcBef>
              <a:spcAft>
                <a:spcPts val="600"/>
              </a:spcAft>
              <a:buFont typeface="Arial" panose="020B0604020202020204" pitchFamily="34" charset="0"/>
              <a:buChar char="•"/>
            </a:pPr>
            <a:r>
              <a:rPr lang="en-US" sz="2800" dirty="0"/>
              <a:t>memories and life experiences of local people;</a:t>
            </a:r>
          </a:p>
          <a:p>
            <a:pPr marL="285750" lvl="1" indent="-285750">
              <a:spcBef>
                <a:spcPts val="600"/>
              </a:spcBef>
              <a:spcAft>
                <a:spcPts val="600"/>
              </a:spcAft>
              <a:buFont typeface="Arial" panose="020B0604020202020204" pitchFamily="34" charset="0"/>
              <a:buChar char="•"/>
            </a:pPr>
            <a:r>
              <a:rPr lang="en-US" sz="2800" dirty="0"/>
              <a:t>the amount of leisure time that people spend in their local area</a:t>
            </a:r>
          </a:p>
        </p:txBody>
      </p:sp>
      <p:sp>
        <p:nvSpPr>
          <p:cNvPr id="7" name="Title 2">
            <a:extLst>
              <a:ext uri="{FF2B5EF4-FFF2-40B4-BE49-F238E27FC236}">
                <a16:creationId xmlns:a16="http://schemas.microsoft.com/office/drawing/2014/main" id="{DA28CF52-D7C2-5ACB-9AEA-54FDE662D689}"/>
              </a:ext>
            </a:extLst>
          </p:cNvPr>
          <p:cNvSpPr>
            <a:spLocks noGrp="1"/>
          </p:cNvSpPr>
          <p:nvPr>
            <p:ph type="title"/>
          </p:nvPr>
        </p:nvSpPr>
        <p:spPr>
          <a:xfrm>
            <a:off x="302840" y="169170"/>
            <a:ext cx="8229600" cy="1143000"/>
          </a:xfrm>
        </p:spPr>
        <p:txBody>
          <a:bodyPr/>
          <a:lstStyle/>
          <a:p>
            <a:r>
              <a:rPr lang="en-GB" b="1" dirty="0"/>
              <a:t>Profiling - The Whole picture </a:t>
            </a:r>
            <a:endParaRPr lang="en-US" b="1" dirty="0"/>
          </a:p>
        </p:txBody>
      </p:sp>
      <p:sp>
        <p:nvSpPr>
          <p:cNvPr id="8" name="Isosceles Triangle 7">
            <a:extLst>
              <a:ext uri="{FF2B5EF4-FFF2-40B4-BE49-F238E27FC236}">
                <a16:creationId xmlns:a16="http://schemas.microsoft.com/office/drawing/2014/main" id="{CEAC5A50-5504-C2F8-E27F-1FA7D6A41E96}"/>
              </a:ext>
            </a:extLst>
          </p:cNvPr>
          <p:cNvSpPr/>
          <p:nvPr/>
        </p:nvSpPr>
        <p:spPr>
          <a:xfrm>
            <a:off x="3949588" y="5673446"/>
            <a:ext cx="936104" cy="70996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sp>
        <p:nvSpPr>
          <p:cNvPr id="9" name="TextBox 8">
            <a:extLst>
              <a:ext uri="{FF2B5EF4-FFF2-40B4-BE49-F238E27FC236}">
                <a16:creationId xmlns:a16="http://schemas.microsoft.com/office/drawing/2014/main" id="{1C9028A5-583F-4884-EE33-38279189BEF4}"/>
              </a:ext>
            </a:extLst>
          </p:cNvPr>
          <p:cNvSpPr txBox="1"/>
          <p:nvPr/>
        </p:nvSpPr>
        <p:spPr>
          <a:xfrm>
            <a:off x="2653444" y="5241518"/>
            <a:ext cx="3528392" cy="307777"/>
          </a:xfrm>
          <a:prstGeom prst="rect">
            <a:avLst/>
          </a:prstGeom>
          <a:noFill/>
        </p:spPr>
        <p:txBody>
          <a:bodyPr wrap="square" rtlCol="0">
            <a:spAutoFit/>
          </a:bodyPr>
          <a:lstStyle/>
          <a:p>
            <a:pPr algn="ctr"/>
            <a:r>
              <a:rPr lang="en-GB" sz="1400" b="1" dirty="0">
                <a:solidFill>
                  <a:srgbClr val="FF0000"/>
                </a:solidFill>
              </a:rPr>
              <a:t>Profit</a:t>
            </a:r>
          </a:p>
        </p:txBody>
      </p:sp>
      <p:sp>
        <p:nvSpPr>
          <p:cNvPr id="10" name="TextBox 9">
            <a:extLst>
              <a:ext uri="{FF2B5EF4-FFF2-40B4-BE49-F238E27FC236}">
                <a16:creationId xmlns:a16="http://schemas.microsoft.com/office/drawing/2014/main" id="{3E6D0677-13E8-DCEE-B873-1794B96B5232}"/>
              </a:ext>
            </a:extLst>
          </p:cNvPr>
          <p:cNvSpPr txBox="1"/>
          <p:nvPr/>
        </p:nvSpPr>
        <p:spPr>
          <a:xfrm>
            <a:off x="2123728" y="6200441"/>
            <a:ext cx="2592288" cy="307777"/>
          </a:xfrm>
          <a:prstGeom prst="rect">
            <a:avLst/>
          </a:prstGeom>
          <a:noFill/>
        </p:spPr>
        <p:txBody>
          <a:bodyPr wrap="square" rtlCol="0">
            <a:spAutoFit/>
          </a:bodyPr>
          <a:lstStyle/>
          <a:p>
            <a:pPr algn="ctr"/>
            <a:r>
              <a:rPr lang="en-GB" sz="1400" b="1" dirty="0">
                <a:solidFill>
                  <a:srgbClr val="FF0000"/>
                </a:solidFill>
              </a:rPr>
              <a:t>Place</a:t>
            </a:r>
          </a:p>
        </p:txBody>
      </p:sp>
      <p:sp>
        <p:nvSpPr>
          <p:cNvPr id="11" name="TextBox 10">
            <a:extLst>
              <a:ext uri="{FF2B5EF4-FFF2-40B4-BE49-F238E27FC236}">
                <a16:creationId xmlns:a16="http://schemas.microsoft.com/office/drawing/2014/main" id="{5ECA07A4-E7E2-BBD4-9DDB-DEF652A637A0}"/>
              </a:ext>
            </a:extLst>
          </p:cNvPr>
          <p:cNvSpPr txBox="1"/>
          <p:nvPr/>
        </p:nvSpPr>
        <p:spPr>
          <a:xfrm>
            <a:off x="4283968" y="6147885"/>
            <a:ext cx="2232248" cy="307777"/>
          </a:xfrm>
          <a:prstGeom prst="rect">
            <a:avLst/>
          </a:prstGeom>
          <a:noFill/>
        </p:spPr>
        <p:txBody>
          <a:bodyPr wrap="square" rtlCol="0">
            <a:spAutoFit/>
          </a:bodyPr>
          <a:lstStyle/>
          <a:p>
            <a:pPr algn="ctr"/>
            <a:r>
              <a:rPr lang="en-GB" sz="1400" b="1" dirty="0">
                <a:solidFill>
                  <a:srgbClr val="FF0000"/>
                </a:solidFill>
              </a:rPr>
              <a:t>People</a:t>
            </a:r>
          </a:p>
        </p:txBody>
      </p:sp>
    </p:spTree>
    <p:extLst>
      <p:ext uri="{BB962C8B-B14F-4D97-AF65-F5344CB8AC3E}">
        <p14:creationId xmlns:p14="http://schemas.microsoft.com/office/powerpoint/2010/main" val="285789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8" grpId="0" animBg="1"/>
      <p:bldP spid="9" grpId="0"/>
      <p:bldP spid="10"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604664"/>
          </a:xfrm>
        </p:spPr>
        <p:txBody>
          <a:bodyPr/>
          <a:lstStyle/>
          <a:p>
            <a:r>
              <a:rPr lang="en-US" i="1" dirty="0"/>
              <a:t>6. the area as part of its city/town/region </a:t>
            </a:r>
            <a:r>
              <a:rPr lang="en-US" dirty="0"/>
              <a:t>– </a:t>
            </a:r>
          </a:p>
        </p:txBody>
      </p:sp>
      <p:sp>
        <p:nvSpPr>
          <p:cNvPr id="4" name="TextBox 3"/>
          <p:cNvSpPr txBox="1"/>
          <p:nvPr/>
        </p:nvSpPr>
        <p:spPr>
          <a:xfrm>
            <a:off x="683568" y="2348880"/>
            <a:ext cx="7776864" cy="298543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US" sz="2800" dirty="0"/>
              <a:t>infrastructural, economic and social linkages between the local area and the city or district of which it is a part; </a:t>
            </a:r>
          </a:p>
          <a:p>
            <a:pPr marL="457200" indent="-457200">
              <a:spcBef>
                <a:spcPts val="600"/>
              </a:spcBef>
              <a:spcAft>
                <a:spcPts val="600"/>
              </a:spcAft>
              <a:buFont typeface="Arial" panose="020B0604020202020204" pitchFamily="34" charset="0"/>
              <a:buChar char="•"/>
            </a:pPr>
            <a:r>
              <a:rPr lang="en-US" sz="2800" dirty="0"/>
              <a:t>The specific local identity that differentiates the community from the rest of the area/district.</a:t>
            </a:r>
          </a:p>
          <a:p>
            <a:pPr marL="457200" indent="-457200">
              <a:spcBef>
                <a:spcPts val="600"/>
              </a:spcBef>
              <a:spcAft>
                <a:spcPts val="600"/>
              </a:spcAft>
              <a:buFont typeface="Arial" panose="020B0604020202020204" pitchFamily="34" charset="0"/>
              <a:buChar char="•"/>
            </a:pPr>
            <a:endParaRPr lang="en-GB" sz="2800" dirty="0"/>
          </a:p>
        </p:txBody>
      </p:sp>
      <p:sp>
        <p:nvSpPr>
          <p:cNvPr id="7" name="Title 2">
            <a:extLst>
              <a:ext uri="{FF2B5EF4-FFF2-40B4-BE49-F238E27FC236}">
                <a16:creationId xmlns:a16="http://schemas.microsoft.com/office/drawing/2014/main" id="{5B05DAE9-C5F4-7C9B-54CF-41424EBB82AE}"/>
              </a:ext>
            </a:extLst>
          </p:cNvPr>
          <p:cNvSpPr>
            <a:spLocks noGrp="1"/>
          </p:cNvSpPr>
          <p:nvPr>
            <p:ph type="title"/>
          </p:nvPr>
        </p:nvSpPr>
        <p:spPr>
          <a:xfrm>
            <a:off x="302840" y="169170"/>
            <a:ext cx="8229600" cy="1143000"/>
          </a:xfrm>
        </p:spPr>
        <p:txBody>
          <a:bodyPr/>
          <a:lstStyle/>
          <a:p>
            <a:r>
              <a:rPr lang="en-GB" b="1" dirty="0"/>
              <a:t>Profiling - The Whole picture </a:t>
            </a:r>
            <a:endParaRPr lang="en-US" b="1" dirty="0"/>
          </a:p>
        </p:txBody>
      </p:sp>
      <p:sp>
        <p:nvSpPr>
          <p:cNvPr id="9" name="Isosceles Triangle 8">
            <a:extLst>
              <a:ext uri="{FF2B5EF4-FFF2-40B4-BE49-F238E27FC236}">
                <a16:creationId xmlns:a16="http://schemas.microsoft.com/office/drawing/2014/main" id="{D5FF32D3-3CC0-384E-A133-CA4E6887483B}"/>
              </a:ext>
            </a:extLst>
          </p:cNvPr>
          <p:cNvSpPr/>
          <p:nvPr/>
        </p:nvSpPr>
        <p:spPr>
          <a:xfrm>
            <a:off x="3851920" y="5458464"/>
            <a:ext cx="936104" cy="70996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sp>
        <p:nvSpPr>
          <p:cNvPr id="10" name="TextBox 9">
            <a:extLst>
              <a:ext uri="{FF2B5EF4-FFF2-40B4-BE49-F238E27FC236}">
                <a16:creationId xmlns:a16="http://schemas.microsoft.com/office/drawing/2014/main" id="{49A65162-B326-5EAE-5786-1060F9F6F1EE}"/>
              </a:ext>
            </a:extLst>
          </p:cNvPr>
          <p:cNvSpPr txBox="1"/>
          <p:nvPr/>
        </p:nvSpPr>
        <p:spPr>
          <a:xfrm>
            <a:off x="2555776" y="5026536"/>
            <a:ext cx="3528392" cy="307777"/>
          </a:xfrm>
          <a:prstGeom prst="rect">
            <a:avLst/>
          </a:prstGeom>
          <a:noFill/>
        </p:spPr>
        <p:txBody>
          <a:bodyPr wrap="square" rtlCol="0">
            <a:spAutoFit/>
          </a:bodyPr>
          <a:lstStyle/>
          <a:p>
            <a:pPr algn="ctr"/>
            <a:r>
              <a:rPr lang="en-GB" sz="1400" b="1" dirty="0">
                <a:solidFill>
                  <a:srgbClr val="FF0000"/>
                </a:solidFill>
              </a:rPr>
              <a:t>Profit</a:t>
            </a:r>
          </a:p>
        </p:txBody>
      </p:sp>
      <p:sp>
        <p:nvSpPr>
          <p:cNvPr id="11" name="TextBox 10">
            <a:extLst>
              <a:ext uri="{FF2B5EF4-FFF2-40B4-BE49-F238E27FC236}">
                <a16:creationId xmlns:a16="http://schemas.microsoft.com/office/drawing/2014/main" id="{439F3071-5140-5C87-5672-300C2E89C8BF}"/>
              </a:ext>
            </a:extLst>
          </p:cNvPr>
          <p:cNvSpPr txBox="1"/>
          <p:nvPr/>
        </p:nvSpPr>
        <p:spPr>
          <a:xfrm>
            <a:off x="2026060" y="5985459"/>
            <a:ext cx="2592288" cy="307777"/>
          </a:xfrm>
          <a:prstGeom prst="rect">
            <a:avLst/>
          </a:prstGeom>
          <a:noFill/>
        </p:spPr>
        <p:txBody>
          <a:bodyPr wrap="square" rtlCol="0">
            <a:spAutoFit/>
          </a:bodyPr>
          <a:lstStyle/>
          <a:p>
            <a:pPr algn="ctr"/>
            <a:r>
              <a:rPr lang="en-GB" sz="1400" b="1" dirty="0">
                <a:solidFill>
                  <a:srgbClr val="FF0000"/>
                </a:solidFill>
              </a:rPr>
              <a:t>Place</a:t>
            </a:r>
          </a:p>
        </p:txBody>
      </p:sp>
      <p:sp>
        <p:nvSpPr>
          <p:cNvPr id="12" name="TextBox 11">
            <a:extLst>
              <a:ext uri="{FF2B5EF4-FFF2-40B4-BE49-F238E27FC236}">
                <a16:creationId xmlns:a16="http://schemas.microsoft.com/office/drawing/2014/main" id="{9C020E6C-B913-1698-9B56-879BAEE3FE07}"/>
              </a:ext>
            </a:extLst>
          </p:cNvPr>
          <p:cNvSpPr txBox="1"/>
          <p:nvPr/>
        </p:nvSpPr>
        <p:spPr>
          <a:xfrm>
            <a:off x="4186300" y="5932903"/>
            <a:ext cx="2232248" cy="307777"/>
          </a:xfrm>
          <a:prstGeom prst="rect">
            <a:avLst/>
          </a:prstGeom>
          <a:noFill/>
        </p:spPr>
        <p:txBody>
          <a:bodyPr wrap="square" rtlCol="0">
            <a:spAutoFit/>
          </a:bodyPr>
          <a:lstStyle/>
          <a:p>
            <a:pPr algn="ctr"/>
            <a:r>
              <a:rPr lang="en-GB" sz="1400" b="1" dirty="0">
                <a:solidFill>
                  <a:srgbClr val="FF0000"/>
                </a:solidFill>
              </a:rPr>
              <a:t>People</a:t>
            </a:r>
          </a:p>
        </p:txBody>
      </p:sp>
    </p:spTree>
    <p:extLst>
      <p:ext uri="{BB962C8B-B14F-4D97-AF65-F5344CB8AC3E}">
        <p14:creationId xmlns:p14="http://schemas.microsoft.com/office/powerpoint/2010/main" val="145233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9" grpId="0" animBg="1"/>
      <p:bldP spid="10" grpId="0"/>
      <p:bldP spid="11"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t>Community Profile </a:t>
            </a:r>
            <a:endParaRPr lang="en-US" b="1" dirty="0"/>
          </a:p>
        </p:txBody>
      </p:sp>
      <p:sp>
        <p:nvSpPr>
          <p:cNvPr id="2" name="Content Placeholder 1"/>
          <p:cNvSpPr>
            <a:spLocks noGrp="1"/>
          </p:cNvSpPr>
          <p:nvPr>
            <p:ph idx="1"/>
          </p:nvPr>
        </p:nvSpPr>
        <p:spPr>
          <a:xfrm>
            <a:off x="457200" y="1600201"/>
            <a:ext cx="8229600" cy="2764904"/>
          </a:xfrm>
        </p:spPr>
        <p:txBody>
          <a:bodyPr>
            <a:normAutofit fontScale="85000" lnSpcReduction="20000"/>
          </a:bodyPr>
          <a:lstStyle/>
          <a:p>
            <a:pPr>
              <a:lnSpc>
                <a:spcPct val="110000"/>
              </a:lnSpc>
              <a:spcBef>
                <a:spcPts val="600"/>
              </a:spcBef>
              <a:spcAft>
                <a:spcPts val="600"/>
              </a:spcAft>
            </a:pPr>
            <a:r>
              <a:rPr lang="en-US" dirty="0"/>
              <a:t>The aim of the community profile must be to act as a catalyst for the improvement of the quality of life of members of that community.</a:t>
            </a:r>
          </a:p>
          <a:p>
            <a:pPr>
              <a:lnSpc>
                <a:spcPct val="110000"/>
              </a:lnSpc>
              <a:spcBef>
                <a:spcPts val="600"/>
              </a:spcBef>
              <a:spcAft>
                <a:spcPts val="600"/>
              </a:spcAft>
            </a:pPr>
            <a:r>
              <a:rPr lang="en-US" dirty="0"/>
              <a:t>It should recognize strengths, needs and areas for conflict or tension</a:t>
            </a:r>
          </a:p>
          <a:p>
            <a:pPr>
              <a:lnSpc>
                <a:spcPct val="110000"/>
              </a:lnSpc>
              <a:spcBef>
                <a:spcPts val="600"/>
              </a:spcBef>
              <a:spcAft>
                <a:spcPts val="600"/>
              </a:spcAft>
            </a:pPr>
            <a:r>
              <a:rPr lang="en-US" dirty="0"/>
              <a:t>Here is an example from the University of South Florida</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7DC69128-8121-4338-D020-ECDB729038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8523" y="4317574"/>
            <a:ext cx="2006953" cy="2006953"/>
          </a:xfrm>
          <a:prstGeom prst="rect">
            <a:avLst/>
          </a:prstGeom>
        </p:spPr>
      </p:pic>
    </p:spTree>
    <p:extLst>
      <p:ext uri="{BB962C8B-B14F-4D97-AF65-F5344CB8AC3E}">
        <p14:creationId xmlns:p14="http://schemas.microsoft.com/office/powerpoint/2010/main" val="91092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0832" y="44624"/>
            <a:ext cx="8229600" cy="1143000"/>
          </a:xfrm>
        </p:spPr>
        <p:txBody>
          <a:bodyPr/>
          <a:lstStyle/>
          <a:p>
            <a:r>
              <a:rPr lang="en-GB" b="1" dirty="0"/>
              <a:t>How to profile </a:t>
            </a:r>
            <a:endParaRPr lang="en-US" b="1" dirty="0"/>
          </a:p>
        </p:txBody>
      </p:sp>
      <p:sp>
        <p:nvSpPr>
          <p:cNvPr id="2" name="Content Placeholder 1"/>
          <p:cNvSpPr>
            <a:spLocks noGrp="1"/>
          </p:cNvSpPr>
          <p:nvPr>
            <p:ph idx="1"/>
          </p:nvPr>
        </p:nvSpPr>
        <p:spPr>
          <a:xfrm>
            <a:off x="457200" y="1052736"/>
            <a:ext cx="8229600" cy="1180728"/>
          </a:xfrm>
        </p:spPr>
        <p:txBody>
          <a:bodyPr/>
          <a:lstStyle/>
          <a:p>
            <a:r>
              <a:rPr lang="en-GB" dirty="0"/>
              <a:t>Essentially a community profile is a piece of social research….</a:t>
            </a:r>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9952" y="2204864"/>
            <a:ext cx="612224" cy="608087"/>
          </a:xfrm>
          <a:prstGeom prst="rect">
            <a:avLst/>
          </a:prstGeom>
        </p:spPr>
      </p:pic>
      <p:sp>
        <p:nvSpPr>
          <p:cNvPr id="6" name="TextBox 5"/>
          <p:cNvSpPr txBox="1"/>
          <p:nvPr/>
        </p:nvSpPr>
        <p:spPr>
          <a:xfrm>
            <a:off x="323528" y="2852936"/>
            <a:ext cx="8424936" cy="1384995"/>
          </a:xfrm>
          <a:prstGeom prst="rect">
            <a:avLst/>
          </a:prstGeom>
          <a:noFill/>
        </p:spPr>
        <p:txBody>
          <a:bodyPr wrap="square" rtlCol="0">
            <a:spAutoFit/>
          </a:bodyPr>
          <a:lstStyle/>
          <a:p>
            <a:pPr algn="ctr"/>
            <a:r>
              <a:rPr lang="en-GB" sz="2800" i="1" dirty="0"/>
              <a:t>The Welsh Government document ‘Community Profiling and Tension Mapping’ outlines three elements of the process.</a:t>
            </a:r>
          </a:p>
        </p:txBody>
      </p:sp>
      <p:sp>
        <p:nvSpPr>
          <p:cNvPr id="4" name="TextBox 3"/>
          <p:cNvSpPr txBox="1"/>
          <p:nvPr/>
        </p:nvSpPr>
        <p:spPr>
          <a:xfrm>
            <a:off x="827584" y="4221088"/>
            <a:ext cx="55446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Community mapping and profiling</a:t>
            </a:r>
          </a:p>
          <a:p>
            <a:pPr marL="342900" indent="-342900">
              <a:buFont typeface="Arial" panose="020B0604020202020204" pitchFamily="34" charset="0"/>
              <a:buChar char="•"/>
            </a:pPr>
            <a:r>
              <a:rPr lang="en-GB" sz="2400" dirty="0"/>
              <a:t>Tracking cohesion</a:t>
            </a:r>
          </a:p>
          <a:p>
            <a:pPr marL="342900" indent="-342900">
              <a:buFont typeface="Arial" panose="020B0604020202020204" pitchFamily="34" charset="0"/>
              <a:buChar char="•"/>
            </a:pPr>
            <a:r>
              <a:rPr lang="en-GB" sz="2400" dirty="0"/>
              <a:t>Monitoring tensions</a:t>
            </a:r>
          </a:p>
        </p:txBody>
      </p:sp>
      <p:sp>
        <p:nvSpPr>
          <p:cNvPr id="12" name="TextBox 11"/>
          <p:cNvSpPr txBox="1"/>
          <p:nvPr/>
        </p:nvSpPr>
        <p:spPr>
          <a:xfrm>
            <a:off x="323528" y="5421417"/>
            <a:ext cx="8424936" cy="523220"/>
          </a:xfrm>
          <a:prstGeom prst="rect">
            <a:avLst/>
          </a:prstGeom>
          <a:noFill/>
        </p:spPr>
        <p:txBody>
          <a:bodyPr wrap="square" rtlCol="0">
            <a:spAutoFit/>
          </a:bodyPr>
          <a:lstStyle/>
          <a:p>
            <a:pPr algn="ctr"/>
            <a:r>
              <a:rPr lang="en-GB" sz="2800" i="1" dirty="0"/>
              <a:t>Discuss what you understand each of these to mean.</a:t>
            </a:r>
          </a:p>
        </p:txBody>
      </p:sp>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45632" y="6093296"/>
            <a:ext cx="566793" cy="566793"/>
          </a:xfrm>
          <a:prstGeom prst="rect">
            <a:avLst/>
          </a:prstGeom>
        </p:spPr>
      </p:pic>
    </p:spTree>
    <p:extLst>
      <p:ext uri="{BB962C8B-B14F-4D97-AF65-F5344CB8AC3E}">
        <p14:creationId xmlns:p14="http://schemas.microsoft.com/office/powerpoint/2010/main" val="574032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4" grpId="0" build="p"/>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0832" y="44624"/>
            <a:ext cx="8229600" cy="1143000"/>
          </a:xfrm>
        </p:spPr>
        <p:txBody>
          <a:bodyPr/>
          <a:lstStyle/>
          <a:p>
            <a:r>
              <a:rPr lang="en-GB" b="1" dirty="0"/>
              <a:t>How to profile </a:t>
            </a:r>
            <a:endParaRPr lang="en-US" b="1" dirty="0"/>
          </a:p>
        </p:txBody>
      </p:sp>
      <p:sp>
        <p:nvSpPr>
          <p:cNvPr id="7" name="TextBox 6"/>
          <p:cNvSpPr txBox="1"/>
          <p:nvPr/>
        </p:nvSpPr>
        <p:spPr>
          <a:xfrm>
            <a:off x="230832" y="1442886"/>
            <a:ext cx="8424936" cy="3539430"/>
          </a:xfrm>
          <a:prstGeom prst="rect">
            <a:avLst/>
          </a:prstGeom>
          <a:noFill/>
        </p:spPr>
        <p:txBody>
          <a:bodyPr wrap="square" rtlCol="0">
            <a:spAutoFit/>
          </a:bodyPr>
          <a:lstStyle/>
          <a:p>
            <a:pPr marL="342900" indent="-342900">
              <a:buFont typeface="Arial" panose="020B0604020202020204" pitchFamily="34" charset="0"/>
              <a:buChar char="•"/>
            </a:pPr>
            <a:r>
              <a:rPr lang="en-GB" sz="2800" dirty="0"/>
              <a:t>Community mapping and profiling</a:t>
            </a:r>
          </a:p>
          <a:p>
            <a:pPr marL="342900" indent="-342900">
              <a:buFont typeface="Arial" panose="020B0604020202020204" pitchFamily="34" charset="0"/>
              <a:buChar char="•"/>
            </a:pPr>
            <a:r>
              <a:rPr lang="en-GB" sz="2800" dirty="0"/>
              <a:t>Tracking cohesion</a:t>
            </a:r>
          </a:p>
          <a:p>
            <a:pPr marL="342900" indent="-342900">
              <a:buFont typeface="Arial" panose="020B0604020202020204" pitchFamily="34" charset="0"/>
              <a:buChar char="•"/>
            </a:pPr>
            <a:r>
              <a:rPr lang="en-GB" sz="2800" dirty="0"/>
              <a:t>Monitoring tensions</a:t>
            </a:r>
          </a:p>
          <a:p>
            <a:pPr algn="ctr"/>
            <a:endParaRPr lang="en-GB" sz="2800" i="1" dirty="0"/>
          </a:p>
          <a:p>
            <a:pPr algn="ctr"/>
            <a:endParaRPr lang="en-GB" sz="2800" i="1" dirty="0"/>
          </a:p>
          <a:p>
            <a:pPr algn="ctr"/>
            <a:r>
              <a:rPr lang="en-GB" sz="2800" i="1" dirty="0"/>
              <a:t>Look at each in turn and, using the Guided Study provided identify how you would collect the data and any issues that you would need to consider.</a:t>
            </a:r>
          </a:p>
        </p:txBody>
      </p:sp>
    </p:spTree>
    <p:extLst>
      <p:ext uri="{BB962C8B-B14F-4D97-AF65-F5344CB8AC3E}">
        <p14:creationId xmlns:p14="http://schemas.microsoft.com/office/powerpoint/2010/main" val="4286363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 </a:t>
            </a:r>
            <a:endParaRPr lang="en-US" dirty="0"/>
          </a:p>
        </p:txBody>
      </p:sp>
      <p:sp>
        <p:nvSpPr>
          <p:cNvPr id="4" name="TextBox 3"/>
          <p:cNvSpPr txBox="1"/>
          <p:nvPr/>
        </p:nvSpPr>
        <p:spPr>
          <a:xfrm>
            <a:off x="539552" y="1268760"/>
            <a:ext cx="7848872" cy="4062651"/>
          </a:xfrm>
          <a:prstGeom prst="rect">
            <a:avLst/>
          </a:prstGeom>
          <a:noFill/>
        </p:spPr>
        <p:txBody>
          <a:bodyPr wrap="square" rtlCol="0">
            <a:spAutoFit/>
          </a:bodyPr>
          <a:lstStyle/>
          <a:p>
            <a:pPr>
              <a:spcBef>
                <a:spcPts val="600"/>
              </a:spcBef>
              <a:spcAft>
                <a:spcPts val="600"/>
              </a:spcAft>
            </a:pPr>
            <a:r>
              <a:rPr lang="en-GB" sz="1600" dirty="0"/>
              <a:t>Centre for Urban Transport Research (No Date) </a:t>
            </a:r>
            <a:r>
              <a:rPr lang="en-GB" sz="1600" i="1" dirty="0"/>
              <a:t>Chapter 4 : Developing A Community Profile</a:t>
            </a:r>
            <a:r>
              <a:rPr lang="en-GB" sz="1600" dirty="0"/>
              <a:t> University of South Florida Available at: </a:t>
            </a:r>
            <a:r>
              <a:rPr lang="en-GB" sz="1600" dirty="0">
                <a:hlinkClick r:id="rId2"/>
              </a:rPr>
              <a:t>Chapter 4.PDF</a:t>
            </a:r>
            <a:r>
              <a:rPr lang="en-GB" sz="1600" dirty="0"/>
              <a:t> [Accessed 20/11/2024]</a:t>
            </a:r>
            <a:endParaRPr lang="en-GB" sz="1600" i="1" dirty="0"/>
          </a:p>
          <a:p>
            <a:pPr>
              <a:spcBef>
                <a:spcPts val="600"/>
              </a:spcBef>
              <a:spcAft>
                <a:spcPts val="600"/>
              </a:spcAft>
            </a:pPr>
            <a:r>
              <a:rPr lang="en-GB" sz="1600" dirty="0"/>
              <a:t>Community Planning.net (2016) </a:t>
            </a:r>
            <a:r>
              <a:rPr lang="en-GB" sz="1600" i="1" dirty="0"/>
              <a:t>Community Profiling</a:t>
            </a:r>
            <a:r>
              <a:rPr lang="en-GB" sz="1600" dirty="0"/>
              <a:t> Available at: </a:t>
            </a:r>
            <a:r>
              <a:rPr lang="en-GB" sz="1600" dirty="0">
                <a:hlinkClick r:id="rId3"/>
              </a:rPr>
              <a:t>community planning | methods | community profiling</a:t>
            </a:r>
            <a:r>
              <a:rPr lang="en-GB" sz="1600" dirty="0"/>
              <a:t> [Accessed 20/11/2024]</a:t>
            </a:r>
          </a:p>
          <a:p>
            <a:pPr>
              <a:spcBef>
                <a:spcPts val="600"/>
              </a:spcBef>
              <a:spcAft>
                <a:spcPts val="600"/>
              </a:spcAft>
            </a:pPr>
            <a:r>
              <a:rPr lang="en-GB" sz="1600" dirty="0"/>
              <a:t>Hawtin, M. </a:t>
            </a:r>
            <a:r>
              <a:rPr lang="en-GB" sz="1600" i="1" dirty="0"/>
              <a:t> &amp; </a:t>
            </a:r>
            <a:r>
              <a:rPr lang="en-GB" sz="1600" dirty="0"/>
              <a:t>Percy-Smith, J.(2007) </a:t>
            </a:r>
            <a:r>
              <a:rPr lang="en-GB" sz="1600" i="1" dirty="0"/>
              <a:t>Community Profiling: A Practical Guide to Auditing Social Needs</a:t>
            </a:r>
            <a:r>
              <a:rPr lang="en-GB" sz="1600" dirty="0"/>
              <a:t> Open University Press</a:t>
            </a:r>
          </a:p>
          <a:p>
            <a:pPr>
              <a:spcBef>
                <a:spcPts val="600"/>
              </a:spcBef>
              <a:spcAft>
                <a:spcPts val="600"/>
              </a:spcAft>
            </a:pPr>
            <a:r>
              <a:rPr lang="en-GB" sz="1600" dirty="0"/>
              <a:t>Jamaican Information Service (2012) Community Profiles Available at: </a:t>
            </a:r>
            <a:r>
              <a:rPr lang="en-GB" sz="1600" dirty="0">
                <a:hlinkClick r:id="rId4"/>
              </a:rPr>
              <a:t>COMMUNITY PROFILES - YouTube</a:t>
            </a:r>
            <a:r>
              <a:rPr lang="en-GB" sz="1600" dirty="0"/>
              <a:t> [Accessed 06/09/2024]</a:t>
            </a:r>
          </a:p>
          <a:p>
            <a:pPr>
              <a:spcBef>
                <a:spcPts val="600"/>
              </a:spcBef>
              <a:spcAft>
                <a:spcPts val="600"/>
              </a:spcAft>
            </a:pPr>
            <a:r>
              <a:rPr lang="en-GB" sz="1600" dirty="0"/>
              <a:t>Moran, R.A. and Butler, D.S. (2001) ‘Whose health profile?’, </a:t>
            </a:r>
            <a:r>
              <a:rPr lang="en-GB" sz="1600" i="1" dirty="0"/>
              <a:t>Critical Public Health</a:t>
            </a:r>
            <a:r>
              <a:rPr lang="en-GB" sz="1600" dirty="0"/>
              <a:t>, vol. 11, no. 1, pp 59–74. Available at: </a:t>
            </a:r>
            <a:r>
              <a:rPr lang="en-GB" sz="1600" dirty="0">
                <a:hlinkClick r:id="rId5"/>
              </a:rPr>
              <a:t>Whose health profile? – EBSCO</a:t>
            </a:r>
            <a:r>
              <a:rPr lang="en-GB" sz="1600" dirty="0"/>
              <a:t> {accessed 20/11/2024]</a:t>
            </a:r>
          </a:p>
          <a:p>
            <a:pPr>
              <a:spcBef>
                <a:spcPts val="600"/>
              </a:spcBef>
              <a:spcAft>
                <a:spcPts val="600"/>
              </a:spcAft>
            </a:pPr>
            <a:r>
              <a:rPr lang="en-GB" sz="1600" dirty="0"/>
              <a:t>Open University (No Date) </a:t>
            </a:r>
            <a:r>
              <a:rPr lang="en-GB" sz="1600" i="1" dirty="0"/>
              <a:t>Introducing social work: a starter kit – Session 3.4 Community profiling</a:t>
            </a:r>
            <a:r>
              <a:rPr lang="en-GB" sz="1600" dirty="0"/>
              <a:t> Available at: </a:t>
            </a:r>
            <a:r>
              <a:rPr lang="en-GB" sz="1600" dirty="0">
                <a:hlinkClick r:id="rId6"/>
              </a:rPr>
              <a:t>Introducing social work: a starter kit: Session 3: 3.4 | </a:t>
            </a:r>
            <a:r>
              <a:rPr lang="en-GB" sz="1600" dirty="0" err="1">
                <a:hlinkClick r:id="rId6"/>
              </a:rPr>
              <a:t>OpenLearn</a:t>
            </a:r>
            <a:r>
              <a:rPr lang="en-GB" sz="1600" dirty="0">
                <a:hlinkClick r:id="rId6"/>
              </a:rPr>
              <a:t> - Open University</a:t>
            </a:r>
            <a:r>
              <a:rPr lang="en-GB" sz="1600" dirty="0"/>
              <a:t> [Accessed 20/11/2024]</a:t>
            </a:r>
          </a:p>
        </p:txBody>
      </p:sp>
    </p:spTree>
    <p:extLst>
      <p:ext uri="{BB962C8B-B14F-4D97-AF65-F5344CB8AC3E}">
        <p14:creationId xmlns:p14="http://schemas.microsoft.com/office/powerpoint/2010/main" val="7942444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 </a:t>
            </a:r>
            <a:endParaRPr lang="en-US" dirty="0"/>
          </a:p>
        </p:txBody>
      </p:sp>
      <p:sp>
        <p:nvSpPr>
          <p:cNvPr id="4" name="TextBox 3"/>
          <p:cNvSpPr txBox="1"/>
          <p:nvPr/>
        </p:nvSpPr>
        <p:spPr>
          <a:xfrm>
            <a:off x="539552" y="1268760"/>
            <a:ext cx="7848872" cy="4401205"/>
          </a:xfrm>
          <a:prstGeom prst="rect">
            <a:avLst/>
          </a:prstGeom>
          <a:noFill/>
        </p:spPr>
        <p:txBody>
          <a:bodyPr wrap="square" rtlCol="0">
            <a:spAutoFit/>
          </a:bodyPr>
          <a:lstStyle/>
          <a:p>
            <a:pPr>
              <a:spcBef>
                <a:spcPts val="600"/>
              </a:spcBef>
              <a:spcAft>
                <a:spcPts val="600"/>
              </a:spcAft>
            </a:pPr>
            <a:r>
              <a:rPr lang="en-GB" sz="1600" dirty="0" err="1"/>
              <a:t>Tuhin</a:t>
            </a:r>
            <a:r>
              <a:rPr lang="en-GB" sz="1600" dirty="0"/>
              <a:t> Mia, M. </a:t>
            </a:r>
            <a:r>
              <a:rPr lang="en-GB" sz="1600" i="1" dirty="0"/>
              <a:t>et al </a:t>
            </a:r>
            <a:r>
              <a:rPr lang="en-GB" sz="1600" dirty="0"/>
              <a:t>(2022) ‘The Role Of Community Participation And Community-based Planning In Sustainable Community Development’ </a:t>
            </a:r>
            <a:r>
              <a:rPr lang="en-GB" sz="1600" i="1" dirty="0"/>
              <a:t>Asian People Journal</a:t>
            </a:r>
            <a:r>
              <a:rPr lang="en-GB" sz="1600" dirty="0"/>
              <a:t> Vol 5 (1) pp. 31-41 Available at: </a:t>
            </a:r>
            <a:r>
              <a:rPr lang="en-GB" sz="1600" dirty="0">
                <a:hlinkClick r:id="rId2"/>
              </a:rPr>
              <a:t>(PDF) THE ROLE OF COMMUNITY PARTICIPATION AND COMMUNITY-BASED PLANNING IN SUSTAINABLE COMMUNITY DEVELOPMENT</a:t>
            </a:r>
            <a:r>
              <a:rPr lang="en-GB" sz="1600" dirty="0"/>
              <a:t> [Accessed 20/11/2024]</a:t>
            </a:r>
          </a:p>
          <a:p>
            <a:pPr>
              <a:spcBef>
                <a:spcPts val="600"/>
              </a:spcBef>
              <a:spcAft>
                <a:spcPts val="600"/>
              </a:spcAft>
            </a:pPr>
            <a:r>
              <a:rPr lang="en-GB" sz="1600" dirty="0"/>
              <a:t>United Nations (No Date)  </a:t>
            </a:r>
            <a:r>
              <a:rPr lang="en-GB" sz="1600" i="1" dirty="0"/>
              <a:t>Sustainable Development Goal 16: </a:t>
            </a:r>
            <a:r>
              <a:rPr lang="en-GB" sz="1600" dirty="0"/>
              <a:t> Available at: </a:t>
            </a:r>
            <a:r>
              <a:rPr lang="en-GB" sz="1600" dirty="0">
                <a:hlinkClick r:id="rId3"/>
              </a:rPr>
              <a:t>Goal 16: Peace, justice and strong institutions - The Global Goals</a:t>
            </a:r>
            <a:r>
              <a:rPr lang="en-GB" sz="1600" dirty="0"/>
              <a:t> [Accessed 20/11/2024]</a:t>
            </a:r>
          </a:p>
          <a:p>
            <a:pPr>
              <a:spcBef>
                <a:spcPts val="600"/>
              </a:spcBef>
              <a:spcAft>
                <a:spcPts val="600"/>
              </a:spcAft>
            </a:pPr>
            <a:r>
              <a:rPr lang="en-GB" sz="1600" dirty="0"/>
              <a:t>United Nations (2013) </a:t>
            </a:r>
            <a:r>
              <a:rPr lang="en-GB" sz="1600" i="1" dirty="0"/>
              <a:t>Citizen engagement and the Post-2015 Development Agenda. Report of the expert group meeting, Beirut, 3–4 December 2012</a:t>
            </a:r>
            <a:r>
              <a:rPr lang="en-GB" sz="1600" dirty="0"/>
              <a:t>. ESCWA Headquarters, Beirut. </a:t>
            </a:r>
            <a:r>
              <a:rPr lang="en-GB" sz="1600" dirty="0">
                <a:hlinkClick r:id="rId4"/>
              </a:rPr>
              <a:t>Citizen engagement and the Post-2015 Development Agenda : </a:t>
            </a:r>
            <a:r>
              <a:rPr lang="en-GB" sz="1600" dirty="0"/>
              <a:t>[Accessed 20/11/2024]</a:t>
            </a:r>
          </a:p>
          <a:p>
            <a:pPr>
              <a:spcBef>
                <a:spcPts val="600"/>
              </a:spcBef>
              <a:spcAft>
                <a:spcPts val="600"/>
              </a:spcAft>
            </a:pPr>
            <a:r>
              <a:rPr lang="en-GB" sz="1600" dirty="0"/>
              <a:t>Welsh Government (2011) </a:t>
            </a:r>
            <a:r>
              <a:rPr lang="en-GB" sz="1600" i="1" dirty="0"/>
              <a:t>Community Mapping and Tension Monitoring: A practical guide and sourcebook of information and ideas for Welsh local authorities and their partners</a:t>
            </a:r>
            <a:r>
              <a:rPr lang="en-GB" sz="1600" dirty="0"/>
              <a:t> Cardiff: Welsh Government Available at </a:t>
            </a:r>
            <a:r>
              <a:rPr lang="en-GB" sz="1600" dirty="0">
                <a:hlinkClick r:id="rId5"/>
              </a:rPr>
              <a:t>community-mapping-tension-monitoring.pdf</a:t>
            </a:r>
            <a:r>
              <a:rPr lang="en-GB" sz="1600" dirty="0"/>
              <a:t> [Accessed 06/09/2024]</a:t>
            </a:r>
          </a:p>
          <a:p>
            <a:pPr>
              <a:spcBef>
                <a:spcPts val="600"/>
              </a:spcBef>
              <a:spcAft>
                <a:spcPts val="600"/>
              </a:spcAft>
            </a:pPr>
            <a:r>
              <a:rPr lang="en-GB" sz="1600" dirty="0"/>
              <a:t>Welsh Government (2019) </a:t>
            </a:r>
            <a:r>
              <a:rPr lang="en-GB" sz="1600" i="1" dirty="0"/>
              <a:t>Wales Index of Multiple Deprivation (WIMD)</a:t>
            </a:r>
            <a:r>
              <a:rPr lang="en-GB" sz="1600" dirty="0"/>
              <a:t> Available at: </a:t>
            </a:r>
            <a:r>
              <a:rPr lang="en-GB" sz="1600" dirty="0">
                <a:hlinkClick r:id="rId6"/>
              </a:rPr>
              <a:t>WIMD - Home Page</a:t>
            </a:r>
            <a:r>
              <a:rPr lang="en-GB" sz="1600" dirty="0"/>
              <a:t> [Accessed 20/11/2024]</a:t>
            </a:r>
            <a:endParaRPr lang="en-GB" sz="1600" i="1" dirty="0"/>
          </a:p>
        </p:txBody>
      </p:sp>
    </p:spTree>
    <p:extLst>
      <p:ext uri="{BB962C8B-B14F-4D97-AF65-F5344CB8AC3E}">
        <p14:creationId xmlns:p14="http://schemas.microsoft.com/office/powerpoint/2010/main" val="1361190779"/>
      </p:ext>
    </p:extLst>
  </p:cSld>
  <p:clrMapOvr>
    <a:masterClrMapping/>
  </p:clrMapOvr>
</p:sld>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614</TotalTime>
  <Words>2213</Words>
  <Application>Microsoft Office PowerPoint</Application>
  <PresentationFormat>On-screen Show (4:3)</PresentationFormat>
  <Paragraphs>159</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UWTSD PPT Template (lectures)</vt:lpstr>
      <vt:lpstr>PowerPoint Presentation</vt:lpstr>
      <vt:lpstr>What is a Community Profile? </vt:lpstr>
      <vt:lpstr>Community Profiles and Assessing Needs </vt:lpstr>
      <vt:lpstr>Community Profiles and Assessing Needs </vt:lpstr>
      <vt:lpstr>Community Profiles and Assessing Needs </vt:lpstr>
      <vt:lpstr>What do we mean by Community ? </vt:lpstr>
      <vt:lpstr>Different types of ‘Community Profile’</vt:lpstr>
      <vt:lpstr>Different types of ‘Community Profile’</vt:lpstr>
      <vt:lpstr>Different types of ‘Community Profile’</vt:lpstr>
      <vt:lpstr>Community Profiling for Sustainable Communities</vt:lpstr>
      <vt:lpstr>Community Profiling for Sustainable Communities</vt:lpstr>
      <vt:lpstr>Community Profiling for Sustainable Communities</vt:lpstr>
      <vt:lpstr>‘Our’ Community </vt:lpstr>
      <vt:lpstr>‘Our’ Community </vt:lpstr>
      <vt:lpstr>‘Our’ Community </vt:lpstr>
      <vt:lpstr>‘Our’ Community </vt:lpstr>
      <vt:lpstr>Profiling as Social Research </vt:lpstr>
      <vt:lpstr>Profiling - The Whole picture </vt:lpstr>
      <vt:lpstr>Profiling - The Whole picture </vt:lpstr>
      <vt:lpstr>Profiling - The Whole picture </vt:lpstr>
      <vt:lpstr>Profiling - The Whole picture </vt:lpstr>
      <vt:lpstr>Profiling - The Whole picture </vt:lpstr>
      <vt:lpstr>Profiling - The Whole picture </vt:lpstr>
      <vt:lpstr>Profiling - The Whole picture </vt:lpstr>
      <vt:lpstr>Community Profile </vt:lpstr>
      <vt:lpstr>How to profile </vt:lpstr>
      <vt:lpstr>How to profile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26</cp:revision>
  <dcterms:created xsi:type="dcterms:W3CDTF">2016-11-21T15:26:30Z</dcterms:created>
  <dcterms:modified xsi:type="dcterms:W3CDTF">2024-11-20T12:47:14Z</dcterms:modified>
</cp:coreProperties>
</file>