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7620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45" dt="2026-10-12T04:36:45.7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20 seconds.</a:t>
            </a:r>
          </a:p>
          <a:p>
            <a:r>
              <a:t>Introduce the chosen theory and nursery scenario.</a:t>
            </a:r>
          </a:p>
          <a:p>
            <a:r>
              <a:t>Sources:</a:t>
            </a:r>
          </a:p>
          <a:p>
            <a:endParaRPr/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35 seconds.</a:t>
            </a:r>
          </a:p>
          <a:p>
            <a:r>
              <a:t>Separate the stated facts from hypotheses. No attachment classification is known. England is the assumed nursery jurisdiction for the EYFS examples.</a:t>
            </a:r>
          </a:p>
          <a:p>
            <a:r>
              <a:t>Sources:</a:t>
            </a:r>
          </a:p>
          <a:p>
            <a:r>
              <a:t>https://assets.publishing.service.gov.uk/media/6a5f8e4fb00f3323bf1a23a1/EYFS_group_and_school_based_from_September_2026.pdf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65 seconds.</a:t>
            </a:r>
          </a:p>
          <a:p>
            <a:r>
              <a:t>Attachment patterns describe relationships. Shona cannot be classified from this scenario or routine nursery observations.</a:t>
            </a:r>
          </a:p>
          <a:p>
            <a:r>
              <a:t>Sources:</a:t>
            </a:r>
          </a:p>
          <a:p>
            <a:r>
              <a:t>https://www.routledge.com/A-Secure-Base/Bowlby/p/book/9780415355278</a:t>
            </a:r>
          </a:p>
          <a:p>
            <a:r>
              <a:t>https://www.routledge.com/Patterns-of-Attachment-A-Psychological-Study-of-the-Strange-Situation/Ainsworth-Blehar-Waters-Wall/p/book/9780898594614</a:t>
            </a:r>
          </a:p>
          <a:p>
            <a:r>
              <a:t>https://discovery.ucl.ac.uk/id/eprint/10166762/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50 seconds.</a:t>
            </a:r>
          </a:p>
          <a:p>
            <a:r>
              <a:t>Explain the hypothesis without treating it as a diagnosis or blaming her carers.</a:t>
            </a:r>
          </a:p>
          <a:p>
            <a:r>
              <a:t>Sources:</a:t>
            </a:r>
          </a:p>
          <a:p>
            <a:r>
              <a:t>https://www.routledge.com/A-Secure-Base/Bowlby/p/book/9780415355278</a:t>
            </a:r>
          </a:p>
          <a:p>
            <a:r>
              <a:t>https://assets.publishing.service.gov.uk/media/6a5f8e4fb00f3323bf1a23a1/EYFS_group_and_school_based_from_September_2026.pdf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55 seconds.</a:t>
            </a:r>
          </a:p>
          <a:p>
            <a:r>
              <a:t>Security and peer competence are associated at group level. Do not infer Shona’s attachment type from limited speech or group-play difficulty.</a:t>
            </a:r>
          </a:p>
          <a:p>
            <a:r>
              <a:t>Sources:</a:t>
            </a:r>
          </a:p>
          <a:p>
            <a:r>
              <a:t>https://www.routledge.com/A-Secure-Base/Bowlby/p/book/9780415355278</a:t>
            </a:r>
          </a:p>
          <a:p>
            <a:r>
              <a:t>https://pmc.ncbi.nlm.nih.gov/articles/PMC4021853/</a:t>
            </a:r>
          </a:p>
          <a:p>
            <a:r>
              <a:t>https://assets.publishing.service.gov.uk/media/6a5f8e4fb00f3323bf1a23a1/EYFS_group_and_school_based_from_September_2026.pdf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80 seconds.</a:t>
            </a:r>
          </a:p>
          <a:p>
            <a:r>
              <a:t>These nursery actions are proposed applications, not an intervention tested on Shona. Research on parental sensitivity supports the relational principle, while EYFS provides nursery practice guidance.</a:t>
            </a:r>
          </a:p>
          <a:p>
            <a:r>
              <a:t>Sources:</a:t>
            </a:r>
          </a:p>
          <a:p>
            <a:r>
              <a:t>https://www.routledge.com/A-Secure-Base/Bowlby/p/book/9780415355278</a:t>
            </a:r>
          </a:p>
          <a:p>
            <a:r>
              <a:t>https://discovery.ucl.ac.uk/id/eprint/10196348/</a:t>
            </a:r>
          </a:p>
          <a:p>
            <a:r>
              <a:t>https://assets.publishing.service.gov.uk/media/6a5f8e4fb00f3323bf1a23a1/EYFS_group_and_school_based_from_September_2026.pdf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45 seconds.</a:t>
            </a:r>
          </a:p>
          <a:p>
            <a:r>
              <a:t>Biological and environmental influences interact. The temperament review does not justify treating attachment as fixed by genes.</a:t>
            </a:r>
          </a:p>
          <a:p>
            <a:r>
              <a:t>Sources:</a:t>
            </a:r>
          </a:p>
          <a:p>
            <a:r>
              <a:t>https://www.routledge.com/A-Secure-Base/Bowlby/p/book/9780415355278</a:t>
            </a:r>
          </a:p>
          <a:p>
            <a:r>
              <a:t>https://discovery.ucl.ac.uk/id/eprint/1530040/</a:t>
            </a:r>
          </a:p>
          <a:p>
            <a:r>
              <a:t>https://discovery.ucl.ac.uk/id/eprint/10196348/</a:t>
            </a:r>
          </a:p>
          <a:p>
            <a:r>
              <a:t>https://assets.publishing.service.gov.uk/media/6a5f8e4fb00f3323bf1a23a1/EYFS_group_and_school_based_from_September_2026.pdf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45 seconds.</a:t>
            </a:r>
          </a:p>
          <a:p>
            <a:r>
              <a:t>Sensitivity evidence concerns parent–child relationships. It supports the principle but does not prove that this exact nursery plan will work.</a:t>
            </a:r>
          </a:p>
          <a:p>
            <a:r>
              <a:t>Sources:</a:t>
            </a:r>
          </a:p>
          <a:p>
            <a:r>
              <a:t>https://www.routledge.com/Patterns-of-Attachment-A-Psychological-Study-of-the-Strange-Situation/Ainsworth-Blehar-Waters-Wall/p/book/9780898594614</a:t>
            </a:r>
          </a:p>
          <a:p>
            <a:r>
              <a:t>https://pmc.ncbi.nlm.nih.gov/articles/PMC4021853/</a:t>
            </a:r>
          </a:p>
          <a:p>
            <a:r>
              <a:t>https://discovery.ucl.ac.uk/id/eprint/10196348/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55 seconds.</a:t>
            </a:r>
          </a:p>
          <a:p>
            <a:r>
              <a:t>Consider family and cultural context. Avoid diagnosing attachment disorders, blaming parents or treating limited communication as an attachment classification.</a:t>
            </a:r>
          </a:p>
          <a:p>
            <a:r>
              <a:t>Sources:</a:t>
            </a:r>
          </a:p>
          <a:p>
            <a:r>
              <a:t>https://pmc.ncbi.nlm.nih.gov/articles/PMC4021853/</a:t>
            </a:r>
          </a:p>
          <a:p>
            <a:r>
              <a:t>https://discovery.ucl.ac.uk/id/eprint/10166762/</a:t>
            </a:r>
          </a:p>
          <a:p>
            <a:r>
              <a:t>https://discovery.ucl.ac.uk/id/eprint/10196348/</a:t>
            </a:r>
          </a:p>
          <a:p>
            <a:r>
              <a:t>https://assets.publishing.service.gov.uk/media/6a5f8e4fb00f3323bf1a23a1/EYFS_group_and_school_based_from_September_2026.pdf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30 seconds.</a:t>
            </a:r>
          </a:p>
          <a:p>
            <a:r>
              <a:t>The indicators are proposed, not recorded outcomes. Slides 1–10 have a suggested total speaking time of 8 minutes, leaving up to 2 minutes for questions. References follow for consultation.</a:t>
            </a:r>
          </a:p>
          <a:p>
            <a:r>
              <a:t>Sources:</a:t>
            </a:r>
          </a:p>
          <a:p>
            <a:r>
              <a:t>https://www.routledge.com/A-Secure-Base/Bowlby/p/book/9780415355278</a:t>
            </a:r>
          </a:p>
          <a:p>
            <a:r>
              <a:t>https://assets.publishing.service.gov.uk/media/6a5f8e4fb00f3323bf1a23a1/EYFS_group_and_school_based_from_September_2026.pdf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0 seconds.</a:t>
            </a:r>
          </a:p>
          <a:p>
            <a:r>
              <a:t>Reference list continued on the next slide.</a:t>
            </a:r>
          </a:p>
          <a:p>
            <a:r>
              <a:t>Sources:</a:t>
            </a:r>
          </a:p>
          <a:p>
            <a:r>
              <a:t>https://www.routledge.com/Patterns-of-Attachment-A-Psychological-Study-of-the-Strange-Situation/Ainsworth-Blehar-Waters-Wall/p/book/9780898594614</a:t>
            </a:r>
          </a:p>
          <a:p>
            <a:r>
              <a:t>https://www.routledge.com/A-Secure-Base/Bowlby/p/book/9780415355278</a:t>
            </a:r>
          </a:p>
          <a:p>
            <a:r>
              <a:t>https://discovery.ucl.ac.uk/id/eprint/10166762/</a:t>
            </a:r>
          </a:p>
          <a:p>
            <a:r>
              <a:t>https://assets.publishing.service.gov.uk/media/6a5f8e4fb00f3323bf1a23a1/EYFS_group_and_school_based_from_September_2026.pdf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Suggested speaking time: 0 seconds.</a:t>
            </a:r>
          </a:p>
          <a:p>
            <a:r>
              <a:t>Six academic sources plus one official early years practice source.</a:t>
            </a:r>
          </a:p>
          <a:p>
            <a:r>
              <a:t>Sources:</a:t>
            </a:r>
          </a:p>
          <a:p>
            <a:r>
              <a:t>https://pmc.ncbi.nlm.nih.gov/articles/PMC4021853/</a:t>
            </a:r>
          </a:p>
          <a:p>
            <a:r>
              <a:t>https://discovery.ucl.ac.uk/id/eprint/1530040/</a:t>
            </a:r>
          </a:p>
          <a:p>
            <a:r>
              <a:t>https://discovery.ucl.ac.uk/id/eprint/10196348/</a:t>
            </a:r>
          </a:p>
          <a:p>
            <a:r>
              <a:t>Images: supplied Bowlby Attachment Theory Infographic Presentation.png. Images illustrate the scenario and do not establish Shona’s real appearance.</a:t>
            </a:r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AB39BE0C-E760-4BF0-8B9F-F75A7A603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78667"/>
            <a:ext cx="9753600" cy="1100667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Subtitle">
            <a:extLst>
              <a:ext uri="{FF2B5EF4-FFF2-40B4-BE49-F238E27FC236}">
                <a16:creationId xmlns:a16="http://schemas.microsoft.com/office/drawing/2014/main" id="{367C229C-FF52-469B-9F8B-739AAA50A3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4191000"/>
            <a:ext cx="8534400" cy="846667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ction title">
            <a:extLst>
              <a:ext uri="{FF2B5EF4-FFF2-40B4-BE49-F238E27FC236}">
                <a16:creationId xmlns:a16="http://schemas.microsoft.com/office/drawing/2014/main" id="{D02C4F8B-1BC3-411C-9CF2-BA0407EC5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175000"/>
            <a:ext cx="9753600" cy="1270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5D2AB5DA-9341-4D6C-82E5-40D72C015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92667"/>
            <a:ext cx="10820400" cy="931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Body">
            <a:extLst>
              <a:ext uri="{FF2B5EF4-FFF2-40B4-BE49-F238E27FC236}">
                <a16:creationId xmlns:a16="http://schemas.microsoft.com/office/drawing/2014/main" id="{8EF499F9-E5A3-42B3-B4B0-9668BDE46E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2116667"/>
            <a:ext cx="10820400" cy="4741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39E83937-D7B6-4D79-B676-0D0BEEDD9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92667"/>
            <a:ext cx="10820400" cy="931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C57B886C-A8CD-434C-82E5-7E9DB21A9F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2116667"/>
            <a:ext cx="5029200" cy="4741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  <p:sp>
        <p:nvSpPr>
          <p:cNvPr id="3" name="Right column">
            <a:extLst>
              <a:ext uri="{FF2B5EF4-FFF2-40B4-BE49-F238E27FC236}">
                <a16:creationId xmlns:a16="http://schemas.microsoft.com/office/drawing/2014/main" id="{EA42AE46-591A-437C-BA89-2ECDF0713778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2116667"/>
            <a:ext cx="5029200" cy="4741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245AEA87-E130-4DB9-9B36-235DE39AE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92667"/>
            <a:ext cx="10820400" cy="931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F784A94F-F5A9-4F5E-B3E3-EA962F1C31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2116667"/>
            <a:ext cx="5029200" cy="474133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6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A238D4F-2D2E-4387-BD49-27F95334A154}"/>
              </a:ext>
            </a:extLst>
          </p:cNvPr>
          <p:cNvSpPr>
            <a:spLocks noGrp="1"/>
          </p:cNvSpPr>
          <p:nvPr/>
        </p:nvSpPr>
        <p:spPr>
          <a:xfrm>
            <a:off x="571500" y="476250"/>
            <a:ext cx="10477500" cy="571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00" b="1">
                <a:solidFill>
                  <a:srgbClr val="7DE0D6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00" b="1">
                <a:solidFill>
                  <a:srgbClr val="7DE0D6"/>
                </a:solidFill>
                <a:latin typeface="Aptos"/>
                <a:ea typeface="Aptos"/>
                <a:cs typeface="Aptos"/>
              </a:defRPr>
            </a:pPr>
            <a:r>
              <a:rPr sz="2100" b="1">
                <a:solidFill>
                  <a:srgbClr val="7DE0D6"/>
                </a:solidFill>
                <a:latin typeface="Aptos"/>
                <a:ea typeface="Aptos"/>
                <a:cs typeface="Aptos"/>
              </a:rPr>
              <a:t>Assignment 1: Individual Presentation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0EB3260-08E2-4850-BB33-EFDC63C878F4}"/>
              </a:ext>
            </a:extLst>
          </p:cNvPr>
          <p:cNvSpPr>
            <a:spLocks noGrp="1"/>
          </p:cNvSpPr>
          <p:nvPr/>
        </p:nvSpPr>
        <p:spPr>
          <a:xfrm>
            <a:off x="571500" y="1428750"/>
            <a:ext cx="7429500" cy="952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367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367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3675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Bowlby’s Attachment Theory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EA6E3F1-3A51-46E8-9C68-4B0FEE040AE7}"/>
              </a:ext>
            </a:extLst>
          </p:cNvPr>
          <p:cNvSpPr>
            <a:spLocks noGrp="1"/>
          </p:cNvSpPr>
          <p:nvPr/>
        </p:nvSpPr>
        <p:spPr>
          <a:xfrm>
            <a:off x="571500" y="2619375"/>
            <a:ext cx="7429500" cy="12858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9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9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925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Supporting Shona, aged 3,</a:t>
            </a:r>
          </a:p>
          <a:p>
            <a:pPr>
              <a:defRPr sz="2925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925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in an early years nursery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895542C-FE43-4A9F-AD92-FF0F9699B3FD}"/>
              </a:ext>
            </a:extLst>
          </p:cNvPr>
          <p:cNvSpPr>
            <a:spLocks noGrp="1"/>
          </p:cNvSpPr>
          <p:nvPr/>
        </p:nvSpPr>
        <p:spPr>
          <a:xfrm>
            <a:off x="571500" y="4524375"/>
            <a:ext cx="7334250" cy="857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/>
          <a:lstStyle>
            <a:defPPr>
              <a:defRPr sz="1950" b="0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950" b="0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1950" b="0">
                <a:solidFill>
                  <a:srgbClr val="FFFFFF"/>
                </a:solidFill>
                <a:latin typeface="Aptos"/>
                <a:ea typeface="Aptos"/>
                <a:cs typeface="Aptos"/>
              </a:rPr>
              <a:t>Haris Khan</a:t>
            </a:r>
          </a:p>
          <a:p>
            <a:pPr>
              <a:defRPr sz="1950" b="0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1950" b="0">
                <a:solidFill>
                  <a:srgbClr val="FFFFFF"/>
                </a:solidFill>
                <a:latin typeface="Aptos"/>
                <a:ea typeface="Aptos"/>
                <a:cs typeface="Aptos"/>
              </a:rPr>
              <a:t>Student number: </a:t>
            </a:r>
            <a:r>
              <a:rPr lang="en-US" sz="1950">
                <a:solidFill>
                  <a:srgbClr val="FFFFFF"/>
                </a:solidFill>
                <a:latin typeface="Aptos"/>
                <a:ea typeface="Aptos"/>
                <a:cs typeface="Aptos"/>
              </a:rPr>
              <a:t>2525297</a:t>
            </a:r>
            <a:endParaRPr lang="en-US" sz="1950" b="0">
              <a:solidFill>
                <a:srgbClr val="FFFFFF"/>
              </a:solidFill>
              <a:latin typeface="Aptos"/>
              <a:ea typeface="Aptos"/>
              <a:cs typeface="Apto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021B4A-21E2-40A6-B1AF-8BB077CAC2A5}"/>
              </a:ext>
            </a:extLst>
          </p:cNvPr>
          <p:cNvSpPr>
            <a:spLocks noGrp="1"/>
          </p:cNvSpPr>
          <p:nvPr/>
        </p:nvSpPr>
        <p:spPr>
          <a:xfrm>
            <a:off x="571500" y="5762625"/>
            <a:ext cx="7429500" cy="1047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/>
          <a:lstStyle>
            <a:defPPr>
              <a:defRPr sz="1800" b="0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800" b="0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FFFFFF"/>
                </a:solidFill>
                <a:latin typeface="Aptos"/>
                <a:ea typeface="Aptos"/>
                <a:cs typeface="Aptos"/>
              </a:rPr>
              <a:t>LCHS4010: Psychology in Health and Social Care</a:t>
            </a:r>
          </a:p>
          <a:p>
            <a:pPr>
              <a:defRPr sz="1800" b="0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FFFFFF"/>
                </a:solidFill>
                <a:latin typeface="Aptos"/>
                <a:ea typeface="Aptos"/>
                <a:cs typeface="Aptos"/>
              </a:rPr>
              <a:t>Lecturer: </a:t>
            </a:r>
            <a:r>
              <a:rPr lang="en-US">
                <a:solidFill>
                  <a:srgbClr val="FFFFFF"/>
                </a:solidFill>
                <a:latin typeface="Aptos"/>
                <a:ea typeface="Aptos"/>
                <a:cs typeface="Aptos"/>
              </a:rPr>
              <a:t>Dr Helen Parsons</a:t>
            </a:r>
            <a:endParaRPr sz="1800" b="0">
              <a:solidFill>
                <a:srgbClr val="FFFFFF"/>
              </a:solidFill>
              <a:latin typeface="Aptos"/>
              <a:ea typeface="Aptos"/>
              <a:cs typeface="Aptos"/>
            </a:endParaRPr>
          </a:p>
          <a:p>
            <a:pPr>
              <a:defRPr sz="1800" b="0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FFFFFF"/>
                </a:solidFill>
                <a:latin typeface="Aptos"/>
                <a:ea typeface="Aptos"/>
                <a:cs typeface="Aptos"/>
              </a:rPr>
              <a:t>University of Wales Trinity Saint David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DF5452-4F1E-477B-BD02-BB976F50A3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8477250" y="2001285"/>
            <a:ext cx="3095625" cy="3903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949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5ABDF55-A05B-43AB-9FBE-8E97ECD9762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Shona’s developmental needs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4801812-E0BF-415B-A26C-47B838646ABC}"/>
              </a:ext>
            </a:extLst>
          </p:cNvPr>
          <p:cNvSpPr>
            <a:spLocks noGrp="1"/>
          </p:cNvSpPr>
          <p:nvPr/>
        </p:nvSpPr>
        <p:spPr>
          <a:xfrm>
            <a:off x="571500" y="1476375"/>
            <a:ext cx="733425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What the scenario tells us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5ABCC-B9EA-4B62-8C2B-635CB039D3CD}"/>
              </a:ext>
            </a:extLst>
          </p:cNvPr>
          <p:cNvSpPr>
            <a:spLocks noGrp="1"/>
          </p:cNvSpPr>
          <p:nvPr/>
        </p:nvSpPr>
        <p:spPr>
          <a:xfrm>
            <a:off x="571500" y="1933575"/>
            <a:ext cx="7334250" cy="952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Recently joined nursery. Anxious when carers leave.</a:t>
            </a:r>
          </a:p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Limited verbal communication and difficulty with group play.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50000F-95F2-4680-B239-CC6239667C15}"/>
              </a:ext>
            </a:extLst>
          </p:cNvPr>
          <p:cNvSpPr>
            <a:spLocks noGrp="1"/>
          </p:cNvSpPr>
          <p:nvPr/>
        </p:nvSpPr>
        <p:spPr>
          <a:xfrm>
            <a:off x="571500" y="3238500"/>
            <a:ext cx="733425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B83C5C"/>
                </a:solidFill>
                <a:latin typeface="Aptos"/>
                <a:ea typeface="Aptos"/>
                <a:cs typeface="Aptos"/>
              </a:rPr>
              <a:t>What we need to understand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6221251-F4B2-4D41-AC1C-49C173ECDF8F}"/>
              </a:ext>
            </a:extLst>
          </p:cNvPr>
          <p:cNvSpPr>
            <a:spLocks noGrp="1"/>
          </p:cNvSpPr>
          <p:nvPr/>
        </p:nvSpPr>
        <p:spPr>
          <a:xfrm>
            <a:off x="571500" y="3695700"/>
            <a:ext cx="7334250" cy="952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Observe when difficulties occur and ask carers about her strengths, familiar routines and communication at home.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95E801F-D207-4A69-9BA4-5038FE4EE432}"/>
              </a:ext>
            </a:extLst>
          </p:cNvPr>
          <p:cNvSpPr>
            <a:spLocks noGrp="1"/>
          </p:cNvSpPr>
          <p:nvPr/>
        </p:nvSpPr>
        <p:spPr>
          <a:xfrm>
            <a:off x="571500" y="5000625"/>
            <a:ext cx="733425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Purpose of the support plan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7D9088-7A43-4C99-A2ED-C7CAC584DE8D}"/>
              </a:ext>
            </a:extLst>
          </p:cNvPr>
          <p:cNvSpPr>
            <a:spLocks noGrp="1"/>
          </p:cNvSpPr>
          <p:nvPr/>
        </p:nvSpPr>
        <p:spPr>
          <a:xfrm>
            <a:off x="571500" y="5457825"/>
            <a:ext cx="7334250" cy="1000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Promote emotional security and social participation, while supporting cognitive exploration and physical wellbeing.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7A05DF-CBD4-439F-B076-9B561539C5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8736646" y="1428750"/>
            <a:ext cx="2719708" cy="5334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1F97A01-36A6-490F-B929-1BF252941488}"/>
              </a:ext>
            </a:extLst>
          </p:cNvPr>
          <p:cNvSpPr>
            <a:spLocks noGrp="1"/>
          </p:cNvSpPr>
          <p:nvPr/>
        </p:nvSpPr>
        <p:spPr>
          <a:xfrm>
            <a:off x="571500" y="7162800"/>
            <a:ext cx="11049000" cy="333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/>
          <a:lstStyle>
            <a:def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lang="en-US" sz="1400">
                <a:solidFill>
                  <a:srgbClr val="007C83"/>
                </a:solidFill>
                <a:latin typeface="Aptos"/>
                <a:ea typeface="Aptos"/>
                <a:cs typeface="Aptos"/>
              </a:rPr>
              <a:t>Assessment</a:t>
            </a:r>
            <a:r>
              <a:rPr sz="1400" b="0">
                <a:solidFill>
                  <a:srgbClr val="007C83"/>
                </a:solidFill>
                <a:latin typeface="Aptos"/>
                <a:ea typeface="Aptos"/>
                <a:cs typeface="Aptos"/>
              </a:rPr>
              <a:t> and family partnership: Department for Education (2026).</a:t>
            </a:r>
          </a:p>
        </p:txBody>
      </p:sp>
    </p:spTree>
    <p:extLst>
      <p:ext uri="{BB962C8B-B14F-4D97-AF65-F5344CB8AC3E}">
        <p14:creationId xmlns:p14="http://schemas.microsoft.com/office/powerpoint/2010/main" val="1679781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5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8B4F74D-DA0C-417C-8EE7-9CFF7B2CD17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Bowlby’s theory: security supports exploration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9EDD22-D054-426D-956E-1957075F5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27784" y="1476375"/>
            <a:ext cx="2078182" cy="28575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4E97A67-F545-4968-88A7-B4EFB46AF7A8}"/>
              </a:ext>
            </a:extLst>
          </p:cNvPr>
          <p:cNvSpPr>
            <a:spLocks noGrp="1"/>
          </p:cNvSpPr>
          <p:nvPr/>
        </p:nvSpPr>
        <p:spPr>
          <a:xfrm>
            <a:off x="571500" y="4619625"/>
            <a:ext cx="2333625" cy="857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00" b="1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00" b="1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100" b="1">
                <a:solidFill>
                  <a:srgbClr val="07365C"/>
                </a:solidFill>
                <a:latin typeface="Aptos"/>
                <a:ea typeface="Aptos"/>
                <a:cs typeface="Aptos"/>
              </a:rPr>
              <a:t>John Bowlby</a:t>
            </a:r>
          </a:p>
          <a:p>
            <a:pPr>
              <a:defRPr sz="2100" b="1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100" b="1">
                <a:solidFill>
                  <a:srgbClr val="07365C"/>
                </a:solidFill>
                <a:latin typeface="Aptos"/>
                <a:ea typeface="Aptos"/>
                <a:cs typeface="Aptos"/>
              </a:rPr>
              <a:t>1907–1990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1B6778-DF5D-4082-94B4-D953900D4DF6}"/>
              </a:ext>
            </a:extLst>
          </p:cNvPr>
          <p:cNvSpPr>
            <a:spLocks noGrp="1"/>
          </p:cNvSpPr>
          <p:nvPr/>
        </p:nvSpPr>
        <p:spPr>
          <a:xfrm>
            <a:off x="3286125" y="1428750"/>
            <a:ext cx="8239125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Attachment system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51A162-A8F3-44DF-BA67-D0C81C292958}"/>
              </a:ext>
            </a:extLst>
          </p:cNvPr>
          <p:cNvSpPr>
            <a:spLocks noGrp="1"/>
          </p:cNvSpPr>
          <p:nvPr/>
        </p:nvSpPr>
        <p:spPr>
          <a:xfrm>
            <a:off x="3286125" y="1885950"/>
            <a:ext cx="8239125" cy="857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An evolved drive to stay close to familiar caregivers, especially when frightened or distressed.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48B468-59A9-4C63-9D58-C424B07E71F4}"/>
              </a:ext>
            </a:extLst>
          </p:cNvPr>
          <p:cNvSpPr>
            <a:spLocks noGrp="1"/>
          </p:cNvSpPr>
          <p:nvPr/>
        </p:nvSpPr>
        <p:spPr>
          <a:xfrm>
            <a:off x="3286125" y="2905125"/>
            <a:ext cx="8239125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Safe haven and secure base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21CD05-942B-452B-80A4-3FB87556D5D0}"/>
              </a:ext>
            </a:extLst>
          </p:cNvPr>
          <p:cNvSpPr>
            <a:spLocks noGrp="1"/>
          </p:cNvSpPr>
          <p:nvPr/>
        </p:nvSpPr>
        <p:spPr>
          <a:xfrm>
            <a:off x="3286125" y="3362325"/>
            <a:ext cx="8239125" cy="857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A trusted adult offers comfort, then supports the child to explore and return for reassurance.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B24E2E-D5B6-4E1D-B96B-BFC38ADFB9D8}"/>
              </a:ext>
            </a:extLst>
          </p:cNvPr>
          <p:cNvSpPr>
            <a:spLocks noGrp="1"/>
          </p:cNvSpPr>
          <p:nvPr/>
        </p:nvSpPr>
        <p:spPr>
          <a:xfrm>
            <a:off x="3286125" y="4381500"/>
            <a:ext cx="8239125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Internal working models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092897D-0425-414B-8E44-4C4D631693DF}"/>
              </a:ext>
            </a:extLst>
          </p:cNvPr>
          <p:cNvSpPr>
            <a:spLocks noGrp="1"/>
          </p:cNvSpPr>
          <p:nvPr/>
        </p:nvSpPr>
        <p:spPr>
          <a:xfrm>
            <a:off x="3286125" y="4838700"/>
            <a:ext cx="8239125" cy="857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Repeated experiences shape expectations about whether other people will respond to the child’s needs.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444D07-8637-4E04-8762-D58AB5ACE73B}"/>
              </a:ext>
            </a:extLst>
          </p:cNvPr>
          <p:cNvSpPr>
            <a:spLocks noGrp="1"/>
          </p:cNvSpPr>
          <p:nvPr/>
        </p:nvSpPr>
        <p:spPr>
          <a:xfrm>
            <a:off x="3286125" y="5953125"/>
            <a:ext cx="8239125" cy="9048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875" b="0">
                <a:solidFill>
                  <a:srgbClr val="65409A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875" b="0">
                <a:solidFill>
                  <a:srgbClr val="65409A"/>
                </a:solidFill>
                <a:latin typeface="Aptos"/>
                <a:ea typeface="Aptos"/>
                <a:cs typeface="Aptos"/>
              </a:defRPr>
            </a:pPr>
            <a:r>
              <a:rPr sz="1875" b="0">
                <a:solidFill>
                  <a:srgbClr val="65409A"/>
                </a:solidFill>
                <a:latin typeface="Aptos"/>
                <a:ea typeface="Aptos"/>
                <a:cs typeface="Aptos"/>
              </a:rPr>
              <a:t>Ainsworth extended this work through observations of secure, avoidant and resistant attachment. Preschool assessments require age-appropriate methods.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58E6033-1216-44A1-BCE3-5C04FFF56118}"/>
              </a:ext>
            </a:extLst>
          </p:cNvPr>
          <p:cNvSpPr>
            <a:spLocks noGrp="1"/>
          </p:cNvSpPr>
          <p:nvPr/>
        </p:nvSpPr>
        <p:spPr>
          <a:xfrm>
            <a:off x="571500" y="7162800"/>
            <a:ext cx="11049000" cy="333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1425" b="0">
                <a:solidFill>
                  <a:srgbClr val="007C83"/>
                </a:solidFill>
                <a:latin typeface="Aptos"/>
                <a:ea typeface="Aptos"/>
                <a:cs typeface="Aptos"/>
              </a:rPr>
              <a:t>Bowlby (1988), Ainsworth et al. (1978) and Deneault et al. (2023).</a:t>
            </a:r>
          </a:p>
        </p:txBody>
      </p:sp>
    </p:spTree>
    <p:extLst>
      <p:ext uri="{BB962C8B-B14F-4D97-AF65-F5344CB8AC3E}">
        <p14:creationId xmlns:p14="http://schemas.microsoft.com/office/powerpoint/2010/main" val="699381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6420335-B52D-41C4-903F-16C5D6F07092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Application: separation and emotional security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5E0A6E6-6DCD-4656-9BA2-5CE7A2F52167}"/>
              </a:ext>
            </a:extLst>
          </p:cNvPr>
          <p:cNvSpPr>
            <a:spLocks noGrp="1"/>
          </p:cNvSpPr>
          <p:nvPr/>
        </p:nvSpPr>
        <p:spPr>
          <a:xfrm>
            <a:off x="571500" y="1571625"/>
            <a:ext cx="74295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Possible explanation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83DBC2-79AF-4660-911E-A98A50E0A128}"/>
              </a:ext>
            </a:extLst>
          </p:cNvPr>
          <p:cNvSpPr>
            <a:spLocks noGrp="1"/>
          </p:cNvSpPr>
          <p:nvPr/>
        </p:nvSpPr>
        <p:spPr>
          <a:xfrm>
            <a:off x="571500" y="2028825"/>
            <a:ext cx="7429500" cy="1095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Leaving familiar carers may activate Shona’s attachment system. A new nursery adult may not yet feel like a safe source of comfort.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E24EFF2-8BEC-4551-8BD3-FA4EAEAD8606}"/>
              </a:ext>
            </a:extLst>
          </p:cNvPr>
          <p:cNvSpPr>
            <a:spLocks noGrp="1"/>
          </p:cNvSpPr>
          <p:nvPr/>
        </p:nvSpPr>
        <p:spPr>
          <a:xfrm>
            <a:off x="571500" y="3476625"/>
            <a:ext cx="74295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B83C5C"/>
                </a:solidFill>
                <a:latin typeface="Aptos"/>
                <a:ea typeface="Aptos"/>
                <a:cs typeface="Aptos"/>
              </a:rPr>
              <a:t>Response in the nursery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9A8BA85-DDB0-43DC-83C6-A5A94E2C8BED}"/>
              </a:ext>
            </a:extLst>
          </p:cNvPr>
          <p:cNvSpPr>
            <a:spLocks noGrp="1"/>
          </p:cNvSpPr>
          <p:nvPr/>
        </p:nvSpPr>
        <p:spPr>
          <a:xfrm>
            <a:off x="571500" y="3933825"/>
            <a:ext cx="7429500" cy="1095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A consistent key person can notice her cues, offer reassurance and become a trusted adult during the nursery day.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E9AE19-44F8-42F4-A29E-E95EC6542109}"/>
              </a:ext>
            </a:extLst>
          </p:cNvPr>
          <p:cNvSpPr>
            <a:spLocks noGrp="1"/>
          </p:cNvSpPr>
          <p:nvPr/>
        </p:nvSpPr>
        <p:spPr>
          <a:xfrm>
            <a:off x="571500" y="5381625"/>
            <a:ext cx="74295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What this does and does not tell us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ACEC5D-5355-49A6-8F32-2DE65345698A}"/>
              </a:ext>
            </a:extLst>
          </p:cNvPr>
          <p:cNvSpPr>
            <a:spLocks noGrp="1"/>
          </p:cNvSpPr>
          <p:nvPr/>
        </p:nvSpPr>
        <p:spPr>
          <a:xfrm>
            <a:off x="571500" y="5838825"/>
            <a:ext cx="7429500" cy="1000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This is a theory-based interpretation of her behaviour. Distress at drop-off alone does not establish insecure attachment.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9395F5D-7BAF-4F48-8FA2-DAAF7261B6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8715375" y="1849533"/>
            <a:ext cx="2809875" cy="449243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F036556-C31D-474F-B90D-011D56092F9F}"/>
              </a:ext>
            </a:extLst>
          </p:cNvPr>
          <p:cNvSpPr>
            <a:spLocks noGrp="1"/>
          </p:cNvSpPr>
          <p:nvPr/>
        </p:nvSpPr>
        <p:spPr>
          <a:xfrm>
            <a:off x="571500" y="7162800"/>
            <a:ext cx="11049000" cy="333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1425" b="0">
                <a:solidFill>
                  <a:srgbClr val="007C83"/>
                </a:solidFill>
                <a:latin typeface="Aptos"/>
                <a:ea typeface="Aptos"/>
                <a:cs typeface="Aptos"/>
              </a:rPr>
              <a:t>Interpretation based on Bowlby (1988). Key-person practice: Department for Education (2026).</a:t>
            </a:r>
          </a:p>
        </p:txBody>
      </p:sp>
    </p:spTree>
    <p:extLst>
      <p:ext uri="{BB962C8B-B14F-4D97-AF65-F5344CB8AC3E}">
        <p14:creationId xmlns:p14="http://schemas.microsoft.com/office/powerpoint/2010/main" val="2137121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E8BDC4F-A178-4FCD-A93F-BE8FC84374B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Application: communication, play and learning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7EC92B3-E9CD-4BAC-882D-A34B02941C96}"/>
              </a:ext>
            </a:extLst>
          </p:cNvPr>
          <p:cNvSpPr>
            <a:spLocks noGrp="1"/>
          </p:cNvSpPr>
          <p:nvPr/>
        </p:nvSpPr>
        <p:spPr>
          <a:xfrm>
            <a:off x="571500" y="1571625"/>
            <a:ext cx="619125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B83C5C"/>
                </a:solidFill>
                <a:latin typeface="Aptos"/>
                <a:ea typeface="Aptos"/>
                <a:cs typeface="Aptos"/>
              </a:rPr>
              <a:t>Communication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C616E7E-96D4-414F-A508-02E80185A5A6}"/>
              </a:ext>
            </a:extLst>
          </p:cNvPr>
          <p:cNvSpPr>
            <a:spLocks noGrp="1"/>
          </p:cNvSpPr>
          <p:nvPr/>
        </p:nvSpPr>
        <p:spPr>
          <a:xfrm>
            <a:off x="571500" y="2028825"/>
            <a:ext cx="6191250" cy="1143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If Shona feels unsafe, she may find interaction harder. A responsive adult can follow her gestures and allow time for replies.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3DA301C-9DA8-4A1C-8F82-79EFC479D416}"/>
              </a:ext>
            </a:extLst>
          </p:cNvPr>
          <p:cNvSpPr>
            <a:spLocks noGrp="1"/>
          </p:cNvSpPr>
          <p:nvPr/>
        </p:nvSpPr>
        <p:spPr>
          <a:xfrm>
            <a:off x="571500" y="3524250"/>
            <a:ext cx="619125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Social play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5057FF-B960-49A3-AB13-C4908FDD90B3}"/>
              </a:ext>
            </a:extLst>
          </p:cNvPr>
          <p:cNvSpPr>
            <a:spLocks noGrp="1"/>
          </p:cNvSpPr>
          <p:nvPr/>
        </p:nvSpPr>
        <p:spPr>
          <a:xfrm>
            <a:off x="571500" y="3981450"/>
            <a:ext cx="6191250" cy="11906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Security is associated with better peer competence. Start with a trusted adult and one peer, then increase participation at her pace.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24B124-E5B2-4E88-A9DD-4E90975BBE48}"/>
              </a:ext>
            </a:extLst>
          </p:cNvPr>
          <p:cNvSpPr>
            <a:spLocks noGrp="1"/>
          </p:cNvSpPr>
          <p:nvPr/>
        </p:nvSpPr>
        <p:spPr>
          <a:xfrm>
            <a:off x="571500" y="5524500"/>
            <a:ext cx="619125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65409A"/>
                </a:solidFill>
                <a:latin typeface="Aptos"/>
                <a:ea typeface="Aptos"/>
                <a:cs typeface="Aptos"/>
              </a:rPr>
              <a:t>Cognitive and physical development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2F8355-0AD4-4AF0-AD74-630863802DD3}"/>
              </a:ext>
            </a:extLst>
          </p:cNvPr>
          <p:cNvSpPr>
            <a:spLocks noGrp="1"/>
          </p:cNvSpPr>
          <p:nvPr/>
        </p:nvSpPr>
        <p:spPr>
          <a:xfrm>
            <a:off x="571500" y="5981700"/>
            <a:ext cx="6191250" cy="1000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87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87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87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A secure base can support exploration. Offer familiar puzzles and movement play with reassurance nearby.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962FF6E-3997-4955-8C43-9FE411734F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7579331" y="1619250"/>
            <a:ext cx="3891337" cy="3429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89080F1-0C89-44F5-BE49-5C5DBE1134C9}"/>
              </a:ext>
            </a:extLst>
          </p:cNvPr>
          <p:cNvSpPr>
            <a:spLocks noGrp="1"/>
          </p:cNvSpPr>
          <p:nvPr/>
        </p:nvSpPr>
        <p:spPr>
          <a:xfrm>
            <a:off x="7620000" y="5476875"/>
            <a:ext cx="3810000" cy="11906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pPr>
            <a:r>
              <a:rPr sz="2025" b="1">
                <a:solidFill>
                  <a:srgbClr val="B83C5C"/>
                </a:solidFill>
                <a:latin typeface="Aptos"/>
                <a:ea typeface="Aptos"/>
                <a:cs typeface="Aptos"/>
              </a:rPr>
              <a:t>These are proposed applications. Attachment theory does not fully explain language development or motor skills.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CCAF049-6A08-4E17-B4E9-E8AC9A29096D}"/>
              </a:ext>
            </a:extLst>
          </p:cNvPr>
          <p:cNvSpPr>
            <a:spLocks noGrp="1"/>
          </p:cNvSpPr>
          <p:nvPr/>
        </p:nvSpPr>
        <p:spPr>
          <a:xfrm>
            <a:off x="571500" y="7162800"/>
            <a:ext cx="11049000" cy="333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1425" b="0">
                <a:solidFill>
                  <a:srgbClr val="007C83"/>
                </a:solidFill>
                <a:latin typeface="Aptos"/>
                <a:ea typeface="Aptos"/>
                <a:cs typeface="Aptos"/>
              </a:rPr>
              <a:t>Bowlby (1988), Groh et al. (2014) and Department for Education (2026).</a:t>
            </a:r>
          </a:p>
        </p:txBody>
      </p:sp>
    </p:spTree>
    <p:extLst>
      <p:ext uri="{BB962C8B-B14F-4D97-AF65-F5344CB8AC3E}">
        <p14:creationId xmlns:p14="http://schemas.microsoft.com/office/powerpoint/2010/main" val="1040724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BBBA53E-8654-4504-898A-27CFF17027F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Nursery intervention plan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D7102E2-C940-4BB9-A497-F40D17FB4753}"/>
              </a:ext>
            </a:extLst>
          </p:cNvPr>
          <p:cNvSpPr>
            <a:spLocks noGrp="1"/>
          </p:cNvSpPr>
          <p:nvPr/>
        </p:nvSpPr>
        <p:spPr>
          <a:xfrm>
            <a:off x="571500" y="1381125"/>
            <a:ext cx="11049000" cy="714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00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00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00" b="0">
                <a:solidFill>
                  <a:srgbClr val="007C83"/>
                </a:solidFill>
                <a:latin typeface="Aptos"/>
                <a:ea typeface="Aptos"/>
                <a:cs typeface="Aptos"/>
              </a:rPr>
              <a:t>Proposed actions apply the secure-base principle to Shona’s daily nursery experience.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A160BD-6BBE-424B-BC5B-70CEAA957E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747007" y="2286000"/>
            <a:ext cx="2173111" cy="157162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F7CDA82-7243-4900-9D57-C740B43C2DD2}"/>
              </a:ext>
            </a:extLst>
          </p:cNvPr>
          <p:cNvSpPr>
            <a:spLocks noGrp="1"/>
          </p:cNvSpPr>
          <p:nvPr/>
        </p:nvSpPr>
        <p:spPr>
          <a:xfrm>
            <a:off x="571500" y="4191000"/>
            <a:ext cx="2524125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Trusted key person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ADE36E0-96CB-47D8-9B1B-25C4EF6C73C0}"/>
              </a:ext>
            </a:extLst>
          </p:cNvPr>
          <p:cNvSpPr>
            <a:spLocks noGrp="1"/>
          </p:cNvSpPr>
          <p:nvPr/>
        </p:nvSpPr>
        <p:spPr>
          <a:xfrm>
            <a:off x="571500" y="5191125"/>
            <a:ext cx="2524125" cy="1619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Use the same welcome adult where possible.</a:t>
            </a:r>
          </a:p>
          <a:p>
            <a:endParaRPr sz="1800" b="0">
              <a:solidFill>
                <a:srgbClr val="07365C"/>
              </a:solidFill>
              <a:latin typeface="Aptos"/>
              <a:ea typeface="Aptos"/>
              <a:cs typeface="Aptos"/>
            </a:endParaRPr>
          </a:p>
          <a:p>
            <a: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Notice distress, acknowledge feelings and offer comfort.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527BDD-61ED-415B-9F9C-03E3FFCD0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>
            <a:off x="3576285" y="2286000"/>
            <a:ext cx="2134306" cy="157162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EB37B75-719F-4A2A-9500-6EE301B4C0E6}"/>
              </a:ext>
            </a:extLst>
          </p:cNvPr>
          <p:cNvSpPr>
            <a:spLocks noGrp="1"/>
          </p:cNvSpPr>
          <p:nvPr/>
        </p:nvSpPr>
        <p:spPr>
          <a:xfrm>
            <a:off x="3381375" y="4191000"/>
            <a:ext cx="2524125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B83C5C"/>
                </a:solidFill>
                <a:latin typeface="Aptos"/>
                <a:ea typeface="Aptos"/>
                <a:cs typeface="Aptos"/>
              </a:rPr>
              <a:t>Supported transitions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D72324-E024-456E-8820-2908C6199796}"/>
              </a:ext>
            </a:extLst>
          </p:cNvPr>
          <p:cNvSpPr>
            <a:spLocks noGrp="1"/>
          </p:cNvSpPr>
          <p:nvPr/>
        </p:nvSpPr>
        <p:spPr>
          <a:xfrm>
            <a:off x="3381375" y="5191125"/>
            <a:ext cx="2524125" cy="1619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Agree a predictable goodbye with carers.</a:t>
            </a:r>
          </a:p>
          <a:p>
            <a:endParaRPr sz="1800" b="0">
              <a:solidFill>
                <a:srgbClr val="07365C"/>
              </a:solidFill>
              <a:latin typeface="Aptos"/>
              <a:ea typeface="Aptos"/>
              <a:cs typeface="Aptos"/>
            </a:endParaRPr>
          </a:p>
          <a:p>
            <a: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Introduce nursery routines gradually and use familiar cues.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8ECBCC-90D0-4660-9918-B397F2C2C0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6353175" y="2286000"/>
            <a:ext cx="2200275" cy="157162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78FF6BA-28C5-4BDB-8F9F-0C6EE18B2936}"/>
              </a:ext>
            </a:extLst>
          </p:cNvPr>
          <p:cNvSpPr>
            <a:spLocks noGrp="1"/>
          </p:cNvSpPr>
          <p:nvPr/>
        </p:nvSpPr>
        <p:spPr>
          <a:xfrm>
            <a:off x="6191250" y="4191000"/>
            <a:ext cx="2524125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65409A"/>
                </a:solidFill>
                <a:latin typeface="Aptos"/>
                <a:ea typeface="Aptos"/>
                <a:cs typeface="Aptos"/>
              </a:rPr>
              <a:t>Responsive interaction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C353A4D-161C-4592-B6E4-C061476DCF80}"/>
              </a:ext>
            </a:extLst>
          </p:cNvPr>
          <p:cNvSpPr>
            <a:spLocks noGrp="1"/>
          </p:cNvSpPr>
          <p:nvPr/>
        </p:nvSpPr>
        <p:spPr>
          <a:xfrm>
            <a:off x="6191250" y="5191125"/>
            <a:ext cx="2524125" cy="1619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Follow her gestures and interests.</a:t>
            </a:r>
          </a:p>
          <a:p>
            <a:endParaRPr sz="1800" b="0">
              <a:solidFill>
                <a:srgbClr val="07365C"/>
              </a:solidFill>
              <a:latin typeface="Aptos"/>
              <a:ea typeface="Aptos"/>
              <a:cs typeface="Aptos"/>
            </a:endParaRPr>
          </a:p>
          <a:p>
            <a: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Offer simple choices and supported play with one peer.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E15BE78-3DBC-4173-9466-0DA8B1D536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>
          <a:xfrm>
            <a:off x="9215438" y="2286000"/>
            <a:ext cx="2095500" cy="157162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5DC892D-EBE8-4F37-BE8E-A76D15B66F38}"/>
              </a:ext>
            </a:extLst>
          </p:cNvPr>
          <p:cNvSpPr>
            <a:spLocks noGrp="1"/>
          </p:cNvSpPr>
          <p:nvPr/>
        </p:nvSpPr>
        <p:spPr>
          <a:xfrm>
            <a:off x="9001125" y="4191000"/>
            <a:ext cx="2524125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Safe exploration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66FDBC-8E5A-4040-92F8-E5BBCFFA35E1}"/>
              </a:ext>
            </a:extLst>
          </p:cNvPr>
          <p:cNvSpPr>
            <a:spLocks noGrp="1"/>
          </p:cNvSpPr>
          <p:nvPr/>
        </p:nvSpPr>
        <p:spPr>
          <a:xfrm>
            <a:off x="9001125" y="5191125"/>
            <a:ext cx="2524125" cy="1619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Stay available during puzzles and outdoor play.</a:t>
            </a:r>
          </a:p>
          <a:p>
            <a:endParaRPr sz="1800" b="0">
              <a:solidFill>
                <a:srgbClr val="07365C"/>
              </a:solidFill>
              <a:latin typeface="Aptos"/>
              <a:ea typeface="Aptos"/>
              <a:cs typeface="Aptos"/>
            </a:endParaRPr>
          </a:p>
          <a:p>
            <a:pPr>
              <a:defRPr sz="18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8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Offer age-appropriate movement, rest and healthy food.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FB4A732-AF23-4062-B83B-FA451C820648}"/>
              </a:ext>
            </a:extLst>
          </p:cNvPr>
          <p:cNvSpPr>
            <a:spLocks noGrp="1"/>
          </p:cNvSpPr>
          <p:nvPr/>
        </p:nvSpPr>
        <p:spPr>
          <a:xfrm>
            <a:off x="571500" y="7162800"/>
            <a:ext cx="11049000" cy="333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1425" b="0">
                <a:solidFill>
                  <a:srgbClr val="007C83"/>
                </a:solidFill>
                <a:latin typeface="Aptos"/>
                <a:ea typeface="Aptos"/>
                <a:cs typeface="Aptos"/>
              </a:rPr>
              <a:t>Proposed applications: Bowlby (1988), Madigan et al. (2024) and Department for Education (2026).</a:t>
            </a:r>
          </a:p>
        </p:txBody>
      </p:sp>
    </p:spTree>
    <p:extLst>
      <p:ext uri="{BB962C8B-B14F-4D97-AF65-F5344CB8AC3E}">
        <p14:creationId xmlns:p14="http://schemas.microsoft.com/office/powerpoint/2010/main" val="1170261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5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73873F2-277B-4E5A-ABD7-32F0619F549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Nature and nurture: interacting influences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2144FB7-C5F7-4D17-92F6-C272A5EEE5FC}"/>
              </a:ext>
            </a:extLst>
          </p:cNvPr>
          <p:cNvSpPr>
            <a:spLocks noGrp="1"/>
          </p:cNvSpPr>
          <p:nvPr/>
        </p:nvSpPr>
        <p:spPr>
          <a:xfrm>
            <a:off x="571500" y="1619250"/>
            <a:ext cx="49530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Nature: individual differences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8B09DC2-7AFA-4182-9B9E-8AF48B949E0F}"/>
              </a:ext>
            </a:extLst>
          </p:cNvPr>
          <p:cNvSpPr>
            <a:spLocks noGrp="1"/>
          </p:cNvSpPr>
          <p:nvPr/>
        </p:nvSpPr>
        <p:spPr>
          <a:xfrm>
            <a:off x="571500" y="2076450"/>
            <a:ext cx="4953000" cy="23336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1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Bowlby describes attachment as an evolved protective system.</a:t>
            </a:r>
          </a:p>
          <a:p>
            <a:endParaRPr sz="2100" b="0">
              <a:solidFill>
                <a:srgbClr val="07365C"/>
              </a:solidFill>
              <a:latin typeface="Aptos"/>
              <a:ea typeface="Aptos"/>
              <a:cs typeface="Aptos"/>
            </a:endParaRPr>
          </a:p>
          <a:p>
            <a:pPr>
              <a:defRPr sz="21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1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Temperamental reactivity may affect how a child responds to unfamiliar situations.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53465-9566-45E8-9286-085BF769FA5C}"/>
              </a:ext>
            </a:extLst>
          </p:cNvPr>
          <p:cNvSpPr>
            <a:spLocks noGrp="1"/>
          </p:cNvSpPr>
          <p:nvPr/>
        </p:nvSpPr>
        <p:spPr>
          <a:xfrm>
            <a:off x="6191250" y="1619250"/>
            <a:ext cx="523875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65409A"/>
                </a:solidFill>
                <a:latin typeface="Aptos"/>
                <a:ea typeface="Aptos"/>
                <a:cs typeface="Aptos"/>
              </a:rPr>
              <a:t>Nurture: relationships and experience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AFCD44-C1F4-49AD-9EAF-06A5A9BC5C6D}"/>
              </a:ext>
            </a:extLst>
          </p:cNvPr>
          <p:cNvSpPr>
            <a:spLocks noGrp="1"/>
          </p:cNvSpPr>
          <p:nvPr/>
        </p:nvSpPr>
        <p:spPr>
          <a:xfrm>
            <a:off x="6191250" y="2076450"/>
            <a:ext cx="5238750" cy="23336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1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Sensitive caregiving and predictable support matter.</a:t>
            </a:r>
          </a:p>
          <a:p>
            <a:endParaRPr sz="2100" b="0">
              <a:solidFill>
                <a:srgbClr val="07365C"/>
              </a:solidFill>
              <a:latin typeface="Aptos"/>
              <a:ea typeface="Aptos"/>
              <a:cs typeface="Aptos"/>
            </a:endParaRPr>
          </a:p>
          <a:p>
            <a:pPr>
              <a:defRPr sz="2100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100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Family routines, nursery relationships and language experiences shape the context in which Shona develops.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98C282-9F75-412A-8F35-1013CB8D4F78}"/>
              </a:ext>
            </a:extLst>
          </p:cNvPr>
          <p:cNvSpPr>
            <a:spLocks noGrp="1"/>
          </p:cNvSpPr>
          <p:nvPr/>
        </p:nvSpPr>
        <p:spPr>
          <a:xfrm>
            <a:off x="571500" y="5000625"/>
            <a:ext cx="11049000" cy="1143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250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250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pPr>
            <a:r>
              <a:rPr sz="2250" b="1">
                <a:solidFill>
                  <a:srgbClr val="B83C5C"/>
                </a:solidFill>
                <a:latin typeface="Aptos"/>
                <a:ea typeface="Aptos"/>
                <a:cs typeface="Aptos"/>
              </a:rPr>
              <a:t>Temperament and attachment security are related only weakly. They are distinct influences, so a sensitive child should not be assumed to have insecure attachment.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322466-C7CC-456E-9427-4CA84BCFD112}"/>
              </a:ext>
            </a:extLst>
          </p:cNvPr>
          <p:cNvSpPr>
            <a:spLocks noGrp="1"/>
          </p:cNvSpPr>
          <p:nvPr/>
        </p:nvSpPr>
        <p:spPr>
          <a:xfrm>
            <a:off x="571500" y="6429375"/>
            <a:ext cx="11049000" cy="619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For Shona: learn about her usual reactions and adapt the pace of settling-in with her carers.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2D802E6-1B39-485A-A625-AF81A5E62DB3}"/>
              </a:ext>
            </a:extLst>
          </p:cNvPr>
          <p:cNvSpPr>
            <a:spLocks noGrp="1"/>
          </p:cNvSpPr>
          <p:nvPr/>
        </p:nvSpPr>
        <p:spPr>
          <a:xfrm>
            <a:off x="571500" y="7162800"/>
            <a:ext cx="11049000" cy="333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1425" b="0">
                <a:solidFill>
                  <a:srgbClr val="007C83"/>
                </a:solidFill>
                <a:latin typeface="Aptos"/>
                <a:ea typeface="Aptos"/>
                <a:cs typeface="Aptos"/>
              </a:rPr>
              <a:t>Bowlby (1988), Groh et al. (2017), Madigan et al. (2024) and Department for Education (2026).</a:t>
            </a:r>
          </a:p>
        </p:txBody>
      </p:sp>
    </p:spTree>
    <p:extLst>
      <p:ext uri="{BB962C8B-B14F-4D97-AF65-F5344CB8AC3E}">
        <p14:creationId xmlns:p14="http://schemas.microsoft.com/office/powerpoint/2010/main" val="838828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1A819E1-34DB-433E-A63A-F1603267E5B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Critical evaluation: strengths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6345F35-F59A-4799-AA54-B5FD1775A207}"/>
              </a:ext>
            </a:extLst>
          </p:cNvPr>
          <p:cNvSpPr>
            <a:spLocks noGrp="1"/>
          </p:cNvSpPr>
          <p:nvPr/>
        </p:nvSpPr>
        <p:spPr>
          <a:xfrm>
            <a:off x="571500" y="1524000"/>
            <a:ext cx="74295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Evidence for relationships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89EC4B3-DBDF-4F3E-AD3B-BE1976AC1A79}"/>
              </a:ext>
            </a:extLst>
          </p:cNvPr>
          <p:cNvSpPr>
            <a:spLocks noGrp="1"/>
          </p:cNvSpPr>
          <p:nvPr/>
        </p:nvSpPr>
        <p:spPr>
          <a:xfrm>
            <a:off x="571500" y="1981200"/>
            <a:ext cx="7429500" cy="1047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Ainsworth’s research helped test attachment concepts. Recent meta-analysis links caregiver sensitivity with attachment security.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B443302-B455-435C-B41C-7DC85FB4BAA8}"/>
              </a:ext>
            </a:extLst>
          </p:cNvPr>
          <p:cNvSpPr>
            <a:spLocks noGrp="1"/>
          </p:cNvSpPr>
          <p:nvPr/>
        </p:nvSpPr>
        <p:spPr>
          <a:xfrm>
            <a:off x="571500" y="3333750"/>
            <a:ext cx="74295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B83C5C"/>
                </a:solidFill>
                <a:latin typeface="Aptos"/>
                <a:ea typeface="Aptos"/>
                <a:cs typeface="Aptos"/>
              </a:rPr>
              <a:t>Evidence beyond separation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8A1F61-53BE-433F-9606-557C8A5E494E}"/>
              </a:ext>
            </a:extLst>
          </p:cNvPr>
          <p:cNvSpPr>
            <a:spLocks noGrp="1"/>
          </p:cNvSpPr>
          <p:nvPr/>
        </p:nvSpPr>
        <p:spPr>
          <a:xfrm>
            <a:off x="571500" y="3790950"/>
            <a:ext cx="7429500" cy="952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Groh and colleagues found an association between attachment security and peer competence across 80 samples.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B5D78CE-0E71-4D2B-BA17-ACE3A9907F5D}"/>
              </a:ext>
            </a:extLst>
          </p:cNvPr>
          <p:cNvSpPr>
            <a:spLocks noGrp="1"/>
          </p:cNvSpPr>
          <p:nvPr/>
        </p:nvSpPr>
        <p:spPr>
          <a:xfrm>
            <a:off x="571500" y="5143500"/>
            <a:ext cx="74295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Value in Shona’s nursery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0FE257-4829-443E-A313-D6FF48B51A39}"/>
              </a:ext>
            </a:extLst>
          </p:cNvPr>
          <p:cNvSpPr>
            <a:spLocks noGrp="1"/>
          </p:cNvSpPr>
          <p:nvPr/>
        </p:nvSpPr>
        <p:spPr>
          <a:xfrm>
            <a:off x="571500" y="5600700"/>
            <a:ext cx="7429500" cy="1047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The theory gives a clear reason to prioritise responsive care and a trusted adult before expecting confident group participation.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1F468F-AC95-4F54-8240-35D81CC27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8667750" y="1897547"/>
            <a:ext cx="2809875" cy="353915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A42B11C-2209-4212-9DAA-DB7C3C5C7554}"/>
              </a:ext>
            </a:extLst>
          </p:cNvPr>
          <p:cNvSpPr>
            <a:spLocks noGrp="1"/>
          </p:cNvSpPr>
          <p:nvPr/>
        </p:nvSpPr>
        <p:spPr>
          <a:xfrm>
            <a:off x="8620125" y="5905500"/>
            <a:ext cx="2952750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pPr>
            <a:r>
              <a:rPr sz="2025" b="1">
                <a:solidFill>
                  <a:srgbClr val="65409A"/>
                </a:solidFill>
                <a:latin typeface="Aptos"/>
                <a:ea typeface="Aptos"/>
                <a:cs typeface="Aptos"/>
              </a:rPr>
              <a:t>Evidence supports the approach.</a:t>
            </a:r>
          </a:p>
          <a:p>
            <a:pPr>
              <a:defRPr sz="202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pPr>
            <a:r>
              <a:rPr sz="2025" b="1">
                <a:solidFill>
                  <a:srgbClr val="65409A"/>
                </a:solidFill>
                <a:latin typeface="Aptos"/>
                <a:ea typeface="Aptos"/>
                <a:cs typeface="Aptos"/>
              </a:rPr>
              <a:t>Outcomes still need observation.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6114DC9-D1F9-4614-A417-9C7C81DA3B71}"/>
              </a:ext>
            </a:extLst>
          </p:cNvPr>
          <p:cNvSpPr>
            <a:spLocks noGrp="1"/>
          </p:cNvSpPr>
          <p:nvPr/>
        </p:nvSpPr>
        <p:spPr>
          <a:xfrm>
            <a:off x="571500" y="7162800"/>
            <a:ext cx="11049000" cy="333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1425" b="0">
                <a:solidFill>
                  <a:srgbClr val="007C83"/>
                </a:solidFill>
                <a:latin typeface="Aptos"/>
                <a:ea typeface="Aptos"/>
                <a:cs typeface="Aptos"/>
              </a:rPr>
              <a:t>Ainsworth et al. (1978), Groh et al. (2014) and Madigan et al. (2024).</a:t>
            </a:r>
          </a:p>
        </p:txBody>
      </p:sp>
    </p:spTree>
    <p:extLst>
      <p:ext uri="{BB962C8B-B14F-4D97-AF65-F5344CB8AC3E}">
        <p14:creationId xmlns:p14="http://schemas.microsoft.com/office/powerpoint/2010/main" val="978137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EA0FE89-1266-4544-B5AE-D274801B0B1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Critical evaluation: limitations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EF2ED73-D7FB-4666-BF8C-14DDABD9C2B1}"/>
              </a:ext>
            </a:extLst>
          </p:cNvPr>
          <p:cNvSpPr>
            <a:spLocks noGrp="1"/>
          </p:cNvSpPr>
          <p:nvPr/>
        </p:nvSpPr>
        <p:spPr>
          <a:xfrm>
            <a:off x="571500" y="1476375"/>
            <a:ext cx="110490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B83C5C"/>
                </a:solidFill>
                <a:latin typeface="Aptos"/>
                <a:ea typeface="Aptos"/>
                <a:cs typeface="Aptos"/>
              </a:rPr>
              <a:t>Association is not proof of cause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B7E006D-BFD4-43E1-9939-79067DBDCDC9}"/>
              </a:ext>
            </a:extLst>
          </p:cNvPr>
          <p:cNvSpPr>
            <a:spLocks noGrp="1"/>
          </p:cNvSpPr>
          <p:nvPr/>
        </p:nvSpPr>
        <p:spPr>
          <a:xfrm>
            <a:off x="571500" y="1933575"/>
            <a:ext cx="11049000" cy="714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Research links security with outcomes, but this does not establish that attachment explains all of Shona’s difficulties.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7A8EDBE-81BC-48E1-90B1-3B20C84B20CA}"/>
              </a:ext>
            </a:extLst>
          </p:cNvPr>
          <p:cNvSpPr>
            <a:spLocks noGrp="1"/>
          </p:cNvSpPr>
          <p:nvPr/>
        </p:nvSpPr>
        <p:spPr>
          <a:xfrm>
            <a:off x="571500" y="2857500"/>
            <a:ext cx="110490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65409A"/>
                </a:solidFill>
                <a:latin typeface="Aptos"/>
                <a:ea typeface="Aptos"/>
                <a:cs typeface="Aptos"/>
              </a:rPr>
              <a:t>Assessment and cultural limits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BE6B19-942D-4B59-A5A6-4C7FBAE8C046}"/>
              </a:ext>
            </a:extLst>
          </p:cNvPr>
          <p:cNvSpPr>
            <a:spLocks noGrp="1"/>
          </p:cNvSpPr>
          <p:nvPr/>
        </p:nvSpPr>
        <p:spPr>
          <a:xfrm>
            <a:off x="571500" y="3314700"/>
            <a:ext cx="11049000" cy="857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Preschool research uses specialist procedures. In a 2023 review, 89% of samples came from North America or Europe, limiting generalisation.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79072D-8CEA-47B9-BDF2-1998D8CAF6E8}"/>
              </a:ext>
            </a:extLst>
          </p:cNvPr>
          <p:cNvSpPr>
            <a:spLocks noGrp="1"/>
          </p:cNvSpPr>
          <p:nvPr/>
        </p:nvSpPr>
        <p:spPr>
          <a:xfrm>
            <a:off x="571500" y="4429125"/>
            <a:ext cx="110490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Other developmental needs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FABA613-F923-4AFD-907F-CE67E14A045D}"/>
              </a:ext>
            </a:extLst>
          </p:cNvPr>
          <p:cNvSpPr>
            <a:spLocks noGrp="1"/>
          </p:cNvSpPr>
          <p:nvPr/>
        </p:nvSpPr>
        <p:spPr>
          <a:xfrm>
            <a:off x="571500" y="4886325"/>
            <a:ext cx="11049000" cy="857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Limited speech may need additional assessment. Discuss concerns with carers and consider specialist support instead of assuming attachment is the cause.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CC36711-9A18-42B2-9475-66F8F3B97A2B}"/>
              </a:ext>
            </a:extLst>
          </p:cNvPr>
          <p:cNvSpPr>
            <a:spLocks noGrp="1"/>
          </p:cNvSpPr>
          <p:nvPr/>
        </p:nvSpPr>
        <p:spPr>
          <a:xfrm>
            <a:off x="571500" y="6000750"/>
            <a:ext cx="110490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B83C5C"/>
                </a:solidFill>
                <a:latin typeface="Aptos"/>
                <a:ea typeface="Aptos"/>
                <a:cs typeface="Aptos"/>
              </a:rPr>
              <a:t>Limits of the nursery application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0198F48-42D7-480B-A21E-40B188667938}"/>
              </a:ext>
            </a:extLst>
          </p:cNvPr>
          <p:cNvSpPr>
            <a:spLocks noGrp="1"/>
          </p:cNvSpPr>
          <p:nvPr/>
        </p:nvSpPr>
        <p:spPr>
          <a:xfrm>
            <a:off x="571500" y="6457950"/>
            <a:ext cx="11049000" cy="762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87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87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87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Parental sensitivity findings cannot be transferred directly to every nursery. Staff consistency and the individual child’s response affect implementation.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CEC49E2-A3FE-4DC4-AB34-BB1109355124}"/>
              </a:ext>
            </a:extLst>
          </p:cNvPr>
          <p:cNvSpPr>
            <a:spLocks noGrp="1"/>
          </p:cNvSpPr>
          <p:nvPr/>
        </p:nvSpPr>
        <p:spPr>
          <a:xfrm>
            <a:off x="571500" y="7162800"/>
            <a:ext cx="11049000" cy="333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1425" b="0">
                <a:solidFill>
                  <a:srgbClr val="007C83"/>
                </a:solidFill>
                <a:latin typeface="Aptos"/>
                <a:ea typeface="Aptos"/>
                <a:cs typeface="Aptos"/>
              </a:rPr>
              <a:t>Groh et al. (2014), Deneault et al. (2023), Madigan et al. (2024) and Department for Education (2026).</a:t>
            </a:r>
          </a:p>
        </p:txBody>
      </p:sp>
    </p:spTree>
    <p:extLst>
      <p:ext uri="{BB962C8B-B14F-4D97-AF65-F5344CB8AC3E}">
        <p14:creationId xmlns:p14="http://schemas.microsoft.com/office/powerpoint/2010/main" val="1349951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A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CE658F-6135-4962-94D1-A5D5A261513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Reviewing Shona’s progress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4DAC4AE-9F0D-4304-9BAD-8D60A51FBA29}"/>
              </a:ext>
            </a:extLst>
          </p:cNvPr>
          <p:cNvSpPr>
            <a:spLocks noGrp="1"/>
          </p:cNvSpPr>
          <p:nvPr/>
        </p:nvSpPr>
        <p:spPr>
          <a:xfrm>
            <a:off x="571500" y="1571625"/>
            <a:ext cx="110490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Establish a starting point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74B19AE-4AA9-43C1-8347-2BB531173F09}"/>
              </a:ext>
            </a:extLst>
          </p:cNvPr>
          <p:cNvSpPr>
            <a:spLocks noGrp="1"/>
          </p:cNvSpPr>
          <p:nvPr/>
        </p:nvSpPr>
        <p:spPr>
          <a:xfrm>
            <a:off x="571500" y="2028825"/>
            <a:ext cx="11049000" cy="857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Record time taken to settle, how she seeks comfort, communication attempts and participation in play.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95BAFBF-188A-4FF0-AD69-C9E1E372FF65}"/>
              </a:ext>
            </a:extLst>
          </p:cNvPr>
          <p:cNvSpPr>
            <a:spLocks noGrp="1"/>
          </p:cNvSpPr>
          <p:nvPr/>
        </p:nvSpPr>
        <p:spPr>
          <a:xfrm>
            <a:off x="571500" y="3286125"/>
            <a:ext cx="110490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B83C5C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B83C5C"/>
                </a:solidFill>
                <a:latin typeface="Aptos"/>
                <a:ea typeface="Aptos"/>
                <a:cs typeface="Aptos"/>
              </a:rPr>
              <a:t>Review with carers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8C55D2C-EDC8-4C23-9F67-17C7958263A9}"/>
              </a:ext>
            </a:extLst>
          </p:cNvPr>
          <p:cNvSpPr>
            <a:spLocks noGrp="1"/>
          </p:cNvSpPr>
          <p:nvPr/>
        </p:nvSpPr>
        <p:spPr>
          <a:xfrm>
            <a:off x="571500" y="3743325"/>
            <a:ext cx="11049000" cy="952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Use brief observations to compare progress over time. Discuss what helps at home and nursery, and adapt support to her response.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365DF2-9667-43D5-B3FF-329C222024CE}"/>
              </a:ext>
            </a:extLst>
          </p:cNvPr>
          <p:cNvSpPr>
            <a:spLocks noGrp="1"/>
          </p:cNvSpPr>
          <p:nvPr/>
        </p:nvSpPr>
        <p:spPr>
          <a:xfrm>
            <a:off x="571500" y="5095875"/>
            <a:ext cx="11049000" cy="4000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007C83"/>
                </a:solidFill>
                <a:latin typeface="Aptos"/>
                <a:ea typeface="Aptos"/>
                <a:cs typeface="Aptos"/>
              </a:rPr>
              <a:t>Agree the next steps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FFE65E8-762E-47E0-82FE-67FFAE814AF4}"/>
              </a:ext>
            </a:extLst>
          </p:cNvPr>
          <p:cNvSpPr>
            <a:spLocks noGrp="1"/>
          </p:cNvSpPr>
          <p:nvPr/>
        </p:nvSpPr>
        <p:spPr>
          <a:xfrm>
            <a:off x="571500" y="5553075"/>
            <a:ext cx="11049000" cy="9525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0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20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If concerns persist, involve the nursery’s special educational needs coordinator and appropriate services with carers’ involvement.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5B4D87-F33F-420C-B141-81147F0336B9}"/>
              </a:ext>
            </a:extLst>
          </p:cNvPr>
          <p:cNvSpPr>
            <a:spLocks noGrp="1"/>
          </p:cNvSpPr>
          <p:nvPr/>
        </p:nvSpPr>
        <p:spPr>
          <a:xfrm>
            <a:off x="571500" y="6477000"/>
            <a:ext cx="11049000" cy="6667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217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175" b="1">
                <a:solidFill>
                  <a:srgbClr val="65409A"/>
                </a:solidFill>
                <a:latin typeface="Aptos"/>
                <a:ea typeface="Aptos"/>
                <a:cs typeface="Aptos"/>
              </a:defRPr>
            </a:pPr>
            <a:r>
              <a:rPr sz="2175" b="1">
                <a:solidFill>
                  <a:srgbClr val="65409A"/>
                </a:solidFill>
                <a:latin typeface="Aptos"/>
                <a:ea typeface="Aptos"/>
                <a:cs typeface="Aptos"/>
              </a:rPr>
              <a:t>Bowlby offers a useful foundation for emotional security, alongside assessment of Shona’s wider developmental needs.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2A0213-02BA-4260-AF59-880ABCFA5F6E}"/>
              </a:ext>
            </a:extLst>
          </p:cNvPr>
          <p:cNvSpPr>
            <a:spLocks noGrp="1"/>
          </p:cNvSpPr>
          <p:nvPr/>
        </p:nvSpPr>
        <p:spPr>
          <a:xfrm>
            <a:off x="571500" y="7162800"/>
            <a:ext cx="11049000" cy="333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/>
          <a:lstStyle>
            <a:def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425" b="0">
                <a:solidFill>
                  <a:srgbClr val="007C83"/>
                </a:solidFill>
                <a:latin typeface="Aptos"/>
                <a:ea typeface="Aptos"/>
                <a:cs typeface="Aptos"/>
              </a:defRPr>
            </a:pPr>
            <a:r>
              <a:rPr lang="en-US" sz="1400">
                <a:solidFill>
                  <a:srgbClr val="007C83"/>
                </a:solidFill>
                <a:latin typeface="Aptos"/>
                <a:ea typeface="Aptos"/>
                <a:cs typeface="Aptos"/>
              </a:rPr>
              <a:t>Underlying</a:t>
            </a:r>
            <a:r>
              <a:rPr sz="1400" b="0" dirty="0">
                <a:solidFill>
                  <a:srgbClr val="007C83"/>
                </a:solidFill>
                <a:latin typeface="Aptos"/>
                <a:ea typeface="Aptos"/>
                <a:cs typeface="Aptos"/>
              </a:rPr>
              <a:t> principles: Bowlby (1988) and Department for Education (2026).</a:t>
            </a:r>
          </a:p>
        </p:txBody>
      </p:sp>
    </p:spTree>
    <p:extLst>
      <p:ext uri="{BB962C8B-B14F-4D97-AF65-F5344CB8AC3E}">
        <p14:creationId xmlns:p14="http://schemas.microsoft.com/office/powerpoint/2010/main" val="420127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5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16AE955-1119-492B-AA16-D327AD81BBE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References: A–D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1344B5-758E-4B50-BA4C-FD156279B305}"/>
              </a:ext>
            </a:extLst>
          </p:cNvPr>
          <p:cNvSpPr>
            <a:spLocks noGrp="1"/>
          </p:cNvSpPr>
          <p:nvPr/>
        </p:nvSpPr>
        <p:spPr>
          <a:xfrm>
            <a:off x="571500" y="1428750"/>
            <a:ext cx="11049000" cy="100012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Ainsworth, M.D.S., Blehar, M.C., Waters, E. and Wall, S. (1978) </a:t>
            </a:r>
            <a:r>
              <a:rPr sz="1725" b="0" i="1">
                <a:solidFill>
                  <a:srgbClr val="07365C"/>
                </a:solidFill>
                <a:latin typeface="Aptos"/>
                <a:ea typeface="Aptos"/>
                <a:cs typeface="Aptos"/>
              </a:rPr>
              <a:t>Patterns of attachment: A psychological study of the strange situation.</a:t>
            </a: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 Hillsdale, NJ: Lawrence Erlbaum Associates.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1490BB1-3CCA-4C41-B9FB-F1F797BF3550}"/>
              </a:ext>
            </a:extLst>
          </p:cNvPr>
          <p:cNvSpPr>
            <a:spLocks noGrp="1"/>
          </p:cNvSpPr>
          <p:nvPr/>
        </p:nvSpPr>
        <p:spPr>
          <a:xfrm>
            <a:off x="571500" y="2571750"/>
            <a:ext cx="11049000" cy="7143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Bowlby, J. (1988) </a:t>
            </a:r>
            <a:r>
              <a:rPr sz="1725" b="0" i="1">
                <a:solidFill>
                  <a:srgbClr val="07365C"/>
                </a:solidFill>
                <a:latin typeface="Aptos"/>
                <a:ea typeface="Aptos"/>
                <a:cs typeface="Aptos"/>
              </a:rPr>
              <a:t>A secure base: Clinical applications of attachment theory.</a:t>
            </a: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 London: Routledge.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F750347-2D6C-428D-81A3-DA258F49114E}"/>
              </a:ext>
            </a:extLst>
          </p:cNvPr>
          <p:cNvSpPr>
            <a:spLocks noGrp="1"/>
          </p:cNvSpPr>
          <p:nvPr/>
        </p:nvSpPr>
        <p:spPr>
          <a:xfrm>
            <a:off x="571500" y="3429000"/>
            <a:ext cx="11049000" cy="1666875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Deneault, A.-A., Bureau, J.-F., Duschinsky, R., Fearon, P. and Madigan, S. (2023) ‘A meta-analysis of the distribution of preschool and early childhood attachment as assessed in the strange situation procedure and its modified versions’, </a:t>
            </a:r>
            <a:r>
              <a:rPr sz="1725" b="0" i="1">
                <a:solidFill>
                  <a:srgbClr val="07365C"/>
                </a:solidFill>
                <a:latin typeface="Aptos"/>
                <a:ea typeface="Aptos"/>
                <a:cs typeface="Aptos"/>
              </a:rPr>
              <a:t>Attachment &amp; Human Development</a:t>
            </a: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, 25(2), pp. 322–351. Available at: https://doi.org/10.1080/14616734.2023.2187852.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03721-DEFE-40BF-B79B-19074F8F1B80}"/>
              </a:ext>
            </a:extLst>
          </p:cNvPr>
          <p:cNvSpPr>
            <a:spLocks noGrp="1"/>
          </p:cNvSpPr>
          <p:nvPr/>
        </p:nvSpPr>
        <p:spPr>
          <a:xfrm>
            <a:off x="571500" y="5238750"/>
            <a:ext cx="11049000" cy="1619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Department for Education (2026) </a:t>
            </a:r>
            <a:r>
              <a:rPr sz="1725" b="0" i="1">
                <a:solidFill>
                  <a:srgbClr val="07365C"/>
                </a:solidFill>
                <a:latin typeface="Aptos"/>
                <a:ea typeface="Aptos"/>
                <a:cs typeface="Aptos"/>
              </a:rPr>
              <a:t>Early years foundation stage statutory framework for group and school-based providers.</a:t>
            </a: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 Available at: https://www.gov.uk/government/publications/early-years-foundation-stage-framework--2 (Accessed: 12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16555607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5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C2F9613-210E-45A0-9962-76B2E89EA6ED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095375"/>
          </a:xfrm>
          <a:prstGeom prst="rect">
            <a:avLst/>
          </a:prstGeom>
          <a:solidFill>
            <a:srgbClr val="07365C"/>
          </a:solidFill>
          <a:ln w="0">
            <a:noFill/>
          </a:ln>
        </p:spPr>
        <p:txBody>
          <a:bodyPr lIns="571500" tIns="304800" rIns="476250" bIns="95250"/>
          <a:lstStyle>
            <a:def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2850" b="1">
                <a:solidFill>
                  <a:srgbClr val="FFFFFF"/>
                </a:solidFill>
                <a:latin typeface="Aptos"/>
                <a:ea typeface="Aptos"/>
                <a:cs typeface="Aptos"/>
              </a:defRPr>
            </a:pPr>
            <a:r>
              <a:rPr sz="285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References: G–M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02D5156-A3EB-4CB7-B17E-83D682C572D0}"/>
              </a:ext>
            </a:extLst>
          </p:cNvPr>
          <p:cNvSpPr>
            <a:spLocks noGrp="1"/>
          </p:cNvSpPr>
          <p:nvPr/>
        </p:nvSpPr>
        <p:spPr>
          <a:xfrm>
            <a:off x="571500" y="1428750"/>
            <a:ext cx="11049000" cy="15240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Groh, A.M., Fearon, R.M.P., Bakermans-Kranenburg, M.J., van IJzendoorn, M.H., Steele, R.D. and Roisman, G.I. (2014) ‘The significance of attachment security for children’s social competence with peers: A meta-analytic study’, </a:t>
            </a:r>
            <a:r>
              <a:rPr sz="1725" b="0" i="1">
                <a:solidFill>
                  <a:srgbClr val="07365C"/>
                </a:solidFill>
                <a:latin typeface="Aptos"/>
                <a:ea typeface="Aptos"/>
                <a:cs typeface="Aptos"/>
              </a:rPr>
              <a:t>Attachment &amp; Human Development</a:t>
            </a: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, 16(2), pp. 103–136. Available at: https://doi.org/10.1080/14616734.2014.883636.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5D8BD5-5149-4FB4-9C18-22DB949A3737}"/>
              </a:ext>
            </a:extLst>
          </p:cNvPr>
          <p:cNvSpPr>
            <a:spLocks noGrp="1"/>
          </p:cNvSpPr>
          <p:nvPr/>
        </p:nvSpPr>
        <p:spPr>
          <a:xfrm>
            <a:off x="571500" y="3143250"/>
            <a:ext cx="11049000" cy="1619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Groh, A.M., Narayan, A.J., Bakermans-Kranenburg, M.J., Roisman, G.I., Vaughn, B.E., Fearon, R.M.P. and van IJzendoorn, M.H. (2017) ‘Attachment and temperament in the early life course: A meta-analytic review’, </a:t>
            </a:r>
            <a:r>
              <a:rPr sz="1725" b="0" i="1">
                <a:solidFill>
                  <a:srgbClr val="07365C"/>
                </a:solidFill>
                <a:latin typeface="Aptos"/>
                <a:ea typeface="Aptos"/>
                <a:cs typeface="Aptos"/>
              </a:rPr>
              <a:t>Child Development</a:t>
            </a: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, 88(3), pp. 770–795. Available at: https://doi.org/10.1111/cdev.12677.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EEB4D4-2CF8-4AB8-88CC-65D063B1A0E7}"/>
              </a:ext>
            </a:extLst>
          </p:cNvPr>
          <p:cNvSpPr>
            <a:spLocks noGrp="1"/>
          </p:cNvSpPr>
          <p:nvPr/>
        </p:nvSpPr>
        <p:spPr>
          <a:xfrm>
            <a:off x="571500" y="4953000"/>
            <a:ext cx="11049000" cy="200025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/>
          <a:lstStyle>
            <a:def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defPPr>
          </a:lstStyle>
          <a:p>
            <a:pPr>
              <a:defRPr sz="1725" b="0">
                <a:solidFill>
                  <a:srgbClr val="07365C"/>
                </a:solidFill>
                <a:latin typeface="Aptos"/>
                <a:ea typeface="Aptos"/>
                <a:cs typeface="Aptos"/>
              </a:defRPr>
            </a:pP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Madigan, S., Deneault, A.-A., Duschinsky, R., Bakermans-Kranenburg, M.J., Schuengel, C., van IJzendoorn, M.H., Ly, A., Fearon, R.M.P., Eirich, R. and Verhage, M.L. (2024) ‘Maternal and paternal sensitivity: Key determinants of child attachment security examined through meta-analysis’, </a:t>
            </a:r>
            <a:r>
              <a:rPr sz="1725" b="0" i="1">
                <a:solidFill>
                  <a:srgbClr val="07365C"/>
                </a:solidFill>
                <a:latin typeface="Aptos"/>
                <a:ea typeface="Aptos"/>
                <a:cs typeface="Aptos"/>
              </a:rPr>
              <a:t>Psychological Bulletin</a:t>
            </a:r>
            <a:r>
              <a:rPr sz="1725" b="0">
                <a:solidFill>
                  <a:srgbClr val="07365C"/>
                </a:solidFill>
                <a:latin typeface="Aptos"/>
                <a:ea typeface="Aptos"/>
                <a:cs typeface="Aptos"/>
              </a:rPr>
              <a:t>, 150(7), pp. 839–872. Available at: https://doi.org/10.1037/bul0000433.</a:t>
            </a:r>
          </a:p>
        </p:txBody>
      </p:sp>
    </p:spTree>
    <p:extLst>
      <p:ext uri="{BB962C8B-B14F-4D97-AF65-F5344CB8AC3E}">
        <p14:creationId xmlns:p14="http://schemas.microsoft.com/office/powerpoint/2010/main" val="130161400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DocSecurity>0</DocSecurity>
  <PresentationFormat>Custom</PresentationFormat>
  <Slides>12</Slides>
  <Notes>12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Walnut Exporter</cp:lastModifiedBy>
  <cp:revision>13</cp:revision>
  <dcterms:created xsi:type="dcterms:W3CDTF">2026-10-12T04:31:43Z</dcterms:created>
  <dcterms:modified xsi:type="dcterms:W3CDTF">2026-10-12T04:39:43Z</dcterms:modified>
</cp:coreProperties>
</file>