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3FD4-90B1-41FB-849E-2AC1EFBADB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2E6A61-995B-4A46-8114-3CC200B521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0D02F4-FA88-416A-9B6C-F47B7257D467}"/>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5" name="Footer Placeholder 4">
            <a:extLst>
              <a:ext uri="{FF2B5EF4-FFF2-40B4-BE49-F238E27FC236}">
                <a16:creationId xmlns:a16="http://schemas.microsoft.com/office/drawing/2014/main" id="{522D8B58-7D6F-4963-9F26-C551A7BA2C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907A4-2202-4353-ADBB-24B81D690071}"/>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1109800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CA19D-7031-48BE-850E-631581A1E8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D5EE1A-F601-423E-9120-047D0F694A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F94BCA-24CF-4DE6-83B9-B082179C4A29}"/>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5" name="Footer Placeholder 4">
            <a:extLst>
              <a:ext uri="{FF2B5EF4-FFF2-40B4-BE49-F238E27FC236}">
                <a16:creationId xmlns:a16="http://schemas.microsoft.com/office/drawing/2014/main" id="{1456C2F3-3314-42A8-A934-EA872A2873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56A8B9-F0D5-474F-AC07-E07BA0D3EAA4}"/>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2915685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AEE5A-D858-47FB-8C22-8F98D3E45E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0DAAA51-8F90-48EF-AC9B-DB338D4DC2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EC4FAC-BB4C-48D8-BA17-EF0CE5882C34}"/>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5" name="Footer Placeholder 4">
            <a:extLst>
              <a:ext uri="{FF2B5EF4-FFF2-40B4-BE49-F238E27FC236}">
                <a16:creationId xmlns:a16="http://schemas.microsoft.com/office/drawing/2014/main" id="{C4784388-9751-4E49-B30B-8B5F98259E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F13F7B-60F3-490D-A9B4-A2076B6C0B75}"/>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2453044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275B-5B1E-42CC-A91E-0A8DD7EAE5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F2A80F-7DFE-409A-8956-EF46DCE3A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EBF0E9-736D-4BC1-AABB-86C3120833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B46C7F-0B32-4C25-AE44-4C8FF7B89D35}"/>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6" name="Footer Placeholder 5">
            <a:extLst>
              <a:ext uri="{FF2B5EF4-FFF2-40B4-BE49-F238E27FC236}">
                <a16:creationId xmlns:a16="http://schemas.microsoft.com/office/drawing/2014/main" id="{D435C3CC-7142-4A00-AE32-1345E4F501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0A50F4-CDFD-4E6A-B7C5-26545F8FA26C}"/>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3383960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04ECF-88D3-43D2-B163-7A704E4D5C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6A89B0-AE30-4FFA-91B0-C05F6A8B12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F276AE-93CD-400F-BF34-D2D6E5D599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92A263-BBA0-4D96-94E9-370C8040A1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1CF294-59A9-4544-B48A-F2F4043F442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72AB2C-2965-4E26-8AE7-0FB119686FE3}"/>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8" name="Footer Placeholder 7">
            <a:extLst>
              <a:ext uri="{FF2B5EF4-FFF2-40B4-BE49-F238E27FC236}">
                <a16:creationId xmlns:a16="http://schemas.microsoft.com/office/drawing/2014/main" id="{0CE480FB-19CB-46BD-AF6D-7DD20EF1AB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F658CC-DB6A-4169-AAB0-CF7C164C2DCE}"/>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941208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D27DD-DD5E-4FDD-87A8-90D391BCDA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3B4152-E643-4AF9-A946-49A1C4897834}"/>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4" name="Footer Placeholder 3">
            <a:extLst>
              <a:ext uri="{FF2B5EF4-FFF2-40B4-BE49-F238E27FC236}">
                <a16:creationId xmlns:a16="http://schemas.microsoft.com/office/drawing/2014/main" id="{A83CB883-A280-4DB0-AC80-F65D2D3037D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BDF254-741E-4F05-BA03-9E6BBB06FAEA}"/>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535175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8877F0-7B8A-4D0C-B425-667CDE636164}"/>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3" name="Footer Placeholder 2">
            <a:extLst>
              <a:ext uri="{FF2B5EF4-FFF2-40B4-BE49-F238E27FC236}">
                <a16:creationId xmlns:a16="http://schemas.microsoft.com/office/drawing/2014/main" id="{3FEFDC33-5AB1-489A-B58C-0514974C05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A99DB5-3404-484D-900E-CF7FCE0EDD42}"/>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3461954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985B9-2A00-463D-B913-6908EABFBE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D83D09-897E-4B86-888E-7B3D7F9B2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3D6669-2173-4FC8-B42D-5D7E83C3E5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F85C22-F11D-4D92-B8D6-41308D0D4F50}"/>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6" name="Footer Placeholder 5">
            <a:extLst>
              <a:ext uri="{FF2B5EF4-FFF2-40B4-BE49-F238E27FC236}">
                <a16:creationId xmlns:a16="http://schemas.microsoft.com/office/drawing/2014/main" id="{75B6D7CE-0405-45E4-9159-1FE7B9EE86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189F91-5802-4193-BD65-6C27FAFF25BD}"/>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4287865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02EFD-E66B-4845-8E2C-BC1DFD8714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687925-CECC-4E86-B8A7-08289CFA38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75F254-A155-4D09-AFB4-7442EB9B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C0CC4F-A429-401F-A9B9-F045EA75121C}"/>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6" name="Footer Placeholder 5">
            <a:extLst>
              <a:ext uri="{FF2B5EF4-FFF2-40B4-BE49-F238E27FC236}">
                <a16:creationId xmlns:a16="http://schemas.microsoft.com/office/drawing/2014/main" id="{61F2C14A-AA79-495B-A93E-241A3BA96C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61548D-849A-46E8-A6E5-17D457F9C5DB}"/>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1343154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5D893-59DB-448F-AB16-45C74F4E8A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A003B8-E9F1-46BB-81AE-51365956167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7C7EBD-8F51-4030-8260-D9AAF7B16E16}"/>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5" name="Footer Placeholder 4">
            <a:extLst>
              <a:ext uri="{FF2B5EF4-FFF2-40B4-BE49-F238E27FC236}">
                <a16:creationId xmlns:a16="http://schemas.microsoft.com/office/drawing/2014/main" id="{C739AD82-049C-4784-B29B-D1CB60A49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311D62-E2CE-4208-B20C-2BD23610B84C}"/>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3262936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3E8405-7771-4BED-B3B2-D837970C34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4E0F05-B76F-4D22-B4A6-526A1218CD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8E87D5-AF43-4649-B4A2-46E7B784BFB6}"/>
              </a:ext>
            </a:extLst>
          </p:cNvPr>
          <p:cNvSpPr>
            <a:spLocks noGrp="1"/>
          </p:cNvSpPr>
          <p:nvPr>
            <p:ph type="dt" sz="half" idx="10"/>
          </p:nvPr>
        </p:nvSpPr>
        <p:spPr/>
        <p:txBody>
          <a:bodyPr/>
          <a:lstStyle/>
          <a:p>
            <a:fld id="{22B10D5B-A9B7-4F59-B5AE-4DC2EF32F169}" type="datetimeFigureOut">
              <a:rPr lang="en-GB" smtClean="0"/>
              <a:t>19/06/2019</a:t>
            </a:fld>
            <a:endParaRPr lang="en-GB"/>
          </a:p>
        </p:txBody>
      </p:sp>
      <p:sp>
        <p:nvSpPr>
          <p:cNvPr id="5" name="Footer Placeholder 4">
            <a:extLst>
              <a:ext uri="{FF2B5EF4-FFF2-40B4-BE49-F238E27FC236}">
                <a16:creationId xmlns:a16="http://schemas.microsoft.com/office/drawing/2014/main" id="{7D870BF4-8A8E-41C7-8241-E7805B81E6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665C1C-6A02-48DE-AEFD-7716A6723777}"/>
              </a:ext>
            </a:extLst>
          </p:cNvPr>
          <p:cNvSpPr>
            <a:spLocks noGrp="1"/>
          </p:cNvSpPr>
          <p:nvPr>
            <p:ph type="sldNum" sz="quarter" idx="12"/>
          </p:nvPr>
        </p:nvSpPr>
        <p:spPr/>
        <p:txBody>
          <a:bodyPr/>
          <a:lstStyle/>
          <a:p>
            <a:fld id="{4D11E827-C031-4245-B30D-6C8CC6BFAEE3}" type="slidenum">
              <a:rPr lang="en-GB" smtClean="0"/>
              <a:t>‹#›</a:t>
            </a:fld>
            <a:endParaRPr lang="en-GB"/>
          </a:p>
        </p:txBody>
      </p:sp>
    </p:spTree>
    <p:extLst>
      <p:ext uri="{BB962C8B-B14F-4D97-AF65-F5344CB8AC3E}">
        <p14:creationId xmlns:p14="http://schemas.microsoft.com/office/powerpoint/2010/main" val="360716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F0190F-F608-4A1A-97A1-CF1DCA3C00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C53091-60A5-4644-8105-A53CB5C8A1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0FAB1E-B0DD-47F5-B7CF-5428BB19BE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B10D5B-A9B7-4F59-B5AE-4DC2EF32F169}" type="datetimeFigureOut">
              <a:rPr lang="en-GB" smtClean="0"/>
              <a:t>19/06/2019</a:t>
            </a:fld>
            <a:endParaRPr lang="en-GB"/>
          </a:p>
        </p:txBody>
      </p:sp>
      <p:sp>
        <p:nvSpPr>
          <p:cNvPr id="5" name="Footer Placeholder 4">
            <a:extLst>
              <a:ext uri="{FF2B5EF4-FFF2-40B4-BE49-F238E27FC236}">
                <a16:creationId xmlns:a16="http://schemas.microsoft.com/office/drawing/2014/main" id="{6968B96C-4224-438A-94B9-600A53D8AC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891970-3080-4893-AF40-A6DC1DADCC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D11E827-C031-4245-B30D-6C8CC6BFAEE3}" type="slidenum">
              <a:rPr lang="en-GB" smtClean="0"/>
              <a:t>‹#›</a:t>
            </a:fld>
            <a:endParaRPr lang="en-GB"/>
          </a:p>
        </p:txBody>
      </p:sp>
    </p:spTree>
    <p:extLst>
      <p:ext uri="{BB962C8B-B14F-4D97-AF65-F5344CB8AC3E}">
        <p14:creationId xmlns:p14="http://schemas.microsoft.com/office/powerpoint/2010/main" val="3585412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snapcymru.org/how-the-additional-learning-needs-education-tribunal-alnet-act-will-be-implemented/"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941525C-9762-41BC-A02F-932B186276EF}"/>
              </a:ext>
            </a:extLst>
          </p:cNvPr>
          <p:cNvSpPr/>
          <p:nvPr/>
        </p:nvSpPr>
        <p:spPr>
          <a:xfrm>
            <a:off x="2339155" y="73314"/>
            <a:ext cx="6516720" cy="584775"/>
          </a:xfrm>
          <a:prstGeom prst="rect">
            <a:avLst/>
          </a:prstGeom>
          <a:noFill/>
        </p:spPr>
        <p:txBody>
          <a:bodyPr wrap="none" lIns="91440" tIns="45720" rIns="91440" bIns="45720">
            <a:spAutoFit/>
          </a:bodyPr>
          <a:lstStyle/>
          <a:p>
            <a:pPr algn="ctr"/>
            <a:r>
              <a:rPr lang="en-US" sz="3200" b="1" cap="none" spc="0" dirty="0">
                <a:ln w="6600">
                  <a:solidFill>
                    <a:schemeClr val="accent2"/>
                  </a:solidFill>
                  <a:prstDash val="solid"/>
                </a:ln>
                <a:solidFill>
                  <a:srgbClr val="FFFFFF"/>
                </a:solidFill>
                <a:effectLst>
                  <a:outerShdw dist="38100" dir="2700000" algn="tl" rotWithShape="0">
                    <a:schemeClr val="accent2"/>
                  </a:outerShdw>
                </a:effectLst>
              </a:rPr>
              <a:t> Changes to ALN legislation in Wales. </a:t>
            </a:r>
          </a:p>
        </p:txBody>
      </p:sp>
      <p:sp>
        <p:nvSpPr>
          <p:cNvPr id="2" name="TextBox 1">
            <a:extLst>
              <a:ext uri="{FF2B5EF4-FFF2-40B4-BE49-F238E27FC236}">
                <a16:creationId xmlns:a16="http://schemas.microsoft.com/office/drawing/2014/main" id="{9450531E-E932-49FC-B895-6406F1936DFF}"/>
              </a:ext>
            </a:extLst>
          </p:cNvPr>
          <p:cNvSpPr txBox="1"/>
          <p:nvPr/>
        </p:nvSpPr>
        <p:spPr>
          <a:xfrm>
            <a:off x="0" y="658089"/>
            <a:ext cx="5099029" cy="1600438"/>
          </a:xfrm>
          <a:prstGeom prst="rect">
            <a:avLst/>
          </a:prstGeom>
          <a:noFill/>
        </p:spPr>
        <p:txBody>
          <a:bodyPr wrap="square" rtlCol="0">
            <a:spAutoFit/>
          </a:bodyPr>
          <a:lstStyle/>
          <a:p>
            <a:r>
              <a:rPr lang="en-GB" sz="1400" b="1" i="1" u="sng" dirty="0">
                <a:solidFill>
                  <a:srgbClr val="FF0000"/>
                </a:solidFill>
                <a:latin typeface="Arial" panose="020B0604020202020204" pitchFamily="34" charset="0"/>
                <a:cs typeface="Arial" panose="020B0604020202020204" pitchFamily="34" charset="0"/>
              </a:rPr>
              <a:t>The Additional Learning Needs and Education Tribunal Wales Act 2018!</a:t>
            </a:r>
            <a:endParaRPr lang="en-GB" sz="1400" b="1" i="1"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This act will replace the ‘SEN code of Practice for Wales 2004 (</a:t>
            </a:r>
            <a:r>
              <a:rPr lang="en-GB" sz="1400" dirty="0">
                <a:solidFill>
                  <a:srgbClr val="FF0000"/>
                </a:solidFill>
              </a:rPr>
              <a:t>Welsh Government, 2018). </a:t>
            </a:r>
            <a:endParaRPr lang="en-GB" sz="1400" dirty="0">
              <a:solidFill>
                <a:srgbClr val="FF000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The new act should come in to effect in 2020 and the process of the transition should be completed by 2023 </a:t>
            </a:r>
            <a:r>
              <a:rPr lang="en-GB" sz="1400" dirty="0">
                <a:solidFill>
                  <a:srgbClr val="FF0000"/>
                </a:solidFill>
              </a:rPr>
              <a:t>(National Autistic Society, 2018). </a:t>
            </a:r>
            <a:endParaRPr lang="en-GB" sz="1400" dirty="0">
              <a:solidFill>
                <a:srgbClr val="FF000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C2FE684-8B4D-4917-BE58-A37A4CF9703C}"/>
              </a:ext>
            </a:extLst>
          </p:cNvPr>
          <p:cNvSpPr txBox="1"/>
          <p:nvPr/>
        </p:nvSpPr>
        <p:spPr>
          <a:xfrm>
            <a:off x="26505" y="2258527"/>
            <a:ext cx="5293022" cy="1631216"/>
          </a:xfrm>
          <a:prstGeom prst="rect">
            <a:avLst/>
          </a:prstGeom>
          <a:noFill/>
        </p:spPr>
        <p:txBody>
          <a:bodyPr wrap="square" rtlCol="0">
            <a:spAutoFit/>
          </a:bodyPr>
          <a:lstStyle/>
          <a:p>
            <a:r>
              <a:rPr lang="en-GB" sz="1600" b="1" i="1" u="sng" dirty="0">
                <a:solidFill>
                  <a:srgbClr val="FF0000"/>
                </a:solidFill>
              </a:rPr>
              <a:t>The new bill has 10 main aims including: </a:t>
            </a:r>
          </a:p>
          <a:p>
            <a:pPr marL="285750" indent="-285750">
              <a:buFont typeface="Arial" panose="020B0604020202020204" pitchFamily="34" charset="0"/>
              <a:buChar char="•"/>
            </a:pPr>
            <a:r>
              <a:rPr lang="en-GB" sz="1600" dirty="0">
                <a:solidFill>
                  <a:srgbClr val="FF0000"/>
                </a:solidFill>
              </a:rPr>
              <a:t>A 0-25 years old age range. </a:t>
            </a:r>
          </a:p>
          <a:p>
            <a:pPr marL="285750" indent="-285750">
              <a:buFont typeface="Arial" panose="020B0604020202020204" pitchFamily="34" charset="0"/>
              <a:buChar char="•"/>
            </a:pPr>
            <a:r>
              <a:rPr lang="en-GB" sz="1600" dirty="0">
                <a:solidFill>
                  <a:srgbClr val="FF0000"/>
                </a:solidFill>
              </a:rPr>
              <a:t>More collaboration. </a:t>
            </a:r>
          </a:p>
          <a:p>
            <a:pPr marL="285750" indent="-285750">
              <a:buFont typeface="Arial" panose="020B0604020202020204" pitchFamily="34" charset="0"/>
              <a:buChar char="•"/>
            </a:pPr>
            <a:r>
              <a:rPr lang="en-GB" sz="1600" dirty="0">
                <a:solidFill>
                  <a:srgbClr val="FF0000"/>
                </a:solidFill>
              </a:rPr>
              <a:t>Participation from young people (Provision map, no date). </a:t>
            </a:r>
          </a:p>
          <a:p>
            <a:pPr marL="285750" indent="-285750">
              <a:buFont typeface="Arial" panose="020B0604020202020204" pitchFamily="34" charset="0"/>
              <a:buChar char="•"/>
            </a:pPr>
            <a:endParaRPr lang="en-GB" dirty="0">
              <a:solidFill>
                <a:srgbClr val="FF0000"/>
              </a:solidFill>
            </a:endParaRPr>
          </a:p>
          <a:p>
            <a:endParaRPr lang="en-GB" dirty="0">
              <a:solidFill>
                <a:srgbClr val="FF0000"/>
              </a:solidFill>
            </a:endParaRPr>
          </a:p>
        </p:txBody>
      </p:sp>
      <p:sp>
        <p:nvSpPr>
          <p:cNvPr id="5" name="TextBox 4">
            <a:extLst>
              <a:ext uri="{FF2B5EF4-FFF2-40B4-BE49-F238E27FC236}">
                <a16:creationId xmlns:a16="http://schemas.microsoft.com/office/drawing/2014/main" id="{770222CC-6DC5-4ED4-84D4-7FD0D4030918}"/>
              </a:ext>
            </a:extLst>
          </p:cNvPr>
          <p:cNvSpPr txBox="1"/>
          <p:nvPr/>
        </p:nvSpPr>
        <p:spPr>
          <a:xfrm>
            <a:off x="26504" y="3306418"/>
            <a:ext cx="4028660" cy="3785652"/>
          </a:xfrm>
          <a:prstGeom prst="rect">
            <a:avLst/>
          </a:prstGeom>
          <a:noFill/>
        </p:spPr>
        <p:txBody>
          <a:bodyPr wrap="square" rtlCol="0">
            <a:spAutoFit/>
          </a:bodyPr>
          <a:lstStyle/>
          <a:p>
            <a:r>
              <a:rPr lang="en-GB" sz="1600" b="1" i="1" u="sng" dirty="0">
                <a:solidFill>
                  <a:srgbClr val="FF0000"/>
                </a:solidFill>
              </a:rPr>
              <a:t>0- 25 Age range! </a:t>
            </a:r>
          </a:p>
          <a:p>
            <a:pPr marL="285750" indent="-285750">
              <a:buFont typeface="Arial" panose="020B0604020202020204" pitchFamily="34" charset="0"/>
              <a:buChar char="•"/>
            </a:pPr>
            <a:r>
              <a:rPr lang="en-GB" sz="1600" dirty="0">
                <a:solidFill>
                  <a:srgbClr val="FF0000"/>
                </a:solidFill>
              </a:rPr>
              <a:t>There will be one system to support children of school age and  young people in further education rather than two systems. This should provide better support for children and young people transitioning through their education.  </a:t>
            </a:r>
          </a:p>
          <a:p>
            <a:pPr marL="285750" indent="-285750">
              <a:buFont typeface="Arial" panose="020B0604020202020204" pitchFamily="34" charset="0"/>
              <a:buChar char="•"/>
            </a:pPr>
            <a:r>
              <a:rPr lang="en-GB" sz="1600" dirty="0">
                <a:solidFill>
                  <a:srgbClr val="FF0000"/>
                </a:solidFill>
              </a:rPr>
              <a:t>This should help to improve GCSE rates and support for young people transitioning to comprehensive school (BBC News, 2016). </a:t>
            </a:r>
          </a:p>
          <a:p>
            <a:pPr marL="285750" indent="-285750">
              <a:buFont typeface="Arial" panose="020B0604020202020204" pitchFamily="34" charset="0"/>
              <a:buChar char="•"/>
            </a:pPr>
            <a:r>
              <a:rPr lang="en-GB" sz="1600" dirty="0">
                <a:solidFill>
                  <a:srgbClr val="FF0000"/>
                </a:solidFill>
              </a:rPr>
              <a:t>Lack of funding and resources needs to be addressed to ensure effectiveness (Dauncey, 2016). </a:t>
            </a:r>
          </a:p>
          <a:p>
            <a:pPr marL="285750" indent="-285750">
              <a:buFont typeface="Arial" panose="020B0604020202020204" pitchFamily="34" charset="0"/>
              <a:buChar char="•"/>
            </a:pPr>
            <a:endParaRPr lang="en-GB" sz="1600" dirty="0">
              <a:solidFill>
                <a:srgbClr val="FF0000"/>
              </a:solidFill>
            </a:endParaRPr>
          </a:p>
        </p:txBody>
      </p:sp>
      <p:pic>
        <p:nvPicPr>
          <p:cNvPr id="1026" name="Picture 2" descr="Image result for new aln legislation wales">
            <a:extLst>
              <a:ext uri="{FF2B5EF4-FFF2-40B4-BE49-F238E27FC236}">
                <a16:creationId xmlns:a16="http://schemas.microsoft.com/office/drawing/2014/main" id="{FFF029E3-660E-4DAE-B197-263D19645C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22302" y="126609"/>
            <a:ext cx="2264897" cy="16986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30F2191-8E8A-476C-8DFE-EDBD78CFCC69}"/>
              </a:ext>
            </a:extLst>
          </p:cNvPr>
          <p:cNvSpPr txBox="1"/>
          <p:nvPr/>
        </p:nvSpPr>
        <p:spPr>
          <a:xfrm>
            <a:off x="9622302" y="1859685"/>
            <a:ext cx="2410672" cy="338554"/>
          </a:xfrm>
          <a:prstGeom prst="rect">
            <a:avLst/>
          </a:prstGeom>
          <a:noFill/>
        </p:spPr>
        <p:txBody>
          <a:bodyPr wrap="square" rtlCol="0">
            <a:spAutoFit/>
          </a:bodyPr>
          <a:lstStyle/>
          <a:p>
            <a:r>
              <a:rPr lang="en-GB" sz="1600" dirty="0"/>
              <a:t>CEREBRA  (2018).  </a:t>
            </a:r>
          </a:p>
        </p:txBody>
      </p:sp>
      <p:sp>
        <p:nvSpPr>
          <p:cNvPr id="8" name="TextBox 7">
            <a:extLst>
              <a:ext uri="{FF2B5EF4-FFF2-40B4-BE49-F238E27FC236}">
                <a16:creationId xmlns:a16="http://schemas.microsoft.com/office/drawing/2014/main" id="{3E5065BF-7D66-443E-A7E8-2BDFC69BEB86}"/>
              </a:ext>
            </a:extLst>
          </p:cNvPr>
          <p:cNvSpPr txBox="1"/>
          <p:nvPr/>
        </p:nvSpPr>
        <p:spPr>
          <a:xfrm>
            <a:off x="5231042" y="683557"/>
            <a:ext cx="3723861" cy="2893100"/>
          </a:xfrm>
          <a:prstGeom prst="rect">
            <a:avLst/>
          </a:prstGeom>
          <a:noFill/>
        </p:spPr>
        <p:txBody>
          <a:bodyPr wrap="square" rtlCol="0">
            <a:spAutoFit/>
          </a:bodyPr>
          <a:lstStyle/>
          <a:p>
            <a:r>
              <a:rPr lang="en-GB" sz="1400" b="1" i="1" u="sng" dirty="0">
                <a:solidFill>
                  <a:srgbClr val="FF0000"/>
                </a:solidFill>
                <a:latin typeface="Arial" panose="020B0604020202020204" pitchFamily="34" charset="0"/>
                <a:cs typeface="Arial" panose="020B0604020202020204" pitchFamily="34" charset="0"/>
              </a:rPr>
              <a:t>Increased Collaboration</a:t>
            </a:r>
            <a:r>
              <a:rPr lang="en-GB" sz="1400" b="1" i="1" dirty="0">
                <a:solidFill>
                  <a:srgbClr val="FF0000"/>
                </a:solidFill>
                <a:latin typeface="Arial" panose="020B0604020202020204" pitchFamily="34" charset="0"/>
                <a:cs typeface="Arial" panose="020B0604020202020204" pitchFamily="34" charset="0"/>
              </a:rPr>
              <a:t>!</a:t>
            </a:r>
          </a:p>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All professionals working with children or young people with ALN should communicate effectively and work together to provide the best outcomes (Welsh Government, 2018). </a:t>
            </a:r>
          </a:p>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Increased collaboration should ensure early identification of needs and early intervention (Click on Wales, 2017). </a:t>
            </a:r>
          </a:p>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Lack of funding and resources, conflicting interests and confusing management could make this difficult (Tutt, 2017). </a:t>
            </a:r>
          </a:p>
        </p:txBody>
      </p:sp>
      <p:sp>
        <p:nvSpPr>
          <p:cNvPr id="10" name="TextBox 9">
            <a:extLst>
              <a:ext uri="{FF2B5EF4-FFF2-40B4-BE49-F238E27FC236}">
                <a16:creationId xmlns:a16="http://schemas.microsoft.com/office/drawing/2014/main" id="{ABCF79A4-7919-411A-8CEF-F42C3358BD30}"/>
              </a:ext>
            </a:extLst>
          </p:cNvPr>
          <p:cNvSpPr txBox="1"/>
          <p:nvPr/>
        </p:nvSpPr>
        <p:spPr>
          <a:xfrm>
            <a:off x="5010545" y="3552640"/>
            <a:ext cx="4611757" cy="3539430"/>
          </a:xfrm>
          <a:prstGeom prst="rect">
            <a:avLst/>
          </a:prstGeom>
          <a:noFill/>
        </p:spPr>
        <p:txBody>
          <a:bodyPr wrap="square" rtlCol="0">
            <a:spAutoFit/>
          </a:bodyPr>
          <a:lstStyle/>
          <a:p>
            <a:r>
              <a:rPr lang="en-GB" sz="1400" b="1" i="1" u="sng" dirty="0">
                <a:solidFill>
                  <a:srgbClr val="FF0000"/>
                </a:solidFill>
                <a:latin typeface="Arial" panose="020B0604020202020204" pitchFamily="34" charset="0"/>
                <a:cs typeface="Arial" panose="020B0604020202020204" pitchFamily="34" charset="0"/>
              </a:rPr>
              <a:t>Participation and involvement from children and young people with ALN!</a:t>
            </a:r>
          </a:p>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This aim is to encourage increased participation from children and young people as well as their parents and carers (Ysgol Clywedog, 2019). </a:t>
            </a:r>
          </a:p>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This links to the UNCRC article 12 which states all children should have a voice and should be listened to. They should be able to express their opinion especially when it relates to them (Gillett-Swan and Coppock, 2016). </a:t>
            </a:r>
          </a:p>
          <a:p>
            <a:pPr marL="285750" indent="-285750">
              <a:buFont typeface="Arial" panose="020B0604020202020204" pitchFamily="34" charset="0"/>
              <a:buChar char="•"/>
            </a:pPr>
            <a:r>
              <a:rPr lang="en-GB" sz="1400" dirty="0">
                <a:solidFill>
                  <a:srgbClr val="FF0000"/>
                </a:solidFill>
                <a:latin typeface="Arial" panose="020B0604020202020204" pitchFamily="34" charset="0"/>
                <a:cs typeface="Arial" panose="020B0604020202020204" pitchFamily="34" charset="0"/>
              </a:rPr>
              <a:t>Children and young people with ALN may find it difficult to express themselves or even difficult to understand the process they are going through, this should be addressed and provided for them in a way they can understand (Child Law Advice, no date). </a:t>
            </a:r>
          </a:p>
          <a:p>
            <a:pPr marL="285750" indent="-285750">
              <a:buFont typeface="Arial" panose="020B0604020202020204" pitchFamily="34" charset="0"/>
              <a:buChar char="•"/>
            </a:pPr>
            <a:endParaRPr lang="en-GB" sz="1400" dirty="0">
              <a:solidFill>
                <a:srgbClr val="FF0000"/>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5D53F05D-D31D-4037-8D9D-1B93B01DE986}"/>
              </a:ext>
            </a:extLst>
          </p:cNvPr>
          <p:cNvSpPr txBox="1"/>
          <p:nvPr/>
        </p:nvSpPr>
        <p:spPr>
          <a:xfrm>
            <a:off x="9369898" y="2735581"/>
            <a:ext cx="2769704" cy="2585323"/>
          </a:xfrm>
          <a:prstGeom prst="rect">
            <a:avLst/>
          </a:prstGeom>
          <a:noFill/>
        </p:spPr>
        <p:txBody>
          <a:bodyPr wrap="square" rtlCol="0">
            <a:spAutoFit/>
          </a:bodyPr>
          <a:lstStyle/>
          <a:p>
            <a:r>
              <a:rPr lang="en-GB" dirty="0">
                <a:solidFill>
                  <a:srgbClr val="FF0000"/>
                </a:solidFill>
              </a:rPr>
              <a:t>For more information please visit: </a:t>
            </a:r>
          </a:p>
          <a:p>
            <a:endParaRPr lang="en-GB" dirty="0"/>
          </a:p>
          <a:p>
            <a:r>
              <a:rPr lang="en-GB" dirty="0">
                <a:hlinkClick r:id="rId3"/>
              </a:rPr>
              <a:t>http://www.snapcymru.org/how-the-additional-learning-needs-education-tribunal-alnet-act-will-be-implemented/</a:t>
            </a:r>
            <a:endParaRPr lang="en-GB" dirty="0"/>
          </a:p>
          <a:p>
            <a:r>
              <a:rPr lang="en-GB" dirty="0">
                <a:solidFill>
                  <a:srgbClr val="FF0000"/>
                </a:solidFill>
              </a:rPr>
              <a:t>(Snap Cymru, 2018). </a:t>
            </a:r>
          </a:p>
        </p:txBody>
      </p:sp>
    </p:spTree>
    <p:extLst>
      <p:ext uri="{BB962C8B-B14F-4D97-AF65-F5344CB8AC3E}">
        <p14:creationId xmlns:p14="http://schemas.microsoft.com/office/powerpoint/2010/main" val="4200904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468</TotalTime>
  <Words>396</Words>
  <Application>Microsoft Office PowerPoint</Application>
  <PresentationFormat>Widescreen</PresentationFormat>
  <Paragraphs>25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Courtneys</dc:creator>
  <cp:lastModifiedBy>Courtneys</cp:lastModifiedBy>
  <cp:revision>24</cp:revision>
  <dcterms:created xsi:type="dcterms:W3CDTF">2019-05-27T15:55:00Z</dcterms:created>
  <dcterms:modified xsi:type="dcterms:W3CDTF">2019-06-19T19:15:53Z</dcterms:modified>
</cp:coreProperties>
</file>