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2"/>
  </p:sldMasterIdLst>
  <p:notesMasterIdLst>
    <p:notesMasterId r:id="rId90"/>
  </p:notesMasterIdLst>
  <p:sldIdLst>
    <p:sldId id="256" r:id="rId3"/>
    <p:sldId id="257" r:id="rId4"/>
    <p:sldId id="296" r:id="rId5"/>
    <p:sldId id="297" r:id="rId6"/>
    <p:sldId id="258" r:id="rId7"/>
    <p:sldId id="261" r:id="rId8"/>
    <p:sldId id="262" r:id="rId9"/>
    <p:sldId id="263" r:id="rId10"/>
    <p:sldId id="264" r:id="rId11"/>
    <p:sldId id="298" r:id="rId12"/>
    <p:sldId id="343" r:id="rId13"/>
    <p:sldId id="265" r:id="rId14"/>
    <p:sldId id="277" r:id="rId15"/>
    <p:sldId id="268" r:id="rId16"/>
    <p:sldId id="267" r:id="rId17"/>
    <p:sldId id="269" r:id="rId18"/>
    <p:sldId id="270" r:id="rId19"/>
    <p:sldId id="271" r:id="rId20"/>
    <p:sldId id="272" r:id="rId21"/>
    <p:sldId id="273" r:id="rId22"/>
    <p:sldId id="274" r:id="rId23"/>
    <p:sldId id="275" r:id="rId24"/>
    <p:sldId id="276" r:id="rId25"/>
    <p:sldId id="278" r:id="rId26"/>
    <p:sldId id="279" r:id="rId27"/>
    <p:sldId id="301" r:id="rId28"/>
    <p:sldId id="314" r:id="rId29"/>
    <p:sldId id="302" r:id="rId30"/>
    <p:sldId id="303" r:id="rId31"/>
    <p:sldId id="304" r:id="rId32"/>
    <p:sldId id="281" r:id="rId33"/>
    <p:sldId id="283" r:id="rId34"/>
    <p:sldId id="284" r:id="rId35"/>
    <p:sldId id="315" r:id="rId36"/>
    <p:sldId id="295" r:id="rId37"/>
    <p:sldId id="350" r:id="rId38"/>
    <p:sldId id="285" r:id="rId39"/>
    <p:sldId id="318" r:id="rId40"/>
    <p:sldId id="305" r:id="rId41"/>
    <p:sldId id="306" r:id="rId42"/>
    <p:sldId id="345" r:id="rId43"/>
    <p:sldId id="307" r:id="rId44"/>
    <p:sldId id="308" r:id="rId45"/>
    <p:sldId id="309" r:id="rId46"/>
    <p:sldId id="310" r:id="rId47"/>
    <p:sldId id="311" r:id="rId48"/>
    <p:sldId id="312" r:id="rId49"/>
    <p:sldId id="313" r:id="rId50"/>
    <p:sldId id="290" r:id="rId51"/>
    <p:sldId id="317" r:id="rId52"/>
    <p:sldId id="291" r:id="rId53"/>
    <p:sldId id="292" r:id="rId54"/>
    <p:sldId id="336" r:id="rId55"/>
    <p:sldId id="286" r:id="rId56"/>
    <p:sldId id="346" r:id="rId57"/>
    <p:sldId id="288" r:id="rId58"/>
    <p:sldId id="294" r:id="rId59"/>
    <p:sldId id="351" r:id="rId60"/>
    <p:sldId id="352" r:id="rId61"/>
    <p:sldId id="353" r:id="rId62"/>
    <p:sldId id="334" r:id="rId63"/>
    <p:sldId id="320" r:id="rId64"/>
    <p:sldId id="321" r:id="rId65"/>
    <p:sldId id="322" r:id="rId66"/>
    <p:sldId id="323" r:id="rId67"/>
    <p:sldId id="324" r:id="rId68"/>
    <p:sldId id="325" r:id="rId69"/>
    <p:sldId id="326" r:id="rId70"/>
    <p:sldId id="327" r:id="rId71"/>
    <p:sldId id="328" r:id="rId72"/>
    <p:sldId id="329" r:id="rId73"/>
    <p:sldId id="331" r:id="rId74"/>
    <p:sldId id="332" r:id="rId75"/>
    <p:sldId id="330" r:id="rId76"/>
    <p:sldId id="335" r:id="rId77"/>
    <p:sldId id="338" r:id="rId78"/>
    <p:sldId id="339" r:id="rId79"/>
    <p:sldId id="340" r:id="rId80"/>
    <p:sldId id="280" r:id="rId81"/>
    <p:sldId id="289" r:id="rId82"/>
    <p:sldId id="300" r:id="rId83"/>
    <p:sldId id="333" r:id="rId84"/>
    <p:sldId id="347" r:id="rId85"/>
    <p:sldId id="342" r:id="rId86"/>
    <p:sldId id="344" r:id="rId87"/>
    <p:sldId id="349" r:id="rId88"/>
    <p:sldId id="348" r:id="rId8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620">
          <p15:clr>
            <a:srgbClr val="A4A3A4"/>
          </p15:clr>
        </p15:guide>
        <p15:guide id="2" orient="horz" pos="708">
          <p15:clr>
            <a:srgbClr val="A4A3A4"/>
          </p15:clr>
        </p15:guide>
        <p15:guide id="3" orient="horz" pos="3108">
          <p15:clr>
            <a:srgbClr val="A4A3A4"/>
          </p15:clr>
        </p15:guide>
        <p15:guide id="4" pos="2880">
          <p15:clr>
            <a:srgbClr val="A4A3A4"/>
          </p15:clr>
        </p15:guide>
        <p15:guide id="5" pos="144">
          <p15:clr>
            <a:srgbClr val="A4A3A4"/>
          </p15:clr>
        </p15:guide>
        <p15:guide id="6" pos="561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FF99FF"/>
    <a:srgbClr val="FFFFFF"/>
    <a:srgbClr val="08121E"/>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p:scale>
          <a:sx n="100" d="100"/>
          <a:sy n="100" d="100"/>
        </p:scale>
        <p:origin x="-480" y="162"/>
      </p:cViewPr>
      <p:guideLst>
        <p:guide orient="horz" pos="1620"/>
        <p:guide orient="horz" pos="708"/>
        <p:guide orient="horz" pos="3108"/>
        <p:guide pos="2880"/>
        <p:guide pos="144"/>
        <p:guide pos="5616"/>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slide" Target="slides/slide82.xml"/><Relationship Id="rId89" Type="http://schemas.openxmlformats.org/officeDocument/2006/relationships/slide" Target="slides/slide87.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viewProps" Target="viewProps.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slide" Target="slides/slide85.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notesMaster" Target="notesMasters/notes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330A4A-8FD9-4CE3-B526-0C793CF8AF08}" type="datetimeFigureOut">
              <a:rPr lang="en-US" smtClean="0"/>
              <a:t>11/13/2017</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7C5122-21C3-452B-9F8A-F3DE739323DD}" type="slidenum">
              <a:rPr lang="en-US" smtClean="0"/>
              <a:t>‹#›</a:t>
            </a:fld>
            <a:endParaRPr lang="en-US"/>
          </a:p>
        </p:txBody>
      </p:sp>
    </p:spTree>
    <p:extLst>
      <p:ext uri="{BB962C8B-B14F-4D97-AF65-F5344CB8AC3E}">
        <p14:creationId xmlns:p14="http://schemas.microsoft.com/office/powerpoint/2010/main" val="646840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3</a:t>
            </a:fld>
            <a:endParaRPr lang="en-GB"/>
          </a:p>
        </p:txBody>
      </p:sp>
    </p:spTree>
    <p:extLst>
      <p:ext uri="{BB962C8B-B14F-4D97-AF65-F5344CB8AC3E}">
        <p14:creationId xmlns:p14="http://schemas.microsoft.com/office/powerpoint/2010/main" val="2062980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4</a:t>
            </a:fld>
            <a:endParaRPr lang="en-GB"/>
          </a:p>
        </p:txBody>
      </p:sp>
    </p:spTree>
    <p:extLst>
      <p:ext uri="{BB962C8B-B14F-4D97-AF65-F5344CB8AC3E}">
        <p14:creationId xmlns:p14="http://schemas.microsoft.com/office/powerpoint/2010/main" val="3477650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10</a:t>
            </a:fld>
            <a:endParaRPr lang="en-GB"/>
          </a:p>
        </p:txBody>
      </p:sp>
    </p:spTree>
    <p:extLst>
      <p:ext uri="{BB962C8B-B14F-4D97-AF65-F5344CB8AC3E}">
        <p14:creationId xmlns:p14="http://schemas.microsoft.com/office/powerpoint/2010/main" val="3077340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11</a:t>
            </a:fld>
            <a:endParaRPr lang="en-GB"/>
          </a:p>
        </p:txBody>
      </p:sp>
    </p:spTree>
    <p:extLst>
      <p:ext uri="{BB962C8B-B14F-4D97-AF65-F5344CB8AC3E}">
        <p14:creationId xmlns:p14="http://schemas.microsoft.com/office/powerpoint/2010/main" val="3355190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31</a:t>
            </a:fld>
            <a:endParaRPr lang="en-GB"/>
          </a:p>
        </p:txBody>
      </p:sp>
    </p:spTree>
    <p:extLst>
      <p:ext uri="{BB962C8B-B14F-4D97-AF65-F5344CB8AC3E}">
        <p14:creationId xmlns:p14="http://schemas.microsoft.com/office/powerpoint/2010/main" val="786186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32</a:t>
            </a:fld>
            <a:endParaRPr lang="en-GB"/>
          </a:p>
        </p:txBody>
      </p:sp>
    </p:spTree>
    <p:extLst>
      <p:ext uri="{BB962C8B-B14F-4D97-AF65-F5344CB8AC3E}">
        <p14:creationId xmlns:p14="http://schemas.microsoft.com/office/powerpoint/2010/main" val="423864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33</a:t>
            </a:fld>
            <a:endParaRPr lang="en-GB"/>
          </a:p>
        </p:txBody>
      </p:sp>
    </p:spTree>
    <p:extLst>
      <p:ext uri="{BB962C8B-B14F-4D97-AF65-F5344CB8AC3E}">
        <p14:creationId xmlns:p14="http://schemas.microsoft.com/office/powerpoint/2010/main" val="1374661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35</a:t>
            </a:fld>
            <a:endParaRPr lang="en-GB"/>
          </a:p>
        </p:txBody>
      </p:sp>
    </p:spTree>
    <p:extLst>
      <p:ext uri="{BB962C8B-B14F-4D97-AF65-F5344CB8AC3E}">
        <p14:creationId xmlns:p14="http://schemas.microsoft.com/office/powerpoint/2010/main" val="3799220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37</a:t>
            </a:fld>
            <a:endParaRPr lang="en-GB"/>
          </a:p>
        </p:txBody>
      </p:sp>
    </p:spTree>
    <p:extLst>
      <p:ext uri="{BB962C8B-B14F-4D97-AF65-F5344CB8AC3E}">
        <p14:creationId xmlns:p14="http://schemas.microsoft.com/office/powerpoint/2010/main" val="2124675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38</a:t>
            </a:fld>
            <a:endParaRPr lang="en-GB"/>
          </a:p>
        </p:txBody>
      </p:sp>
    </p:spTree>
    <p:extLst>
      <p:ext uri="{BB962C8B-B14F-4D97-AF65-F5344CB8AC3E}">
        <p14:creationId xmlns:p14="http://schemas.microsoft.com/office/powerpoint/2010/main" val="100812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49</a:t>
            </a:fld>
            <a:endParaRPr lang="en-GB"/>
          </a:p>
        </p:txBody>
      </p:sp>
    </p:spTree>
    <p:extLst>
      <p:ext uri="{BB962C8B-B14F-4D97-AF65-F5344CB8AC3E}">
        <p14:creationId xmlns:p14="http://schemas.microsoft.com/office/powerpoint/2010/main" val="4247770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50</a:t>
            </a:fld>
            <a:endParaRPr lang="en-GB"/>
          </a:p>
        </p:txBody>
      </p:sp>
    </p:spTree>
    <p:extLst>
      <p:ext uri="{BB962C8B-B14F-4D97-AF65-F5344CB8AC3E}">
        <p14:creationId xmlns:p14="http://schemas.microsoft.com/office/powerpoint/2010/main" val="3303296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51</a:t>
            </a:fld>
            <a:endParaRPr lang="en-GB"/>
          </a:p>
        </p:txBody>
      </p:sp>
    </p:spTree>
    <p:extLst>
      <p:ext uri="{BB962C8B-B14F-4D97-AF65-F5344CB8AC3E}">
        <p14:creationId xmlns:p14="http://schemas.microsoft.com/office/powerpoint/2010/main" val="3017094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52</a:t>
            </a:fld>
            <a:endParaRPr lang="en-GB"/>
          </a:p>
        </p:txBody>
      </p:sp>
    </p:spTree>
    <p:extLst>
      <p:ext uri="{BB962C8B-B14F-4D97-AF65-F5344CB8AC3E}">
        <p14:creationId xmlns:p14="http://schemas.microsoft.com/office/powerpoint/2010/main" val="3994401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54</a:t>
            </a:fld>
            <a:endParaRPr lang="en-GB"/>
          </a:p>
        </p:txBody>
      </p:sp>
    </p:spTree>
    <p:extLst>
      <p:ext uri="{BB962C8B-B14F-4D97-AF65-F5344CB8AC3E}">
        <p14:creationId xmlns:p14="http://schemas.microsoft.com/office/powerpoint/2010/main" val="1622058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55</a:t>
            </a:fld>
            <a:endParaRPr lang="en-GB"/>
          </a:p>
        </p:txBody>
      </p:sp>
    </p:spTree>
    <p:extLst>
      <p:ext uri="{BB962C8B-B14F-4D97-AF65-F5344CB8AC3E}">
        <p14:creationId xmlns:p14="http://schemas.microsoft.com/office/powerpoint/2010/main" val="8647742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56</a:t>
            </a:fld>
            <a:endParaRPr lang="en-GB"/>
          </a:p>
        </p:txBody>
      </p:sp>
    </p:spTree>
    <p:extLst>
      <p:ext uri="{BB962C8B-B14F-4D97-AF65-F5344CB8AC3E}">
        <p14:creationId xmlns:p14="http://schemas.microsoft.com/office/powerpoint/2010/main" val="32432121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57</a:t>
            </a:fld>
            <a:endParaRPr lang="en-GB"/>
          </a:p>
        </p:txBody>
      </p:sp>
    </p:spTree>
    <p:extLst>
      <p:ext uri="{BB962C8B-B14F-4D97-AF65-F5344CB8AC3E}">
        <p14:creationId xmlns:p14="http://schemas.microsoft.com/office/powerpoint/2010/main" val="903650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79</a:t>
            </a:fld>
            <a:endParaRPr lang="en-GB"/>
          </a:p>
        </p:txBody>
      </p:sp>
    </p:spTree>
    <p:extLst>
      <p:ext uri="{BB962C8B-B14F-4D97-AF65-F5344CB8AC3E}">
        <p14:creationId xmlns:p14="http://schemas.microsoft.com/office/powerpoint/2010/main" val="42597633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80</a:t>
            </a:fld>
            <a:endParaRPr lang="en-GB"/>
          </a:p>
        </p:txBody>
      </p:sp>
    </p:spTree>
    <p:extLst>
      <p:ext uri="{BB962C8B-B14F-4D97-AF65-F5344CB8AC3E}">
        <p14:creationId xmlns:p14="http://schemas.microsoft.com/office/powerpoint/2010/main" val="8410723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81</a:t>
            </a:fld>
            <a:endParaRPr lang="en-GB"/>
          </a:p>
        </p:txBody>
      </p:sp>
    </p:spTree>
    <p:extLst>
      <p:ext uri="{BB962C8B-B14F-4D97-AF65-F5344CB8AC3E}">
        <p14:creationId xmlns:p14="http://schemas.microsoft.com/office/powerpoint/2010/main" val="32536903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2900190"/>
            <a:ext cx="9144000" cy="224331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290019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1989233"/>
            <a:ext cx="9144000" cy="17145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200150"/>
            <a:ext cx="9144000" cy="382905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3789410"/>
            <a:ext cx="5637010" cy="66158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26C38FF-1135-452F-B316-4A0FEB586337}"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F480BC-A276-4DB1-9CEC-085B721FBE54}" type="slidenum">
              <a:rPr lang="en-US" smtClean="0"/>
              <a:t>‹#›</a:t>
            </a:fld>
            <a:endParaRPr lang="en-US"/>
          </a:p>
        </p:txBody>
      </p:sp>
      <p:sp>
        <p:nvSpPr>
          <p:cNvPr id="2" name="Title 1"/>
          <p:cNvSpPr>
            <a:spLocks noGrp="1"/>
          </p:cNvSpPr>
          <p:nvPr>
            <p:ph type="ctrTitle"/>
          </p:nvPr>
        </p:nvSpPr>
        <p:spPr>
          <a:xfrm>
            <a:off x="817584" y="2349219"/>
            <a:ext cx="7175351" cy="1344875"/>
          </a:xfrm>
          <a:effectLst/>
        </p:spPr>
        <p:txBody>
          <a:bodyPr>
            <a:noAutofit/>
          </a:bodyPr>
          <a:lstStyle>
            <a:lvl1pPr marL="640080" indent="-457200" algn="l">
              <a:defRPr sz="5400"/>
            </a:lvl1pPr>
          </a:lstStyle>
          <a:p>
            <a:r>
              <a:rPr lang="en-US" smtClean="0"/>
              <a:t>Click to edit Master title style</a:t>
            </a:r>
            <a:endParaRPr lang="en-US" dirty="0"/>
          </a:p>
        </p:txBody>
      </p:sp>
      <p:pic>
        <p:nvPicPr>
          <p:cNvPr id="15" name="Underwater.wmv">
            <a:hlinkClick r:id="" action="ppaction://media"/>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4">
            <a:lum bright="-10000" contrast="10000"/>
          </a:blip>
          <a:srcRect b="17288"/>
          <a:stretch/>
        </p:blipFill>
        <p:spPr>
          <a:xfrm>
            <a:off x="3628" y="2"/>
            <a:ext cx="9140372" cy="5040087"/>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1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vol="80000">
                <p:cTn id="12" repeatCount="indefinite" fill="hold" display="0">
                  <p:stCondLst>
                    <p:cond delay="indefinite"/>
                  </p:stCondLst>
                </p:cTn>
                <p:tgtEl>
                  <p:spTgt spid="15"/>
                </p:tgtEl>
              </p:cMediaNode>
            </p:video>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26C38FF-1135-452F-B316-4A0FEB586337}"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F480BC-A276-4DB1-9CEC-085B721FBE54}"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548640"/>
            <a:ext cx="6400800" cy="26060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2900190"/>
            <a:ext cx="9144000" cy="224331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290019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1989233"/>
            <a:ext cx="9144000" cy="17145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200150"/>
            <a:ext cx="9144000" cy="382905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1629487"/>
            <a:ext cx="5966666" cy="1817510"/>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3455633"/>
            <a:ext cx="5970494" cy="626595"/>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6C38FF-1135-452F-B316-4A0FEB586337}"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F480BC-A276-4DB1-9CEC-085B721FBE54}" type="slidenum">
              <a:rPr lang="en-US" smtClean="0"/>
              <a:t>‹#›</a:t>
            </a:fld>
            <a:endParaRPr lang="en-US"/>
          </a:p>
        </p:txBody>
      </p:sp>
      <p:pic>
        <p:nvPicPr>
          <p:cNvPr id="11" name="Underwater.wmv">
            <a:hlinkClick r:id="" action="ppaction://media"/>
          </p:cNvPr>
          <p:cNvPicPr>
            <a:picLocks noChangeAspect="1"/>
          </p:cNvPicPr>
          <p:nvPr userDrawn="1">
            <a:videoFile r:link="rId2"/>
            <p:extLst>
              <p:ext uri="{DAA4B4D4-6D71-4841-9C94-3DE7FCFB9230}">
                <p14:media xmlns:p14="http://schemas.microsoft.com/office/powerpoint/2010/main" r:embed="rId1"/>
              </p:ext>
            </p:extLst>
          </p:nvPr>
        </p:nvPicPr>
        <p:blipFill rotWithShape="1">
          <a:blip r:embed="rId4">
            <a:lum bright="-10000" contrast="10000"/>
          </a:blip>
          <a:srcRect b="17288"/>
          <a:stretch/>
        </p:blipFill>
        <p:spPr>
          <a:xfrm>
            <a:off x="3628" y="2"/>
            <a:ext cx="9140372" cy="5040087"/>
          </a:xfrm>
          <a:prstGeom prst="rect">
            <a:avLst/>
          </a:prstGeom>
          <a:effectLst/>
        </p:spPr>
      </p:pic>
      <p:sp>
        <p:nvSpPr>
          <p:cNvPr id="12" name="Rectangle 11"/>
          <p:cNvSpPr/>
          <p:nvPr userDrawn="1"/>
        </p:nvSpPr>
        <p:spPr>
          <a:xfrm>
            <a:off x="0" y="2190750"/>
            <a:ext cx="9144000" cy="2133600"/>
          </a:xfrm>
          <a:prstGeom prst="rect">
            <a:avLst/>
          </a:prstGeom>
          <a:solidFill>
            <a:srgbClr val="08121E">
              <a:alpha val="85098"/>
            </a:srgbClr>
          </a:solid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1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repeatCount="indefinite" fill="hold" display="0">
                  <p:stCondLst>
                    <p:cond delay="indefinite"/>
                  </p:stCondLst>
                </p:cTn>
                <p:tgtEl>
                  <p:spTgt spid="11"/>
                </p:tgtEl>
              </p:cMediaNode>
            </p:video>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26C38FF-1135-452F-B316-4A0FEB586337}" type="datetimeFigureOut">
              <a:rPr lang="en-US" smtClean="0"/>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F480BC-A276-4DB1-9CEC-085B721FBE54}"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548639"/>
            <a:ext cx="3346704" cy="26060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548640"/>
            <a:ext cx="3346704" cy="26060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548641"/>
            <a:ext cx="3346704" cy="47982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050245"/>
            <a:ext cx="3346704" cy="20574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548641"/>
            <a:ext cx="3346704" cy="47982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049274"/>
            <a:ext cx="3346704" cy="20574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6C38FF-1135-452F-B316-4A0FEB586337}" type="datetimeFigureOut">
              <a:rPr lang="en-US" smtClean="0"/>
              <a:t>11/13/2017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F480BC-A276-4DB1-9CEC-085B721FBE54}"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6C38FF-1135-452F-B316-4A0FEB586337}" type="datetimeFigureOut">
              <a:rPr lang="en-US" smtClean="0"/>
              <a:t>11/13/2017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F480BC-A276-4DB1-9CEC-085B721FBE54}" type="slidenum">
              <a:rPr lang="en-US" smtClean="0"/>
              <a:t>‹#›</a:t>
            </a:fld>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6C38FF-1135-452F-B316-4A0FEB586337}" type="datetimeFigureOut">
              <a:rPr lang="en-US" smtClean="0"/>
              <a:t>11/13/2017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F480BC-A276-4DB1-9CEC-085B721FBE54}" type="slidenum">
              <a:rPr lang="en-US" smtClean="0"/>
              <a:t>‹#›</a:t>
            </a:fld>
            <a:endParaRPr lang="en-US"/>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8" y="1657350"/>
            <a:ext cx="3636085" cy="943870"/>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8" y="548641"/>
            <a:ext cx="4017085" cy="3671048"/>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2623352"/>
            <a:ext cx="3388660" cy="160463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6C38FF-1135-452F-B316-4A0FEB586337}" type="datetimeFigureOut">
              <a:rPr lang="en-US" smtClean="0"/>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F480BC-A276-4DB1-9CEC-085B721FBE54}" type="slidenum">
              <a:rPr lang="en-US" smtClean="0"/>
              <a:t>‹#›</a:t>
            </a:fld>
            <a:endParaRPr lang="en-US"/>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2900190"/>
            <a:ext cx="9144000" cy="224331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290019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1989233"/>
            <a:ext cx="9144000" cy="17145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200150"/>
            <a:ext cx="9144000" cy="382905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857251"/>
            <a:ext cx="4114800" cy="2345855"/>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757865"/>
            <a:ext cx="3694114" cy="1622265"/>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6C38FF-1135-452F-B316-4A0FEB586337}" type="datetimeFigureOut">
              <a:rPr lang="en-US" smtClean="0"/>
              <a:t>11/13/2017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F480BC-A276-4DB1-9CEC-085B721FBE54}" type="slidenum">
              <a:rPr lang="en-US" smtClean="0"/>
              <a:t>‹#›</a:t>
            </a:fld>
            <a:endParaRPr lang="en-US"/>
          </a:p>
        </p:txBody>
      </p:sp>
      <p:sp>
        <p:nvSpPr>
          <p:cNvPr id="2" name="Title 1"/>
          <p:cNvSpPr>
            <a:spLocks noGrp="1"/>
          </p:cNvSpPr>
          <p:nvPr>
            <p:ph type="title"/>
          </p:nvPr>
        </p:nvSpPr>
        <p:spPr>
          <a:xfrm>
            <a:off x="727268" y="3348316"/>
            <a:ext cx="6383538" cy="85725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548639"/>
            <a:ext cx="6400800" cy="260604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26C38FF-1135-452F-B316-4A0FEB586337}"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F480BC-A276-4DB1-9CEC-085B721FBE54}" type="slidenum">
              <a:rPr lang="en-US" smtClean="0"/>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282388"/>
            <a:ext cx="2057400" cy="3928754"/>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6" y="548641"/>
            <a:ext cx="4829287" cy="367104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6C38FF-1135-452F-B316-4A0FEB586337}" type="datetimeFigureOut">
              <a:rPr lang="en-US" smtClean="0"/>
              <a:t>11/13/2017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F480BC-A276-4DB1-9CEC-085B721FBE54}" type="slidenum">
              <a:rPr lang="en-US" smtClean="0"/>
              <a:t>‹#›</a:t>
            </a:fld>
            <a:endParaRPr lang="en-US"/>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8600" y="1123952"/>
            <a:ext cx="4268788" cy="50720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28600" y="1631156"/>
            <a:ext cx="4268788" cy="330279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123952"/>
            <a:ext cx="4270374" cy="50720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1631156"/>
            <a:ext cx="4270374" cy="330279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26C38FF-1135-452F-B316-4A0FEB586337}" type="datetimeFigureOut">
              <a:rPr lang="en-US" smtClean="0"/>
              <a:t>11/13/2017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F480BC-A276-4DB1-9CEC-085B721FBE54}" type="slidenum">
              <a:rPr lang="en-US" smtClean="0"/>
              <a:t>‹#›</a:t>
            </a:fld>
            <a:endParaRPr lang="en-US"/>
          </a:p>
        </p:txBody>
      </p:sp>
      <p:sp>
        <p:nvSpPr>
          <p:cNvPr id="11" name="Title Placeholder 1"/>
          <p:cNvSpPr>
            <a:spLocks noGrp="1"/>
          </p:cNvSpPr>
          <p:nvPr>
            <p:ph type="title"/>
          </p:nvPr>
        </p:nvSpPr>
        <p:spPr>
          <a:xfrm>
            <a:off x="228600" y="145381"/>
            <a:ext cx="8686800" cy="857250"/>
          </a:xfrm>
          <a:prstGeom prst="rect">
            <a:avLst/>
          </a:prstGeom>
          <a:noFill/>
        </p:spPr>
        <p:txBody>
          <a:bodyPr vert="horz" lIns="91440" tIns="45720" rIns="91440" bIns="45720" rtlCol="0" anchor="ctr">
            <a:normAutofit/>
          </a:bodyPr>
          <a:lstStyle/>
          <a:p>
            <a:r>
              <a:rPr lang="en-US" smtClean="0"/>
              <a:t>Click to edit Master title style</a:t>
            </a:r>
            <a:endParaRPr lang="en-US" dirty="0"/>
          </a:p>
        </p:txBody>
      </p:sp>
    </p:spTree>
    <p:extLst>
      <p:ext uri="{BB962C8B-B14F-4D97-AF65-F5344CB8AC3E}">
        <p14:creationId xmlns:p14="http://schemas.microsoft.com/office/powerpoint/2010/main" val="2683439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3829050"/>
            <a:ext cx="9144000" cy="131445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2905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826228"/>
            <a:ext cx="9144000" cy="17145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200150"/>
            <a:ext cx="9144000" cy="382905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92" y="3279126"/>
            <a:ext cx="6512511" cy="85725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549195"/>
            <a:ext cx="6400800" cy="26060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4629150"/>
            <a:ext cx="2514600" cy="273844"/>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B26C38FF-1135-452F-B316-4A0FEB586337}" type="datetimeFigureOut">
              <a:rPr lang="en-US" smtClean="0"/>
              <a:t>11/13/2017</a:t>
            </a:fld>
            <a:endParaRPr lang="en-US"/>
          </a:p>
        </p:txBody>
      </p:sp>
      <p:sp>
        <p:nvSpPr>
          <p:cNvPr id="5" name="Footer Placeholder 4"/>
          <p:cNvSpPr>
            <a:spLocks noGrp="1"/>
          </p:cNvSpPr>
          <p:nvPr>
            <p:ph type="ftr" sz="quarter" idx="3"/>
          </p:nvPr>
        </p:nvSpPr>
        <p:spPr>
          <a:xfrm>
            <a:off x="457202" y="4629150"/>
            <a:ext cx="3352801" cy="273844"/>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3810000" y="4629150"/>
            <a:ext cx="1828800" cy="273844"/>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E4F480BC-A276-4DB1-9CEC-085B721FBE5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53" r:id="rId12"/>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XyGbtYaVcaA" TargetMode="External"/><Relationship Id="rId2" Type="http://schemas.openxmlformats.org/officeDocument/2006/relationships/hyperlink" Target="http://www.youtube.com/watch?v=PYLokGkYl4E" TargetMode="External"/><Relationship Id="rId1" Type="http://schemas.openxmlformats.org/officeDocument/2006/relationships/slideLayout" Target="../slideLayouts/slideLayout2.xml"/><Relationship Id="rId4" Type="http://schemas.openxmlformats.org/officeDocument/2006/relationships/hyperlink" Target="http://www.youtube.com/watch?v=ZbaW0HZ_Qy8"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E15dPddusJ0" TargetMode="External"/><Relationship Id="rId2" Type="http://schemas.openxmlformats.org/officeDocument/2006/relationships/hyperlink" Target="http://www.youtube.com/watch?v=DIWCfm3k-U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youtube.com/watch?v=D1Qc_8DoUC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hyperlink" Target="http://www.bbc.co.uk/news/health-15386740"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s://www.youtube.com/watch?v=PVRg4Xgo7Pc"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600200" y="2114550"/>
            <a:ext cx="6512511" cy="857250"/>
          </a:xfrm>
        </p:spPr>
        <p:txBody>
          <a:bodyPr/>
          <a:lstStyle/>
          <a:p>
            <a:pPr algn="l"/>
            <a:r>
              <a:rPr lang="en-GB" dirty="0" smtClean="0"/>
              <a:t>Lecture 6: Mental illness and crime.</a:t>
            </a:r>
            <a:endParaRPr lang="en-GB" dirty="0"/>
          </a:p>
        </p:txBody>
      </p:sp>
    </p:spTree>
    <p:extLst>
      <p:ext uri="{BB962C8B-B14F-4D97-AF65-F5344CB8AC3E}">
        <p14:creationId xmlns:p14="http://schemas.microsoft.com/office/powerpoint/2010/main" val="8176232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279126"/>
            <a:ext cx="7239003" cy="857250"/>
          </a:xfrm>
        </p:spPr>
        <p:txBody>
          <a:bodyPr/>
          <a:lstStyle/>
          <a:p>
            <a:pPr algn="l"/>
            <a:r>
              <a:rPr lang="en-GB" dirty="0" smtClean="0"/>
              <a:t>Mental illness and crime</a:t>
            </a:r>
            <a:endParaRPr lang="en-US" dirty="0"/>
          </a:p>
        </p:txBody>
      </p:sp>
      <p:sp>
        <p:nvSpPr>
          <p:cNvPr id="3" name="Content Placeholder 2"/>
          <p:cNvSpPr>
            <a:spLocks noGrp="1"/>
          </p:cNvSpPr>
          <p:nvPr>
            <p:ph sz="quarter" idx="13"/>
          </p:nvPr>
        </p:nvSpPr>
        <p:spPr/>
        <p:txBody>
          <a:bodyPr/>
          <a:lstStyle/>
          <a:p>
            <a:r>
              <a:rPr lang="en-GB" dirty="0" smtClean="0"/>
              <a:t>This is a hugely controversial area: the notion that some individuals are insane… the idea that mentally ill people are dangerous and violent…</a:t>
            </a:r>
          </a:p>
          <a:p>
            <a:r>
              <a:rPr lang="en-GB" dirty="0" smtClean="0">
                <a:solidFill>
                  <a:srgbClr val="00B0F0"/>
                </a:solidFill>
              </a:rPr>
              <a:t>Andrea Yates </a:t>
            </a:r>
            <a:r>
              <a:rPr lang="en-GB" dirty="0" smtClean="0"/>
              <a:t>was found guilty of murder in the first degree and sentenced to life in prison. In her second trial, she was found NGRI (not guilty by reason of insanity). </a:t>
            </a:r>
            <a:endParaRPr lang="en-US" dirty="0"/>
          </a:p>
        </p:txBody>
      </p:sp>
    </p:spTree>
    <p:extLst>
      <p:ext uri="{BB962C8B-B14F-4D97-AF65-F5344CB8AC3E}">
        <p14:creationId xmlns:p14="http://schemas.microsoft.com/office/powerpoint/2010/main" val="9592659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5516"/>
            <a:ext cx="8229600" cy="1026114"/>
          </a:xfrm>
        </p:spPr>
        <p:txBody>
          <a:bodyPr>
            <a:normAutofit fontScale="90000"/>
          </a:bodyPr>
          <a:lstStyle/>
          <a:p>
            <a:pPr algn="l"/>
            <a:r>
              <a:rPr lang="en-GB" dirty="0" smtClean="0"/>
              <a:t>The case of Andrea Yates (2000)</a:t>
            </a:r>
            <a:br>
              <a:rPr lang="en-GB" dirty="0" smtClean="0"/>
            </a:br>
            <a:r>
              <a:rPr lang="en-GB" dirty="0" smtClean="0"/>
              <a:t/>
            </a:r>
            <a:br>
              <a:rPr lang="en-GB" dirty="0" smtClean="0"/>
            </a:br>
            <a:endParaRPr lang="en-GB" dirty="0"/>
          </a:p>
        </p:txBody>
      </p:sp>
      <p:sp>
        <p:nvSpPr>
          <p:cNvPr id="3" name="Content Placeholder 2"/>
          <p:cNvSpPr>
            <a:spLocks noGrp="1"/>
          </p:cNvSpPr>
          <p:nvPr>
            <p:ph sz="quarter" idx="13"/>
          </p:nvPr>
        </p:nvSpPr>
        <p:spPr>
          <a:xfrm>
            <a:off x="457200" y="1962150"/>
            <a:ext cx="8229600" cy="2877852"/>
          </a:xfrm>
        </p:spPr>
        <p:txBody>
          <a:bodyPr>
            <a:normAutofit/>
          </a:bodyPr>
          <a:lstStyle/>
          <a:p>
            <a:r>
              <a:rPr lang="en-GB" sz="2000" dirty="0" smtClean="0"/>
              <a:t>A mother of 5 children under the age of 8, who drowned them one by one and placed them on her bed. She claimed to have committed the act as she was a bad mother and needed punishing. The insanity defence was pleaded but despite a history of severe mental illness and hospitalisation, she was charged with first degree murder.</a:t>
            </a:r>
          </a:p>
          <a:p>
            <a:r>
              <a:rPr lang="en-GB" sz="2000" dirty="0" smtClean="0"/>
              <a:t>However, on appeal, the Texas Crown Court of Appeals overturned the conviction because of an error made by an expert witness Dr Dietz.</a:t>
            </a:r>
            <a:endParaRPr lang="en-GB" sz="2000" dirty="0"/>
          </a:p>
        </p:txBody>
      </p:sp>
    </p:spTree>
    <p:extLst>
      <p:ext uri="{BB962C8B-B14F-4D97-AF65-F5344CB8AC3E}">
        <p14:creationId xmlns:p14="http://schemas.microsoft.com/office/powerpoint/2010/main" val="26682439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457200" y="819150"/>
            <a:ext cx="8229600" cy="4020852"/>
          </a:xfrm>
        </p:spPr>
        <p:txBody>
          <a:bodyPr>
            <a:normAutofit/>
          </a:bodyPr>
          <a:lstStyle/>
          <a:p>
            <a:r>
              <a:rPr lang="en-GB" dirty="0" smtClean="0"/>
              <a:t>Dr Dietz claimed that she had the idea from the TV show Law and order, but the show had never been aired. She was found NGRI and remains in a mental institution.</a:t>
            </a:r>
          </a:p>
          <a:p>
            <a:r>
              <a:rPr lang="en-GB" u="sng" dirty="0" smtClean="0">
                <a:solidFill>
                  <a:srgbClr val="00B0F0"/>
                </a:solidFill>
              </a:rPr>
              <a:t>Where does the rationale come from for the insanity defence?</a:t>
            </a:r>
          </a:p>
          <a:p>
            <a:r>
              <a:rPr lang="en-GB" dirty="0" smtClean="0"/>
              <a:t>Insanity is considered a legal comprise to a moral dilemma when people should not be punished if they do not know what they are doing.</a:t>
            </a:r>
          </a:p>
          <a:p>
            <a:r>
              <a:rPr lang="en-GB" dirty="0" smtClean="0"/>
              <a:t>BUT this is a </a:t>
            </a:r>
            <a:r>
              <a:rPr lang="en-GB" b="1" dirty="0" smtClean="0"/>
              <a:t>legal term </a:t>
            </a:r>
            <a:r>
              <a:rPr lang="en-GB" dirty="0" smtClean="0"/>
              <a:t>and not purely a mental illness, you could have a M.I. And not be insane. The level of impairment must be more specific than the presence of a M.I.</a:t>
            </a:r>
            <a:endParaRPr lang="en-GB" dirty="0"/>
          </a:p>
        </p:txBody>
      </p:sp>
    </p:spTree>
    <p:extLst>
      <p:ext uri="{BB962C8B-B14F-4D97-AF65-F5344CB8AC3E}">
        <p14:creationId xmlns:p14="http://schemas.microsoft.com/office/powerpoint/2010/main" val="34152452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rationale for the insanity defence</a:t>
            </a:r>
            <a:endParaRPr lang="en-US" dirty="0"/>
          </a:p>
        </p:txBody>
      </p:sp>
      <p:sp>
        <p:nvSpPr>
          <p:cNvPr id="3" name="Content Placeholder 2"/>
          <p:cNvSpPr>
            <a:spLocks noGrp="1"/>
          </p:cNvSpPr>
          <p:nvPr>
            <p:ph sz="quarter" idx="13"/>
          </p:nvPr>
        </p:nvSpPr>
        <p:spPr/>
        <p:txBody>
          <a:bodyPr>
            <a:normAutofit/>
          </a:bodyPr>
          <a:lstStyle/>
          <a:p>
            <a:r>
              <a:rPr lang="en-GB" dirty="0" err="1" smtClean="0">
                <a:solidFill>
                  <a:srgbClr val="FF0000"/>
                </a:solidFill>
              </a:rPr>
              <a:t>Mens</a:t>
            </a:r>
            <a:r>
              <a:rPr lang="en-GB" dirty="0" smtClean="0">
                <a:solidFill>
                  <a:srgbClr val="FF0000"/>
                </a:solidFill>
              </a:rPr>
              <a:t> rea</a:t>
            </a:r>
            <a:r>
              <a:rPr lang="en-GB" dirty="0" smtClean="0"/>
              <a:t>: the cognition and reasoning behind a criminal act.</a:t>
            </a:r>
          </a:p>
          <a:p>
            <a:r>
              <a:rPr lang="en-GB" dirty="0" err="1" smtClean="0">
                <a:solidFill>
                  <a:srgbClr val="FF0000"/>
                </a:solidFill>
              </a:rPr>
              <a:t>Actus</a:t>
            </a:r>
            <a:r>
              <a:rPr lang="en-GB" dirty="0" smtClean="0">
                <a:solidFill>
                  <a:srgbClr val="FF0000"/>
                </a:solidFill>
              </a:rPr>
              <a:t> </a:t>
            </a:r>
            <a:r>
              <a:rPr lang="en-GB" dirty="0" err="1" smtClean="0">
                <a:solidFill>
                  <a:srgbClr val="FF0000"/>
                </a:solidFill>
              </a:rPr>
              <a:t>reus</a:t>
            </a:r>
            <a:r>
              <a:rPr lang="en-GB" dirty="0" smtClean="0"/>
              <a:t>: the criminal act itself.</a:t>
            </a:r>
          </a:p>
          <a:p>
            <a:r>
              <a:rPr lang="en-GB" dirty="0" smtClean="0"/>
              <a:t>Both must be present for a conviction to be made, having a mental illness can/may remove criminal responsibility. </a:t>
            </a:r>
          </a:p>
        </p:txBody>
      </p:sp>
    </p:spTree>
    <p:extLst>
      <p:ext uri="{BB962C8B-B14F-4D97-AF65-F5344CB8AC3E}">
        <p14:creationId xmlns:p14="http://schemas.microsoft.com/office/powerpoint/2010/main" val="1134200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Insanity myths.</a:t>
            </a:r>
            <a:endParaRPr lang="en-US" dirty="0"/>
          </a:p>
        </p:txBody>
      </p:sp>
      <p:sp>
        <p:nvSpPr>
          <p:cNvPr id="3" name="Content Placeholder 2"/>
          <p:cNvSpPr>
            <a:spLocks noGrp="1"/>
          </p:cNvSpPr>
          <p:nvPr>
            <p:ph sz="quarter" idx="13"/>
          </p:nvPr>
        </p:nvSpPr>
        <p:spPr/>
        <p:txBody>
          <a:bodyPr>
            <a:normAutofit fontScale="92500" lnSpcReduction="10000"/>
          </a:bodyPr>
          <a:lstStyle/>
          <a:p>
            <a:r>
              <a:rPr lang="en-GB" dirty="0" smtClean="0"/>
              <a:t>The insanity rule is overused and abused.</a:t>
            </a:r>
          </a:p>
          <a:p>
            <a:r>
              <a:rPr lang="en-GB" dirty="0" smtClean="0"/>
              <a:t>Actually it is rarely raised, and if it is, it rarely leads to acquittal.</a:t>
            </a:r>
          </a:p>
          <a:p>
            <a:r>
              <a:rPr lang="en-GB" dirty="0" smtClean="0"/>
              <a:t>Approximately raised in only 1% of serious charges and is only successful 26% of the time (</a:t>
            </a:r>
            <a:r>
              <a:rPr lang="en-GB" dirty="0" err="1" smtClean="0"/>
              <a:t>Cirincione</a:t>
            </a:r>
            <a:r>
              <a:rPr lang="en-GB" dirty="0" smtClean="0"/>
              <a:t> et al., 1995). </a:t>
            </a:r>
          </a:p>
          <a:p>
            <a:r>
              <a:rPr lang="en-GB" dirty="0" smtClean="0"/>
              <a:t>There is a negative correlation between frequency of insanity plea and its` success…</a:t>
            </a:r>
            <a:endParaRPr lang="en-US" dirty="0"/>
          </a:p>
        </p:txBody>
      </p:sp>
    </p:spTree>
    <p:extLst>
      <p:ext uri="{BB962C8B-B14F-4D97-AF65-F5344CB8AC3E}">
        <p14:creationId xmlns:p14="http://schemas.microsoft.com/office/powerpoint/2010/main" val="2434626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4095750"/>
            <a:ext cx="6512511" cy="857250"/>
          </a:xfrm>
        </p:spPr>
        <p:txBody>
          <a:bodyPr/>
          <a:lstStyle/>
          <a:p>
            <a:r>
              <a:rPr lang="en-GB" dirty="0" smtClean="0"/>
              <a:t>Insanity myths.</a:t>
            </a:r>
            <a:endParaRPr lang="en-US" dirty="0"/>
          </a:p>
        </p:txBody>
      </p:sp>
      <p:sp>
        <p:nvSpPr>
          <p:cNvPr id="3" name="Content Placeholder 2"/>
          <p:cNvSpPr>
            <a:spLocks noGrp="1"/>
          </p:cNvSpPr>
          <p:nvPr>
            <p:ph sz="quarter" idx="13"/>
          </p:nvPr>
        </p:nvSpPr>
        <p:spPr>
          <a:xfrm>
            <a:off x="762000" y="548640"/>
            <a:ext cx="7467600" cy="2606040"/>
          </a:xfrm>
        </p:spPr>
        <p:txBody>
          <a:bodyPr>
            <a:noAutofit/>
          </a:bodyPr>
          <a:lstStyle/>
          <a:p>
            <a:r>
              <a:rPr lang="en-GB" sz="2000" dirty="0" smtClean="0"/>
              <a:t>Insanity </a:t>
            </a:r>
            <a:r>
              <a:rPr lang="en-GB" sz="2000" dirty="0" err="1" smtClean="0"/>
              <a:t>acquittees</a:t>
            </a:r>
            <a:r>
              <a:rPr lang="en-GB" sz="2000" dirty="0" smtClean="0"/>
              <a:t> are not severely mentally ill.</a:t>
            </a:r>
          </a:p>
          <a:p>
            <a:r>
              <a:rPr lang="en-GB" sz="2000" dirty="0" smtClean="0"/>
              <a:t>Actually when 1,700 defendants studied, 77% found insane were suffering from psychosis, mood disorder, organic disorder or mental illness. Less than 1% were malingering (Cochrane </a:t>
            </a:r>
            <a:r>
              <a:rPr lang="en-GB" sz="2000" dirty="0"/>
              <a:t>e</a:t>
            </a:r>
            <a:r>
              <a:rPr lang="en-GB" sz="2000" dirty="0" smtClean="0"/>
              <a:t>t al., </a:t>
            </a:r>
            <a:r>
              <a:rPr lang="en-GB" sz="2000" dirty="0"/>
              <a:t>2001</a:t>
            </a:r>
            <a:r>
              <a:rPr lang="en-GB" sz="2000" dirty="0" smtClean="0"/>
              <a:t>).</a:t>
            </a:r>
          </a:p>
          <a:p>
            <a:r>
              <a:rPr lang="en-GB" sz="2000" dirty="0" smtClean="0"/>
              <a:t> </a:t>
            </a:r>
            <a:r>
              <a:rPr lang="en-GB" sz="2000" dirty="0" smtClean="0">
                <a:hlinkClick r:id="rId2"/>
              </a:rPr>
              <a:t>Prepping Aaron</a:t>
            </a:r>
            <a:endParaRPr lang="en-GB" sz="2000" dirty="0" smtClean="0"/>
          </a:p>
          <a:p>
            <a:r>
              <a:rPr lang="en-GB" sz="2000" dirty="0" smtClean="0">
                <a:hlinkClick r:id="rId3"/>
              </a:rPr>
              <a:t>Meeting Roy</a:t>
            </a:r>
            <a:endParaRPr lang="en-GB" sz="2000" dirty="0"/>
          </a:p>
          <a:p>
            <a:r>
              <a:rPr lang="en-GB" sz="2000" dirty="0" smtClean="0"/>
              <a:t> </a:t>
            </a:r>
            <a:r>
              <a:rPr lang="en-GB" sz="2000" dirty="0" smtClean="0">
                <a:hlinkClick r:id="rId4"/>
              </a:rPr>
              <a:t>The end</a:t>
            </a:r>
            <a:endParaRPr lang="en-GB" sz="2000" dirty="0" smtClean="0"/>
          </a:p>
          <a:p>
            <a:r>
              <a:rPr lang="en-GB" sz="2000" dirty="0" smtClean="0"/>
              <a:t>And, the vast majority of insanity </a:t>
            </a:r>
            <a:r>
              <a:rPr lang="en-GB" sz="2000" dirty="0" err="1" smtClean="0"/>
              <a:t>acquittees</a:t>
            </a:r>
            <a:r>
              <a:rPr lang="en-GB" sz="2000" dirty="0" smtClean="0"/>
              <a:t> had been previously hospitalised for mental health reasons (Callahan et al., 1991).</a:t>
            </a:r>
            <a:endParaRPr lang="en-US" sz="2000" dirty="0"/>
          </a:p>
        </p:txBody>
      </p:sp>
    </p:spTree>
    <p:extLst>
      <p:ext uri="{BB962C8B-B14F-4D97-AF65-F5344CB8AC3E}">
        <p14:creationId xmlns:p14="http://schemas.microsoft.com/office/powerpoint/2010/main" val="335389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Insanity myths.</a:t>
            </a:r>
            <a:endParaRPr lang="en-US" dirty="0"/>
          </a:p>
        </p:txBody>
      </p:sp>
      <p:sp>
        <p:nvSpPr>
          <p:cNvPr id="3" name="Content Placeholder 2"/>
          <p:cNvSpPr>
            <a:spLocks noGrp="1"/>
          </p:cNvSpPr>
          <p:nvPr>
            <p:ph sz="quarter" idx="13"/>
          </p:nvPr>
        </p:nvSpPr>
        <p:spPr/>
        <p:txBody>
          <a:bodyPr/>
          <a:lstStyle/>
          <a:p>
            <a:r>
              <a:rPr lang="en-GB" dirty="0" smtClean="0"/>
              <a:t>Most insanity </a:t>
            </a:r>
            <a:r>
              <a:rPr lang="en-GB" dirty="0" err="1" smtClean="0"/>
              <a:t>acquittees</a:t>
            </a:r>
            <a:r>
              <a:rPr lang="en-GB" dirty="0" smtClean="0"/>
              <a:t> are charged with murder.</a:t>
            </a:r>
          </a:p>
          <a:p>
            <a:r>
              <a:rPr lang="en-GB" dirty="0" smtClean="0"/>
              <a:t>No; in actual fact, only 14.3% are charged with murder, those charged with a violent crime are more likely to receive an insanity acquittal than those charged with murder.</a:t>
            </a:r>
            <a:endParaRPr lang="en-US" dirty="0"/>
          </a:p>
        </p:txBody>
      </p:sp>
    </p:spTree>
    <p:extLst>
      <p:ext uri="{BB962C8B-B14F-4D97-AF65-F5344CB8AC3E}">
        <p14:creationId xmlns:p14="http://schemas.microsoft.com/office/powerpoint/2010/main" val="335389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638550"/>
            <a:ext cx="6512511" cy="857250"/>
          </a:xfrm>
        </p:spPr>
        <p:txBody>
          <a:bodyPr/>
          <a:lstStyle/>
          <a:p>
            <a:r>
              <a:rPr lang="en-GB" dirty="0" smtClean="0"/>
              <a:t>Insanity myths.</a:t>
            </a:r>
            <a:endParaRPr lang="en-US" dirty="0"/>
          </a:p>
        </p:txBody>
      </p:sp>
      <p:sp>
        <p:nvSpPr>
          <p:cNvPr id="3" name="Content Placeholder 2"/>
          <p:cNvSpPr>
            <a:spLocks noGrp="1"/>
          </p:cNvSpPr>
          <p:nvPr>
            <p:ph sz="quarter" idx="13"/>
          </p:nvPr>
        </p:nvSpPr>
        <p:spPr>
          <a:xfrm>
            <a:off x="685800" y="548640"/>
            <a:ext cx="7848600" cy="2606040"/>
          </a:xfrm>
        </p:spPr>
        <p:txBody>
          <a:bodyPr>
            <a:noAutofit/>
          </a:bodyPr>
          <a:lstStyle/>
          <a:p>
            <a:r>
              <a:rPr lang="en-GB" sz="2000" dirty="0" smtClean="0"/>
              <a:t>Insanity </a:t>
            </a:r>
            <a:r>
              <a:rPr lang="en-GB" sz="2000" dirty="0" err="1" smtClean="0"/>
              <a:t>acquittees</a:t>
            </a:r>
            <a:r>
              <a:rPr lang="en-GB" sz="2000" dirty="0" smtClean="0"/>
              <a:t> are freed.</a:t>
            </a:r>
          </a:p>
          <a:p>
            <a:r>
              <a:rPr lang="en-GB" sz="2000" dirty="0" smtClean="0"/>
              <a:t>No, they are usually immediately confined for evaluation at least, and often confined for longer than if they had been convicted of the original crime! (Silver, 1994).</a:t>
            </a:r>
          </a:p>
          <a:p>
            <a:r>
              <a:rPr lang="en-GB" sz="2000" dirty="0" smtClean="0"/>
              <a:t>Guilty defendants are more likely to go without institutionalisation than those found NGRI.</a:t>
            </a:r>
          </a:p>
          <a:p>
            <a:r>
              <a:rPr lang="en-GB" sz="2000" dirty="0" smtClean="0"/>
              <a:t>Finally, insanity </a:t>
            </a:r>
            <a:r>
              <a:rPr lang="en-GB" sz="2000" dirty="0" err="1" smtClean="0"/>
              <a:t>acquittees</a:t>
            </a:r>
            <a:r>
              <a:rPr lang="en-GB" sz="2000" dirty="0" smtClean="0"/>
              <a:t> are no more likely to reoffend than other offenders, nor are they any more or less dangerous. </a:t>
            </a:r>
            <a:endParaRPr lang="en-US" sz="2000" dirty="0"/>
          </a:p>
        </p:txBody>
      </p:sp>
    </p:spTree>
    <p:extLst>
      <p:ext uri="{BB962C8B-B14F-4D97-AF65-F5344CB8AC3E}">
        <p14:creationId xmlns:p14="http://schemas.microsoft.com/office/powerpoint/2010/main" val="351219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529568"/>
          </a:xfrm>
        </p:spPr>
        <p:txBody>
          <a:bodyPr>
            <a:normAutofit fontScale="90000"/>
          </a:bodyPr>
          <a:lstStyle/>
          <a:p>
            <a:r>
              <a:rPr lang="en-GB" dirty="0" smtClean="0"/>
              <a:t>Evaluations of insanity</a:t>
            </a:r>
            <a:endParaRPr lang="en-GB" dirty="0"/>
          </a:p>
        </p:txBody>
      </p:sp>
      <p:sp>
        <p:nvSpPr>
          <p:cNvPr id="3" name="Content Placeholder 2"/>
          <p:cNvSpPr>
            <a:spLocks noGrp="1"/>
          </p:cNvSpPr>
          <p:nvPr>
            <p:ph sz="quarter" idx="13"/>
          </p:nvPr>
        </p:nvSpPr>
        <p:spPr>
          <a:xfrm>
            <a:off x="457200" y="789552"/>
            <a:ext cx="8229600" cy="4104456"/>
          </a:xfrm>
        </p:spPr>
        <p:txBody>
          <a:bodyPr>
            <a:normAutofit/>
          </a:bodyPr>
          <a:lstStyle/>
          <a:p>
            <a:r>
              <a:rPr lang="en-GB" sz="2400" dirty="0" smtClean="0">
                <a:solidFill>
                  <a:srgbClr val="00B0F0"/>
                </a:solidFill>
              </a:rPr>
              <a:t>Problem 1:</a:t>
            </a:r>
          </a:p>
          <a:p>
            <a:r>
              <a:rPr lang="en-GB" sz="2400" dirty="0" smtClean="0"/>
              <a:t>The nature of M.I. Has largely been undefined by courts. Also knowing the difference between right and wrong is a) a legal definition, b) a moral definition or c) a level of impairment? – what do you think?</a:t>
            </a:r>
          </a:p>
          <a:p>
            <a:r>
              <a:rPr lang="en-GB" sz="2400" dirty="0" smtClean="0">
                <a:solidFill>
                  <a:srgbClr val="00B0F0"/>
                </a:solidFill>
              </a:rPr>
              <a:t>Problem 2:</a:t>
            </a:r>
          </a:p>
          <a:p>
            <a:r>
              <a:rPr lang="en-GB" sz="2400" dirty="0" smtClean="0"/>
              <a:t>Often professionals have to assess the mental state of individuals months after a crime. How does this relate to their mental state at the actual time of the crime. Often third parties have to be relied upon.</a:t>
            </a:r>
            <a:endParaRPr lang="en-GB" sz="2400" dirty="0"/>
          </a:p>
        </p:txBody>
      </p:sp>
    </p:spTree>
    <p:extLst>
      <p:ext uri="{BB962C8B-B14F-4D97-AF65-F5344CB8AC3E}">
        <p14:creationId xmlns:p14="http://schemas.microsoft.com/office/powerpoint/2010/main" val="19411180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583574"/>
          </a:xfrm>
        </p:spPr>
        <p:txBody>
          <a:bodyPr>
            <a:normAutofit fontScale="90000"/>
          </a:bodyPr>
          <a:lstStyle/>
          <a:p>
            <a:r>
              <a:rPr lang="en-GB" dirty="0" smtClean="0"/>
              <a:t>Forensic assessment tools</a:t>
            </a:r>
            <a:endParaRPr lang="en-GB" dirty="0"/>
          </a:p>
        </p:txBody>
      </p:sp>
      <p:sp>
        <p:nvSpPr>
          <p:cNvPr id="3" name="Content Placeholder 2"/>
          <p:cNvSpPr>
            <a:spLocks noGrp="1"/>
          </p:cNvSpPr>
          <p:nvPr>
            <p:ph sz="quarter" idx="13"/>
          </p:nvPr>
        </p:nvSpPr>
        <p:spPr>
          <a:xfrm>
            <a:off x="457200" y="1200150"/>
            <a:ext cx="8229600" cy="3639852"/>
          </a:xfrm>
        </p:spPr>
        <p:txBody>
          <a:bodyPr/>
          <a:lstStyle/>
          <a:p>
            <a:r>
              <a:rPr lang="en-GB" dirty="0" smtClean="0"/>
              <a:t>To improve the reliability and validity standard practise is moving towards the use of instruments such as the MSE &amp; R-CRAS.</a:t>
            </a:r>
          </a:p>
          <a:p>
            <a:r>
              <a:rPr lang="en-GB" dirty="0" smtClean="0"/>
              <a:t>The `mental state at the time of offence screening evaluation` assesses issues related to responsibility such as cognitive function, historical information and current mental status. As yet there are no studies to indicate its reliability and only one for its validity from the original article.</a:t>
            </a:r>
          </a:p>
          <a:p>
            <a:endParaRPr lang="en-GB" dirty="0"/>
          </a:p>
        </p:txBody>
      </p:sp>
    </p:spTree>
    <p:extLst>
      <p:ext uri="{BB962C8B-B14F-4D97-AF65-F5344CB8AC3E}">
        <p14:creationId xmlns:p14="http://schemas.microsoft.com/office/powerpoint/2010/main" val="35474159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279126"/>
            <a:ext cx="7772403" cy="857250"/>
          </a:xfrm>
        </p:spPr>
        <p:txBody>
          <a:bodyPr/>
          <a:lstStyle/>
          <a:p>
            <a:pPr algn="l"/>
            <a:r>
              <a:rPr lang="en-GB" dirty="0" smtClean="0"/>
              <a:t>Other issues of criminal responsibility </a:t>
            </a:r>
            <a:endParaRPr lang="en-US" dirty="0"/>
          </a:p>
        </p:txBody>
      </p:sp>
      <p:sp>
        <p:nvSpPr>
          <p:cNvPr id="3" name="Content Placeholder 2"/>
          <p:cNvSpPr>
            <a:spLocks noGrp="1"/>
          </p:cNvSpPr>
          <p:nvPr>
            <p:ph sz="quarter" idx="13"/>
          </p:nvPr>
        </p:nvSpPr>
        <p:spPr>
          <a:xfrm>
            <a:off x="533400" y="361950"/>
            <a:ext cx="8001000" cy="2971800"/>
          </a:xfrm>
        </p:spPr>
        <p:txBody>
          <a:bodyPr>
            <a:normAutofit fontScale="85000" lnSpcReduction="20000"/>
          </a:bodyPr>
          <a:lstStyle/>
          <a:p>
            <a:r>
              <a:rPr lang="en-GB" sz="2400" dirty="0" smtClean="0">
                <a:solidFill>
                  <a:srgbClr val="FF0000"/>
                </a:solidFill>
              </a:rPr>
              <a:t>Automatism: </a:t>
            </a:r>
            <a:r>
              <a:rPr lang="en-GB" sz="2400" dirty="0" smtClean="0"/>
              <a:t>refers to a lack of full consciousness, could be due to head injury, sleep disorder, epilepsy, dissociation.</a:t>
            </a:r>
          </a:p>
          <a:p>
            <a:r>
              <a:rPr lang="en-GB" sz="2400" dirty="0" smtClean="0">
                <a:solidFill>
                  <a:srgbClr val="FF0000"/>
                </a:solidFill>
              </a:rPr>
              <a:t>Diminished responsibility: </a:t>
            </a:r>
            <a:r>
              <a:rPr lang="en-GB" sz="2400" dirty="0" smtClean="0"/>
              <a:t>allows a defendant to introduce a testimony regarding their mental status without claiming insanity, based on </a:t>
            </a:r>
            <a:r>
              <a:rPr lang="en-GB" sz="2400" dirty="0" err="1" smtClean="0">
                <a:solidFill>
                  <a:srgbClr val="00B0F0"/>
                </a:solidFill>
              </a:rPr>
              <a:t>mens</a:t>
            </a:r>
            <a:r>
              <a:rPr lang="en-GB" sz="2400" dirty="0" smtClean="0">
                <a:solidFill>
                  <a:srgbClr val="00B0F0"/>
                </a:solidFill>
              </a:rPr>
              <a:t> rea</a:t>
            </a:r>
            <a:r>
              <a:rPr lang="en-GB" sz="2400" dirty="0" smtClean="0"/>
              <a:t>, allowing for a conviction of lesser offence: recklessness not knowingly.  </a:t>
            </a:r>
            <a:r>
              <a:rPr lang="en-GB" sz="2400" dirty="0" smtClean="0">
                <a:hlinkClick r:id="rId2"/>
              </a:rPr>
              <a:t>Nicola </a:t>
            </a:r>
            <a:r>
              <a:rPr lang="en-GB" sz="2400" dirty="0" err="1" smtClean="0">
                <a:hlinkClick r:id="rId2"/>
              </a:rPr>
              <a:t>Edgington</a:t>
            </a:r>
            <a:endParaRPr lang="en-GB" sz="2400" dirty="0" smtClean="0"/>
          </a:p>
          <a:p>
            <a:r>
              <a:rPr lang="en-GB" sz="2400" dirty="0" smtClean="0">
                <a:solidFill>
                  <a:srgbClr val="FF0000"/>
                </a:solidFill>
              </a:rPr>
              <a:t>Intoxication: </a:t>
            </a:r>
            <a:r>
              <a:rPr lang="en-GB" sz="2400" dirty="0" smtClean="0"/>
              <a:t>failure to exhibit sufficient </a:t>
            </a:r>
            <a:r>
              <a:rPr lang="en-GB" sz="2400" dirty="0" err="1" smtClean="0">
                <a:solidFill>
                  <a:srgbClr val="00B0F0"/>
                </a:solidFill>
              </a:rPr>
              <a:t>mens</a:t>
            </a:r>
            <a:r>
              <a:rPr lang="en-GB" sz="2400" dirty="0" smtClean="0">
                <a:solidFill>
                  <a:srgbClr val="00B0F0"/>
                </a:solidFill>
              </a:rPr>
              <a:t> rea </a:t>
            </a:r>
            <a:r>
              <a:rPr lang="en-GB" sz="2400" dirty="0" smtClean="0"/>
              <a:t>where they need to behave knowingly. E.G. not knowing what alcohol will lead </a:t>
            </a:r>
            <a:r>
              <a:rPr lang="en-GB" sz="2400" dirty="0"/>
              <a:t>to</a:t>
            </a:r>
            <a:r>
              <a:rPr lang="en-GB" sz="2400" dirty="0" smtClean="0"/>
              <a:t>…</a:t>
            </a:r>
          </a:p>
          <a:p>
            <a:r>
              <a:rPr lang="en-GB" sz="2400" dirty="0" smtClean="0">
                <a:hlinkClick r:id="rId3"/>
              </a:rPr>
              <a:t>http</a:t>
            </a:r>
            <a:r>
              <a:rPr lang="en-GB" sz="2400" dirty="0">
                <a:hlinkClick r:id="rId3"/>
              </a:rPr>
              <a:t>://</a:t>
            </a:r>
            <a:r>
              <a:rPr lang="en-GB" sz="2400" dirty="0" smtClean="0">
                <a:hlinkClick r:id="rId3"/>
              </a:rPr>
              <a:t>www.youtube.com/watch?v=E15dPddusJ0</a:t>
            </a:r>
            <a:endParaRPr lang="en-GB" sz="2400" dirty="0" smtClean="0"/>
          </a:p>
          <a:p>
            <a:endParaRPr lang="en-GB" dirty="0" smtClean="0"/>
          </a:p>
          <a:p>
            <a:endParaRPr lang="en-US" dirty="0"/>
          </a:p>
          <a:p>
            <a:pPr marL="0" indent="0">
              <a:buNone/>
            </a:pPr>
            <a:endParaRPr lang="en-GB" dirty="0" smtClean="0"/>
          </a:p>
        </p:txBody>
      </p:sp>
    </p:spTree>
    <p:extLst>
      <p:ext uri="{BB962C8B-B14F-4D97-AF65-F5344CB8AC3E}">
        <p14:creationId xmlns:p14="http://schemas.microsoft.com/office/powerpoint/2010/main" val="351219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095750"/>
            <a:ext cx="7848603" cy="857250"/>
          </a:xfrm>
        </p:spPr>
        <p:txBody>
          <a:bodyPr/>
          <a:lstStyle/>
          <a:p>
            <a:pPr algn="l"/>
            <a:r>
              <a:rPr lang="en-GB" dirty="0" smtClean="0"/>
              <a:t>The case of Bert Stone</a:t>
            </a:r>
            <a:endParaRPr lang="en-US" dirty="0"/>
          </a:p>
        </p:txBody>
      </p:sp>
      <p:sp>
        <p:nvSpPr>
          <p:cNvPr id="3" name="Content Placeholder 2"/>
          <p:cNvSpPr>
            <a:spLocks noGrp="1"/>
          </p:cNvSpPr>
          <p:nvPr>
            <p:ph sz="quarter" idx="13"/>
          </p:nvPr>
        </p:nvSpPr>
        <p:spPr>
          <a:xfrm>
            <a:off x="228600" y="285750"/>
            <a:ext cx="8686800" cy="4114800"/>
          </a:xfrm>
        </p:spPr>
        <p:txBody>
          <a:bodyPr>
            <a:normAutofit fontScale="92500" lnSpcReduction="20000"/>
          </a:bodyPr>
          <a:lstStyle/>
          <a:p>
            <a:r>
              <a:rPr lang="en-GB" dirty="0" smtClean="0"/>
              <a:t>I sat there with my head down and she`s still yelling at me that I`m nothing but a piece of s**t and that when she had talked to the police, that she had told them lies, that I was abusing her, and that they were getting all of the paperwork ready to have me arrested, and that all she had to do was phone them, and that once she had me arrested, that she was going to get a court order so that I wouldn’t be allowed back onto our property and that I would have to go and live with my mother and run my business from there, that she was going to quit working and she was going to stay in the house with her children and that I would have to pay her alimony and child support…Well she just continued on and said she couldn’t stand to listen to me whistle, that every time I touched her she felt sick, that I was a lousy f**k and that I had a little penis and that she`s never going to f**k me again, and I`m just sitting there with my head down; and by this time she`s kneeling on the seat and she`s yelling this in my face.</a:t>
            </a:r>
            <a:endParaRPr lang="en-US" dirty="0"/>
          </a:p>
        </p:txBody>
      </p:sp>
    </p:spTree>
    <p:extLst>
      <p:ext uri="{BB962C8B-B14F-4D97-AF65-F5344CB8AC3E}">
        <p14:creationId xmlns:p14="http://schemas.microsoft.com/office/powerpoint/2010/main" val="2473408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3943350"/>
            <a:ext cx="6512511" cy="857250"/>
          </a:xfrm>
        </p:spPr>
        <p:txBody>
          <a:bodyPr/>
          <a:lstStyle/>
          <a:p>
            <a:r>
              <a:rPr lang="en-GB" dirty="0" smtClean="0"/>
              <a:t>The hillside strangler</a:t>
            </a:r>
            <a:endParaRPr lang="en-US" dirty="0"/>
          </a:p>
        </p:txBody>
      </p:sp>
      <p:sp>
        <p:nvSpPr>
          <p:cNvPr id="3" name="Content Placeholder 2"/>
          <p:cNvSpPr>
            <a:spLocks noGrp="1"/>
          </p:cNvSpPr>
          <p:nvPr>
            <p:ph sz="quarter" idx="13"/>
          </p:nvPr>
        </p:nvSpPr>
        <p:spPr>
          <a:xfrm>
            <a:off x="533400" y="548640"/>
            <a:ext cx="7848600" cy="3089910"/>
          </a:xfrm>
        </p:spPr>
        <p:txBody>
          <a:bodyPr>
            <a:normAutofit lnSpcReduction="10000"/>
          </a:bodyPr>
          <a:lstStyle/>
          <a:p>
            <a:r>
              <a:rPr lang="en-GB" dirty="0" smtClean="0">
                <a:solidFill>
                  <a:srgbClr val="FF0000"/>
                </a:solidFill>
              </a:rPr>
              <a:t>Kenneth Bianchi </a:t>
            </a:r>
            <a:r>
              <a:rPr lang="en-GB" dirty="0" smtClean="0"/>
              <a:t>and </a:t>
            </a:r>
            <a:r>
              <a:rPr lang="en-GB" dirty="0" smtClean="0">
                <a:solidFill>
                  <a:srgbClr val="FF0000"/>
                </a:solidFill>
              </a:rPr>
              <a:t>Angelo </a:t>
            </a:r>
            <a:r>
              <a:rPr lang="en-GB" dirty="0" err="1" smtClean="0">
                <a:solidFill>
                  <a:srgbClr val="FF0000"/>
                </a:solidFill>
              </a:rPr>
              <a:t>Buono</a:t>
            </a:r>
            <a:r>
              <a:rPr lang="en-GB" dirty="0" smtClean="0">
                <a:solidFill>
                  <a:srgbClr val="FF0000"/>
                </a:solidFill>
              </a:rPr>
              <a:t> </a:t>
            </a:r>
            <a:r>
              <a:rPr lang="en-GB" dirty="0" smtClean="0"/>
              <a:t>raped and murdered young women on Los Angeles during 1977-78. </a:t>
            </a:r>
            <a:r>
              <a:rPr lang="en-GB" dirty="0"/>
              <a:t>B</a:t>
            </a:r>
            <a:r>
              <a:rPr lang="en-GB" dirty="0" smtClean="0"/>
              <a:t>ianchi pleaded insanity based on the film Sybil, he acted as if he was suffering from dissociative identity disorder. Two experts believed him, but two additional ones did not. The giveaway was he slipped up several times when using the name Steve Walker, referring to him as `he` and not `</a:t>
            </a:r>
            <a:r>
              <a:rPr lang="en-GB" dirty="0"/>
              <a:t>I</a:t>
            </a:r>
            <a:r>
              <a:rPr lang="en-GB" dirty="0" smtClean="0"/>
              <a:t>` . Dr Martin </a:t>
            </a:r>
            <a:r>
              <a:rPr lang="en-GB" dirty="0" err="1" smtClean="0"/>
              <a:t>Orne</a:t>
            </a:r>
            <a:r>
              <a:rPr lang="en-GB" dirty="0" smtClean="0"/>
              <a:t> also purposely misled him, by asking about other personalities, to which `Bill` appeared.</a:t>
            </a:r>
            <a:endParaRPr lang="en-US" dirty="0"/>
          </a:p>
        </p:txBody>
      </p:sp>
    </p:spTree>
    <p:extLst>
      <p:ext uri="{BB962C8B-B14F-4D97-AF65-F5344CB8AC3E}">
        <p14:creationId xmlns:p14="http://schemas.microsoft.com/office/powerpoint/2010/main" val="23404324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143000" y="438151"/>
            <a:ext cx="3346704" cy="533400"/>
          </a:xfrm>
        </p:spPr>
        <p:txBody>
          <a:bodyPr/>
          <a:lstStyle/>
          <a:p>
            <a:r>
              <a:rPr lang="en-GB" dirty="0" smtClean="0"/>
              <a:t>Insanity </a:t>
            </a:r>
            <a:endParaRPr lang="en-US" dirty="0"/>
          </a:p>
        </p:txBody>
      </p:sp>
      <p:sp>
        <p:nvSpPr>
          <p:cNvPr id="5" name="Content Placeholder 4"/>
          <p:cNvSpPr>
            <a:spLocks noGrp="1"/>
          </p:cNvSpPr>
          <p:nvPr>
            <p:ph sz="half" idx="2"/>
          </p:nvPr>
        </p:nvSpPr>
        <p:spPr/>
        <p:txBody>
          <a:bodyPr>
            <a:noAutofit/>
          </a:bodyPr>
          <a:lstStyle/>
          <a:p>
            <a:r>
              <a:rPr lang="en-GB" sz="2000" dirty="0" smtClean="0"/>
              <a:t>Focus is on mental state at time of offence.</a:t>
            </a:r>
          </a:p>
          <a:p>
            <a:r>
              <a:rPr lang="en-GB" sz="2000" dirty="0" smtClean="0"/>
              <a:t>Requires presence of mental illness.</a:t>
            </a:r>
          </a:p>
          <a:p>
            <a:r>
              <a:rPr lang="en-GB" sz="2000" dirty="0" smtClean="0"/>
              <a:t>Requires admission of crime.</a:t>
            </a:r>
            <a:endParaRPr lang="en-US" sz="2000" dirty="0"/>
          </a:p>
        </p:txBody>
      </p:sp>
      <p:sp>
        <p:nvSpPr>
          <p:cNvPr id="6" name="Text Placeholder 5"/>
          <p:cNvSpPr>
            <a:spLocks noGrp="1"/>
          </p:cNvSpPr>
          <p:nvPr>
            <p:ph type="body" sz="quarter" idx="3"/>
          </p:nvPr>
        </p:nvSpPr>
        <p:spPr>
          <a:xfrm>
            <a:off x="4648200" y="514350"/>
            <a:ext cx="3346704" cy="479822"/>
          </a:xfrm>
        </p:spPr>
        <p:txBody>
          <a:bodyPr/>
          <a:lstStyle/>
          <a:p>
            <a:r>
              <a:rPr lang="en-GB" dirty="0" smtClean="0"/>
              <a:t>Competency </a:t>
            </a:r>
            <a:endParaRPr lang="en-US" dirty="0"/>
          </a:p>
        </p:txBody>
      </p:sp>
      <p:sp>
        <p:nvSpPr>
          <p:cNvPr id="7" name="Content Placeholder 6"/>
          <p:cNvSpPr>
            <a:spLocks noGrp="1"/>
          </p:cNvSpPr>
          <p:nvPr>
            <p:ph sz="quarter" idx="4"/>
          </p:nvPr>
        </p:nvSpPr>
        <p:spPr>
          <a:xfrm>
            <a:off x="4645024" y="1049274"/>
            <a:ext cx="3736975" cy="2894076"/>
          </a:xfrm>
        </p:spPr>
        <p:txBody>
          <a:bodyPr>
            <a:normAutofit/>
          </a:bodyPr>
          <a:lstStyle/>
          <a:p>
            <a:r>
              <a:rPr lang="en-GB" sz="2000" dirty="0" smtClean="0"/>
              <a:t>Focus is on mental state at any point along the judicial process.</a:t>
            </a:r>
          </a:p>
          <a:p>
            <a:r>
              <a:rPr lang="en-GB" sz="2000" dirty="0" smtClean="0"/>
              <a:t>Mental illness not required.</a:t>
            </a:r>
          </a:p>
          <a:p>
            <a:r>
              <a:rPr lang="en-GB" sz="2000" dirty="0" smtClean="0"/>
              <a:t>Postpones the adjudication process.</a:t>
            </a:r>
          </a:p>
          <a:p>
            <a:r>
              <a:rPr lang="en-GB" sz="2000" dirty="0" smtClean="0"/>
              <a:t>Does not require admission</a:t>
            </a:r>
            <a:r>
              <a:rPr lang="en-GB" dirty="0" smtClean="0"/>
              <a:t>.</a:t>
            </a:r>
            <a:endParaRPr lang="en-US" dirty="0"/>
          </a:p>
        </p:txBody>
      </p:sp>
      <p:sp>
        <p:nvSpPr>
          <p:cNvPr id="2" name="Title 1"/>
          <p:cNvSpPr>
            <a:spLocks noGrp="1"/>
          </p:cNvSpPr>
          <p:nvPr>
            <p:ph type="title"/>
          </p:nvPr>
        </p:nvSpPr>
        <p:spPr>
          <a:xfrm>
            <a:off x="533400" y="3943350"/>
            <a:ext cx="7772403" cy="857250"/>
          </a:xfrm>
        </p:spPr>
        <p:txBody>
          <a:bodyPr/>
          <a:lstStyle/>
          <a:p>
            <a:pPr algn="l"/>
            <a:r>
              <a:rPr lang="en-GB" dirty="0" smtClean="0"/>
              <a:t>Competency to stand trial</a:t>
            </a:r>
            <a:endParaRPr lang="en-US" dirty="0"/>
          </a:p>
        </p:txBody>
      </p:sp>
    </p:spTree>
    <p:extLst>
      <p:ext uri="{BB962C8B-B14F-4D97-AF65-F5344CB8AC3E}">
        <p14:creationId xmlns:p14="http://schemas.microsoft.com/office/powerpoint/2010/main" val="32767408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371600" y="4019550"/>
            <a:ext cx="6512511" cy="857250"/>
          </a:xfrm>
        </p:spPr>
        <p:txBody>
          <a:bodyPr/>
          <a:lstStyle/>
          <a:p>
            <a:pPr algn="l"/>
            <a:r>
              <a:rPr lang="en-GB" dirty="0" smtClean="0"/>
              <a:t>Competency </a:t>
            </a:r>
            <a:endParaRPr lang="en-US" dirty="0"/>
          </a:p>
        </p:txBody>
      </p:sp>
      <p:sp>
        <p:nvSpPr>
          <p:cNvPr id="8" name="Content Placeholder 7"/>
          <p:cNvSpPr>
            <a:spLocks noGrp="1"/>
          </p:cNvSpPr>
          <p:nvPr>
            <p:ph sz="quarter" idx="13"/>
          </p:nvPr>
        </p:nvSpPr>
        <p:spPr>
          <a:xfrm>
            <a:off x="381000" y="285750"/>
            <a:ext cx="8077200" cy="2868930"/>
          </a:xfrm>
        </p:spPr>
        <p:txBody>
          <a:bodyPr>
            <a:noAutofit/>
          </a:bodyPr>
          <a:lstStyle/>
          <a:p>
            <a:r>
              <a:rPr lang="en-GB" sz="2000" dirty="0" smtClean="0"/>
              <a:t>This usually requires referral to a mental health facility.</a:t>
            </a:r>
          </a:p>
          <a:p>
            <a:r>
              <a:rPr lang="en-GB" sz="2000" dirty="0" smtClean="0"/>
              <a:t>The problem with competency is that there is much variance in the way in which it is assessed, leading to a lack of consistent standard practice. </a:t>
            </a:r>
          </a:p>
          <a:p>
            <a:r>
              <a:rPr lang="en-GB" sz="2000" dirty="0" smtClean="0"/>
              <a:t>So, how can we decide the `typical` characteristics of an incompetent defendant? Would this provide us with better insights?</a:t>
            </a:r>
          </a:p>
          <a:p>
            <a:r>
              <a:rPr lang="en-GB" sz="2000" dirty="0" smtClean="0"/>
              <a:t>Cochrane et al., (2001) examined defendants of serious crimes and found that 43% who receive a psychotic diagnosis, 38% in receipt of an organic diagnosis and 30% receiving a mental retardation diagnosis were judged to be incompetent to stand trial.</a:t>
            </a:r>
            <a:endParaRPr lang="en-US" sz="2000" dirty="0"/>
          </a:p>
        </p:txBody>
      </p:sp>
    </p:spTree>
    <p:extLst>
      <p:ext uri="{BB962C8B-B14F-4D97-AF65-F5344CB8AC3E}">
        <p14:creationId xmlns:p14="http://schemas.microsoft.com/office/powerpoint/2010/main" val="31998901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4019550"/>
            <a:ext cx="6512511" cy="857250"/>
          </a:xfrm>
        </p:spPr>
        <p:txBody>
          <a:bodyPr/>
          <a:lstStyle/>
          <a:p>
            <a:r>
              <a:rPr lang="en-GB" dirty="0" smtClean="0"/>
              <a:t>Warren et al., (2006)</a:t>
            </a:r>
            <a:endParaRPr lang="en-US" dirty="0"/>
          </a:p>
        </p:txBody>
      </p:sp>
      <p:sp>
        <p:nvSpPr>
          <p:cNvPr id="3" name="Content Placeholder 2"/>
          <p:cNvSpPr>
            <a:spLocks noGrp="1"/>
          </p:cNvSpPr>
          <p:nvPr>
            <p:ph sz="quarter" idx="13"/>
          </p:nvPr>
        </p:nvSpPr>
        <p:spPr>
          <a:xfrm>
            <a:off x="609600" y="548640"/>
            <a:ext cx="7696200" cy="3242310"/>
          </a:xfrm>
        </p:spPr>
        <p:txBody>
          <a:bodyPr>
            <a:normAutofit lnSpcReduction="10000"/>
          </a:bodyPr>
          <a:lstStyle/>
          <a:p>
            <a:r>
              <a:rPr lang="en-GB" dirty="0" smtClean="0"/>
              <a:t>Although diagnoses such as psychosis were linked to incompetence, the majority of psychotic defendants were found competent!</a:t>
            </a:r>
          </a:p>
          <a:p>
            <a:r>
              <a:rPr lang="en-GB" dirty="0" smtClean="0"/>
              <a:t>Early studies suggested demographic variables were good predictors of competency, however Cooper &amp; Zapf (2003) argue that employment status is the only reliable predictor of incompetency.</a:t>
            </a:r>
          </a:p>
          <a:p>
            <a:r>
              <a:rPr lang="en-GB" dirty="0" smtClean="0"/>
              <a:t>It appears that crime severity is related to mental illness and mental illness is related to a finding of competency.</a:t>
            </a:r>
            <a:endParaRPr lang="en-US" dirty="0"/>
          </a:p>
        </p:txBody>
      </p:sp>
    </p:spTree>
    <p:extLst>
      <p:ext uri="{BB962C8B-B14F-4D97-AF65-F5344CB8AC3E}">
        <p14:creationId xmlns:p14="http://schemas.microsoft.com/office/powerpoint/2010/main" val="29183782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486150"/>
            <a:ext cx="8458200" cy="857250"/>
          </a:xfrm>
        </p:spPr>
        <p:txBody>
          <a:bodyPr/>
          <a:lstStyle/>
          <a:p>
            <a:pPr algn="l"/>
            <a:r>
              <a:rPr lang="en-GB" dirty="0" smtClean="0"/>
              <a:t>The reality of mental illness and crime</a:t>
            </a:r>
            <a:endParaRPr lang="en-US" dirty="0"/>
          </a:p>
        </p:txBody>
      </p:sp>
      <p:sp>
        <p:nvSpPr>
          <p:cNvPr id="3" name="Content Placeholder 2"/>
          <p:cNvSpPr>
            <a:spLocks noGrp="1"/>
          </p:cNvSpPr>
          <p:nvPr>
            <p:ph sz="quarter" idx="13"/>
          </p:nvPr>
        </p:nvSpPr>
        <p:spPr>
          <a:xfrm>
            <a:off x="381000" y="548640"/>
            <a:ext cx="8077200" cy="2861310"/>
          </a:xfrm>
        </p:spPr>
        <p:txBody>
          <a:bodyPr>
            <a:normAutofit fontScale="92500"/>
          </a:bodyPr>
          <a:lstStyle/>
          <a:p>
            <a:r>
              <a:rPr lang="en-GB" dirty="0" smtClean="0"/>
              <a:t>We like to think that there is a link because the mentally ill who commit crime usually do so in the public domain, do not flee from the scene, draw attention to their behaviour and often confess!</a:t>
            </a:r>
          </a:p>
          <a:p>
            <a:r>
              <a:rPr lang="en-GB" dirty="0" smtClean="0"/>
              <a:t>There are often problems of co morbidity with alcohol and drugs and treatment is problematic because of patients rights. </a:t>
            </a:r>
          </a:p>
          <a:p>
            <a:r>
              <a:rPr lang="en-GB" dirty="0" smtClean="0"/>
              <a:t>The uneven distribution of mental illness in society can be seen as related to poverty and social exclusion. Do prisons and secure hospitals provide us with a representative population sample?</a:t>
            </a:r>
            <a:endParaRPr lang="en-US" dirty="0"/>
          </a:p>
        </p:txBody>
      </p:sp>
    </p:spTree>
    <p:extLst>
      <p:ext uri="{BB962C8B-B14F-4D97-AF65-F5344CB8AC3E}">
        <p14:creationId xmlns:p14="http://schemas.microsoft.com/office/powerpoint/2010/main" val="42236257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28600" y="971550"/>
            <a:ext cx="8686800" cy="3657600"/>
          </a:xfrm>
        </p:spPr>
        <p:txBody>
          <a:bodyPr>
            <a:normAutofit fontScale="92500"/>
          </a:bodyPr>
          <a:lstStyle/>
          <a:p>
            <a:r>
              <a:rPr lang="en-GB" dirty="0" smtClean="0"/>
              <a:t>Why are so many schizophrenia sufferers portrayed as violent?</a:t>
            </a:r>
          </a:p>
          <a:p>
            <a:r>
              <a:rPr lang="en-GB" dirty="0" smtClean="0"/>
              <a:t>In one German newspaper, 68% of crimes were reported to be related to mental illness, with 49% involving homicide. Findings such as these have great impact of public perceptions of individuals with mental illnesses.</a:t>
            </a:r>
          </a:p>
          <a:p>
            <a:r>
              <a:rPr lang="en-GB" dirty="0" smtClean="0"/>
              <a:t>Worryingly, admissions to British mental institutions correlate negatively to prison incarcerations: </a:t>
            </a:r>
          </a:p>
          <a:p>
            <a:r>
              <a:rPr lang="en-GB" dirty="0" smtClean="0"/>
              <a:t>In an analysis of 500 homicide cases 44% had a record of mental illness at some point, 14% had a mental illness at the time of offence and 8% had contact with mental health service in the previous year.</a:t>
            </a:r>
            <a:endParaRPr lang="en-US" dirty="0"/>
          </a:p>
        </p:txBody>
      </p:sp>
    </p:spTree>
    <p:extLst>
      <p:ext uri="{BB962C8B-B14F-4D97-AF65-F5344CB8AC3E}">
        <p14:creationId xmlns:p14="http://schemas.microsoft.com/office/powerpoint/2010/main" val="8016488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095750"/>
            <a:ext cx="7772403" cy="857250"/>
          </a:xfrm>
        </p:spPr>
        <p:txBody>
          <a:bodyPr/>
          <a:lstStyle/>
          <a:p>
            <a:pPr algn="l"/>
            <a:r>
              <a:rPr lang="en-GB" dirty="0" smtClean="0"/>
              <a:t>Major confounding issues:</a:t>
            </a:r>
            <a:endParaRPr lang="en-US" dirty="0"/>
          </a:p>
        </p:txBody>
      </p:sp>
      <p:sp>
        <p:nvSpPr>
          <p:cNvPr id="3" name="Content Placeholder 2"/>
          <p:cNvSpPr>
            <a:spLocks noGrp="1"/>
          </p:cNvSpPr>
          <p:nvPr>
            <p:ph sz="quarter" idx="13"/>
          </p:nvPr>
        </p:nvSpPr>
        <p:spPr>
          <a:xfrm>
            <a:off x="228600" y="895350"/>
            <a:ext cx="8686800" cy="3048000"/>
          </a:xfrm>
        </p:spPr>
        <p:txBody>
          <a:bodyPr>
            <a:normAutofit fontScale="92500"/>
          </a:bodyPr>
          <a:lstStyle/>
          <a:p>
            <a:r>
              <a:rPr lang="en-GB" dirty="0" smtClean="0"/>
              <a:t>Reviews of the diagnostic process and DSM has seen the increase of violence as a  characteristic of certain illnesses rise from 2% to 13% and currently 47%...</a:t>
            </a:r>
          </a:p>
          <a:p>
            <a:r>
              <a:rPr lang="en-GB" dirty="0" smtClean="0"/>
              <a:t>Medication can increase levels of aggression.</a:t>
            </a:r>
          </a:p>
          <a:p>
            <a:r>
              <a:rPr lang="en-GB" dirty="0" smtClean="0"/>
              <a:t>Misclassification occurs, because violence in a person with a mental illness often appears exaggerated or more disturbing.</a:t>
            </a:r>
          </a:p>
          <a:p>
            <a:r>
              <a:rPr lang="en-GB" dirty="0" smtClean="0"/>
              <a:t>If you sample mental illnesses via hospital </a:t>
            </a:r>
            <a:r>
              <a:rPr lang="en-GB" dirty="0" err="1" smtClean="0"/>
              <a:t>addmissions</a:t>
            </a:r>
            <a:r>
              <a:rPr lang="en-GB" dirty="0" smtClean="0"/>
              <a:t>, you are more likely to see violent behaviour as this warrants incarceration.</a:t>
            </a:r>
          </a:p>
          <a:p>
            <a:endParaRPr lang="en-GB" dirty="0" smtClean="0"/>
          </a:p>
        </p:txBody>
      </p:sp>
    </p:spTree>
    <p:extLst>
      <p:ext uri="{BB962C8B-B14F-4D97-AF65-F5344CB8AC3E}">
        <p14:creationId xmlns:p14="http://schemas.microsoft.com/office/powerpoint/2010/main" val="19328198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095750"/>
            <a:ext cx="7924803" cy="857250"/>
          </a:xfrm>
        </p:spPr>
        <p:txBody>
          <a:bodyPr/>
          <a:lstStyle/>
          <a:p>
            <a:pPr algn="l"/>
            <a:r>
              <a:rPr lang="en-GB" dirty="0" smtClean="0"/>
              <a:t>Normal population studies</a:t>
            </a:r>
            <a:endParaRPr lang="en-US" dirty="0"/>
          </a:p>
        </p:txBody>
      </p:sp>
      <p:sp>
        <p:nvSpPr>
          <p:cNvPr id="3" name="Content Placeholder 2"/>
          <p:cNvSpPr>
            <a:spLocks noGrp="1"/>
          </p:cNvSpPr>
          <p:nvPr>
            <p:ph sz="quarter" idx="13"/>
          </p:nvPr>
        </p:nvSpPr>
        <p:spPr>
          <a:xfrm>
            <a:off x="533400" y="548640"/>
            <a:ext cx="7924800" cy="3547110"/>
          </a:xfrm>
        </p:spPr>
        <p:txBody>
          <a:bodyPr>
            <a:normAutofit fontScale="92500" lnSpcReduction="10000"/>
          </a:bodyPr>
          <a:lstStyle/>
          <a:p>
            <a:r>
              <a:rPr lang="en-GB" dirty="0" smtClean="0">
                <a:solidFill>
                  <a:srgbClr val="FF0000"/>
                </a:solidFill>
              </a:rPr>
              <a:t>Link et al., (1992): </a:t>
            </a:r>
            <a:r>
              <a:rPr lang="en-GB" dirty="0" smtClean="0">
                <a:solidFill>
                  <a:schemeClr val="tx1"/>
                </a:solidFill>
              </a:rPr>
              <a:t>A </a:t>
            </a:r>
            <a:r>
              <a:rPr lang="en-GB" dirty="0" smtClean="0"/>
              <a:t>sample of 500 men never treated for a M.I. along with a mental patients sample from N.Y. </a:t>
            </a:r>
          </a:p>
          <a:p>
            <a:r>
              <a:rPr lang="en-GB" dirty="0" smtClean="0"/>
              <a:t>They reported a weak relationship between psychosis and violence BUT  this was a weaker predictor of violence than any other variables such as age, education or gender.</a:t>
            </a:r>
          </a:p>
          <a:p>
            <a:r>
              <a:rPr lang="en-GB" dirty="0" smtClean="0">
                <a:solidFill>
                  <a:srgbClr val="FF0000"/>
                </a:solidFill>
              </a:rPr>
              <a:t>Swanson et al., (1990): </a:t>
            </a:r>
            <a:r>
              <a:rPr lang="en-GB" dirty="0" smtClean="0"/>
              <a:t>after controlling for socio-demographic variables, schizophrenic/mood disorder patients were associated with a 4 fold increase in violence, compared to a 14 fold increase in violence conducted by those with a substance abuse disorder. Having  </a:t>
            </a:r>
            <a:r>
              <a:rPr lang="en-GB" dirty="0" smtClean="0">
                <a:solidFill>
                  <a:srgbClr val="00B0F0"/>
                </a:solidFill>
              </a:rPr>
              <a:t>both</a:t>
            </a:r>
            <a:r>
              <a:rPr lang="en-GB" dirty="0" smtClean="0"/>
              <a:t> a M.I. and substance abuse led to </a:t>
            </a:r>
            <a:r>
              <a:rPr lang="en-GB" dirty="0"/>
              <a:t>a 17 fold increase in </a:t>
            </a:r>
            <a:r>
              <a:rPr lang="en-GB" dirty="0" smtClean="0"/>
              <a:t>violence.</a:t>
            </a:r>
            <a:endParaRPr lang="en-US" dirty="0"/>
          </a:p>
        </p:txBody>
      </p:sp>
    </p:spTree>
    <p:extLst>
      <p:ext uri="{BB962C8B-B14F-4D97-AF65-F5344CB8AC3E}">
        <p14:creationId xmlns:p14="http://schemas.microsoft.com/office/powerpoint/2010/main" val="33232300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095750"/>
            <a:ext cx="6512511" cy="857250"/>
          </a:xfrm>
        </p:spPr>
        <p:txBody>
          <a:bodyPr/>
          <a:lstStyle/>
          <a:p>
            <a:pPr algn="l"/>
            <a:r>
              <a:rPr lang="en-GB" dirty="0" smtClean="0"/>
              <a:t>What do we know?</a:t>
            </a:r>
            <a:endParaRPr lang="en-US" dirty="0"/>
          </a:p>
        </p:txBody>
      </p:sp>
      <p:sp>
        <p:nvSpPr>
          <p:cNvPr id="3" name="Content Placeholder 2"/>
          <p:cNvSpPr>
            <a:spLocks noGrp="1"/>
          </p:cNvSpPr>
          <p:nvPr>
            <p:ph sz="quarter" idx="13"/>
          </p:nvPr>
        </p:nvSpPr>
        <p:spPr>
          <a:xfrm>
            <a:off x="381000" y="548640"/>
            <a:ext cx="8229600" cy="3623310"/>
          </a:xfrm>
        </p:spPr>
        <p:txBody>
          <a:bodyPr>
            <a:normAutofit fontScale="85000" lnSpcReduction="20000"/>
          </a:bodyPr>
          <a:lstStyle/>
          <a:p>
            <a:r>
              <a:rPr lang="en-GB" dirty="0" smtClean="0"/>
              <a:t>Previous history of violence is the single best predictor of violence in both clinical and non clinical environments.</a:t>
            </a:r>
          </a:p>
          <a:p>
            <a:r>
              <a:rPr lang="en-GB" dirty="0" smtClean="0"/>
              <a:t>Gender is a poor predictor of violence, although women `inpatients` appear to commit more assaults, despite men causing more fear.</a:t>
            </a:r>
          </a:p>
          <a:p>
            <a:r>
              <a:rPr lang="en-GB" dirty="0" smtClean="0"/>
              <a:t>Race, ethnicity, culture are worthless predictors of violence and mental illness.</a:t>
            </a:r>
          </a:p>
          <a:p>
            <a:r>
              <a:rPr lang="en-GB" dirty="0" smtClean="0"/>
              <a:t>Poor social networks are associated with violence.</a:t>
            </a:r>
          </a:p>
          <a:p>
            <a:r>
              <a:rPr lang="en-GB" dirty="0" smtClean="0"/>
              <a:t>Hodgins (1997) identified 2 clear groups of offenders: </a:t>
            </a:r>
            <a:r>
              <a:rPr lang="en-GB" dirty="0" smtClean="0">
                <a:solidFill>
                  <a:srgbClr val="00B0F0"/>
                </a:solidFill>
              </a:rPr>
              <a:t>early starters</a:t>
            </a:r>
            <a:r>
              <a:rPr lang="en-GB" dirty="0" smtClean="0"/>
              <a:t> and </a:t>
            </a:r>
            <a:r>
              <a:rPr lang="en-GB" dirty="0" smtClean="0">
                <a:solidFill>
                  <a:srgbClr val="FF0000"/>
                </a:solidFill>
              </a:rPr>
              <a:t>late starters</a:t>
            </a:r>
            <a:r>
              <a:rPr lang="en-GB" dirty="0" smtClean="0"/>
              <a:t>. Early starters demonstrate antisocial behaviour from the beginning, but are not identified as MI. When in acute stages of MI they do not show antisocial behaviour so not deemed criminal. Late starters show antisocial behaviour as a result of MI and are more likely to be helped by treatment of the MI disorder. </a:t>
            </a:r>
          </a:p>
          <a:p>
            <a:pPr marL="0" indent="0">
              <a:buNone/>
            </a:pPr>
            <a:endParaRPr lang="en-US" dirty="0"/>
          </a:p>
        </p:txBody>
      </p:sp>
    </p:spTree>
    <p:extLst>
      <p:ext uri="{BB962C8B-B14F-4D97-AF65-F5344CB8AC3E}">
        <p14:creationId xmlns:p14="http://schemas.microsoft.com/office/powerpoint/2010/main" val="26658357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171950"/>
            <a:ext cx="6512511" cy="762000"/>
          </a:xfrm>
        </p:spPr>
        <p:txBody>
          <a:bodyPr>
            <a:normAutofit fontScale="90000"/>
          </a:bodyPr>
          <a:lstStyle/>
          <a:p>
            <a:pPr algn="l"/>
            <a:r>
              <a:rPr lang="en-GB" dirty="0" smtClean="0">
                <a:hlinkClick r:id="rId2"/>
              </a:rPr>
              <a:t>The Krays</a:t>
            </a:r>
            <a:r>
              <a:rPr lang="en-GB" dirty="0" smtClean="0"/>
              <a:t/>
            </a:r>
            <a:br>
              <a:rPr lang="en-GB" dirty="0" smtClean="0"/>
            </a:br>
            <a:endParaRPr lang="en-US" dirty="0"/>
          </a:p>
        </p:txBody>
      </p:sp>
      <p:sp>
        <p:nvSpPr>
          <p:cNvPr id="3" name="Content Placeholder 2"/>
          <p:cNvSpPr>
            <a:spLocks noGrp="1"/>
          </p:cNvSpPr>
          <p:nvPr>
            <p:ph sz="quarter" idx="13"/>
          </p:nvPr>
        </p:nvSpPr>
        <p:spPr>
          <a:xfrm>
            <a:off x="533400" y="514350"/>
            <a:ext cx="7924800" cy="3429000"/>
          </a:xfrm>
        </p:spPr>
        <p:txBody>
          <a:bodyPr>
            <a:normAutofit fontScale="85000" lnSpcReduction="20000"/>
          </a:bodyPr>
          <a:lstStyle/>
          <a:p>
            <a:r>
              <a:rPr lang="en-GB" dirty="0" smtClean="0"/>
              <a:t>Ronnie and </a:t>
            </a:r>
            <a:r>
              <a:rPr lang="en-GB" dirty="0"/>
              <a:t>R</a:t>
            </a:r>
            <a:r>
              <a:rPr lang="en-GB" dirty="0" smtClean="0"/>
              <a:t>eggie Kray are notorious gangster twins who along with their older brother terrorised London in the</a:t>
            </a:r>
            <a:r>
              <a:rPr lang="en-GB" dirty="0"/>
              <a:t> </a:t>
            </a:r>
            <a:r>
              <a:rPr lang="en-GB" dirty="0" smtClean="0"/>
              <a:t>50`s and 60`s.</a:t>
            </a:r>
          </a:p>
          <a:p>
            <a:r>
              <a:rPr lang="en-GB" dirty="0" smtClean="0"/>
              <a:t>Ronnie </a:t>
            </a:r>
            <a:r>
              <a:rPr lang="en-GB" dirty="0" err="1" smtClean="0"/>
              <a:t>Kray</a:t>
            </a:r>
            <a:r>
              <a:rPr lang="en-GB" dirty="0" smtClean="0"/>
              <a:t> was diagnosed with paranoid schizophrenia and over time he gradually lost grip on reality with only his brothers keeping him from going completely insane. </a:t>
            </a:r>
          </a:p>
          <a:p>
            <a:r>
              <a:rPr lang="en-GB" dirty="0" smtClean="0"/>
              <a:t>His escalating use of violence was unstoppable, along with Reggie until they were eventually arrested.</a:t>
            </a:r>
          </a:p>
          <a:p>
            <a:r>
              <a:rPr lang="en-GB" dirty="0" smtClean="0"/>
              <a:t>Does this mean that mental illness is related to crime?</a:t>
            </a:r>
          </a:p>
          <a:p>
            <a:r>
              <a:rPr lang="en-GB" dirty="0" smtClean="0"/>
              <a:t>Not necessarily, but it does suggest that mental illness can be conducive to antisocial behaviour at times.</a:t>
            </a:r>
          </a:p>
          <a:p>
            <a:r>
              <a:rPr lang="en-GB" dirty="0" smtClean="0"/>
              <a:t>Mental illness does not cause violence per se, but it does alter our feelings, mood and ability to relate to others. </a:t>
            </a:r>
            <a:endParaRPr lang="en-US" dirty="0" smtClean="0"/>
          </a:p>
          <a:p>
            <a:endParaRPr lang="en-US" dirty="0"/>
          </a:p>
        </p:txBody>
      </p:sp>
    </p:spTree>
    <p:extLst>
      <p:ext uri="{BB962C8B-B14F-4D97-AF65-F5344CB8AC3E}">
        <p14:creationId xmlns:p14="http://schemas.microsoft.com/office/powerpoint/2010/main" val="948073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45383"/>
            <a:ext cx="8686800" cy="1283369"/>
          </a:xfrm>
        </p:spPr>
        <p:txBody>
          <a:bodyPr>
            <a:normAutofit fontScale="90000"/>
          </a:bodyPr>
          <a:lstStyle/>
          <a:p>
            <a:pPr algn="l"/>
            <a:r>
              <a:rPr lang="en-GB" dirty="0" smtClean="0"/>
              <a:t>The criminal mind and Psychopathy: </a:t>
            </a:r>
            <a:r>
              <a:rPr lang="en-GB" dirty="0" smtClean="0">
                <a:solidFill>
                  <a:srgbClr val="FF0000"/>
                </a:solidFill>
              </a:rPr>
              <a:t>Ted Bundy</a:t>
            </a:r>
            <a:endParaRPr lang="en-US" dirty="0">
              <a:solidFill>
                <a:srgbClr val="FF0000"/>
              </a:solidFill>
            </a:endParaRPr>
          </a:p>
        </p:txBody>
      </p:sp>
      <p:sp>
        <p:nvSpPr>
          <p:cNvPr id="3" name="Content Placeholder 2"/>
          <p:cNvSpPr>
            <a:spLocks noGrp="1"/>
          </p:cNvSpPr>
          <p:nvPr>
            <p:ph sz="quarter" idx="13"/>
          </p:nvPr>
        </p:nvSpPr>
        <p:spPr>
          <a:xfrm>
            <a:off x="228600" y="1657350"/>
            <a:ext cx="8686800" cy="3276600"/>
          </a:xfrm>
        </p:spPr>
        <p:txBody>
          <a:bodyPr>
            <a:normAutofit/>
          </a:bodyPr>
          <a:lstStyle/>
          <a:p>
            <a:r>
              <a:rPr lang="en-GB" dirty="0" smtClean="0"/>
              <a:t>A Psychology graduate, working on a suicide hotline crisis centre, Bundy killed 36 females at least, between 1974 and 1978.</a:t>
            </a:r>
          </a:p>
          <a:p>
            <a:r>
              <a:rPr lang="en-GB" dirty="0" smtClean="0"/>
              <a:t>Bundy is also interesting because he sacked his legal defence team and represented himself, taking the centre stage. </a:t>
            </a:r>
          </a:p>
          <a:p>
            <a:r>
              <a:rPr lang="en-GB" dirty="0" smtClean="0"/>
              <a:t>Whilst Carol Anne Boone was testifying as a character witness, he proposed and she accepted. </a:t>
            </a:r>
          </a:p>
          <a:p>
            <a:r>
              <a:rPr lang="en-GB" dirty="0" smtClean="0"/>
              <a:t>Bundy illustrated how he knew right from wrong, but just did not care!</a:t>
            </a:r>
            <a:endParaRPr lang="en-US" dirty="0"/>
          </a:p>
        </p:txBody>
      </p:sp>
    </p:spTree>
    <p:extLst>
      <p:ext uri="{BB962C8B-B14F-4D97-AF65-F5344CB8AC3E}">
        <p14:creationId xmlns:p14="http://schemas.microsoft.com/office/powerpoint/2010/main" val="10978572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Psychopathy.</a:t>
            </a:r>
            <a:endParaRPr lang="en-US" dirty="0"/>
          </a:p>
        </p:txBody>
      </p:sp>
      <p:pic>
        <p:nvPicPr>
          <p:cNvPr id="1027" name="Picture 3"/>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tretch>
            <a:fillRect/>
          </a:stretch>
        </p:blipFill>
        <p:spPr bwMode="auto">
          <a:xfrm>
            <a:off x="2514600" y="590550"/>
            <a:ext cx="2894541" cy="260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32071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Psychopath?</a:t>
            </a:r>
            <a:endParaRPr lang="en-GB" dirty="0"/>
          </a:p>
        </p:txBody>
      </p:sp>
      <p:sp>
        <p:nvSpPr>
          <p:cNvPr id="2" name="Content Placeholder 1"/>
          <p:cNvSpPr>
            <a:spLocks noGrp="1"/>
          </p:cNvSpPr>
          <p:nvPr>
            <p:ph sz="quarter" idx="13"/>
          </p:nvPr>
        </p:nvSpPr>
        <p:spPr/>
        <p:txBody>
          <a:bodyPr/>
          <a:lstStyle/>
          <a:p>
            <a:r>
              <a:rPr lang="en-GB" dirty="0" smtClean="0"/>
              <a:t>A psychopath is </a:t>
            </a:r>
            <a:r>
              <a:rPr lang="en-GB" dirty="0" smtClean="0">
                <a:solidFill>
                  <a:srgbClr val="FF0000"/>
                </a:solidFill>
              </a:rPr>
              <a:t>“</a:t>
            </a:r>
            <a:r>
              <a:rPr lang="en-GB" dirty="0">
                <a:solidFill>
                  <a:srgbClr val="FF0000"/>
                </a:solidFill>
              </a:rPr>
              <a:t>A person with an antisocial personality disorder, manifested in aggressive, perverted, criminal, or amoral </a:t>
            </a:r>
            <a:r>
              <a:rPr lang="en-GB" dirty="0" smtClean="0">
                <a:solidFill>
                  <a:srgbClr val="FF0000"/>
                </a:solidFill>
              </a:rPr>
              <a:t>behaviour </a:t>
            </a:r>
            <a:r>
              <a:rPr lang="en-GB" dirty="0">
                <a:solidFill>
                  <a:srgbClr val="FF0000"/>
                </a:solidFill>
              </a:rPr>
              <a:t>without empathy or </a:t>
            </a:r>
            <a:r>
              <a:rPr lang="en-GB" dirty="0" smtClean="0">
                <a:solidFill>
                  <a:srgbClr val="FF0000"/>
                </a:solidFill>
              </a:rPr>
              <a:t>remorse”.</a:t>
            </a:r>
            <a:r>
              <a:rPr lang="en-GB" dirty="0">
                <a:solidFill>
                  <a:srgbClr val="FF0000"/>
                </a:solidFill>
              </a:rPr>
              <a:t/>
            </a:r>
            <a:br>
              <a:rPr lang="en-GB" dirty="0">
                <a:solidFill>
                  <a:srgbClr val="FF0000"/>
                </a:solidFill>
              </a:rPr>
            </a:br>
            <a:endParaRPr lang="en-GB" dirty="0" smtClean="0">
              <a:solidFill>
                <a:srgbClr val="FF0000"/>
              </a:solidFill>
            </a:endParaRPr>
          </a:p>
        </p:txBody>
      </p:sp>
      <p:pic>
        <p:nvPicPr>
          <p:cNvPr id="512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400" y="2343150"/>
            <a:ext cx="3833091" cy="197643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08986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38400" y="4019550"/>
            <a:ext cx="6512511" cy="857250"/>
          </a:xfrm>
        </p:spPr>
        <p:txBody>
          <a:bodyPr/>
          <a:lstStyle/>
          <a:p>
            <a:r>
              <a:rPr lang="en-GB" dirty="0" smtClean="0"/>
              <a:t>DSM 5</a:t>
            </a:r>
            <a:endParaRPr lang="en-GB" dirty="0"/>
          </a:p>
        </p:txBody>
      </p:sp>
      <p:sp>
        <p:nvSpPr>
          <p:cNvPr id="2" name="Content Placeholder 1"/>
          <p:cNvSpPr>
            <a:spLocks noGrp="1"/>
          </p:cNvSpPr>
          <p:nvPr>
            <p:ph sz="quarter" idx="13"/>
          </p:nvPr>
        </p:nvSpPr>
        <p:spPr>
          <a:xfrm>
            <a:off x="685800" y="548640"/>
            <a:ext cx="7848600" cy="3775710"/>
          </a:xfrm>
        </p:spPr>
        <p:txBody>
          <a:bodyPr>
            <a:normAutofit/>
          </a:bodyPr>
          <a:lstStyle/>
          <a:p>
            <a:r>
              <a:rPr lang="en-GB" dirty="0" smtClean="0"/>
              <a:t>It is now recognised as one of five dimensions for a personality disorder and has been described as</a:t>
            </a:r>
          </a:p>
          <a:p>
            <a:pPr marL="45720" indent="0">
              <a:buNone/>
            </a:pPr>
            <a:endParaRPr lang="en-GB" dirty="0"/>
          </a:p>
          <a:p>
            <a:pPr marL="45720" indent="0">
              <a:buNone/>
            </a:pPr>
            <a:endParaRPr lang="en-GB" dirty="0" smtClean="0"/>
          </a:p>
          <a:p>
            <a:r>
              <a:rPr lang="en-GB" dirty="0"/>
              <a:t> </a:t>
            </a:r>
            <a:r>
              <a:rPr lang="en-GB" dirty="0" smtClean="0"/>
              <a:t> `single most important clinical construct in  the criminal justice system` (Hare, 1996)</a:t>
            </a:r>
          </a:p>
          <a:p>
            <a:endParaRPr lang="en-GB" dirty="0"/>
          </a:p>
          <a:p>
            <a:r>
              <a:rPr lang="en-GB" dirty="0" smtClean="0"/>
              <a:t>  `the most important forensic concept of the early twenty first century` (Patrick, 2006)</a:t>
            </a:r>
            <a:endParaRPr lang="en-GB" dirty="0"/>
          </a:p>
        </p:txBody>
      </p:sp>
    </p:spTree>
    <p:extLst>
      <p:ext uri="{BB962C8B-B14F-4D97-AF65-F5344CB8AC3E}">
        <p14:creationId xmlns:p14="http://schemas.microsoft.com/office/powerpoint/2010/main" val="37196353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l"/>
            <a:r>
              <a:rPr lang="en-GB" dirty="0" smtClean="0"/>
              <a:t>Characteristics of a Psychopath </a:t>
            </a:r>
            <a:endParaRPr lang="en-GB" dirty="0"/>
          </a:p>
        </p:txBody>
      </p:sp>
      <p:sp>
        <p:nvSpPr>
          <p:cNvPr id="2" name="Content Placeholder 1"/>
          <p:cNvSpPr>
            <a:spLocks noGrp="1"/>
          </p:cNvSpPr>
          <p:nvPr>
            <p:ph sz="quarter" idx="13"/>
          </p:nvPr>
        </p:nvSpPr>
        <p:spPr/>
        <p:txBody>
          <a:bodyPr>
            <a:normAutofit fontScale="92500" lnSpcReduction="10000"/>
          </a:bodyPr>
          <a:lstStyle/>
          <a:p>
            <a:r>
              <a:rPr lang="en-GB" dirty="0" smtClean="0"/>
              <a:t>Hare (1999) </a:t>
            </a:r>
            <a:r>
              <a:rPr lang="en-GB" dirty="0"/>
              <a:t>describes psychopaths as arrogant, callous, dominant, superficial and manipulative. </a:t>
            </a:r>
            <a:endParaRPr lang="en-GB" dirty="0" smtClean="0"/>
          </a:p>
          <a:p>
            <a:r>
              <a:rPr lang="en-GB" dirty="0" smtClean="0"/>
              <a:t>They </a:t>
            </a:r>
            <a:r>
              <a:rPr lang="en-GB" dirty="0"/>
              <a:t>are short-tempered, unable to form strong emotional relationships and are lacking in empathy, guilt or remorse. </a:t>
            </a:r>
            <a:endParaRPr lang="en-GB" dirty="0" smtClean="0"/>
          </a:p>
          <a:p>
            <a:r>
              <a:rPr lang="en-GB" dirty="0" smtClean="0"/>
              <a:t>The </a:t>
            </a:r>
            <a:r>
              <a:rPr lang="en-GB" dirty="0"/>
              <a:t>personality traits of psychopaths lead to socially deviant lifestyles typified by irresponsible impulsive behaviours. </a:t>
            </a:r>
          </a:p>
          <a:p>
            <a:endParaRPr lang="en-GB" dirty="0"/>
          </a:p>
        </p:txBody>
      </p:sp>
    </p:spTree>
    <p:extLst>
      <p:ext uri="{BB962C8B-B14F-4D97-AF65-F5344CB8AC3E}">
        <p14:creationId xmlns:p14="http://schemas.microsoft.com/office/powerpoint/2010/main" val="40007377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0" y="4019550"/>
            <a:ext cx="6512511" cy="857250"/>
          </a:xfrm>
        </p:spPr>
        <p:txBody>
          <a:bodyPr/>
          <a:lstStyle/>
          <a:p>
            <a:r>
              <a:rPr lang="en-GB" dirty="0" smtClean="0"/>
              <a:t>Some facts…</a:t>
            </a:r>
            <a:endParaRPr lang="en-GB" dirty="0"/>
          </a:p>
        </p:txBody>
      </p:sp>
      <p:sp>
        <p:nvSpPr>
          <p:cNvPr id="2" name="Content Placeholder 1"/>
          <p:cNvSpPr>
            <a:spLocks noGrp="1"/>
          </p:cNvSpPr>
          <p:nvPr>
            <p:ph sz="quarter" idx="13"/>
          </p:nvPr>
        </p:nvSpPr>
        <p:spPr>
          <a:xfrm>
            <a:off x="609600" y="548640"/>
            <a:ext cx="7772400" cy="3089910"/>
          </a:xfrm>
        </p:spPr>
        <p:txBody>
          <a:bodyPr>
            <a:normAutofit/>
          </a:bodyPr>
          <a:lstStyle/>
          <a:p>
            <a:r>
              <a:rPr lang="en-GB" dirty="0"/>
              <a:t>Psychopaths make up </a:t>
            </a:r>
            <a:r>
              <a:rPr lang="en-GB" dirty="0" smtClean="0"/>
              <a:t>about </a:t>
            </a:r>
            <a:r>
              <a:rPr lang="en-GB" dirty="0" smtClean="0">
                <a:solidFill>
                  <a:srgbClr val="FF0000"/>
                </a:solidFill>
              </a:rPr>
              <a:t>1%</a:t>
            </a:r>
            <a:r>
              <a:rPr lang="en-GB" dirty="0" smtClean="0"/>
              <a:t> of </a:t>
            </a:r>
            <a:r>
              <a:rPr lang="en-GB" dirty="0"/>
              <a:t>the total population, but around </a:t>
            </a:r>
            <a:r>
              <a:rPr lang="en-GB" dirty="0" smtClean="0"/>
              <a:t> </a:t>
            </a:r>
            <a:r>
              <a:rPr lang="en-GB" dirty="0" smtClean="0">
                <a:solidFill>
                  <a:srgbClr val="FF0000"/>
                </a:solidFill>
              </a:rPr>
              <a:t>15-20% </a:t>
            </a:r>
            <a:r>
              <a:rPr lang="en-GB" dirty="0" smtClean="0"/>
              <a:t>of </a:t>
            </a:r>
            <a:r>
              <a:rPr lang="en-GB" dirty="0"/>
              <a:t>the prison </a:t>
            </a:r>
            <a:r>
              <a:rPr lang="en-GB" dirty="0" smtClean="0"/>
              <a:t>population.</a:t>
            </a:r>
          </a:p>
          <a:p>
            <a:r>
              <a:rPr lang="en-GB" dirty="0" smtClean="0"/>
              <a:t>Psychopathy differs from normal criminal behaviour. These individuals display predatory behaviour </a:t>
            </a:r>
            <a:r>
              <a:rPr lang="en-GB" dirty="0"/>
              <a:t>whilst being </a:t>
            </a:r>
            <a:r>
              <a:rPr lang="en-GB" dirty="0" smtClean="0"/>
              <a:t>charming, manipulative but without conscience.</a:t>
            </a:r>
          </a:p>
          <a:p>
            <a:r>
              <a:rPr lang="en-GB" dirty="0" smtClean="0"/>
              <a:t>Their crime scene and post offence behaviour will differ from non psychopaths committing the same offences.</a:t>
            </a:r>
          </a:p>
          <a:p>
            <a:endParaRPr lang="en-GB" dirty="0"/>
          </a:p>
          <a:p>
            <a:pPr marL="109728" indent="0">
              <a:buNone/>
            </a:pPr>
            <a:endParaRPr lang="en-GB" dirty="0" smtClean="0"/>
          </a:p>
        </p:txBody>
      </p:sp>
    </p:spTree>
    <p:extLst>
      <p:ext uri="{BB962C8B-B14F-4D97-AF65-F5344CB8AC3E}">
        <p14:creationId xmlns:p14="http://schemas.microsoft.com/office/powerpoint/2010/main" val="26111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228600" y="590550"/>
            <a:ext cx="8686800" cy="3886200"/>
          </a:xfrm>
        </p:spPr>
        <p:txBody>
          <a:bodyPr>
            <a:normAutofit/>
          </a:bodyPr>
          <a:lstStyle/>
          <a:p>
            <a:r>
              <a:rPr lang="en-GB" dirty="0" smtClean="0"/>
              <a:t>20% of male and female inmates are psychopaths.</a:t>
            </a:r>
          </a:p>
          <a:p>
            <a:r>
              <a:rPr lang="en-GB" dirty="0" smtClean="0"/>
              <a:t>Yet, psychopaths are responsible for 50% or more of serious crime.</a:t>
            </a:r>
          </a:p>
          <a:p>
            <a:r>
              <a:rPr lang="en-GB" dirty="0" smtClean="0"/>
              <a:t>44% of offenders who kill law enforcement officers are psychopaths.</a:t>
            </a:r>
          </a:p>
          <a:p>
            <a:r>
              <a:rPr lang="en-GB" dirty="0" smtClean="0"/>
              <a:t>The violence of non psychopaths occurs as a response to emotion or intense events whereas in psychopathy the violence is goal directed.</a:t>
            </a:r>
          </a:p>
          <a:p>
            <a:r>
              <a:rPr lang="en-GB" dirty="0" smtClean="0"/>
              <a:t>Two thirds of their victims are women.      (Howitt, 2015).</a:t>
            </a:r>
            <a:endParaRPr lang="en-GB" dirty="0"/>
          </a:p>
        </p:txBody>
      </p:sp>
    </p:spTree>
    <p:extLst>
      <p:ext uri="{BB962C8B-B14F-4D97-AF65-F5344CB8AC3E}">
        <p14:creationId xmlns:p14="http://schemas.microsoft.com/office/powerpoint/2010/main" val="4136436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095750"/>
            <a:ext cx="7924803" cy="857250"/>
          </a:xfrm>
        </p:spPr>
        <p:txBody>
          <a:bodyPr/>
          <a:lstStyle/>
          <a:p>
            <a:pPr algn="l"/>
            <a:r>
              <a:rPr lang="en-GB" dirty="0" err="1" smtClean="0">
                <a:solidFill>
                  <a:schemeClr val="tx1"/>
                </a:solidFill>
              </a:rPr>
              <a:t>Cleckley</a:t>
            </a:r>
            <a:r>
              <a:rPr lang="en-GB" dirty="0" smtClean="0">
                <a:solidFill>
                  <a:schemeClr val="tx1"/>
                </a:solidFill>
              </a:rPr>
              <a:t> (1964, 1976)</a:t>
            </a:r>
            <a:endParaRPr lang="en-GB" dirty="0">
              <a:solidFill>
                <a:schemeClr val="tx1"/>
              </a:solidFill>
            </a:endParaRPr>
          </a:p>
        </p:txBody>
      </p:sp>
      <p:sp>
        <p:nvSpPr>
          <p:cNvPr id="3" name="Content Placeholder 2"/>
          <p:cNvSpPr>
            <a:spLocks noGrp="1"/>
          </p:cNvSpPr>
          <p:nvPr>
            <p:ph sz="quarter" idx="13"/>
          </p:nvPr>
        </p:nvSpPr>
        <p:spPr>
          <a:xfrm>
            <a:off x="609600" y="742950"/>
            <a:ext cx="7924800" cy="3200400"/>
          </a:xfrm>
        </p:spPr>
        <p:txBody>
          <a:bodyPr>
            <a:normAutofit fontScale="92500" lnSpcReduction="20000"/>
          </a:bodyPr>
          <a:lstStyle/>
          <a:p>
            <a:r>
              <a:rPr lang="en-GB" dirty="0" smtClean="0"/>
              <a:t>Recorded characteristics noted by psychologists working with psychopaths:</a:t>
            </a:r>
          </a:p>
          <a:p>
            <a:pPr marL="45720" indent="0">
              <a:buNone/>
            </a:pPr>
            <a:endParaRPr lang="en-GB" dirty="0" smtClean="0"/>
          </a:p>
          <a:p>
            <a:r>
              <a:rPr lang="en-GB" dirty="0" smtClean="0"/>
              <a:t>Lack of guilt/remorse.</a:t>
            </a:r>
          </a:p>
          <a:p>
            <a:r>
              <a:rPr lang="en-GB" dirty="0" smtClean="0"/>
              <a:t>Egocentricity.</a:t>
            </a:r>
          </a:p>
          <a:p>
            <a:r>
              <a:rPr lang="en-GB" dirty="0" smtClean="0"/>
              <a:t>Impulsiveness.</a:t>
            </a:r>
          </a:p>
          <a:p>
            <a:r>
              <a:rPr lang="en-GB" dirty="0" smtClean="0"/>
              <a:t>Inability to form close relationships.</a:t>
            </a:r>
          </a:p>
          <a:p>
            <a:r>
              <a:rPr lang="en-GB" dirty="0" smtClean="0"/>
              <a:t>Failure to learn from experience.</a:t>
            </a:r>
          </a:p>
          <a:p>
            <a:r>
              <a:rPr lang="en-GB" dirty="0" smtClean="0"/>
              <a:t>Emotionally and socially empty. </a:t>
            </a:r>
            <a:endParaRPr lang="en-GB" dirty="0"/>
          </a:p>
        </p:txBody>
      </p:sp>
    </p:spTree>
    <p:extLst>
      <p:ext uri="{BB962C8B-B14F-4D97-AF65-F5344CB8AC3E}">
        <p14:creationId xmlns:p14="http://schemas.microsoft.com/office/powerpoint/2010/main" val="1639450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714750"/>
            <a:ext cx="8229600" cy="857250"/>
          </a:xfrm>
        </p:spPr>
        <p:txBody>
          <a:bodyPr>
            <a:noAutofit/>
          </a:bodyPr>
          <a:lstStyle/>
          <a:p>
            <a:pPr algn="l"/>
            <a:r>
              <a:rPr lang="en-GB" sz="3600" dirty="0" smtClean="0"/>
              <a:t>Later, </a:t>
            </a:r>
            <a:r>
              <a:rPr lang="en-GB" sz="3600" dirty="0" smtClean="0">
                <a:solidFill>
                  <a:srgbClr val="00B0F0"/>
                </a:solidFill>
              </a:rPr>
              <a:t>Hare (1980) </a:t>
            </a:r>
            <a:r>
              <a:rPr lang="en-GB" sz="3600" dirty="0" smtClean="0"/>
              <a:t>using </a:t>
            </a:r>
            <a:r>
              <a:rPr lang="en-GB" sz="3600" dirty="0" err="1" smtClean="0"/>
              <a:t>Cleckley`s</a:t>
            </a:r>
            <a:r>
              <a:rPr lang="en-GB" sz="3600" dirty="0" smtClean="0"/>
              <a:t> work identified:</a:t>
            </a:r>
            <a:endParaRPr lang="en-GB" sz="3600" dirty="0"/>
          </a:p>
        </p:txBody>
      </p:sp>
      <p:sp>
        <p:nvSpPr>
          <p:cNvPr id="3" name="Content Placeholder 2"/>
          <p:cNvSpPr>
            <a:spLocks noGrp="1"/>
          </p:cNvSpPr>
          <p:nvPr>
            <p:ph sz="quarter" idx="13"/>
          </p:nvPr>
        </p:nvSpPr>
        <p:spPr>
          <a:xfrm>
            <a:off x="609600" y="548640"/>
            <a:ext cx="7924800" cy="2861310"/>
          </a:xfrm>
        </p:spPr>
        <p:txBody>
          <a:bodyPr>
            <a:normAutofit lnSpcReduction="10000"/>
          </a:bodyPr>
          <a:lstStyle/>
          <a:p>
            <a:r>
              <a:rPr lang="en-GB" b="1" dirty="0" smtClean="0"/>
              <a:t>Five factors describing a typical psychopath:</a:t>
            </a:r>
          </a:p>
          <a:p>
            <a:r>
              <a:rPr lang="en-GB" dirty="0" smtClean="0"/>
              <a:t>An inability to develop warm empathic relationships.</a:t>
            </a:r>
          </a:p>
          <a:p>
            <a:r>
              <a:rPr lang="en-GB" dirty="0" smtClean="0"/>
              <a:t>An unstable lifestyle.</a:t>
            </a:r>
          </a:p>
          <a:p>
            <a:r>
              <a:rPr lang="en-GB" dirty="0" smtClean="0"/>
              <a:t>An inability to accept responsibility for antisocial behaviour.</a:t>
            </a:r>
          </a:p>
          <a:p>
            <a:r>
              <a:rPr lang="en-GB" dirty="0" smtClean="0"/>
              <a:t>An absence of intellectual and psychiatric problems.</a:t>
            </a:r>
          </a:p>
          <a:p>
            <a:r>
              <a:rPr lang="en-GB" dirty="0" smtClean="0"/>
              <a:t>Weak behavioural control.</a:t>
            </a:r>
            <a:endParaRPr lang="en-GB" dirty="0"/>
          </a:p>
        </p:txBody>
      </p:sp>
    </p:spTree>
    <p:extLst>
      <p:ext uri="{BB962C8B-B14F-4D97-AF65-F5344CB8AC3E}">
        <p14:creationId xmlns:p14="http://schemas.microsoft.com/office/powerpoint/2010/main" val="24659005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714750"/>
            <a:ext cx="7924803" cy="857250"/>
          </a:xfrm>
        </p:spPr>
        <p:txBody>
          <a:bodyPr>
            <a:noAutofit/>
          </a:bodyPr>
          <a:lstStyle/>
          <a:p>
            <a:pPr algn="l"/>
            <a:r>
              <a:rPr lang="en-GB" sz="3600" dirty="0" smtClean="0"/>
              <a:t>This led to the revised psychopathy checklist: </a:t>
            </a:r>
            <a:r>
              <a:rPr lang="en-GB" sz="3600" dirty="0" smtClean="0">
                <a:solidFill>
                  <a:srgbClr val="00B0F0"/>
                </a:solidFill>
              </a:rPr>
              <a:t>PCL-R</a:t>
            </a:r>
            <a:endParaRPr lang="en-GB" sz="3600" dirty="0">
              <a:solidFill>
                <a:srgbClr val="00B0F0"/>
              </a:solidFill>
            </a:endParaRPr>
          </a:p>
        </p:txBody>
      </p:sp>
      <p:sp>
        <p:nvSpPr>
          <p:cNvPr id="4" name="Content Placeholder 3"/>
          <p:cNvSpPr>
            <a:spLocks noGrp="1"/>
          </p:cNvSpPr>
          <p:nvPr>
            <p:ph sz="quarter" idx="13"/>
          </p:nvPr>
        </p:nvSpPr>
        <p:spPr>
          <a:xfrm>
            <a:off x="381000" y="438150"/>
            <a:ext cx="4108703" cy="3124199"/>
          </a:xfrm>
        </p:spPr>
        <p:txBody>
          <a:bodyPr>
            <a:normAutofit fontScale="77500" lnSpcReduction="20000"/>
          </a:bodyPr>
          <a:lstStyle/>
          <a:p>
            <a:r>
              <a:rPr lang="en-GB" dirty="0" smtClean="0"/>
              <a:t>Superficial charm</a:t>
            </a:r>
          </a:p>
          <a:p>
            <a:r>
              <a:rPr lang="en-GB" dirty="0" smtClean="0"/>
              <a:t>Grandiose sense of self worth</a:t>
            </a:r>
          </a:p>
          <a:p>
            <a:r>
              <a:rPr lang="en-GB" dirty="0" smtClean="0"/>
              <a:t>Need for stimulation</a:t>
            </a:r>
          </a:p>
          <a:p>
            <a:r>
              <a:rPr lang="en-GB" dirty="0" smtClean="0"/>
              <a:t>Pathological lying</a:t>
            </a:r>
          </a:p>
          <a:p>
            <a:r>
              <a:rPr lang="en-GB" dirty="0" smtClean="0"/>
              <a:t>Manipulative</a:t>
            </a:r>
          </a:p>
          <a:p>
            <a:r>
              <a:rPr lang="en-GB" dirty="0" smtClean="0"/>
              <a:t>Lack of remorse/guilt</a:t>
            </a:r>
          </a:p>
          <a:p>
            <a:r>
              <a:rPr lang="en-GB" dirty="0" smtClean="0"/>
              <a:t>No emotional depth</a:t>
            </a:r>
          </a:p>
          <a:p>
            <a:r>
              <a:rPr lang="en-GB" dirty="0" smtClean="0"/>
              <a:t>Callous </a:t>
            </a:r>
          </a:p>
          <a:p>
            <a:r>
              <a:rPr lang="en-GB" dirty="0" smtClean="0"/>
              <a:t>Parasitic lifestyle</a:t>
            </a:r>
          </a:p>
          <a:p>
            <a:r>
              <a:rPr lang="en-GB" dirty="0" smtClean="0"/>
              <a:t>Poor behavioural control</a:t>
            </a:r>
            <a:endParaRPr lang="en-GB" dirty="0"/>
          </a:p>
        </p:txBody>
      </p:sp>
      <p:sp>
        <p:nvSpPr>
          <p:cNvPr id="5" name="Content Placeholder 4"/>
          <p:cNvSpPr>
            <a:spLocks noGrp="1"/>
          </p:cNvSpPr>
          <p:nvPr>
            <p:ph sz="quarter" idx="14"/>
          </p:nvPr>
        </p:nvSpPr>
        <p:spPr>
          <a:xfrm>
            <a:off x="3962400" y="438150"/>
            <a:ext cx="4953000" cy="3693858"/>
          </a:xfrm>
        </p:spPr>
        <p:txBody>
          <a:bodyPr>
            <a:normAutofit fontScale="77500" lnSpcReduction="20000"/>
          </a:bodyPr>
          <a:lstStyle/>
          <a:p>
            <a:r>
              <a:rPr lang="en-GB" dirty="0" smtClean="0"/>
              <a:t>Promiscuous behaviour</a:t>
            </a:r>
          </a:p>
          <a:p>
            <a:r>
              <a:rPr lang="en-GB" dirty="0" smtClean="0"/>
              <a:t>Early behavioural problems</a:t>
            </a:r>
          </a:p>
          <a:p>
            <a:r>
              <a:rPr lang="en-GB" dirty="0" smtClean="0"/>
              <a:t>Lack of long term planning</a:t>
            </a:r>
          </a:p>
          <a:p>
            <a:r>
              <a:rPr lang="en-GB" dirty="0" smtClean="0"/>
              <a:t>Impulsive</a:t>
            </a:r>
          </a:p>
          <a:p>
            <a:r>
              <a:rPr lang="en-GB" dirty="0" smtClean="0"/>
              <a:t>Irresponsible</a:t>
            </a:r>
          </a:p>
          <a:p>
            <a:r>
              <a:rPr lang="en-GB" dirty="0" smtClean="0"/>
              <a:t>Failure to accept responsibility for own actions</a:t>
            </a:r>
          </a:p>
          <a:p>
            <a:r>
              <a:rPr lang="en-GB" dirty="0" smtClean="0"/>
              <a:t>Frequent marital failures</a:t>
            </a:r>
          </a:p>
          <a:p>
            <a:r>
              <a:rPr lang="en-GB" dirty="0" smtClean="0"/>
              <a:t>Delinquent as a juvenile </a:t>
            </a:r>
          </a:p>
          <a:p>
            <a:r>
              <a:rPr lang="en-GB" dirty="0" smtClean="0"/>
              <a:t>Poor record on probation or other conditional release</a:t>
            </a:r>
          </a:p>
          <a:p>
            <a:r>
              <a:rPr lang="en-GB" dirty="0" smtClean="0"/>
              <a:t>Versatile as a criminal</a:t>
            </a:r>
          </a:p>
          <a:p>
            <a:endParaRPr lang="en-GB" dirty="0"/>
          </a:p>
        </p:txBody>
      </p:sp>
    </p:spTree>
    <p:extLst>
      <p:ext uri="{BB962C8B-B14F-4D97-AF65-F5344CB8AC3E}">
        <p14:creationId xmlns:p14="http://schemas.microsoft.com/office/powerpoint/2010/main" val="10717549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438151"/>
            <a:ext cx="8229600" cy="4067318"/>
          </a:xfrm>
        </p:spPr>
        <p:txBody>
          <a:bodyPr>
            <a:noAutofit/>
          </a:bodyPr>
          <a:lstStyle/>
          <a:p>
            <a:r>
              <a:rPr lang="en-GB" sz="2000" dirty="0" smtClean="0"/>
              <a:t>Psychopaths appear in business, politics, law, government, academia; however, they are often misdiagnosed, minimised or explained by their occupation (wrongly). </a:t>
            </a:r>
            <a:r>
              <a:rPr lang="en-GB" sz="2000" dirty="0" err="1" smtClean="0"/>
              <a:t>Babiak</a:t>
            </a:r>
            <a:r>
              <a:rPr lang="en-GB" sz="2000" dirty="0" smtClean="0"/>
              <a:t> (1995) </a:t>
            </a:r>
            <a:r>
              <a:rPr lang="en-GB" sz="2000" dirty="0" err="1" smtClean="0"/>
              <a:t>Babiak</a:t>
            </a:r>
            <a:r>
              <a:rPr lang="en-GB" sz="2000" dirty="0" smtClean="0"/>
              <a:t> &amp; Hare (2006).</a:t>
            </a:r>
          </a:p>
          <a:p>
            <a:r>
              <a:rPr lang="en-GB" sz="2000" dirty="0" smtClean="0">
                <a:solidFill>
                  <a:srgbClr val="00B0F0"/>
                </a:solidFill>
              </a:rPr>
              <a:t>The PCL-R:</a:t>
            </a:r>
          </a:p>
          <a:p>
            <a:r>
              <a:rPr lang="en-GB" sz="2000" dirty="0" smtClean="0"/>
              <a:t>20 items scored 0-2, max score of 40, 30 being point of psychopathy, corporate psychopaths mid 20`s a sexual deviant being higher 30+ and non psychopaths scoring 5-6 on average.</a:t>
            </a:r>
          </a:p>
          <a:p>
            <a:r>
              <a:rPr lang="en-GB" sz="2000" dirty="0" smtClean="0"/>
              <a:t>Whilst it appears to be a continuum, all traits are present to a matter of degree.</a:t>
            </a:r>
            <a:endParaRPr lang="en-GB" sz="2000" dirty="0"/>
          </a:p>
        </p:txBody>
      </p:sp>
    </p:spTree>
    <p:extLst>
      <p:ext uri="{BB962C8B-B14F-4D97-AF65-F5344CB8AC3E}">
        <p14:creationId xmlns:p14="http://schemas.microsoft.com/office/powerpoint/2010/main" val="34875948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457200" y="249492"/>
            <a:ext cx="8229600" cy="4536504"/>
          </a:xfrm>
        </p:spPr>
        <p:txBody>
          <a:bodyPr>
            <a:normAutofit fontScale="92500"/>
          </a:bodyPr>
          <a:lstStyle/>
          <a:p>
            <a:endParaRPr lang="en-GB" dirty="0" smtClean="0"/>
          </a:p>
          <a:p>
            <a:r>
              <a:rPr lang="en-GB" dirty="0" smtClean="0"/>
              <a:t>When it comes to young people, there is a  major problem. The PCL-R is not applicable, therefore the PCL-YV has been developed for people aged 13-18 years of age. Also for 6 years and over a measure of ASPD &amp; CPS have been devised with preliminary research supporting the existence of the 2 factor model.</a:t>
            </a:r>
          </a:p>
          <a:p>
            <a:pPr>
              <a:buNone/>
            </a:pPr>
            <a:endParaRPr lang="en-GB" dirty="0" smtClean="0"/>
          </a:p>
          <a:p>
            <a:r>
              <a:rPr lang="en-GB" dirty="0" smtClean="0"/>
              <a:t>More recent research, </a:t>
            </a:r>
            <a:r>
              <a:rPr lang="en-GB" dirty="0" err="1" smtClean="0"/>
              <a:t>Stouthamer-Loeber</a:t>
            </a:r>
            <a:r>
              <a:rPr lang="en-GB" dirty="0" smtClean="0"/>
              <a:t> (2007) has provided evidence for the stability of diagnosis from adolescence to adult.</a:t>
            </a:r>
          </a:p>
          <a:p>
            <a:r>
              <a:rPr lang="en-GB" dirty="0" smtClean="0"/>
              <a:t>Major potential problem though...</a:t>
            </a:r>
          </a:p>
          <a:p>
            <a:r>
              <a:rPr lang="en-GB" dirty="0" smtClean="0"/>
              <a:t>Labelling, treatment, death penalty, juries decisions etc.</a:t>
            </a:r>
            <a:endParaRPr lang="en-GB" dirty="0"/>
          </a:p>
        </p:txBody>
      </p:sp>
    </p:spTree>
    <p:extLst>
      <p:ext uri="{BB962C8B-B14F-4D97-AF65-F5344CB8AC3E}">
        <p14:creationId xmlns:p14="http://schemas.microsoft.com/office/powerpoint/2010/main" val="17017986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095750"/>
            <a:ext cx="8001003" cy="857250"/>
          </a:xfrm>
        </p:spPr>
        <p:txBody>
          <a:bodyPr/>
          <a:lstStyle/>
          <a:p>
            <a:pPr algn="l"/>
            <a:r>
              <a:rPr lang="en-GB" dirty="0" smtClean="0"/>
              <a:t>Evidence for the PCL-R</a:t>
            </a:r>
            <a:endParaRPr lang="en-GB" dirty="0"/>
          </a:p>
        </p:txBody>
      </p:sp>
      <p:sp>
        <p:nvSpPr>
          <p:cNvPr id="3" name="Content Placeholder 2"/>
          <p:cNvSpPr>
            <a:spLocks noGrp="1"/>
          </p:cNvSpPr>
          <p:nvPr>
            <p:ph sz="quarter" idx="13"/>
          </p:nvPr>
        </p:nvSpPr>
        <p:spPr>
          <a:xfrm>
            <a:off x="304800" y="548640"/>
            <a:ext cx="8610600" cy="3470910"/>
          </a:xfrm>
        </p:spPr>
        <p:txBody>
          <a:bodyPr>
            <a:normAutofit/>
          </a:bodyPr>
          <a:lstStyle/>
          <a:p>
            <a:r>
              <a:rPr lang="en-GB" dirty="0"/>
              <a:t>Given to 1,200 male prisoners in UK Canada &amp; US: high construct validity, leading to the conclusion that psychopathy consists of 2 factors: personality and antisocial/criminal activity.</a:t>
            </a:r>
          </a:p>
          <a:p>
            <a:r>
              <a:rPr lang="en-GB" dirty="0"/>
              <a:t>Must have however, higher than average scores on both factors to receive diagnosis</a:t>
            </a:r>
            <a:r>
              <a:rPr lang="en-GB" dirty="0" smtClean="0"/>
              <a:t>.</a:t>
            </a:r>
          </a:p>
          <a:p>
            <a:r>
              <a:rPr lang="en-GB" dirty="0">
                <a:solidFill>
                  <a:srgbClr val="FF0000"/>
                </a:solidFill>
              </a:rPr>
              <a:t>I in every 200 gets a perfect score of 40.</a:t>
            </a:r>
          </a:p>
          <a:p>
            <a:r>
              <a:rPr lang="en-GB" dirty="0"/>
              <a:t> Aside from this</a:t>
            </a:r>
            <a:r>
              <a:rPr lang="en-GB" dirty="0" smtClean="0"/>
              <a:t>, </a:t>
            </a:r>
            <a:r>
              <a:rPr lang="en-GB" dirty="0"/>
              <a:t>research using the MMPI to study profiles of psychopaths </a:t>
            </a:r>
            <a:r>
              <a:rPr lang="en-GB" dirty="0" smtClean="0"/>
              <a:t>resulted in a </a:t>
            </a:r>
            <a:r>
              <a:rPr lang="en-GB" dirty="0"/>
              <a:t>distinction between primary and secondary psychopathy:</a:t>
            </a:r>
          </a:p>
          <a:p>
            <a:endParaRPr lang="en-GB" dirty="0" smtClean="0"/>
          </a:p>
          <a:p>
            <a:endParaRPr lang="en-GB" dirty="0"/>
          </a:p>
          <a:p>
            <a:endParaRPr lang="en-GB" dirty="0"/>
          </a:p>
        </p:txBody>
      </p:sp>
    </p:spTree>
    <p:extLst>
      <p:ext uri="{BB962C8B-B14F-4D97-AF65-F5344CB8AC3E}">
        <p14:creationId xmlns:p14="http://schemas.microsoft.com/office/powerpoint/2010/main" val="30192092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smtClean="0">
                <a:solidFill>
                  <a:srgbClr val="00B0F0"/>
                </a:solidFill>
              </a:rPr>
              <a:t>primary</a:t>
            </a:r>
            <a:endParaRPr lang="en-GB" dirty="0">
              <a:solidFill>
                <a:srgbClr val="00B0F0"/>
              </a:solidFill>
            </a:endParaRPr>
          </a:p>
        </p:txBody>
      </p:sp>
      <p:sp>
        <p:nvSpPr>
          <p:cNvPr id="7" name="Content Placeholder 6"/>
          <p:cNvSpPr>
            <a:spLocks noGrp="1"/>
          </p:cNvSpPr>
          <p:nvPr>
            <p:ph sz="half" idx="2"/>
          </p:nvPr>
        </p:nvSpPr>
        <p:spPr/>
        <p:txBody>
          <a:bodyPr/>
          <a:lstStyle/>
          <a:p>
            <a:r>
              <a:rPr lang="en-GB" dirty="0" smtClean="0"/>
              <a:t>High levels of hostility</a:t>
            </a:r>
          </a:p>
          <a:p>
            <a:r>
              <a:rPr lang="en-GB" dirty="0" smtClean="0"/>
              <a:t>Low levels of anxiety</a:t>
            </a:r>
          </a:p>
          <a:p>
            <a:r>
              <a:rPr lang="en-GB" dirty="0" smtClean="0"/>
              <a:t>Few psychiatric problems</a:t>
            </a:r>
            <a:endParaRPr lang="en-GB" dirty="0"/>
          </a:p>
        </p:txBody>
      </p:sp>
      <p:sp>
        <p:nvSpPr>
          <p:cNvPr id="8" name="Text Placeholder 7"/>
          <p:cNvSpPr>
            <a:spLocks noGrp="1"/>
          </p:cNvSpPr>
          <p:nvPr>
            <p:ph type="body" sz="quarter" idx="3"/>
          </p:nvPr>
        </p:nvSpPr>
        <p:spPr/>
        <p:txBody>
          <a:bodyPr/>
          <a:lstStyle/>
          <a:p>
            <a:r>
              <a:rPr lang="en-GB" dirty="0" smtClean="0">
                <a:solidFill>
                  <a:srgbClr val="FF0000"/>
                </a:solidFill>
              </a:rPr>
              <a:t>secondary</a:t>
            </a:r>
            <a:endParaRPr lang="en-GB" dirty="0">
              <a:solidFill>
                <a:srgbClr val="FF0000"/>
              </a:solidFill>
            </a:endParaRPr>
          </a:p>
        </p:txBody>
      </p:sp>
      <p:sp>
        <p:nvSpPr>
          <p:cNvPr id="9" name="Content Placeholder 8"/>
          <p:cNvSpPr>
            <a:spLocks noGrp="1"/>
          </p:cNvSpPr>
          <p:nvPr>
            <p:ph sz="quarter" idx="4"/>
          </p:nvPr>
        </p:nvSpPr>
        <p:spPr/>
        <p:txBody>
          <a:bodyPr/>
          <a:lstStyle/>
          <a:p>
            <a:r>
              <a:rPr lang="en-GB" dirty="0" smtClean="0"/>
              <a:t>Display high levels of hostility</a:t>
            </a:r>
          </a:p>
          <a:p>
            <a:r>
              <a:rPr lang="en-GB" dirty="0" smtClean="0"/>
              <a:t>High levels of anxiety</a:t>
            </a:r>
          </a:p>
          <a:p>
            <a:r>
              <a:rPr lang="en-GB" dirty="0" smtClean="0"/>
              <a:t>High levels of guilt</a:t>
            </a:r>
          </a:p>
          <a:p>
            <a:r>
              <a:rPr lang="en-GB" dirty="0" smtClean="0"/>
              <a:t>High levels of psychiatric problems</a:t>
            </a:r>
            <a:endParaRPr lang="en-GB" dirty="0"/>
          </a:p>
        </p:txBody>
      </p:sp>
      <p:sp>
        <p:nvSpPr>
          <p:cNvPr id="2" name="Title 1"/>
          <p:cNvSpPr>
            <a:spLocks noGrp="1"/>
          </p:cNvSpPr>
          <p:nvPr>
            <p:ph type="title"/>
          </p:nvPr>
        </p:nvSpPr>
        <p:spPr>
          <a:xfrm>
            <a:off x="533400" y="3333750"/>
            <a:ext cx="6512511" cy="857250"/>
          </a:xfrm>
        </p:spPr>
        <p:txBody>
          <a:bodyPr/>
          <a:lstStyle/>
          <a:p>
            <a:pPr algn="l"/>
            <a:r>
              <a:rPr lang="en-GB" dirty="0" smtClean="0"/>
              <a:t>Primary/secondary </a:t>
            </a:r>
            <a:r>
              <a:rPr lang="en-GB" dirty="0"/>
              <a:t>P</a:t>
            </a:r>
            <a:r>
              <a:rPr lang="en-GB" dirty="0" smtClean="0"/>
              <a:t>sychopathy:</a:t>
            </a:r>
            <a:endParaRPr lang="en-GB" dirty="0"/>
          </a:p>
        </p:txBody>
      </p:sp>
    </p:spTree>
    <p:extLst>
      <p:ext uri="{BB962C8B-B14F-4D97-AF65-F5344CB8AC3E}">
        <p14:creationId xmlns:p14="http://schemas.microsoft.com/office/powerpoint/2010/main" val="32204022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638550"/>
            <a:ext cx="6512511" cy="857250"/>
          </a:xfrm>
        </p:spPr>
        <p:txBody>
          <a:bodyPr>
            <a:noAutofit/>
          </a:bodyPr>
          <a:lstStyle/>
          <a:p>
            <a:pPr algn="l"/>
            <a:r>
              <a:rPr lang="en-GB" sz="3600" dirty="0" smtClean="0"/>
              <a:t>Differences within psychopathic population:</a:t>
            </a:r>
            <a:endParaRPr lang="en-GB" sz="3600" dirty="0"/>
          </a:p>
        </p:txBody>
      </p:sp>
      <p:sp>
        <p:nvSpPr>
          <p:cNvPr id="3" name="Content Placeholder 2"/>
          <p:cNvSpPr>
            <a:spLocks noGrp="1"/>
          </p:cNvSpPr>
          <p:nvPr>
            <p:ph sz="quarter" idx="13"/>
          </p:nvPr>
        </p:nvSpPr>
        <p:spPr>
          <a:xfrm>
            <a:off x="457200" y="548640"/>
            <a:ext cx="8305800" cy="3013710"/>
          </a:xfrm>
        </p:spPr>
        <p:txBody>
          <a:bodyPr>
            <a:normAutofit fontScale="92500" lnSpcReduction="20000"/>
          </a:bodyPr>
          <a:lstStyle/>
          <a:p>
            <a:r>
              <a:rPr lang="en-GB" sz="2400" dirty="0" smtClean="0">
                <a:solidFill>
                  <a:srgbClr val="00B0F0"/>
                </a:solidFill>
              </a:rPr>
              <a:t>Primary</a:t>
            </a:r>
            <a:r>
              <a:rPr lang="en-GB" sz="2400" dirty="0" smtClean="0"/>
              <a:t> psychopaths commit </a:t>
            </a:r>
            <a:r>
              <a:rPr lang="en-GB" sz="2400" dirty="0" smtClean="0">
                <a:solidFill>
                  <a:srgbClr val="00B0F0"/>
                </a:solidFill>
              </a:rPr>
              <a:t>violent</a:t>
            </a:r>
            <a:r>
              <a:rPr lang="en-GB" sz="2400" dirty="0" smtClean="0"/>
              <a:t> offences, </a:t>
            </a:r>
            <a:r>
              <a:rPr lang="en-GB" sz="2400" dirty="0" smtClean="0">
                <a:solidFill>
                  <a:srgbClr val="FF0000"/>
                </a:solidFill>
              </a:rPr>
              <a:t>secondary</a:t>
            </a:r>
            <a:r>
              <a:rPr lang="en-GB" sz="2400" dirty="0" smtClean="0"/>
              <a:t> psychopaths commit </a:t>
            </a:r>
            <a:r>
              <a:rPr lang="en-GB" sz="2400" dirty="0" smtClean="0">
                <a:solidFill>
                  <a:srgbClr val="FF0000"/>
                </a:solidFill>
              </a:rPr>
              <a:t>sexual</a:t>
            </a:r>
            <a:r>
              <a:rPr lang="en-GB" sz="2400" dirty="0" smtClean="0"/>
              <a:t> offences.</a:t>
            </a:r>
          </a:p>
          <a:p>
            <a:r>
              <a:rPr lang="en-GB" sz="2400" dirty="0" smtClean="0"/>
              <a:t>Additionally, whereas violent offences are often accompanied by high emotion, this is not true for psychopaths, their violence is cold callous and non emotional.</a:t>
            </a:r>
          </a:p>
          <a:p>
            <a:r>
              <a:rPr lang="en-GB" sz="2400" dirty="0" smtClean="0"/>
              <a:t>On conditional release from prison they are more likely to be problematic and be reconvicted that non psychopaths.</a:t>
            </a:r>
          </a:p>
          <a:p>
            <a:r>
              <a:rPr lang="en-GB" sz="2400" dirty="0" smtClean="0"/>
              <a:t>Hare et al., (1988) however states that this tends to burn out after the age of forty.</a:t>
            </a:r>
            <a:endParaRPr lang="en-GB" sz="2400" dirty="0"/>
          </a:p>
        </p:txBody>
      </p:sp>
    </p:spTree>
    <p:extLst>
      <p:ext uri="{BB962C8B-B14F-4D97-AF65-F5344CB8AC3E}">
        <p14:creationId xmlns:p14="http://schemas.microsoft.com/office/powerpoint/2010/main" val="13551565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l"/>
            <a:r>
              <a:rPr lang="en-GB" dirty="0" smtClean="0"/>
              <a:t>Psychopath vs. Sociopath</a:t>
            </a:r>
            <a:endParaRPr lang="en-GB" dirty="0"/>
          </a:p>
        </p:txBody>
      </p:sp>
      <p:sp>
        <p:nvSpPr>
          <p:cNvPr id="2" name="Content Placeholder 1"/>
          <p:cNvSpPr>
            <a:spLocks noGrp="1"/>
          </p:cNvSpPr>
          <p:nvPr>
            <p:ph sz="quarter" idx="13"/>
          </p:nvPr>
        </p:nvSpPr>
        <p:spPr>
          <a:xfrm>
            <a:off x="609600" y="548640"/>
            <a:ext cx="7924800" cy="2606040"/>
          </a:xfrm>
        </p:spPr>
        <p:txBody>
          <a:bodyPr/>
          <a:lstStyle/>
          <a:p>
            <a:r>
              <a:rPr lang="en-US" dirty="0" smtClean="0"/>
              <a:t>Both sociopathy </a:t>
            </a:r>
            <a:r>
              <a:rPr lang="en-US" dirty="0"/>
              <a:t>and psychopathy are terms used in psychology and criminology to refer to subsets of people </a:t>
            </a:r>
            <a:r>
              <a:rPr lang="en-US" dirty="0" smtClean="0"/>
              <a:t>with </a:t>
            </a:r>
            <a:r>
              <a:rPr lang="en-US" dirty="0" smtClean="0">
                <a:solidFill>
                  <a:srgbClr val="00B0F0"/>
                </a:solidFill>
              </a:rPr>
              <a:t>anti social personality  disorder. </a:t>
            </a:r>
          </a:p>
          <a:p>
            <a:r>
              <a:rPr lang="en-US" dirty="0" smtClean="0">
                <a:solidFill>
                  <a:srgbClr val="FF0000"/>
                </a:solidFill>
              </a:rPr>
              <a:t>But do you know the difference between psychopaths and sociopaths?</a:t>
            </a:r>
            <a:endParaRPr lang="en-GB" dirty="0">
              <a:solidFill>
                <a:srgbClr val="FF0000"/>
              </a:solidFill>
            </a:endParaRPr>
          </a:p>
        </p:txBody>
      </p:sp>
    </p:spTree>
    <p:extLst>
      <p:ext uri="{BB962C8B-B14F-4D97-AF65-F5344CB8AC3E}">
        <p14:creationId xmlns:p14="http://schemas.microsoft.com/office/powerpoint/2010/main" val="117134608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263973456"/>
              </p:ext>
            </p:extLst>
          </p:nvPr>
        </p:nvGraphicFramePr>
        <p:xfrm>
          <a:off x="107503" y="205107"/>
          <a:ext cx="8899324" cy="4652643"/>
        </p:xfrm>
        <a:graphic>
          <a:graphicData uri="http://schemas.openxmlformats.org/drawingml/2006/table">
            <a:tbl>
              <a:tblPr firstRow="1" firstCol="1" bandRow="1"/>
              <a:tblGrid>
                <a:gridCol w="2966022"/>
                <a:gridCol w="2966651"/>
                <a:gridCol w="2966651"/>
              </a:tblGrid>
              <a:tr h="274897">
                <a:tc>
                  <a:txBody>
                    <a:bodyPr/>
                    <a:lstStyle/>
                    <a:p>
                      <a:pPr algn="l">
                        <a:spcAft>
                          <a:spcPts val="0"/>
                        </a:spcAft>
                      </a:pPr>
                      <a:r>
                        <a:rPr lang="en-GB" sz="800" dirty="0">
                          <a:solidFill>
                            <a:schemeClr val="bg1"/>
                          </a:solidFill>
                          <a:effectLst/>
                          <a:latin typeface="Arial"/>
                          <a:ea typeface="Calibri"/>
                          <a:cs typeface="Times New Roman"/>
                        </a:rPr>
                        <a:t> </a:t>
                      </a:r>
                      <a:endParaRPr lang="en-GB" sz="800" dirty="0">
                        <a:solidFill>
                          <a:schemeClr val="bg1"/>
                        </a:solidFill>
                        <a:effectLst/>
                        <a:latin typeface="Times New Roman"/>
                        <a:ea typeface="Calibri"/>
                        <a:cs typeface="Times New Roman"/>
                      </a:endParaRPr>
                    </a:p>
                    <a:p>
                      <a:pPr algn="l">
                        <a:spcAft>
                          <a:spcPts val="0"/>
                        </a:spcAft>
                      </a:pPr>
                      <a:r>
                        <a:rPr lang="en-GB" sz="800" dirty="0">
                          <a:solidFill>
                            <a:schemeClr val="bg1"/>
                          </a:solidFill>
                          <a:effectLst/>
                          <a:latin typeface="Arial"/>
                          <a:ea typeface="Calibri"/>
                          <a:cs typeface="Times New Roman"/>
                        </a:rPr>
                        <a:t> </a:t>
                      </a:r>
                      <a:endParaRPr lang="en-GB" sz="800" dirty="0">
                        <a:solidFill>
                          <a:schemeClr val="bg1"/>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b="1" dirty="0">
                          <a:solidFill>
                            <a:schemeClr val="accent1">
                              <a:lumMod val="75000"/>
                            </a:schemeClr>
                          </a:solidFill>
                          <a:effectLst/>
                          <a:latin typeface="Candara"/>
                          <a:ea typeface="Calibri"/>
                          <a:cs typeface="Arial"/>
                        </a:rPr>
                        <a:t>Sociopaths</a:t>
                      </a:r>
                      <a:endParaRPr lang="en-GB" sz="1400" b="1" dirty="0">
                        <a:solidFill>
                          <a:schemeClr val="accent1">
                            <a:lumMod val="75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b="1" dirty="0">
                          <a:solidFill>
                            <a:schemeClr val="accent4">
                              <a:lumMod val="50000"/>
                            </a:schemeClr>
                          </a:solidFill>
                          <a:effectLst/>
                          <a:latin typeface="Candara"/>
                          <a:ea typeface="Calibri"/>
                          <a:cs typeface="Arial"/>
                        </a:rPr>
                        <a:t>Psychopaths</a:t>
                      </a:r>
                      <a:endParaRPr lang="en-GB" sz="1400" b="1" dirty="0">
                        <a:solidFill>
                          <a:schemeClr val="accent4">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68680">
                <a:tc>
                  <a:txBody>
                    <a:bodyPr/>
                    <a:lstStyle/>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Personality </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1">
                              <a:lumMod val="75000"/>
                            </a:schemeClr>
                          </a:solidFill>
                          <a:effectLst/>
                          <a:latin typeface="Candara"/>
                          <a:ea typeface="Calibri"/>
                          <a:cs typeface="Arial"/>
                        </a:rPr>
                        <a:t>A very noticeable nervous and easily agitated personality – appear abnormal to others. </a:t>
                      </a:r>
                      <a:endParaRPr lang="en-GB" sz="1400" dirty="0">
                        <a:solidFill>
                          <a:schemeClr val="accent1">
                            <a:lumMod val="75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4">
                              <a:lumMod val="50000"/>
                            </a:schemeClr>
                          </a:solidFill>
                          <a:effectLst/>
                          <a:latin typeface="Candara"/>
                          <a:ea typeface="Calibri"/>
                          <a:cs typeface="Arial"/>
                        </a:rPr>
                        <a:t>Charming personalities, manipulative and they gain people’s trust very easily – appear “normal” to others. </a:t>
                      </a:r>
                      <a:endParaRPr lang="en-GB" sz="1400" dirty="0">
                        <a:solidFill>
                          <a:schemeClr val="accent4">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0146">
                <a:tc>
                  <a:txBody>
                    <a:bodyPr/>
                    <a:lstStyle/>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Education/Career</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1">
                              <a:lumMod val="75000"/>
                            </a:schemeClr>
                          </a:solidFill>
                          <a:effectLst/>
                          <a:latin typeface="Candara"/>
                          <a:ea typeface="Calibri"/>
                          <a:cs typeface="Arial"/>
                        </a:rPr>
                        <a:t>Uneducated and unable to hold down a steady job. </a:t>
                      </a:r>
                      <a:endParaRPr lang="en-GB" sz="1400" dirty="0">
                        <a:solidFill>
                          <a:schemeClr val="accent1">
                            <a:lumMod val="75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4">
                              <a:lumMod val="50000"/>
                            </a:schemeClr>
                          </a:solidFill>
                          <a:effectLst/>
                          <a:latin typeface="Candara"/>
                          <a:ea typeface="Calibri"/>
                          <a:cs typeface="Arial"/>
                        </a:rPr>
                        <a:t>Educated and hold down steady jobs. </a:t>
                      </a:r>
                      <a:endParaRPr lang="en-GB" sz="1400" dirty="0">
                        <a:solidFill>
                          <a:schemeClr val="accent4">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29746">
                <a:tc>
                  <a:txBody>
                    <a:bodyPr/>
                    <a:lstStyle/>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Family/Relationships</a:t>
                      </a:r>
                      <a:endParaRPr lang="en-GB" sz="2000" b="1" dirty="0">
                        <a:solidFill>
                          <a:schemeClr val="accent6">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1">
                              <a:lumMod val="75000"/>
                            </a:schemeClr>
                          </a:solidFill>
                          <a:effectLst/>
                          <a:latin typeface="Candara"/>
                          <a:ea typeface="Calibri"/>
                          <a:cs typeface="Arial"/>
                        </a:rPr>
                        <a:t> </a:t>
                      </a:r>
                      <a:endParaRPr lang="en-GB" sz="1400" dirty="0">
                        <a:solidFill>
                          <a:schemeClr val="accent1">
                            <a:lumMod val="75000"/>
                          </a:schemeClr>
                        </a:solidFill>
                        <a:effectLst/>
                        <a:latin typeface="Times New Roman"/>
                        <a:ea typeface="Calibri"/>
                        <a:cs typeface="Times New Roman"/>
                      </a:endParaRPr>
                    </a:p>
                    <a:p>
                      <a:pPr algn="l">
                        <a:spcAft>
                          <a:spcPts val="0"/>
                        </a:spcAft>
                      </a:pPr>
                      <a:r>
                        <a:rPr lang="en-GB" sz="1400" dirty="0">
                          <a:solidFill>
                            <a:schemeClr val="accent1">
                              <a:lumMod val="75000"/>
                            </a:schemeClr>
                          </a:solidFill>
                          <a:effectLst/>
                          <a:latin typeface="Candara"/>
                          <a:ea typeface="Calibri"/>
                          <a:cs typeface="Arial"/>
                        </a:rPr>
                        <a:t>Usually single with no family or sexual relationships. </a:t>
                      </a:r>
                      <a:endParaRPr lang="en-GB" sz="1400" dirty="0">
                        <a:solidFill>
                          <a:schemeClr val="accent1">
                            <a:lumMod val="75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4">
                              <a:lumMod val="50000"/>
                            </a:schemeClr>
                          </a:solidFill>
                          <a:effectLst/>
                          <a:latin typeface="Candara"/>
                          <a:ea typeface="Calibri"/>
                          <a:cs typeface="Arial"/>
                        </a:rPr>
                        <a:t> </a:t>
                      </a:r>
                      <a:endParaRPr lang="en-GB" sz="1400" dirty="0">
                        <a:solidFill>
                          <a:schemeClr val="accent4">
                            <a:lumMod val="50000"/>
                          </a:schemeClr>
                        </a:solidFill>
                        <a:effectLst/>
                        <a:latin typeface="Times New Roman"/>
                        <a:ea typeface="Calibri"/>
                        <a:cs typeface="Times New Roman"/>
                      </a:endParaRPr>
                    </a:p>
                    <a:p>
                      <a:pPr algn="l">
                        <a:spcAft>
                          <a:spcPts val="0"/>
                        </a:spcAft>
                      </a:pPr>
                      <a:r>
                        <a:rPr lang="en-GB" sz="1400" dirty="0">
                          <a:solidFill>
                            <a:schemeClr val="accent4">
                              <a:lumMod val="50000"/>
                            </a:schemeClr>
                          </a:solidFill>
                          <a:effectLst/>
                          <a:latin typeface="Candara"/>
                          <a:ea typeface="Calibri"/>
                          <a:cs typeface="Arial"/>
                        </a:rPr>
                        <a:t>Some are so good at manipulating mimicry of emotion they have family and long term relationships without those around them every suspecting  their true nature. </a:t>
                      </a:r>
                      <a:endParaRPr lang="en-GB" sz="1400" dirty="0">
                        <a:solidFill>
                          <a:schemeClr val="accent4">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66800">
                <a:tc>
                  <a:txBody>
                    <a:bodyPr/>
                    <a:lstStyle/>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Crime</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p>
                      <a:pPr algn="l">
                        <a:spcAft>
                          <a:spcPts val="0"/>
                        </a:spcAft>
                      </a:pPr>
                      <a:r>
                        <a:rPr lang="en-GB" sz="2000" b="1" dirty="0">
                          <a:solidFill>
                            <a:schemeClr val="accent6">
                              <a:lumMod val="50000"/>
                            </a:schemeClr>
                          </a:solidFill>
                          <a:effectLst/>
                          <a:latin typeface="Candara"/>
                          <a:ea typeface="Calibri"/>
                          <a:cs typeface="Arial"/>
                        </a:rPr>
                        <a:t> </a:t>
                      </a:r>
                      <a:endParaRPr lang="en-GB" sz="2000" b="1" dirty="0">
                        <a:solidFill>
                          <a:schemeClr val="accent6">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1">
                              <a:lumMod val="75000"/>
                            </a:schemeClr>
                          </a:solidFill>
                          <a:effectLst/>
                          <a:latin typeface="Candara"/>
                          <a:ea typeface="Calibri"/>
                          <a:cs typeface="Arial"/>
                        </a:rPr>
                        <a:t> </a:t>
                      </a:r>
                      <a:endParaRPr lang="en-GB" sz="1400" dirty="0">
                        <a:solidFill>
                          <a:schemeClr val="accent1">
                            <a:lumMod val="75000"/>
                          </a:schemeClr>
                        </a:solidFill>
                        <a:effectLst/>
                        <a:latin typeface="Times New Roman"/>
                        <a:ea typeface="Calibri"/>
                        <a:cs typeface="Times New Roman"/>
                      </a:endParaRPr>
                    </a:p>
                    <a:p>
                      <a:pPr algn="l">
                        <a:spcAft>
                          <a:spcPts val="0"/>
                        </a:spcAft>
                      </a:pPr>
                      <a:r>
                        <a:rPr lang="en-GB" sz="1400" dirty="0">
                          <a:solidFill>
                            <a:schemeClr val="accent1">
                              <a:lumMod val="75000"/>
                            </a:schemeClr>
                          </a:solidFill>
                          <a:effectLst/>
                          <a:latin typeface="Candara"/>
                          <a:ea typeface="Calibri"/>
                          <a:cs typeface="Arial"/>
                        </a:rPr>
                        <a:t>Any crime committed tends to be disorganised and spontaneous leaving many clues to their identity.</a:t>
                      </a:r>
                      <a:endParaRPr lang="en-GB" sz="1400" dirty="0">
                        <a:solidFill>
                          <a:schemeClr val="accent1">
                            <a:lumMod val="75000"/>
                          </a:schemeClr>
                        </a:solidFill>
                        <a:effectLst/>
                        <a:latin typeface="Times New Roman"/>
                        <a:ea typeface="Calibri"/>
                        <a:cs typeface="Times New Roman"/>
                      </a:endParaRPr>
                    </a:p>
                    <a:p>
                      <a:pPr algn="l">
                        <a:spcAft>
                          <a:spcPts val="0"/>
                        </a:spcAft>
                      </a:pPr>
                      <a:r>
                        <a:rPr lang="en-GB" sz="1400" dirty="0">
                          <a:solidFill>
                            <a:schemeClr val="accent1">
                              <a:lumMod val="75000"/>
                            </a:schemeClr>
                          </a:solidFill>
                          <a:effectLst/>
                          <a:latin typeface="Candara"/>
                          <a:ea typeface="Calibri"/>
                          <a:cs typeface="Arial"/>
                        </a:rPr>
                        <a:t> </a:t>
                      </a:r>
                      <a:endParaRPr lang="en-GB" sz="1400" dirty="0">
                        <a:solidFill>
                          <a:schemeClr val="accent1">
                            <a:lumMod val="75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solidFill>
                            <a:schemeClr val="accent4">
                              <a:lumMod val="50000"/>
                            </a:schemeClr>
                          </a:solidFill>
                          <a:effectLst/>
                          <a:latin typeface="Candara"/>
                          <a:ea typeface="Calibri"/>
                          <a:cs typeface="Arial"/>
                        </a:rPr>
                        <a:t> </a:t>
                      </a:r>
                      <a:endParaRPr lang="en-GB" sz="1400" dirty="0">
                        <a:solidFill>
                          <a:schemeClr val="accent4">
                            <a:lumMod val="50000"/>
                          </a:schemeClr>
                        </a:solidFill>
                        <a:effectLst/>
                        <a:latin typeface="Times New Roman"/>
                        <a:ea typeface="Calibri"/>
                        <a:cs typeface="Times New Roman"/>
                      </a:endParaRPr>
                    </a:p>
                    <a:p>
                      <a:pPr algn="l">
                        <a:spcAft>
                          <a:spcPts val="0"/>
                        </a:spcAft>
                      </a:pPr>
                      <a:r>
                        <a:rPr lang="en-GB" sz="1400" dirty="0">
                          <a:solidFill>
                            <a:schemeClr val="accent4">
                              <a:lumMod val="50000"/>
                            </a:schemeClr>
                          </a:solidFill>
                          <a:effectLst/>
                          <a:latin typeface="Candara"/>
                          <a:ea typeface="Calibri"/>
                          <a:cs typeface="Arial"/>
                        </a:rPr>
                        <a:t>Well planned out crimes in every detail with little or no clues. </a:t>
                      </a:r>
                      <a:endParaRPr lang="en-GB" sz="1400" dirty="0">
                        <a:solidFill>
                          <a:schemeClr val="accent4">
                            <a:lumMod val="50000"/>
                          </a:schemeClr>
                        </a:solidFill>
                        <a:effectLst/>
                        <a:latin typeface="Times New Roman"/>
                        <a:ea typeface="Calibri"/>
                        <a:cs typeface="Times New Roman"/>
                      </a:endParaRPr>
                    </a:p>
                  </a:txBody>
                  <a:tcPr marL="62706" marR="627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08143307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r>
              <a:rPr lang="en-GB" dirty="0" smtClean="0">
                <a:solidFill>
                  <a:schemeClr val="accent4">
                    <a:lumMod val="75000"/>
                  </a:schemeClr>
                </a:solidFill>
              </a:rPr>
              <a:t>Sociopath</a:t>
            </a:r>
            <a:r>
              <a:rPr lang="en-GB" dirty="0" smtClean="0">
                <a:solidFill>
                  <a:srgbClr val="00FFFF"/>
                </a:solidFill>
              </a:rPr>
              <a:t> </a:t>
            </a:r>
            <a:endParaRPr lang="en-US" dirty="0">
              <a:solidFill>
                <a:srgbClr val="00FFFF"/>
              </a:solidFill>
            </a:endParaRPr>
          </a:p>
        </p:txBody>
      </p:sp>
      <p:sp>
        <p:nvSpPr>
          <p:cNvPr id="5" name="Content Placeholder 4"/>
          <p:cNvSpPr>
            <a:spLocks noGrp="1"/>
          </p:cNvSpPr>
          <p:nvPr>
            <p:ph sz="half" idx="2"/>
          </p:nvPr>
        </p:nvSpPr>
        <p:spPr>
          <a:xfrm>
            <a:off x="1156447" y="1200150"/>
            <a:ext cx="3346704" cy="1907494"/>
          </a:xfrm>
        </p:spPr>
        <p:txBody>
          <a:bodyPr/>
          <a:lstStyle/>
          <a:p>
            <a:r>
              <a:rPr lang="en-GB" dirty="0" smtClean="0"/>
              <a:t>Environmental and social factors believed to be main cause.</a:t>
            </a:r>
            <a:endParaRPr lang="en-US" dirty="0"/>
          </a:p>
        </p:txBody>
      </p:sp>
      <p:sp>
        <p:nvSpPr>
          <p:cNvPr id="6" name="Text Placeholder 5"/>
          <p:cNvSpPr>
            <a:spLocks noGrp="1"/>
          </p:cNvSpPr>
          <p:nvPr>
            <p:ph type="body" sz="quarter" idx="3"/>
          </p:nvPr>
        </p:nvSpPr>
        <p:spPr/>
        <p:txBody>
          <a:bodyPr/>
          <a:lstStyle/>
          <a:p>
            <a:r>
              <a:rPr lang="en-GB" dirty="0" smtClean="0">
                <a:solidFill>
                  <a:srgbClr val="0070C0"/>
                </a:solidFill>
              </a:rPr>
              <a:t>Psychopath </a:t>
            </a:r>
            <a:endParaRPr lang="en-US" dirty="0">
              <a:solidFill>
                <a:srgbClr val="0070C0"/>
              </a:solidFill>
            </a:endParaRPr>
          </a:p>
        </p:txBody>
      </p:sp>
      <p:sp>
        <p:nvSpPr>
          <p:cNvPr id="7" name="Content Placeholder 6"/>
          <p:cNvSpPr>
            <a:spLocks noGrp="1"/>
          </p:cNvSpPr>
          <p:nvPr>
            <p:ph sz="quarter" idx="4"/>
          </p:nvPr>
        </p:nvSpPr>
        <p:spPr>
          <a:xfrm>
            <a:off x="4648200" y="1200150"/>
            <a:ext cx="3660775" cy="2057400"/>
          </a:xfrm>
        </p:spPr>
        <p:txBody>
          <a:bodyPr/>
          <a:lstStyle/>
          <a:p>
            <a:r>
              <a:rPr lang="en-GB" dirty="0" smtClean="0"/>
              <a:t>Combination of biological , genetic and behavioural factors believed to be main causes.</a:t>
            </a:r>
          </a:p>
          <a:p>
            <a:pPr marL="0" indent="0">
              <a:buNone/>
            </a:pPr>
            <a:endParaRPr lang="en-US" dirty="0"/>
          </a:p>
        </p:txBody>
      </p:sp>
      <p:sp>
        <p:nvSpPr>
          <p:cNvPr id="2" name="Title 1"/>
          <p:cNvSpPr>
            <a:spLocks noGrp="1"/>
          </p:cNvSpPr>
          <p:nvPr>
            <p:ph type="title"/>
          </p:nvPr>
        </p:nvSpPr>
        <p:spPr>
          <a:xfrm>
            <a:off x="457200" y="4019550"/>
            <a:ext cx="7848603" cy="857250"/>
          </a:xfrm>
        </p:spPr>
        <p:txBody>
          <a:bodyPr/>
          <a:lstStyle/>
          <a:p>
            <a:r>
              <a:rPr lang="en-GB" dirty="0" smtClean="0"/>
              <a:t>Further considerations:</a:t>
            </a:r>
            <a:endParaRPr lang="en-US" dirty="0"/>
          </a:p>
        </p:txBody>
      </p:sp>
      <p:sp>
        <p:nvSpPr>
          <p:cNvPr id="8" name="Rectangle 7"/>
          <p:cNvSpPr/>
          <p:nvPr/>
        </p:nvSpPr>
        <p:spPr>
          <a:xfrm>
            <a:off x="1323975" y="2647950"/>
            <a:ext cx="6400800" cy="1219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However, Hare (1999) proposes that they can and often are used interchangeably to refer to very similar behaviours; it is simply a matter of personal preference. Some avoid using psychopath because of its similarity to psychosis.</a:t>
            </a:r>
            <a:endParaRPr lang="en-US" dirty="0"/>
          </a:p>
        </p:txBody>
      </p:sp>
    </p:spTree>
    <p:extLst>
      <p:ext uri="{BB962C8B-B14F-4D97-AF65-F5344CB8AC3E}">
        <p14:creationId xmlns:p14="http://schemas.microsoft.com/office/powerpoint/2010/main" val="29242168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2000" y="3409950"/>
            <a:ext cx="7503111" cy="857250"/>
          </a:xfrm>
        </p:spPr>
        <p:txBody>
          <a:bodyPr/>
          <a:lstStyle/>
          <a:p>
            <a:pPr algn="l"/>
            <a:r>
              <a:rPr lang="en-GB" dirty="0" smtClean="0"/>
              <a:t>The Nature vs. Nurture Debate</a:t>
            </a:r>
            <a:endParaRPr lang="en-GB" dirty="0"/>
          </a:p>
        </p:txBody>
      </p:sp>
      <p:sp>
        <p:nvSpPr>
          <p:cNvPr id="2" name="Content Placeholder 1"/>
          <p:cNvSpPr>
            <a:spLocks noGrp="1"/>
          </p:cNvSpPr>
          <p:nvPr>
            <p:ph sz="quarter" idx="13"/>
          </p:nvPr>
        </p:nvSpPr>
        <p:spPr/>
        <p:txBody>
          <a:bodyPr>
            <a:normAutofit fontScale="92500" lnSpcReduction="10000"/>
          </a:bodyPr>
          <a:lstStyle/>
          <a:p>
            <a:r>
              <a:rPr lang="en-GB" dirty="0" smtClean="0">
                <a:solidFill>
                  <a:srgbClr val="FF0000"/>
                </a:solidFill>
              </a:rPr>
              <a:t>Brian Dugan </a:t>
            </a:r>
            <a:r>
              <a:rPr lang="en-GB" dirty="0" smtClean="0"/>
              <a:t>showed signs of psychopath tendencies in his early years such as setting fires, hurting animals and injuring his siblings. </a:t>
            </a:r>
          </a:p>
          <a:p>
            <a:r>
              <a:rPr lang="en-GB" dirty="0" smtClean="0"/>
              <a:t>He saw specialist child services but they had a lack of understanding of his condition therefore this behaviour continued into his adolescence and adulthood leading to murders. </a:t>
            </a:r>
          </a:p>
          <a:p>
            <a:r>
              <a:rPr lang="en-GB" dirty="0">
                <a:hlinkClick r:id="rId2"/>
              </a:rPr>
              <a:t>http://</a:t>
            </a:r>
            <a:r>
              <a:rPr lang="en-GB" dirty="0" smtClean="0">
                <a:hlinkClick r:id="rId2"/>
              </a:rPr>
              <a:t>www.bbc.co.uk/news/health-15386740</a:t>
            </a:r>
            <a:endParaRPr lang="en-GB" dirty="0" smtClean="0"/>
          </a:p>
          <a:p>
            <a:endParaRPr lang="en-GB" dirty="0"/>
          </a:p>
        </p:txBody>
      </p:sp>
    </p:spTree>
    <p:extLst>
      <p:ext uri="{BB962C8B-B14F-4D97-AF65-F5344CB8AC3E}">
        <p14:creationId xmlns:p14="http://schemas.microsoft.com/office/powerpoint/2010/main" val="7276904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Nature vs. Nurture Debate</a:t>
            </a:r>
            <a:endParaRPr lang="en-GB" dirty="0"/>
          </a:p>
        </p:txBody>
      </p:sp>
      <p:sp>
        <p:nvSpPr>
          <p:cNvPr id="2" name="Content Placeholder 1"/>
          <p:cNvSpPr>
            <a:spLocks noGrp="1"/>
          </p:cNvSpPr>
          <p:nvPr>
            <p:ph sz="quarter" idx="13"/>
          </p:nvPr>
        </p:nvSpPr>
        <p:spPr>
          <a:xfrm>
            <a:off x="533400" y="548640"/>
            <a:ext cx="7924800" cy="2606040"/>
          </a:xfrm>
        </p:spPr>
        <p:txBody>
          <a:bodyPr>
            <a:normAutofit fontScale="92500"/>
          </a:bodyPr>
          <a:lstStyle/>
          <a:p>
            <a:r>
              <a:rPr lang="en-GB" dirty="0" smtClean="0">
                <a:solidFill>
                  <a:srgbClr val="00B0F0"/>
                </a:solidFill>
              </a:rPr>
              <a:t>Brain scans</a:t>
            </a:r>
            <a:r>
              <a:rPr lang="en-GB" dirty="0" smtClean="0"/>
              <a:t>: research into Dugan’s brain density and function: </a:t>
            </a:r>
          </a:p>
          <a:p>
            <a:r>
              <a:rPr lang="en-GB" dirty="0" smtClean="0"/>
              <a:t>Doctors monitored Dugan’s brain reaction to a number of distressing images such as the faces of people suffering.</a:t>
            </a:r>
          </a:p>
          <a:p>
            <a:r>
              <a:rPr lang="en-GB" dirty="0" smtClean="0"/>
              <a:t>Low levels of activity in the amygdala and pre-frontal cortex – process emotions suggesting psychopaths lack emotional ability. </a:t>
            </a:r>
          </a:p>
          <a:p>
            <a:r>
              <a:rPr lang="en-GB" dirty="0" smtClean="0"/>
              <a:t>This may help explain why they lack guilt and remorse. </a:t>
            </a:r>
            <a:endParaRPr lang="en-GB" dirty="0"/>
          </a:p>
        </p:txBody>
      </p:sp>
    </p:spTree>
    <p:extLst>
      <p:ext uri="{BB962C8B-B14F-4D97-AF65-F5344CB8AC3E}">
        <p14:creationId xmlns:p14="http://schemas.microsoft.com/office/powerpoint/2010/main" val="2679262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765572"/>
          </a:xfrm>
        </p:spPr>
        <p:txBody>
          <a:bodyPr>
            <a:normAutofit fontScale="90000"/>
          </a:bodyPr>
          <a:lstStyle/>
          <a:p>
            <a:r>
              <a:rPr lang="en-GB" sz="3600" dirty="0" smtClean="0"/>
              <a:t>What do we know about personality?</a:t>
            </a:r>
            <a:endParaRPr lang="en-GB" sz="3600" dirty="0"/>
          </a:p>
        </p:txBody>
      </p:sp>
      <p:sp>
        <p:nvSpPr>
          <p:cNvPr id="2" name="Content Placeholder 1"/>
          <p:cNvSpPr>
            <a:spLocks noGrp="1"/>
          </p:cNvSpPr>
          <p:nvPr>
            <p:ph sz="quarter" idx="13"/>
          </p:nvPr>
        </p:nvSpPr>
        <p:spPr>
          <a:xfrm>
            <a:off x="457200" y="1200150"/>
            <a:ext cx="8229600" cy="3369822"/>
          </a:xfrm>
        </p:spPr>
        <p:txBody>
          <a:bodyPr>
            <a:normAutofit/>
          </a:bodyPr>
          <a:lstStyle/>
          <a:p>
            <a:r>
              <a:rPr lang="en-GB" sz="2000" dirty="0" smtClean="0"/>
              <a:t>Personality represents who we are and results from a combination of our genes and environment. It shapes our view of the world, how we think, interact, and it continues to develop into our late twenties until it is hard wired.</a:t>
            </a:r>
          </a:p>
          <a:p>
            <a:r>
              <a:rPr lang="en-GB" sz="2000" dirty="0" smtClean="0"/>
              <a:t>Personality traits begin in childhood (Frick &amp; </a:t>
            </a:r>
            <a:r>
              <a:rPr lang="en-GB" sz="2000" dirty="0" err="1" smtClean="0"/>
              <a:t>Marsee</a:t>
            </a:r>
            <a:r>
              <a:rPr lang="en-GB" sz="2000" dirty="0" smtClean="0"/>
              <a:t> 1996) and are a combination of social, biological factors and temperament. </a:t>
            </a:r>
          </a:p>
          <a:p>
            <a:r>
              <a:rPr lang="en-GB" sz="2000" dirty="0" smtClean="0"/>
              <a:t>The central trait of psychopathy is a lack of remorse/empathy which enables cold blooded behaviour to satisfy their needs.</a:t>
            </a:r>
            <a:endParaRPr lang="en-GB" sz="2000" dirty="0"/>
          </a:p>
        </p:txBody>
      </p:sp>
    </p:spTree>
    <p:extLst>
      <p:ext uri="{BB962C8B-B14F-4D97-AF65-F5344CB8AC3E}">
        <p14:creationId xmlns:p14="http://schemas.microsoft.com/office/powerpoint/2010/main" val="28038503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75562"/>
          </a:xfrm>
        </p:spPr>
        <p:txBody>
          <a:bodyPr>
            <a:normAutofit fontScale="90000"/>
          </a:bodyPr>
          <a:lstStyle/>
          <a:p>
            <a:r>
              <a:rPr lang="en-GB" dirty="0" smtClean="0"/>
              <a:t>Cont`d</a:t>
            </a:r>
            <a:endParaRPr lang="en-GB" dirty="0"/>
          </a:p>
        </p:txBody>
      </p:sp>
      <p:sp>
        <p:nvSpPr>
          <p:cNvPr id="2" name="Content Placeholder 1"/>
          <p:cNvSpPr>
            <a:spLocks noGrp="1"/>
          </p:cNvSpPr>
          <p:nvPr>
            <p:ph sz="quarter" idx="13"/>
          </p:nvPr>
        </p:nvSpPr>
        <p:spPr>
          <a:xfrm>
            <a:off x="457200" y="1200149"/>
            <a:ext cx="8229600" cy="3305319"/>
          </a:xfrm>
        </p:spPr>
        <p:txBody>
          <a:bodyPr>
            <a:normAutofit/>
          </a:bodyPr>
          <a:lstStyle/>
          <a:p>
            <a:r>
              <a:rPr lang="en-GB" dirty="0" smtClean="0"/>
              <a:t>Psychopaths  are selfish sensation seekers, with no moral compass, no responsibility and like to shift the blame onto others.</a:t>
            </a:r>
          </a:p>
          <a:p>
            <a:r>
              <a:rPr lang="en-GB" dirty="0" smtClean="0"/>
              <a:t>They present themselves favourably, and are successful, but often view others as prey.</a:t>
            </a:r>
          </a:p>
          <a:p>
            <a:r>
              <a:rPr lang="en-GB" dirty="0" smtClean="0"/>
              <a:t>For us to understand them, we must view them as predators, scamming people and blaming them for letting themselves being victims. Early VISCERAL reactions are warning signs.</a:t>
            </a:r>
            <a:endParaRPr lang="en-GB" dirty="0"/>
          </a:p>
        </p:txBody>
      </p:sp>
    </p:spTree>
    <p:extLst>
      <p:ext uri="{BB962C8B-B14F-4D97-AF65-F5344CB8AC3E}">
        <p14:creationId xmlns:p14="http://schemas.microsoft.com/office/powerpoint/2010/main" val="2388310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75562"/>
          </a:xfrm>
        </p:spPr>
        <p:txBody>
          <a:bodyPr>
            <a:normAutofit fontScale="90000"/>
          </a:bodyPr>
          <a:lstStyle/>
          <a:p>
            <a:r>
              <a:rPr lang="en-GB" dirty="0" smtClean="0"/>
              <a:t>Cont`d</a:t>
            </a:r>
            <a:endParaRPr lang="en-GB" dirty="0"/>
          </a:p>
        </p:txBody>
      </p:sp>
      <p:sp>
        <p:nvSpPr>
          <p:cNvPr id="2" name="Content Placeholder 1"/>
          <p:cNvSpPr>
            <a:spLocks noGrp="1"/>
          </p:cNvSpPr>
          <p:nvPr>
            <p:ph sz="quarter" idx="13"/>
          </p:nvPr>
        </p:nvSpPr>
        <p:spPr>
          <a:xfrm>
            <a:off x="457200" y="1123949"/>
            <a:ext cx="8229600" cy="3381519"/>
          </a:xfrm>
        </p:spPr>
        <p:txBody>
          <a:bodyPr>
            <a:normAutofit/>
          </a:bodyPr>
          <a:lstStyle/>
          <a:p>
            <a:r>
              <a:rPr lang="en-GB" dirty="0" smtClean="0"/>
              <a:t>They have an egocentric nature, a need for power, control and demonstrate an ease of involvement with criminality and violence. This is coupled with a lack of shame and blame of the victim ( or a co-criminal!).</a:t>
            </a:r>
          </a:p>
          <a:p>
            <a:r>
              <a:rPr lang="en-GB" dirty="0" smtClean="0"/>
              <a:t>Their acts will be planned, purposeful and definitely not a result of a lack of control. The motive is often sadistic gratification, yet will try to claim `loss of control`. This is because they want us to believe that. Yet, it is likely that there is no emotion and in fact, they have complete control.</a:t>
            </a:r>
            <a:endParaRPr lang="en-GB" dirty="0"/>
          </a:p>
        </p:txBody>
      </p:sp>
    </p:spTree>
    <p:extLst>
      <p:ext uri="{BB962C8B-B14F-4D97-AF65-F5344CB8AC3E}">
        <p14:creationId xmlns:p14="http://schemas.microsoft.com/office/powerpoint/2010/main" val="11292731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367550"/>
          </a:xfrm>
        </p:spPr>
        <p:txBody>
          <a:bodyPr>
            <a:normAutofit fontScale="90000"/>
          </a:bodyPr>
          <a:lstStyle/>
          <a:p>
            <a:r>
              <a:rPr lang="en-GB" dirty="0" smtClean="0"/>
              <a:t>Characteristics continued…</a:t>
            </a:r>
            <a:endParaRPr lang="en-GB" dirty="0"/>
          </a:p>
        </p:txBody>
      </p:sp>
      <p:sp>
        <p:nvSpPr>
          <p:cNvPr id="2" name="Content Placeholder 1"/>
          <p:cNvSpPr>
            <a:spLocks noGrp="1"/>
          </p:cNvSpPr>
          <p:nvPr>
            <p:ph sz="quarter" idx="13"/>
          </p:nvPr>
        </p:nvSpPr>
        <p:spPr>
          <a:xfrm>
            <a:off x="457200" y="1200150"/>
            <a:ext cx="8229600" cy="3823928"/>
          </a:xfrm>
        </p:spPr>
        <p:txBody>
          <a:bodyPr>
            <a:normAutofit fontScale="92500"/>
          </a:bodyPr>
          <a:lstStyle/>
          <a:p>
            <a:r>
              <a:rPr lang="en-GB" sz="2400" dirty="0" smtClean="0"/>
              <a:t>However, many are not violent, but where violence is present, it is goal directed.</a:t>
            </a:r>
          </a:p>
          <a:p>
            <a:r>
              <a:rPr lang="en-GB" sz="2400" dirty="0" smtClean="0"/>
              <a:t>Psychopathic sex offenders are 2-4 times more likely to be released than their non psychopathic counterparts.</a:t>
            </a:r>
          </a:p>
          <a:p>
            <a:r>
              <a:rPr lang="en-GB" sz="2400" dirty="0" smtClean="0"/>
              <a:t>Psychopathic offenders in general are 2.7 times more likely to be released than their non psychopathic counterparts.</a:t>
            </a:r>
          </a:p>
          <a:p>
            <a:r>
              <a:rPr lang="en-GB" sz="2400" dirty="0" smtClean="0"/>
              <a:t>They can manipulate the parole panel 2.5 times faster, despite their criminal history (</a:t>
            </a:r>
            <a:r>
              <a:rPr lang="en-GB" sz="2400" dirty="0" err="1" smtClean="0"/>
              <a:t>Porterten</a:t>
            </a:r>
            <a:r>
              <a:rPr lang="en-GB" sz="2400" dirty="0" smtClean="0"/>
              <a:t>, </a:t>
            </a:r>
            <a:r>
              <a:rPr lang="en-GB" sz="2400" dirty="0" err="1" smtClean="0"/>
              <a:t>Brike</a:t>
            </a:r>
            <a:r>
              <a:rPr lang="en-GB" sz="2400" dirty="0" smtClean="0"/>
              <a:t>, Wilson, </a:t>
            </a:r>
            <a:r>
              <a:rPr lang="en-GB" sz="2400" dirty="0" err="1" smtClean="0"/>
              <a:t>n.d.</a:t>
            </a:r>
            <a:r>
              <a:rPr lang="en-GB" sz="2400" dirty="0" smtClean="0"/>
              <a:t>)</a:t>
            </a:r>
          </a:p>
          <a:p>
            <a:r>
              <a:rPr lang="en-GB" sz="2400" dirty="0" smtClean="0"/>
              <a:t>This shows they are good at faking emotions.</a:t>
            </a:r>
            <a:endParaRPr lang="en-GB" sz="2400" dirty="0"/>
          </a:p>
        </p:txBody>
      </p:sp>
    </p:spTree>
    <p:extLst>
      <p:ext uri="{BB962C8B-B14F-4D97-AF65-F5344CB8AC3E}">
        <p14:creationId xmlns:p14="http://schemas.microsoft.com/office/powerpoint/2010/main" val="1337203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21556"/>
          </a:xfrm>
        </p:spPr>
        <p:txBody>
          <a:bodyPr>
            <a:normAutofit fontScale="90000"/>
          </a:bodyPr>
          <a:lstStyle/>
          <a:p>
            <a:r>
              <a:rPr lang="en-GB" dirty="0" smtClean="0"/>
              <a:t>Cont`d</a:t>
            </a:r>
            <a:endParaRPr lang="en-GB" dirty="0"/>
          </a:p>
        </p:txBody>
      </p:sp>
      <p:sp>
        <p:nvSpPr>
          <p:cNvPr id="2" name="Content Placeholder 1"/>
          <p:cNvSpPr>
            <a:spLocks noGrp="1"/>
          </p:cNvSpPr>
          <p:nvPr>
            <p:ph sz="quarter" idx="13"/>
          </p:nvPr>
        </p:nvSpPr>
        <p:spPr>
          <a:xfrm>
            <a:off x="228600" y="1047750"/>
            <a:ext cx="8640960" cy="3728628"/>
          </a:xfrm>
        </p:spPr>
        <p:txBody>
          <a:bodyPr>
            <a:noAutofit/>
          </a:bodyPr>
          <a:lstStyle/>
          <a:p>
            <a:r>
              <a:rPr lang="en-GB" sz="2000" dirty="0" smtClean="0"/>
              <a:t>Their linguistic patterns are unique and provide insight into how they view the world and their emotional detachment (Hare 1998).</a:t>
            </a:r>
            <a:r>
              <a:rPr lang="en-GB" sz="2000" dirty="0"/>
              <a:t> </a:t>
            </a:r>
            <a:r>
              <a:rPr lang="en-GB" sz="2000" dirty="0" smtClean="0"/>
              <a:t>This enables them to have clarity in viewing their prey and being anxiety free in social situations.</a:t>
            </a:r>
          </a:p>
          <a:p>
            <a:r>
              <a:rPr lang="en-GB" sz="2000" dirty="0" smtClean="0"/>
              <a:t>They way in which they respond to their victims is important, they relish in smug satisfaction, they are cool, indifferent and take pleasure in their victim`s demise.</a:t>
            </a:r>
          </a:p>
          <a:p>
            <a:r>
              <a:rPr lang="en-GB" sz="2000" dirty="0" smtClean="0"/>
              <a:t>Victims feel themselves to blame, whether it be in work, in relationships or within a family. Most victims are stunned by their ruthlessness, callousness, denial and minimisation of the damage they have caused.</a:t>
            </a:r>
            <a:endParaRPr lang="en-GB" sz="2000" dirty="0"/>
          </a:p>
        </p:txBody>
      </p:sp>
    </p:spTree>
    <p:extLst>
      <p:ext uri="{BB962C8B-B14F-4D97-AF65-F5344CB8AC3E}">
        <p14:creationId xmlns:p14="http://schemas.microsoft.com/office/powerpoint/2010/main" val="3459467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714750"/>
            <a:ext cx="6512511" cy="857250"/>
          </a:xfrm>
        </p:spPr>
        <p:txBody>
          <a:bodyPr>
            <a:normAutofit fontScale="90000"/>
          </a:bodyPr>
          <a:lstStyle/>
          <a:p>
            <a:pPr algn="l"/>
            <a:r>
              <a:rPr lang="en-GB" dirty="0" smtClean="0"/>
              <a:t>The general nature of violence in psychopaths</a:t>
            </a:r>
            <a:endParaRPr lang="en-GB" dirty="0"/>
          </a:p>
        </p:txBody>
      </p:sp>
      <p:sp>
        <p:nvSpPr>
          <p:cNvPr id="3" name="Content Placeholder 2"/>
          <p:cNvSpPr>
            <a:spLocks noGrp="1"/>
          </p:cNvSpPr>
          <p:nvPr>
            <p:ph sz="quarter" idx="13"/>
          </p:nvPr>
        </p:nvSpPr>
        <p:spPr>
          <a:xfrm>
            <a:off x="457200" y="742950"/>
            <a:ext cx="8229600" cy="3639852"/>
          </a:xfrm>
        </p:spPr>
        <p:txBody>
          <a:bodyPr>
            <a:normAutofit/>
          </a:bodyPr>
          <a:lstStyle/>
          <a:p>
            <a:r>
              <a:rPr lang="en-GB" dirty="0" smtClean="0"/>
              <a:t>There are two types of violence, </a:t>
            </a:r>
            <a:r>
              <a:rPr lang="en-GB" dirty="0" smtClean="0">
                <a:solidFill>
                  <a:srgbClr val="0070C0"/>
                </a:solidFill>
              </a:rPr>
              <a:t>instrumental</a:t>
            </a:r>
            <a:r>
              <a:rPr lang="en-GB" dirty="0" smtClean="0"/>
              <a:t> and </a:t>
            </a:r>
            <a:r>
              <a:rPr lang="en-GB" dirty="0" smtClean="0">
                <a:solidFill>
                  <a:srgbClr val="0070C0"/>
                </a:solidFill>
              </a:rPr>
              <a:t>reactive</a:t>
            </a:r>
            <a:r>
              <a:rPr lang="en-GB" dirty="0" smtClean="0"/>
              <a:t>. Psychopaths are known for instrumental crime, planned goal orientated behaviour. This may be because they are less likely to experience emotional arousal.</a:t>
            </a:r>
          </a:p>
          <a:p>
            <a:r>
              <a:rPr lang="en-GB" dirty="0" smtClean="0"/>
              <a:t>Cornell et al (1996) found that psychopaths were able to inflict serious injury for </a:t>
            </a:r>
            <a:r>
              <a:rPr lang="en-GB" dirty="0" smtClean="0">
                <a:solidFill>
                  <a:srgbClr val="0070C0"/>
                </a:solidFill>
              </a:rPr>
              <a:t>goal directed behaviour </a:t>
            </a:r>
            <a:r>
              <a:rPr lang="en-GB" dirty="0" smtClean="0"/>
              <a:t>but, because they also exhibit poor behavioural controls this implies that they do also commit </a:t>
            </a:r>
            <a:r>
              <a:rPr lang="en-GB" dirty="0" smtClean="0">
                <a:solidFill>
                  <a:srgbClr val="0070C0"/>
                </a:solidFill>
              </a:rPr>
              <a:t>reactive/impulsive</a:t>
            </a:r>
            <a:r>
              <a:rPr lang="en-GB" dirty="0" smtClean="0">
                <a:solidFill>
                  <a:srgbClr val="00FFFF"/>
                </a:solidFill>
              </a:rPr>
              <a:t> </a:t>
            </a:r>
            <a:r>
              <a:rPr lang="en-GB" dirty="0" smtClean="0"/>
              <a:t>violence.</a:t>
            </a:r>
            <a:endParaRPr lang="en-GB" dirty="0"/>
          </a:p>
        </p:txBody>
      </p:sp>
    </p:spTree>
    <p:extLst>
      <p:ext uri="{BB962C8B-B14F-4D97-AF65-F5344CB8AC3E}">
        <p14:creationId xmlns:p14="http://schemas.microsoft.com/office/powerpoint/2010/main" val="36369892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583574"/>
          </a:xfrm>
        </p:spPr>
        <p:txBody>
          <a:bodyPr>
            <a:normAutofit fontScale="90000"/>
          </a:bodyPr>
          <a:lstStyle/>
          <a:p>
            <a:r>
              <a:rPr lang="en-GB" dirty="0" smtClean="0"/>
              <a:t>Criminal behaviour</a:t>
            </a:r>
            <a:endParaRPr lang="en-GB" dirty="0"/>
          </a:p>
        </p:txBody>
      </p:sp>
      <p:sp>
        <p:nvSpPr>
          <p:cNvPr id="3" name="Content Placeholder 2"/>
          <p:cNvSpPr>
            <a:spLocks noGrp="1"/>
          </p:cNvSpPr>
          <p:nvPr>
            <p:ph sz="quarter" idx="13"/>
          </p:nvPr>
        </p:nvSpPr>
        <p:spPr>
          <a:xfrm>
            <a:off x="457200" y="1276350"/>
            <a:ext cx="8229600" cy="3671664"/>
          </a:xfrm>
        </p:spPr>
        <p:txBody>
          <a:bodyPr/>
          <a:lstStyle/>
          <a:p>
            <a:r>
              <a:rPr lang="en-GB" dirty="0" smtClean="0"/>
              <a:t>These factors tell us why they are considered the most serious offender. Hare, McPherson &amp; Forth (1988) noted that psychopaths have significantly more convictions for assault, theft, robbery, fraud, possession of a weapon and escape from custody than non psychopaths. </a:t>
            </a:r>
          </a:p>
          <a:p>
            <a:r>
              <a:rPr lang="en-GB" dirty="0"/>
              <a:t>R</a:t>
            </a:r>
            <a:r>
              <a:rPr lang="en-GB" dirty="0" smtClean="0"/>
              <a:t>obertson (1981) `Psychopaths are much more criminal than mentally ill or learning disabled offenders`.</a:t>
            </a:r>
            <a:endParaRPr lang="en-GB" dirty="0"/>
          </a:p>
        </p:txBody>
      </p:sp>
    </p:spTree>
    <p:extLst>
      <p:ext uri="{BB962C8B-B14F-4D97-AF65-F5344CB8AC3E}">
        <p14:creationId xmlns:p14="http://schemas.microsoft.com/office/powerpoint/2010/main" val="38739782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689372"/>
          </a:xfrm>
        </p:spPr>
        <p:txBody>
          <a:bodyPr>
            <a:normAutofit fontScale="90000"/>
          </a:bodyPr>
          <a:lstStyle/>
          <a:p>
            <a:r>
              <a:rPr lang="en-GB" dirty="0" smtClean="0"/>
              <a:t>Interpersonal/affective aspects</a:t>
            </a:r>
            <a:endParaRPr lang="en-GB" dirty="0"/>
          </a:p>
        </p:txBody>
      </p:sp>
      <p:sp>
        <p:nvSpPr>
          <p:cNvPr id="3" name="Content Placeholder 2"/>
          <p:cNvSpPr>
            <a:spLocks noGrp="1"/>
          </p:cNvSpPr>
          <p:nvPr>
            <p:ph sz="quarter" idx="13"/>
          </p:nvPr>
        </p:nvSpPr>
        <p:spPr>
          <a:xfrm>
            <a:off x="457200" y="1200150"/>
            <a:ext cx="8229600" cy="3657600"/>
          </a:xfrm>
        </p:spPr>
        <p:txBody>
          <a:bodyPr>
            <a:normAutofit/>
          </a:bodyPr>
          <a:lstStyle/>
          <a:p>
            <a:r>
              <a:rPr lang="en-GB" sz="2000" dirty="0" smtClean="0"/>
              <a:t>These deficits are central to understanding psychopaths. Whilst they appear to be charming charismatic and good fun, they are not good to be around for long periods due to their lack of ability to maintain interaction.</a:t>
            </a:r>
          </a:p>
          <a:p>
            <a:r>
              <a:rPr lang="en-GB" sz="2000" dirty="0" smtClean="0"/>
              <a:t>A striking feature is their affective responses in language. Their use of language is technically correct, but research shows that when asked to select similar words from a list, they decide on literal meanings not the connotations or emotional aspects of the message.</a:t>
            </a:r>
          </a:p>
          <a:p>
            <a:r>
              <a:rPr lang="en-GB" sz="2000" dirty="0" smtClean="0"/>
              <a:t> This implies that they are less sensitive to emotional expressions, they can understand a word but not its emotional meaning.</a:t>
            </a:r>
            <a:endParaRPr lang="en-GB" sz="2000" dirty="0"/>
          </a:p>
        </p:txBody>
      </p:sp>
    </p:spTree>
    <p:extLst>
      <p:ext uri="{BB962C8B-B14F-4D97-AF65-F5344CB8AC3E}">
        <p14:creationId xmlns:p14="http://schemas.microsoft.com/office/powerpoint/2010/main" val="35097187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457200" y="666750"/>
            <a:ext cx="8229600" cy="4119246"/>
          </a:xfrm>
        </p:spPr>
        <p:txBody>
          <a:bodyPr>
            <a:normAutofit/>
          </a:bodyPr>
          <a:lstStyle/>
          <a:p>
            <a:r>
              <a:rPr lang="en-GB" dirty="0" smtClean="0"/>
              <a:t>These deficits are characteristic of reduced understanding of emotion in general. They cannot seem to process the deep semantic meanings of language, cannot get abstract meanings nor are they able to draw upon emotional words easily.</a:t>
            </a:r>
          </a:p>
          <a:p>
            <a:r>
              <a:rPr lang="en-GB" dirty="0" smtClean="0"/>
              <a:t>This is particularly so in relation to negative words such as fear, anxiety and guilt. Perhaps this is why they cannot understand the impact of their behaviour on others.</a:t>
            </a:r>
          </a:p>
          <a:p>
            <a:r>
              <a:rPr lang="en-GB" dirty="0" smtClean="0"/>
              <a:t>Research shows they can understand `dictionary` definitions by the experience of emotions is lacking and cannot understand or feel them.</a:t>
            </a:r>
            <a:endParaRPr lang="en-GB" dirty="0"/>
          </a:p>
        </p:txBody>
      </p:sp>
    </p:spTree>
    <p:extLst>
      <p:ext uri="{BB962C8B-B14F-4D97-AF65-F5344CB8AC3E}">
        <p14:creationId xmlns:p14="http://schemas.microsoft.com/office/powerpoint/2010/main" val="21017436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689372"/>
          </a:xfrm>
        </p:spPr>
        <p:txBody>
          <a:bodyPr>
            <a:normAutofit fontScale="90000"/>
          </a:bodyPr>
          <a:lstStyle/>
          <a:p>
            <a:pPr algn="l"/>
            <a:r>
              <a:rPr lang="en-GB" dirty="0" smtClean="0"/>
              <a:t>Hollow words</a:t>
            </a:r>
            <a:endParaRPr lang="en-GB" dirty="0"/>
          </a:p>
        </p:txBody>
      </p:sp>
      <p:sp>
        <p:nvSpPr>
          <p:cNvPr id="2" name="Content Placeholder 1"/>
          <p:cNvSpPr>
            <a:spLocks noGrp="1"/>
          </p:cNvSpPr>
          <p:nvPr>
            <p:ph sz="quarter" idx="13"/>
          </p:nvPr>
        </p:nvSpPr>
        <p:spPr>
          <a:xfrm>
            <a:off x="457200" y="1123950"/>
            <a:ext cx="8229600" cy="3581400"/>
          </a:xfrm>
        </p:spPr>
        <p:txBody>
          <a:bodyPr>
            <a:normAutofit fontScale="92500"/>
          </a:bodyPr>
          <a:lstStyle/>
          <a:p>
            <a:r>
              <a:rPr lang="en-GB" dirty="0" smtClean="0"/>
              <a:t>`psychopaths know the words, but not the music`</a:t>
            </a:r>
          </a:p>
          <a:p>
            <a:r>
              <a:rPr lang="en-GB" dirty="0" smtClean="0"/>
              <a:t>Research on neutral and emotional words shows that when we process neutral words we appreciate their paper meaning, but when processing emotional words they have a dual meaning: </a:t>
            </a:r>
            <a:r>
              <a:rPr lang="en-GB" dirty="0" smtClean="0"/>
              <a:t>both </a:t>
            </a:r>
            <a:r>
              <a:rPr lang="en-GB" dirty="0" smtClean="0">
                <a:solidFill>
                  <a:srgbClr val="0070C0"/>
                </a:solidFill>
              </a:rPr>
              <a:t>paper </a:t>
            </a:r>
            <a:r>
              <a:rPr lang="en-GB" dirty="0" smtClean="0">
                <a:solidFill>
                  <a:srgbClr val="0070C0"/>
                </a:solidFill>
              </a:rPr>
              <a:t>and emotional</a:t>
            </a:r>
            <a:r>
              <a:rPr lang="en-GB" dirty="0" smtClean="0"/>
              <a:t>; which gives our processing a `turbo boost` </a:t>
            </a:r>
            <a:r>
              <a:rPr lang="en-GB" dirty="0" smtClean="0"/>
              <a:t>enabling us to</a:t>
            </a:r>
            <a:r>
              <a:rPr lang="en-GB" dirty="0" smtClean="0"/>
              <a:t> </a:t>
            </a:r>
            <a:r>
              <a:rPr lang="en-GB" dirty="0" smtClean="0"/>
              <a:t>process them more quickly.</a:t>
            </a:r>
          </a:p>
          <a:p>
            <a:r>
              <a:rPr lang="en-GB" dirty="0" smtClean="0"/>
              <a:t>But, this difference in processing speed is not observed in psychopaths.</a:t>
            </a:r>
          </a:p>
          <a:p>
            <a:r>
              <a:rPr lang="en-GB" dirty="0" smtClean="0"/>
              <a:t>It appears that the emotional element usually enhances our `inner voice` and conscience, but not so for psychopaths.</a:t>
            </a:r>
          </a:p>
          <a:p>
            <a:pPr marL="45720" indent="0">
              <a:buNone/>
            </a:pPr>
            <a:endParaRPr lang="en-GB" dirty="0">
              <a:solidFill>
                <a:srgbClr val="00B0F0"/>
              </a:solidFill>
            </a:endParaRPr>
          </a:p>
        </p:txBody>
      </p:sp>
    </p:spTree>
    <p:extLst>
      <p:ext uri="{BB962C8B-B14F-4D97-AF65-F5344CB8AC3E}">
        <p14:creationId xmlns:p14="http://schemas.microsoft.com/office/powerpoint/2010/main" val="6494383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3867150"/>
            <a:ext cx="6512511" cy="857250"/>
          </a:xfrm>
        </p:spPr>
        <p:txBody>
          <a:bodyPr/>
          <a:lstStyle/>
          <a:p>
            <a:r>
              <a:rPr lang="en-GB" sz="3600" dirty="0" smtClean="0"/>
              <a:t>Physiological functioning</a:t>
            </a:r>
            <a:r>
              <a:rPr lang="en-GB" dirty="0" smtClean="0"/>
              <a:t>:</a:t>
            </a:r>
            <a:endParaRPr lang="en-GB" dirty="0"/>
          </a:p>
        </p:txBody>
      </p:sp>
      <p:sp>
        <p:nvSpPr>
          <p:cNvPr id="3" name="Content Placeholder 2"/>
          <p:cNvSpPr>
            <a:spLocks noGrp="1"/>
          </p:cNvSpPr>
          <p:nvPr>
            <p:ph sz="quarter" idx="13"/>
          </p:nvPr>
        </p:nvSpPr>
        <p:spPr>
          <a:xfrm>
            <a:off x="457200" y="514350"/>
            <a:ext cx="8229600" cy="4038600"/>
          </a:xfrm>
        </p:spPr>
        <p:txBody>
          <a:bodyPr>
            <a:normAutofit/>
          </a:bodyPr>
          <a:lstStyle/>
          <a:p>
            <a:r>
              <a:rPr lang="en-GB" dirty="0" smtClean="0"/>
              <a:t>Many studies looked at functioning of the nervous system and the autonomic nervous system, e.g. Blackburn (1983).</a:t>
            </a:r>
          </a:p>
          <a:p>
            <a:r>
              <a:rPr lang="en-GB" dirty="0" smtClean="0"/>
              <a:t>EEG recordings have not found consistent patterns; some abnormalities in particular with primary psychopaths showing lowest EEG arousal.</a:t>
            </a:r>
          </a:p>
          <a:p>
            <a:r>
              <a:rPr lang="en-GB" dirty="0" smtClean="0"/>
              <a:t>ANS studies showed unusually low levels of electro-dermal reactivity at </a:t>
            </a:r>
            <a:r>
              <a:rPr lang="en-GB" dirty="0" smtClean="0"/>
              <a:t>rest (GSR), </a:t>
            </a:r>
            <a:r>
              <a:rPr lang="en-GB" dirty="0" smtClean="0"/>
              <a:t>but high levels of cardiac reactivity when stressed</a:t>
            </a:r>
            <a:r>
              <a:rPr lang="en-GB" dirty="0" smtClean="0"/>
              <a:t>.</a:t>
            </a:r>
            <a:endParaRPr lang="en-GB" dirty="0" smtClean="0"/>
          </a:p>
        </p:txBody>
      </p:sp>
    </p:spTree>
    <p:extLst>
      <p:ext uri="{BB962C8B-B14F-4D97-AF65-F5344CB8AC3E}">
        <p14:creationId xmlns:p14="http://schemas.microsoft.com/office/powerpoint/2010/main" val="9033707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583574"/>
          </a:xfrm>
        </p:spPr>
        <p:txBody>
          <a:bodyPr>
            <a:normAutofit fontScale="90000"/>
          </a:bodyPr>
          <a:lstStyle/>
          <a:p>
            <a:r>
              <a:rPr lang="en-GB" dirty="0" smtClean="0"/>
              <a:t>Cognitive and learning deficits</a:t>
            </a:r>
            <a:endParaRPr lang="en-GB" dirty="0"/>
          </a:p>
        </p:txBody>
      </p:sp>
      <p:sp>
        <p:nvSpPr>
          <p:cNvPr id="3" name="Content Placeholder 2"/>
          <p:cNvSpPr>
            <a:spLocks noGrp="1"/>
          </p:cNvSpPr>
          <p:nvPr>
            <p:ph sz="quarter" idx="13"/>
          </p:nvPr>
        </p:nvSpPr>
        <p:spPr>
          <a:xfrm>
            <a:off x="457200" y="1200150"/>
            <a:ext cx="8229600" cy="3693858"/>
          </a:xfrm>
        </p:spPr>
        <p:txBody>
          <a:bodyPr>
            <a:normAutofit/>
          </a:bodyPr>
          <a:lstStyle/>
          <a:p>
            <a:r>
              <a:rPr lang="en-GB" dirty="0" smtClean="0"/>
              <a:t>They cannot learn from their mistakes, but their other cognitive abilities such as intelligence and memory are intact. </a:t>
            </a:r>
          </a:p>
          <a:p>
            <a:r>
              <a:rPr lang="en-GB" dirty="0" smtClean="0"/>
              <a:t>They are especially limited in `</a:t>
            </a:r>
            <a:r>
              <a:rPr lang="en-GB" dirty="0" smtClean="0">
                <a:solidFill>
                  <a:srgbClr val="FF0000"/>
                </a:solidFill>
              </a:rPr>
              <a:t>passive avoidance learning</a:t>
            </a:r>
            <a:r>
              <a:rPr lang="en-GB" dirty="0" smtClean="0"/>
              <a:t>`. That is, learning from behaviour that punishes. The proposed explanation for this is `hypersensitivity to rewards`, resulting in a narrowed attentional focus (</a:t>
            </a:r>
            <a:r>
              <a:rPr lang="en-GB" dirty="0" err="1" smtClean="0"/>
              <a:t>Kosson</a:t>
            </a:r>
            <a:r>
              <a:rPr lang="en-GB" dirty="0" smtClean="0"/>
              <a:t>, 1996).</a:t>
            </a:r>
          </a:p>
          <a:p>
            <a:r>
              <a:rPr lang="en-GB" dirty="0" smtClean="0"/>
              <a:t>When performing the </a:t>
            </a:r>
            <a:r>
              <a:rPr lang="en-GB" dirty="0" err="1" smtClean="0">
                <a:solidFill>
                  <a:srgbClr val="0070C0"/>
                </a:solidFill>
              </a:rPr>
              <a:t>stroop</a:t>
            </a:r>
            <a:r>
              <a:rPr lang="en-GB" dirty="0" smtClean="0">
                <a:solidFill>
                  <a:srgbClr val="0070C0"/>
                </a:solidFill>
              </a:rPr>
              <a:t> task</a:t>
            </a:r>
            <a:r>
              <a:rPr lang="en-GB" dirty="0" smtClean="0"/>
              <a:t>, psychopaths have no difficulty, </a:t>
            </a:r>
            <a:r>
              <a:rPr lang="en-GB" dirty="0" smtClean="0"/>
              <a:t>because </a:t>
            </a:r>
            <a:r>
              <a:rPr lang="en-GB" dirty="0" smtClean="0"/>
              <a:t>they can block out peripheral words and only look at the colour, `normal` pp`s cannot!</a:t>
            </a:r>
            <a:endParaRPr lang="en-GB" dirty="0"/>
          </a:p>
        </p:txBody>
      </p:sp>
    </p:spTree>
    <p:extLst>
      <p:ext uri="{BB962C8B-B14F-4D97-AF65-F5344CB8AC3E}">
        <p14:creationId xmlns:p14="http://schemas.microsoft.com/office/powerpoint/2010/main" val="28774496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637580"/>
          </a:xfrm>
        </p:spPr>
        <p:txBody>
          <a:bodyPr>
            <a:normAutofit fontScale="90000"/>
          </a:bodyPr>
          <a:lstStyle/>
          <a:p>
            <a:r>
              <a:rPr lang="en-GB" dirty="0" smtClean="0"/>
              <a:t>This may suggest...</a:t>
            </a:r>
            <a:endParaRPr lang="en-GB" dirty="0"/>
          </a:p>
        </p:txBody>
      </p:sp>
      <p:sp>
        <p:nvSpPr>
          <p:cNvPr id="3" name="Content Placeholder 2"/>
          <p:cNvSpPr>
            <a:spLocks noGrp="1"/>
          </p:cNvSpPr>
          <p:nvPr>
            <p:ph sz="quarter" idx="13"/>
          </p:nvPr>
        </p:nvSpPr>
        <p:spPr>
          <a:xfrm>
            <a:off x="457200" y="1123950"/>
            <a:ext cx="8229600" cy="3824064"/>
          </a:xfrm>
        </p:spPr>
        <p:txBody>
          <a:bodyPr>
            <a:normAutofit fontScale="85000" lnSpcReduction="20000"/>
          </a:bodyPr>
          <a:lstStyle/>
          <a:p>
            <a:r>
              <a:rPr lang="en-GB" dirty="0" smtClean="0"/>
              <a:t>What is considered to be aversive to us is not to psychopaths.</a:t>
            </a:r>
          </a:p>
          <a:p>
            <a:r>
              <a:rPr lang="en-GB" dirty="0" smtClean="0"/>
              <a:t>Further studies involving competing goals, indicate that psychopaths perform poorly, meaning that once they are trying for reward they have difficulty in paying attention to anything else, particularly risks.</a:t>
            </a:r>
          </a:p>
          <a:p>
            <a:r>
              <a:rPr lang="en-GB" dirty="0" smtClean="0"/>
              <a:t>Newman, Patterson &amp; </a:t>
            </a:r>
            <a:r>
              <a:rPr lang="en-GB" dirty="0" err="1" smtClean="0"/>
              <a:t>Kosson</a:t>
            </a:r>
            <a:r>
              <a:rPr lang="en-GB" dirty="0" smtClean="0"/>
              <a:t> (1987) found that unlike others, psychopaths are unable to make allowances for increasing probabilities of losing, hence they then lose!</a:t>
            </a:r>
          </a:p>
          <a:p>
            <a:r>
              <a:rPr lang="en-GB" dirty="0" smtClean="0"/>
              <a:t>These test results have also been linked to under socialisation and poor social performance.</a:t>
            </a:r>
          </a:p>
          <a:p>
            <a:r>
              <a:rPr lang="en-GB" dirty="0" smtClean="0"/>
              <a:t>Even in the hospital environment they are more verbally aggressive, more threatening and less likely to follow rules. This non conformity of breaking social rules and lack of remorse (failure to learn) is typical of psychopaths.</a:t>
            </a:r>
            <a:endParaRPr lang="en-GB" dirty="0"/>
          </a:p>
        </p:txBody>
      </p:sp>
    </p:spTree>
    <p:extLst>
      <p:ext uri="{BB962C8B-B14F-4D97-AF65-F5344CB8AC3E}">
        <p14:creationId xmlns:p14="http://schemas.microsoft.com/office/powerpoint/2010/main" val="14835367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583574"/>
          </a:xfrm>
        </p:spPr>
        <p:txBody>
          <a:bodyPr>
            <a:normAutofit fontScale="90000"/>
          </a:bodyPr>
          <a:lstStyle/>
          <a:p>
            <a:r>
              <a:rPr lang="en-GB" dirty="0" smtClean="0"/>
              <a:t>A biological basis?</a:t>
            </a:r>
            <a:endParaRPr lang="en-GB" dirty="0"/>
          </a:p>
        </p:txBody>
      </p:sp>
      <p:sp>
        <p:nvSpPr>
          <p:cNvPr id="3" name="Content Placeholder 2"/>
          <p:cNvSpPr>
            <a:spLocks noGrp="1"/>
          </p:cNvSpPr>
          <p:nvPr>
            <p:ph sz="quarter" idx="13"/>
          </p:nvPr>
        </p:nvSpPr>
        <p:spPr>
          <a:xfrm>
            <a:off x="457200" y="971550"/>
            <a:ext cx="8229600" cy="4171950"/>
          </a:xfrm>
        </p:spPr>
        <p:txBody>
          <a:bodyPr>
            <a:normAutofit lnSpcReduction="10000"/>
          </a:bodyPr>
          <a:lstStyle/>
          <a:p>
            <a:r>
              <a:rPr lang="en-GB" dirty="0" smtClean="0"/>
              <a:t>At present this is unclear, but psychopaths do demonstrate characteristic physiological responses such as reduced fear in anticipation of pain/punishment, which leads to suggestion that they have an inability to experience fear anxiety and a heightened ability to maintain control in an anxiety provoking situation.</a:t>
            </a:r>
          </a:p>
          <a:p>
            <a:r>
              <a:rPr lang="en-GB" dirty="0" smtClean="0"/>
              <a:t>Neurobiological evidence suggests functional differences based on brain imaging with emotional and neutral words. When using SPECT and </a:t>
            </a:r>
            <a:r>
              <a:rPr lang="en-GB" dirty="0" err="1" smtClean="0"/>
              <a:t>fMRI</a:t>
            </a:r>
            <a:r>
              <a:rPr lang="en-GB" dirty="0" smtClean="0"/>
              <a:t> reduced blood flow and reduced activity is found in cerebral cortex, especially frontal cortex, limbic system and </a:t>
            </a:r>
            <a:r>
              <a:rPr lang="en-GB" dirty="0" err="1" smtClean="0"/>
              <a:t>amygdala</a:t>
            </a:r>
            <a:r>
              <a:rPr lang="en-GB" dirty="0" smtClean="0"/>
              <a:t>. The occipital cortex is functional suggesting that they can process stimuli visually, but that is about it!</a:t>
            </a:r>
            <a:endParaRPr lang="en-GB" dirty="0"/>
          </a:p>
        </p:txBody>
      </p:sp>
    </p:spTree>
    <p:extLst>
      <p:ext uri="{BB962C8B-B14F-4D97-AF65-F5344CB8AC3E}">
        <p14:creationId xmlns:p14="http://schemas.microsoft.com/office/powerpoint/2010/main" val="23667517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943350"/>
            <a:ext cx="8305800" cy="857250"/>
          </a:xfrm>
        </p:spPr>
        <p:txBody>
          <a:bodyPr/>
          <a:lstStyle/>
          <a:p>
            <a:pPr algn="l"/>
            <a:r>
              <a:rPr lang="en-GB" sz="3600" dirty="0" smtClean="0"/>
              <a:t>Neurodevelopmental disorders.</a:t>
            </a:r>
            <a:endParaRPr lang="en-GB" sz="3600" dirty="0"/>
          </a:p>
        </p:txBody>
      </p:sp>
      <p:sp>
        <p:nvSpPr>
          <p:cNvPr id="3" name="Content Placeholder 2"/>
          <p:cNvSpPr>
            <a:spLocks noGrp="1"/>
          </p:cNvSpPr>
          <p:nvPr>
            <p:ph sz="quarter" idx="13"/>
          </p:nvPr>
        </p:nvSpPr>
        <p:spPr>
          <a:xfrm>
            <a:off x="762000" y="548640"/>
            <a:ext cx="7620000" cy="3242310"/>
          </a:xfrm>
        </p:spPr>
        <p:txBody>
          <a:bodyPr>
            <a:normAutofit fontScale="92500"/>
          </a:bodyPr>
          <a:lstStyle/>
          <a:p>
            <a:r>
              <a:rPr lang="en-GB" dirty="0" smtClean="0"/>
              <a:t>`Our findings appear to be the first to provide evidence for a neurodevelopmental brain abnormality in those with antisocial personality disorder and psychopathy, and support the hypothesis that early </a:t>
            </a:r>
            <a:r>
              <a:rPr lang="en-GB" dirty="0" err="1" smtClean="0"/>
              <a:t>maldevelopment</a:t>
            </a:r>
            <a:r>
              <a:rPr lang="en-GB" dirty="0" smtClean="0"/>
              <a:t> of limbic and septal structures predisposes to the spectrum of antisocial behaviours` </a:t>
            </a:r>
            <a:r>
              <a:rPr lang="en-GB" dirty="0" err="1" smtClean="0"/>
              <a:t>Raine</a:t>
            </a:r>
            <a:r>
              <a:rPr lang="en-GB" dirty="0" smtClean="0"/>
              <a:t>, Lee, Yang &amp; </a:t>
            </a:r>
            <a:r>
              <a:rPr lang="en-GB" dirty="0" err="1" smtClean="0"/>
              <a:t>Colletti</a:t>
            </a:r>
            <a:r>
              <a:rPr lang="en-GB" dirty="0" smtClean="0"/>
              <a:t> (2010).</a:t>
            </a:r>
          </a:p>
          <a:p>
            <a:r>
              <a:rPr lang="en-GB" dirty="0"/>
              <a:t>Those with </a:t>
            </a:r>
            <a:r>
              <a:rPr lang="en-GB" dirty="0"/>
              <a:t>CSP (Cavum septum </a:t>
            </a:r>
            <a:r>
              <a:rPr lang="en-GB" dirty="0" err="1" smtClean="0"/>
              <a:t>pellucidum</a:t>
            </a:r>
            <a:r>
              <a:rPr lang="en-GB" dirty="0" smtClean="0"/>
              <a:t>) </a:t>
            </a:r>
            <a:r>
              <a:rPr lang="en-GB" dirty="0"/>
              <a:t>had significantly higher levels of antisocial personality, psychopathy, arrests and convictions compared with </a:t>
            </a:r>
            <a:r>
              <a:rPr lang="en-GB" dirty="0" smtClean="0"/>
              <a:t>controls.</a:t>
            </a:r>
          </a:p>
          <a:p>
            <a:endParaRPr lang="en-GB" dirty="0" smtClean="0"/>
          </a:p>
          <a:p>
            <a:endParaRPr lang="en-GB" dirty="0" smtClean="0"/>
          </a:p>
          <a:p>
            <a:endParaRPr lang="en-GB" dirty="0"/>
          </a:p>
        </p:txBody>
      </p:sp>
    </p:spTree>
    <p:extLst>
      <p:ext uri="{BB962C8B-B14F-4D97-AF65-F5344CB8AC3E}">
        <p14:creationId xmlns:p14="http://schemas.microsoft.com/office/powerpoint/2010/main" val="20356355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3790950"/>
            <a:ext cx="6512511" cy="857250"/>
          </a:xfrm>
        </p:spPr>
        <p:txBody>
          <a:bodyPr/>
          <a:lstStyle/>
          <a:p>
            <a:pPr algn="l"/>
            <a:r>
              <a:rPr lang="en-GB" sz="3600" dirty="0" smtClean="0"/>
              <a:t>The MAO-A hypothesis</a:t>
            </a:r>
            <a:endParaRPr lang="en-GB" sz="3600" dirty="0"/>
          </a:p>
        </p:txBody>
      </p:sp>
      <p:sp>
        <p:nvSpPr>
          <p:cNvPr id="3" name="Content Placeholder 2"/>
          <p:cNvSpPr>
            <a:spLocks noGrp="1"/>
          </p:cNvSpPr>
          <p:nvPr>
            <p:ph sz="quarter" idx="13"/>
          </p:nvPr>
        </p:nvSpPr>
        <p:spPr>
          <a:xfrm>
            <a:off x="533400" y="548640"/>
            <a:ext cx="8001000" cy="3089910"/>
          </a:xfrm>
        </p:spPr>
        <p:txBody>
          <a:bodyPr>
            <a:normAutofit fontScale="85000" lnSpcReduction="10000"/>
          </a:bodyPr>
          <a:lstStyle/>
          <a:p>
            <a:r>
              <a:rPr lang="en-GB" dirty="0"/>
              <a:t>Converging evidence suggests that the short allele of the serotonin transporter </a:t>
            </a:r>
            <a:r>
              <a:rPr lang="en-GB" dirty="0" smtClean="0"/>
              <a:t>gene </a:t>
            </a:r>
            <a:r>
              <a:rPr lang="en-GB" dirty="0"/>
              <a:t>increases risk for a variety of psychological disorders, including depression, anxiety, and alcoholism. </a:t>
            </a:r>
            <a:endParaRPr lang="en-GB" dirty="0" smtClean="0"/>
          </a:p>
          <a:p>
            <a:r>
              <a:rPr lang="en-GB" dirty="0"/>
              <a:t>F</a:t>
            </a:r>
            <a:r>
              <a:rPr lang="en-GB" dirty="0" smtClean="0"/>
              <a:t>indings </a:t>
            </a:r>
            <a:r>
              <a:rPr lang="en-GB" dirty="0"/>
              <a:t>associated with the long allele of the serotonin transporter gene share striking similarities with findings from studies of psychopathy</a:t>
            </a:r>
            <a:r>
              <a:rPr lang="en-GB" dirty="0" smtClean="0"/>
              <a:t>. The </a:t>
            </a:r>
            <a:r>
              <a:rPr lang="en-GB" dirty="0"/>
              <a:t>long/long </a:t>
            </a:r>
            <a:r>
              <a:rPr lang="en-GB" dirty="0" smtClean="0"/>
              <a:t>genotype </a:t>
            </a:r>
            <a:r>
              <a:rPr lang="en-GB" dirty="0"/>
              <a:t>may be a potential risk factor for the development of psychopathic </a:t>
            </a:r>
            <a:r>
              <a:rPr lang="en-GB" dirty="0" smtClean="0"/>
              <a:t>traits (Glenn, 2011).</a:t>
            </a:r>
          </a:p>
          <a:p>
            <a:endParaRPr lang="en-GB" dirty="0" smtClean="0"/>
          </a:p>
          <a:p>
            <a:r>
              <a:rPr lang="en-GB" dirty="0"/>
              <a:t>"YOUR ENVIRONMENT CAN PLAY A ROLE IN WHICH GENES ARE TURNED ON OR OFF</a:t>
            </a:r>
            <a:r>
              <a:rPr lang="en-GB" dirty="0" smtClean="0"/>
              <a:t>.“ Jim Fallon (2014). </a:t>
            </a:r>
          </a:p>
          <a:p>
            <a:endParaRPr lang="en-GB" dirty="0" smtClean="0"/>
          </a:p>
          <a:p>
            <a:endParaRPr lang="en-GB" dirty="0"/>
          </a:p>
        </p:txBody>
      </p:sp>
    </p:spTree>
    <p:extLst>
      <p:ext uri="{BB962C8B-B14F-4D97-AF65-F5344CB8AC3E}">
        <p14:creationId xmlns:p14="http://schemas.microsoft.com/office/powerpoint/2010/main" val="8360192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4286250"/>
            <a:ext cx="6512511" cy="857250"/>
          </a:xfrm>
        </p:spPr>
        <p:txBody>
          <a:bodyPr/>
          <a:lstStyle/>
          <a:p>
            <a:pPr algn="l"/>
            <a:r>
              <a:rPr lang="en-GB" sz="3600" dirty="0" smtClean="0"/>
              <a:t>The MAO-A hypothesis</a:t>
            </a:r>
            <a:endParaRPr lang="en-GB" sz="3600" dirty="0"/>
          </a:p>
        </p:txBody>
      </p:sp>
      <p:sp>
        <p:nvSpPr>
          <p:cNvPr id="3" name="Content Placeholder 2"/>
          <p:cNvSpPr>
            <a:spLocks noGrp="1"/>
          </p:cNvSpPr>
          <p:nvPr>
            <p:ph sz="quarter" idx="13"/>
          </p:nvPr>
        </p:nvSpPr>
        <p:spPr>
          <a:xfrm>
            <a:off x="304800" y="548640"/>
            <a:ext cx="8458200" cy="3928110"/>
          </a:xfrm>
        </p:spPr>
        <p:txBody>
          <a:bodyPr>
            <a:normAutofit fontScale="70000" lnSpcReduction="20000"/>
          </a:bodyPr>
          <a:lstStyle/>
          <a:p>
            <a:r>
              <a:rPr lang="en-GB" dirty="0"/>
              <a:t>Monoamine oxidase A gene (MAOA) has earned the nickname “warrior gene” because it has been linked to aggression in observational and survey-based </a:t>
            </a:r>
            <a:r>
              <a:rPr lang="en-GB" dirty="0" smtClean="0"/>
              <a:t>studies.</a:t>
            </a:r>
          </a:p>
          <a:p>
            <a:r>
              <a:rPr lang="en-GB" dirty="0"/>
              <a:t>The MAOA gene codes for the enzyme monoamine oxidase A that plays a key role in the catabolism of neurotransmitters, including dopamine, </a:t>
            </a:r>
            <a:r>
              <a:rPr lang="en-GB" dirty="0" err="1"/>
              <a:t>norepinphrine</a:t>
            </a:r>
            <a:r>
              <a:rPr lang="en-GB" dirty="0"/>
              <a:t>, and </a:t>
            </a:r>
            <a:r>
              <a:rPr lang="en-GB" dirty="0" smtClean="0"/>
              <a:t>serotonin. </a:t>
            </a:r>
          </a:p>
          <a:p>
            <a:r>
              <a:rPr lang="en-GB" dirty="0"/>
              <a:t>S</a:t>
            </a:r>
            <a:r>
              <a:rPr lang="en-GB" dirty="0" smtClean="0"/>
              <a:t>tudies with mice found that </a:t>
            </a:r>
            <a:r>
              <a:rPr lang="en-GB" dirty="0"/>
              <a:t>MAOA knockouts were more aggressive than their normal </a:t>
            </a:r>
            <a:r>
              <a:rPr lang="en-GB" dirty="0" smtClean="0"/>
              <a:t>counterparts. </a:t>
            </a:r>
          </a:p>
          <a:p>
            <a:r>
              <a:rPr lang="en-GB" dirty="0" smtClean="0"/>
              <a:t>A </a:t>
            </a:r>
            <a:r>
              <a:rPr lang="en-GB" dirty="0"/>
              <a:t>Dutch family with a repeated incidence of violent criminal </a:t>
            </a:r>
            <a:r>
              <a:rPr lang="en-GB" dirty="0" smtClean="0"/>
              <a:t>behaviour </a:t>
            </a:r>
            <a:r>
              <a:rPr lang="en-GB" dirty="0"/>
              <a:t>among males across several generations was also found to have an abnormality in </a:t>
            </a:r>
            <a:r>
              <a:rPr lang="en-GB" dirty="0" smtClean="0"/>
              <a:t>MAOA. (Brunner, </a:t>
            </a:r>
            <a:r>
              <a:rPr lang="en-GB" dirty="0" err="1" smtClean="0"/>
              <a:t>Nelen</a:t>
            </a:r>
            <a:r>
              <a:rPr lang="en-GB" dirty="0" smtClean="0"/>
              <a:t>, </a:t>
            </a:r>
            <a:r>
              <a:rPr lang="en-GB" dirty="0" err="1" smtClean="0"/>
              <a:t>Breakefield</a:t>
            </a:r>
            <a:r>
              <a:rPr lang="en-GB" dirty="0" smtClean="0"/>
              <a:t>, Ropers, </a:t>
            </a:r>
            <a:r>
              <a:rPr lang="en-GB" dirty="0"/>
              <a:t>van </a:t>
            </a:r>
            <a:r>
              <a:rPr lang="en-GB" dirty="0" smtClean="0"/>
              <a:t>Oost, 1993).</a:t>
            </a:r>
          </a:p>
          <a:p>
            <a:r>
              <a:rPr lang="en-GB" dirty="0" smtClean="0"/>
              <a:t>Recent neuroimaging demonstrates </a:t>
            </a:r>
            <a:r>
              <a:rPr lang="en-GB" dirty="0"/>
              <a:t>that during emotional arousal, MAOA-L men show greater reactivity in the amygdala and lower activity in the regulatory prefrontal areas. Such work suggests the emotional and cognitive channels that link MAOA-L to impulsive forms of </a:t>
            </a:r>
            <a:r>
              <a:rPr lang="en-GB" dirty="0" smtClean="0"/>
              <a:t>aggression.</a:t>
            </a:r>
          </a:p>
          <a:p>
            <a:r>
              <a:rPr lang="en-GB" dirty="0" smtClean="0"/>
              <a:t>Moreover, </a:t>
            </a:r>
            <a:r>
              <a:rPr lang="en-GB" dirty="0"/>
              <a:t>a functional polymorphism in the MAOA gene can mediate the impact of traumatic early life events on the propensity to engage in violence as an adult. Specifically, children who had suffered abuse and who had the low activity form of MAOA were much more likely to develop antisocial problems as </a:t>
            </a:r>
            <a:r>
              <a:rPr lang="en-GB" dirty="0" smtClean="0"/>
              <a:t>adults (</a:t>
            </a:r>
            <a:r>
              <a:rPr lang="en-GB" dirty="0" err="1" smtClean="0"/>
              <a:t>Caspi</a:t>
            </a:r>
            <a:r>
              <a:rPr lang="en-GB" dirty="0" smtClean="0"/>
              <a:t> et al., 2002). </a:t>
            </a:r>
            <a:endParaRPr lang="en-GB" dirty="0"/>
          </a:p>
        </p:txBody>
      </p:sp>
    </p:spTree>
    <p:extLst>
      <p:ext uri="{BB962C8B-B14F-4D97-AF65-F5344CB8AC3E}">
        <p14:creationId xmlns:p14="http://schemas.microsoft.com/office/powerpoint/2010/main" val="26828840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21556"/>
          </a:xfrm>
        </p:spPr>
        <p:txBody>
          <a:bodyPr>
            <a:normAutofit fontScale="90000"/>
          </a:bodyPr>
          <a:lstStyle/>
          <a:p>
            <a:r>
              <a:rPr lang="en-GB" dirty="0" smtClean="0"/>
              <a:t>Interaction model:</a:t>
            </a:r>
            <a:endParaRPr lang="en-GB" dirty="0"/>
          </a:p>
        </p:txBody>
      </p:sp>
      <p:sp>
        <p:nvSpPr>
          <p:cNvPr id="2" name="Content Placeholder 1"/>
          <p:cNvSpPr>
            <a:spLocks noGrp="1"/>
          </p:cNvSpPr>
          <p:nvPr>
            <p:ph sz="quarter" idx="13"/>
          </p:nvPr>
        </p:nvSpPr>
        <p:spPr>
          <a:xfrm>
            <a:off x="457200" y="1123950"/>
            <a:ext cx="8229600" cy="3608040"/>
          </a:xfrm>
        </p:spPr>
        <p:txBody>
          <a:bodyPr>
            <a:normAutofit fontScale="92500" lnSpcReduction="20000"/>
          </a:bodyPr>
          <a:lstStyle/>
          <a:p>
            <a:r>
              <a:rPr lang="en-GB" dirty="0" smtClean="0"/>
              <a:t>Obviously, psychopathy is a complex interaction between nature and nurture.</a:t>
            </a:r>
          </a:p>
          <a:p>
            <a:r>
              <a:rPr lang="en-GB" dirty="0" smtClean="0"/>
              <a:t>Evidence supports the idea that genetics contribute to brain function and basic personality, which in turn affects how the individual responds to and interacts with the environment.</a:t>
            </a:r>
          </a:p>
          <a:p>
            <a:r>
              <a:rPr lang="en-GB" dirty="0" smtClean="0"/>
              <a:t>Their biology provides a poor basis for socialisation and conscience.</a:t>
            </a:r>
          </a:p>
          <a:p>
            <a:r>
              <a:rPr lang="en-GB" dirty="0" smtClean="0"/>
              <a:t>Whilst poor parenting and adverse environments do not cause psychopathy, they do influence how the disorder develops and is expressed</a:t>
            </a:r>
            <a:r>
              <a:rPr lang="en-GB" dirty="0" smtClean="0"/>
              <a:t>.</a:t>
            </a:r>
          </a:p>
          <a:p>
            <a:r>
              <a:rPr lang="en-GB" dirty="0" err="1" smtClean="0"/>
              <a:t>Raine</a:t>
            </a:r>
            <a:r>
              <a:rPr lang="en-GB" dirty="0" smtClean="0"/>
              <a:t> et al ., (2010)</a:t>
            </a:r>
            <a:r>
              <a:rPr lang="en-GB" dirty="0"/>
              <a:t> </a:t>
            </a:r>
            <a:r>
              <a:rPr lang="en-GB" dirty="0" smtClean="0"/>
              <a:t>found a cross-sectional </a:t>
            </a:r>
            <a:r>
              <a:rPr lang="en-GB" dirty="0"/>
              <a:t>relationship between maternal and paternal bonding, childhood physical abuse and psychopathic personality at age 28 </a:t>
            </a:r>
            <a:r>
              <a:rPr lang="en-GB" dirty="0" smtClean="0"/>
              <a:t>years.</a:t>
            </a:r>
            <a:endParaRPr lang="en-GB" dirty="0"/>
          </a:p>
        </p:txBody>
      </p:sp>
    </p:spTree>
    <p:extLst>
      <p:ext uri="{BB962C8B-B14F-4D97-AF65-F5344CB8AC3E}">
        <p14:creationId xmlns:p14="http://schemas.microsoft.com/office/powerpoint/2010/main" val="233137920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486150"/>
            <a:ext cx="7696203" cy="857250"/>
          </a:xfrm>
        </p:spPr>
        <p:txBody>
          <a:bodyPr>
            <a:noAutofit/>
          </a:bodyPr>
          <a:lstStyle/>
          <a:p>
            <a:r>
              <a:rPr lang="en-GB" sz="3600" dirty="0" smtClean="0">
                <a:solidFill>
                  <a:srgbClr val="FF0000"/>
                </a:solidFill>
              </a:rPr>
              <a:t>When the stalker is a psychopath (Smith, O`Toole &amp; Hare (2012)</a:t>
            </a:r>
            <a:endParaRPr lang="en-GB" sz="3600" dirty="0">
              <a:solidFill>
                <a:srgbClr val="FF0000"/>
              </a:solidFill>
            </a:endParaRPr>
          </a:p>
        </p:txBody>
      </p:sp>
      <p:sp>
        <p:nvSpPr>
          <p:cNvPr id="2" name="Content Placeholder 1"/>
          <p:cNvSpPr>
            <a:spLocks noGrp="1"/>
          </p:cNvSpPr>
          <p:nvPr>
            <p:ph sz="quarter" idx="13"/>
          </p:nvPr>
        </p:nvSpPr>
        <p:spPr>
          <a:xfrm>
            <a:off x="685800" y="548640"/>
            <a:ext cx="7848600" cy="2606040"/>
          </a:xfrm>
        </p:spPr>
        <p:txBody>
          <a:bodyPr>
            <a:normAutofit lnSpcReduction="10000"/>
          </a:bodyPr>
          <a:lstStyle/>
          <a:p>
            <a:r>
              <a:rPr lang="en-GB" dirty="0" smtClean="0"/>
              <a:t>Sam Brown was a top CEO, with a net worth of 10 million dollars. He lived in an affluent and non violent environment. As he was leaving his home one morning, Anthony Lake jumped, kidnapped and wounded him, put him in a van and drove away. Brown died within days, and in agony, but Lake victimised the family for several months, with ransom calls, notes etc.; three months later Brown`s body was found in a shallow grave.</a:t>
            </a:r>
            <a:endParaRPr lang="en-GB" dirty="0"/>
          </a:p>
        </p:txBody>
      </p:sp>
    </p:spTree>
    <p:extLst>
      <p:ext uri="{BB962C8B-B14F-4D97-AF65-F5344CB8AC3E}">
        <p14:creationId xmlns:p14="http://schemas.microsoft.com/office/powerpoint/2010/main" val="10791877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05978"/>
            <a:ext cx="8784976" cy="637580"/>
          </a:xfrm>
        </p:spPr>
        <p:txBody>
          <a:bodyPr>
            <a:noAutofit/>
          </a:bodyPr>
          <a:lstStyle/>
          <a:p>
            <a:pPr algn="ctr"/>
            <a:r>
              <a:rPr lang="en-GB" sz="3600" dirty="0" smtClean="0"/>
              <a:t>Why do we think Lake was a psychopath?</a:t>
            </a:r>
            <a:endParaRPr lang="en-GB" sz="3600" dirty="0"/>
          </a:p>
        </p:txBody>
      </p:sp>
      <p:sp>
        <p:nvSpPr>
          <p:cNvPr id="2" name="Content Placeholder 1"/>
          <p:cNvSpPr>
            <a:spLocks noGrp="1"/>
          </p:cNvSpPr>
          <p:nvPr>
            <p:ph sz="quarter" idx="13"/>
          </p:nvPr>
        </p:nvSpPr>
        <p:spPr>
          <a:xfrm>
            <a:off x="457200" y="1428750"/>
            <a:ext cx="8229600" cy="3195228"/>
          </a:xfrm>
        </p:spPr>
        <p:txBody>
          <a:bodyPr>
            <a:normAutofit/>
          </a:bodyPr>
          <a:lstStyle/>
          <a:p>
            <a:r>
              <a:rPr lang="en-GB" dirty="0" smtClean="0"/>
              <a:t>Victim is a target, possession, a form of retribution, revenge</a:t>
            </a:r>
            <a:r>
              <a:rPr lang="en-GB" dirty="0" smtClean="0"/>
              <a:t>.</a:t>
            </a:r>
            <a:endParaRPr lang="en-GB" dirty="0" smtClean="0"/>
          </a:p>
          <a:p>
            <a:r>
              <a:rPr lang="en-GB" dirty="0" smtClean="0"/>
              <a:t>Evidence of careful planning, pre meditated and goal directed.</a:t>
            </a:r>
          </a:p>
          <a:p>
            <a:r>
              <a:rPr lang="en-GB" dirty="0" smtClean="0"/>
              <a:t>The high risk of media attention, and money taking.</a:t>
            </a:r>
          </a:p>
          <a:p>
            <a:r>
              <a:rPr lang="en-GB" dirty="0" smtClean="0"/>
              <a:t>The excitement of the FBI attention.</a:t>
            </a:r>
          </a:p>
          <a:p>
            <a:r>
              <a:rPr lang="en-GB" dirty="0" smtClean="0"/>
              <a:t>The treatment of Brown, no empathy.</a:t>
            </a:r>
            <a:endParaRPr lang="en-GB" dirty="0"/>
          </a:p>
        </p:txBody>
      </p:sp>
    </p:spTree>
    <p:extLst>
      <p:ext uri="{BB962C8B-B14F-4D97-AF65-F5344CB8AC3E}">
        <p14:creationId xmlns:p14="http://schemas.microsoft.com/office/powerpoint/2010/main" val="5649726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533400" y="1123949"/>
            <a:ext cx="7848600" cy="3381519"/>
          </a:xfrm>
        </p:spPr>
        <p:txBody>
          <a:bodyPr>
            <a:normAutofit lnSpcReduction="10000"/>
          </a:bodyPr>
          <a:lstStyle/>
          <a:p>
            <a:r>
              <a:rPr lang="en-GB" dirty="0" smtClean="0"/>
              <a:t>He ignored the pleas of the family.</a:t>
            </a:r>
          </a:p>
          <a:p>
            <a:r>
              <a:rPr lang="en-GB" dirty="0" smtClean="0"/>
              <a:t>The continued extortion of the family, despite having killed him.</a:t>
            </a:r>
          </a:p>
          <a:p>
            <a:r>
              <a:rPr lang="en-GB" dirty="0" smtClean="0"/>
              <a:t>But.. There were subtle changes to his behaviour after Brown died. Once there was no evidence of Brown`s existence, Lake`s use of language changed and his pleasure in deceiving FBI was evident.</a:t>
            </a:r>
          </a:p>
          <a:p>
            <a:r>
              <a:rPr lang="en-GB" dirty="0" smtClean="0"/>
              <a:t>When eventually caught in a set up, he refused to co- operate and eventually his female companion gave him up.</a:t>
            </a:r>
            <a:endParaRPr lang="en-GB" dirty="0"/>
          </a:p>
        </p:txBody>
      </p:sp>
    </p:spTree>
    <p:extLst>
      <p:ext uri="{BB962C8B-B14F-4D97-AF65-F5344CB8AC3E}">
        <p14:creationId xmlns:p14="http://schemas.microsoft.com/office/powerpoint/2010/main" val="25907255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38150"/>
            <a:ext cx="8229600" cy="529568"/>
          </a:xfrm>
        </p:spPr>
        <p:txBody>
          <a:bodyPr>
            <a:normAutofit fontScale="90000"/>
          </a:bodyPr>
          <a:lstStyle/>
          <a:p>
            <a:r>
              <a:rPr lang="en-GB" dirty="0" smtClean="0">
                <a:solidFill>
                  <a:schemeClr val="bg2">
                    <a:lumMod val="25000"/>
                  </a:schemeClr>
                </a:solidFill>
              </a:rPr>
              <a:t>A case study: James </a:t>
            </a:r>
            <a:r>
              <a:rPr lang="en-GB" dirty="0" err="1" smtClean="0">
                <a:solidFill>
                  <a:schemeClr val="bg2">
                    <a:lumMod val="25000"/>
                  </a:schemeClr>
                </a:solidFill>
              </a:rPr>
              <a:t>Roszko</a:t>
            </a:r>
            <a:endParaRPr lang="en-GB" dirty="0">
              <a:solidFill>
                <a:schemeClr val="bg2">
                  <a:lumMod val="25000"/>
                </a:schemeClr>
              </a:solidFill>
            </a:endParaRPr>
          </a:p>
        </p:txBody>
      </p:sp>
      <p:sp>
        <p:nvSpPr>
          <p:cNvPr id="2" name="Content Placeholder 1"/>
          <p:cNvSpPr>
            <a:spLocks noGrp="1"/>
          </p:cNvSpPr>
          <p:nvPr>
            <p:ph sz="quarter" idx="13"/>
          </p:nvPr>
        </p:nvSpPr>
        <p:spPr>
          <a:xfrm>
            <a:off x="457200" y="1352549"/>
            <a:ext cx="8229600" cy="3152919"/>
          </a:xfrm>
        </p:spPr>
        <p:txBody>
          <a:bodyPr>
            <a:normAutofit/>
          </a:bodyPr>
          <a:lstStyle/>
          <a:p>
            <a:r>
              <a:rPr lang="en-GB" dirty="0" smtClean="0"/>
              <a:t>On March 3</a:t>
            </a:r>
            <a:r>
              <a:rPr lang="en-GB" baseline="30000" dirty="0" smtClean="0"/>
              <a:t>rd</a:t>
            </a:r>
            <a:r>
              <a:rPr lang="en-GB" dirty="0" smtClean="0"/>
              <a:t>, 2005 officers entered his farm to seize his truck due to previous driving convictions. They found a marijuana stock which led them to obtain a 24hr warrant. The next day four officers were sent to investigate and he shot them all dead, before killing himself.</a:t>
            </a:r>
          </a:p>
          <a:p>
            <a:r>
              <a:rPr lang="en-GB" dirty="0" smtClean="0"/>
              <a:t>On searching the farm, there was evidence of homosexual sadism, with further evidence that led to him being classed as a psychopath. </a:t>
            </a:r>
            <a:endParaRPr lang="en-GB" dirty="0"/>
          </a:p>
        </p:txBody>
      </p:sp>
    </p:spTree>
    <p:extLst>
      <p:ext uri="{BB962C8B-B14F-4D97-AF65-F5344CB8AC3E}">
        <p14:creationId xmlns:p14="http://schemas.microsoft.com/office/powerpoint/2010/main" val="22385569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583574"/>
          </a:xfrm>
        </p:spPr>
        <p:txBody>
          <a:bodyPr>
            <a:normAutofit fontScale="90000"/>
          </a:bodyPr>
          <a:lstStyle/>
          <a:p>
            <a:pPr algn="l"/>
            <a:r>
              <a:rPr lang="en-GB" dirty="0" smtClean="0"/>
              <a:t>The language of psychopaths</a:t>
            </a:r>
            <a:endParaRPr lang="en-GB" dirty="0"/>
          </a:p>
        </p:txBody>
      </p:sp>
      <p:sp>
        <p:nvSpPr>
          <p:cNvPr id="2" name="Content Placeholder 1"/>
          <p:cNvSpPr>
            <a:spLocks noGrp="1"/>
          </p:cNvSpPr>
          <p:nvPr>
            <p:ph sz="quarter" idx="13"/>
          </p:nvPr>
        </p:nvSpPr>
        <p:spPr>
          <a:xfrm>
            <a:off x="457200" y="1123950"/>
            <a:ext cx="8229600" cy="3381518"/>
          </a:xfrm>
        </p:spPr>
        <p:txBody>
          <a:bodyPr>
            <a:normAutofit/>
          </a:bodyPr>
          <a:lstStyle/>
          <a:p>
            <a:r>
              <a:rPr lang="en-GB" dirty="0" smtClean="0"/>
              <a:t>Woodworth, Hancock, Porter, Hare, Logan, O`Toole &amp; Smith (2012).</a:t>
            </a:r>
          </a:p>
          <a:p>
            <a:r>
              <a:rPr lang="en-GB" dirty="0" smtClean="0"/>
              <a:t>Rob </a:t>
            </a:r>
            <a:r>
              <a:rPr lang="en-GB" dirty="0" err="1" smtClean="0"/>
              <a:t>Pickton</a:t>
            </a:r>
            <a:r>
              <a:rPr lang="en-GB" dirty="0" smtClean="0"/>
              <a:t> murdered six women, was initially tried for murdering 26 and bragged to cellmates that he was going to kill 50. his behaviour and language showed no emotion, he was detached, bored and nonchalant. </a:t>
            </a:r>
          </a:p>
          <a:p>
            <a:r>
              <a:rPr lang="en-GB" dirty="0" smtClean="0"/>
              <a:t>When watching a transcript, he showed evidence of `duping delight` lying for the sake of getting away with it, and making it difficult to follow.</a:t>
            </a:r>
            <a:endParaRPr lang="en-GB" dirty="0"/>
          </a:p>
        </p:txBody>
      </p:sp>
    </p:spTree>
    <p:extLst>
      <p:ext uri="{BB962C8B-B14F-4D97-AF65-F5344CB8AC3E}">
        <p14:creationId xmlns:p14="http://schemas.microsoft.com/office/powerpoint/2010/main" val="35704145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1110996"/>
            <a:ext cx="8229600" cy="2832354"/>
          </a:xfrm>
        </p:spPr>
        <p:txBody>
          <a:bodyPr>
            <a:normAutofit fontScale="92500" lnSpcReduction="10000"/>
          </a:bodyPr>
          <a:lstStyle/>
          <a:p>
            <a:r>
              <a:rPr lang="en-GB" sz="2400" dirty="0" smtClean="0"/>
              <a:t>“We got, uh, we got high, and had a few beers, I like </a:t>
            </a:r>
            <a:r>
              <a:rPr lang="en-GB" sz="2400" dirty="0" smtClean="0"/>
              <a:t>it, </a:t>
            </a:r>
            <a:r>
              <a:rPr lang="en-GB" sz="2400" dirty="0" smtClean="0"/>
              <a:t>whiskey, we had some of that, and then we, uh, went for a swim, and then we made love in my car, then we left to go get some more, some more booze and some more drugs”.</a:t>
            </a:r>
          </a:p>
          <a:p>
            <a:r>
              <a:rPr lang="en-GB" sz="2400" i="1" dirty="0" smtClean="0"/>
              <a:t>To </a:t>
            </a:r>
            <a:r>
              <a:rPr lang="en-GB" sz="2400" i="1" dirty="0" smtClean="0"/>
              <a:t>understand the language of psychopaths, we </a:t>
            </a:r>
            <a:r>
              <a:rPr lang="en-GB" sz="2400" i="1" dirty="0" smtClean="0"/>
              <a:t>use automatic linguistic analysis programmes </a:t>
            </a:r>
            <a:r>
              <a:rPr lang="en-GB" sz="2400" i="1" dirty="0" smtClean="0"/>
              <a:t>that</a:t>
            </a:r>
            <a:r>
              <a:rPr lang="en-GB" sz="2400" i="1" dirty="0" smtClean="0"/>
              <a:t> </a:t>
            </a:r>
            <a:r>
              <a:rPr lang="en-GB" sz="2400" i="1" dirty="0" smtClean="0"/>
              <a:t>count the </a:t>
            </a:r>
            <a:r>
              <a:rPr lang="en-GB" sz="2400" i="1" dirty="0" smtClean="0"/>
              <a:t>frequencies of certain words </a:t>
            </a:r>
            <a:r>
              <a:rPr lang="en-GB" sz="2400" i="1" dirty="0" smtClean="0"/>
              <a:t>relative to controls.</a:t>
            </a:r>
          </a:p>
          <a:p>
            <a:r>
              <a:rPr lang="en-GB" sz="2400" dirty="0" smtClean="0"/>
              <a:t>E.G. narcissistic individuals use `I` much more than controls.</a:t>
            </a:r>
            <a:endParaRPr lang="en-GB" sz="2400" dirty="0"/>
          </a:p>
        </p:txBody>
      </p:sp>
    </p:spTree>
    <p:extLst>
      <p:ext uri="{BB962C8B-B14F-4D97-AF65-F5344CB8AC3E}">
        <p14:creationId xmlns:p14="http://schemas.microsoft.com/office/powerpoint/2010/main" val="13445270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1123949"/>
            <a:ext cx="8229600" cy="3381519"/>
          </a:xfrm>
        </p:spPr>
        <p:txBody>
          <a:bodyPr>
            <a:normAutofit fontScale="92500"/>
          </a:bodyPr>
          <a:lstStyle/>
          <a:p>
            <a:r>
              <a:rPr lang="en-GB" sz="2400" dirty="0" smtClean="0"/>
              <a:t>They exaggerate the spontaneity of </a:t>
            </a:r>
            <a:r>
              <a:rPr lang="en-GB" sz="2400" dirty="0" smtClean="0"/>
              <a:t>their homicides and </a:t>
            </a:r>
            <a:r>
              <a:rPr lang="en-GB" sz="2400" dirty="0" smtClean="0"/>
              <a:t>label their crimes as that of </a:t>
            </a:r>
            <a:r>
              <a:rPr lang="en-GB" sz="2400" dirty="0" smtClean="0"/>
              <a:t>passion, omitting </a:t>
            </a:r>
            <a:r>
              <a:rPr lang="en-GB" sz="2400" dirty="0" smtClean="0"/>
              <a:t>many details.</a:t>
            </a:r>
          </a:p>
          <a:p>
            <a:pPr marL="109728" indent="0">
              <a:buNone/>
            </a:pPr>
            <a:endParaRPr lang="en-GB" sz="2400" dirty="0" smtClean="0"/>
          </a:p>
          <a:p>
            <a:r>
              <a:rPr lang="en-GB" sz="2400" dirty="0" smtClean="0"/>
              <a:t>They do not differentiate between emotion and non emotional </a:t>
            </a:r>
            <a:r>
              <a:rPr lang="en-GB" sz="2400" dirty="0" smtClean="0"/>
              <a:t>acts within their language </a:t>
            </a:r>
            <a:r>
              <a:rPr lang="en-GB" sz="2400" dirty="0" smtClean="0"/>
              <a:t>use.</a:t>
            </a:r>
          </a:p>
          <a:p>
            <a:pPr marL="109728" indent="0">
              <a:buNone/>
            </a:pPr>
            <a:endParaRPr lang="en-GB" sz="2400" dirty="0" smtClean="0"/>
          </a:p>
          <a:p>
            <a:r>
              <a:rPr lang="en-GB" sz="2400" dirty="0" smtClean="0"/>
              <a:t>Their </a:t>
            </a:r>
            <a:r>
              <a:rPr lang="en-GB" sz="2400" dirty="0" smtClean="0"/>
              <a:t>speech narrative </a:t>
            </a:r>
            <a:r>
              <a:rPr lang="en-GB" sz="2400" dirty="0" smtClean="0"/>
              <a:t>is poorly </a:t>
            </a:r>
            <a:r>
              <a:rPr lang="en-GB" sz="2400" dirty="0" smtClean="0"/>
              <a:t>organised, </a:t>
            </a:r>
            <a:r>
              <a:rPr lang="en-GB" sz="2400" dirty="0" smtClean="0"/>
              <a:t>yet they are excellent story tellers. Why/how?</a:t>
            </a:r>
          </a:p>
        </p:txBody>
      </p:sp>
    </p:spTree>
    <p:extLst>
      <p:ext uri="{BB962C8B-B14F-4D97-AF65-F5344CB8AC3E}">
        <p14:creationId xmlns:p14="http://schemas.microsoft.com/office/powerpoint/2010/main" val="40494757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789553"/>
            <a:ext cx="8229600" cy="3715916"/>
          </a:xfrm>
        </p:spPr>
        <p:txBody>
          <a:bodyPr>
            <a:normAutofit fontScale="92500"/>
          </a:bodyPr>
          <a:lstStyle/>
          <a:p>
            <a:r>
              <a:rPr lang="en-GB" sz="2400" dirty="0" smtClean="0"/>
              <a:t>Why this disparity?</a:t>
            </a:r>
            <a:endParaRPr lang="en-GB" sz="2400" dirty="0" smtClean="0"/>
          </a:p>
          <a:p>
            <a:pPr marL="109728" indent="0">
              <a:buNone/>
            </a:pPr>
            <a:endParaRPr lang="en-GB" sz="2400" dirty="0"/>
          </a:p>
          <a:p>
            <a:r>
              <a:rPr lang="en-GB" sz="2400" dirty="0"/>
              <a:t>Because, many aspects of language are not under conscious control: functional words are used unconsciously, because </a:t>
            </a:r>
            <a:r>
              <a:rPr lang="en-GB" sz="2400" dirty="0" smtClean="0"/>
              <a:t>we usually focus on </a:t>
            </a:r>
            <a:r>
              <a:rPr lang="en-GB" sz="2400" dirty="0" smtClean="0"/>
              <a:t>verbs and nouns.</a:t>
            </a:r>
            <a:endParaRPr lang="en-GB" sz="2400" dirty="0" smtClean="0"/>
          </a:p>
          <a:p>
            <a:r>
              <a:rPr lang="en-GB" sz="2400" dirty="0" smtClean="0"/>
              <a:t>Psychopaths are different to non psychopaths because they make few references to the social needs of friends and family, and they use the past tense suggesting detachment.</a:t>
            </a:r>
            <a:endParaRPr lang="en-GB" sz="2400" dirty="0"/>
          </a:p>
        </p:txBody>
      </p:sp>
    </p:spTree>
    <p:extLst>
      <p:ext uri="{BB962C8B-B14F-4D97-AF65-F5344CB8AC3E}">
        <p14:creationId xmlns:p14="http://schemas.microsoft.com/office/powerpoint/2010/main" val="22340011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457200" y="742949"/>
            <a:ext cx="8229600" cy="3762519"/>
          </a:xfrm>
        </p:spPr>
        <p:txBody>
          <a:bodyPr>
            <a:normAutofit/>
          </a:bodyPr>
          <a:lstStyle/>
          <a:p>
            <a:r>
              <a:rPr lang="en-GB" dirty="0" smtClean="0"/>
              <a:t>Our conscience depends not just on imagining the consequences but on our ability to talk to oneself, our </a:t>
            </a:r>
            <a:r>
              <a:rPr lang="en-GB" b="1" dirty="0" smtClean="0">
                <a:solidFill>
                  <a:srgbClr val="FF0000"/>
                </a:solidFill>
              </a:rPr>
              <a:t>inner voice</a:t>
            </a:r>
            <a:r>
              <a:rPr lang="en-GB" dirty="0" smtClean="0">
                <a:solidFill>
                  <a:srgbClr val="FF0000"/>
                </a:solidFill>
              </a:rPr>
              <a:t>. </a:t>
            </a:r>
          </a:p>
          <a:p>
            <a:r>
              <a:rPr lang="en-GB" dirty="0" smtClean="0"/>
              <a:t>When psychopaths talk to themselves they are just </a:t>
            </a:r>
            <a:r>
              <a:rPr lang="en-GB" b="1" dirty="0" smtClean="0">
                <a:solidFill>
                  <a:srgbClr val="FF0000"/>
                </a:solidFill>
              </a:rPr>
              <a:t>reading the lines</a:t>
            </a:r>
            <a:r>
              <a:rPr lang="en-GB" dirty="0" smtClean="0"/>
              <a:t>, they are not able to picture the consequences.</a:t>
            </a:r>
          </a:p>
          <a:p>
            <a:r>
              <a:rPr lang="en-GB" dirty="0" smtClean="0"/>
              <a:t>Whilst most crimes are a result from negative circumstances, with psychopaths it is `just for fun`.</a:t>
            </a:r>
          </a:p>
          <a:p>
            <a:r>
              <a:rPr lang="en-GB" dirty="0" smtClean="0"/>
              <a:t>In addition, there is no loyalty to other individuals or groups etc.</a:t>
            </a:r>
            <a:endParaRPr lang="en-GB" dirty="0"/>
          </a:p>
        </p:txBody>
      </p:sp>
    </p:spTree>
    <p:extLst>
      <p:ext uri="{BB962C8B-B14F-4D97-AF65-F5344CB8AC3E}">
        <p14:creationId xmlns:p14="http://schemas.microsoft.com/office/powerpoint/2010/main" val="291210414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21556"/>
          </a:xfrm>
        </p:spPr>
        <p:txBody>
          <a:bodyPr>
            <a:normAutofit fontScale="90000"/>
          </a:bodyPr>
          <a:lstStyle/>
          <a:p>
            <a:r>
              <a:rPr lang="en-GB" dirty="0" smtClean="0"/>
              <a:t>Words from an overcoat…</a:t>
            </a:r>
            <a:endParaRPr lang="en-GB" dirty="0"/>
          </a:p>
        </p:txBody>
      </p:sp>
      <p:sp>
        <p:nvSpPr>
          <p:cNvPr id="2" name="Content Placeholder 1"/>
          <p:cNvSpPr>
            <a:spLocks noGrp="1"/>
          </p:cNvSpPr>
          <p:nvPr>
            <p:ph sz="quarter" idx="13"/>
          </p:nvPr>
        </p:nvSpPr>
        <p:spPr>
          <a:xfrm>
            <a:off x="457200" y="971550"/>
            <a:ext cx="8229600" cy="3838718"/>
          </a:xfrm>
        </p:spPr>
        <p:txBody>
          <a:bodyPr>
            <a:noAutofit/>
          </a:bodyPr>
          <a:lstStyle/>
          <a:p>
            <a:r>
              <a:rPr lang="en-GB" sz="2000" dirty="0" smtClean="0"/>
              <a:t>When asked if he had ever committed a violent offence, a psychopathy serving time replied:</a:t>
            </a:r>
          </a:p>
          <a:p>
            <a:r>
              <a:rPr lang="en-GB" sz="2000" dirty="0" smtClean="0">
                <a:solidFill>
                  <a:srgbClr val="FF0000"/>
                </a:solidFill>
              </a:rPr>
              <a:t>“no, but I once had to kill someone.”</a:t>
            </a:r>
          </a:p>
          <a:p>
            <a:r>
              <a:rPr lang="en-GB" sz="2000" dirty="0" smtClean="0"/>
              <a:t>A woman with a staggering record of fraud, deceit and lies concluded in her letter to the parole board with:</a:t>
            </a:r>
          </a:p>
          <a:p>
            <a:r>
              <a:rPr lang="en-GB" sz="2000" dirty="0" smtClean="0">
                <a:solidFill>
                  <a:srgbClr val="FF0000"/>
                </a:solidFill>
              </a:rPr>
              <a:t>“I`ve let a lot of people down…one is only as good as her reputation and name. My word is </a:t>
            </a:r>
            <a:r>
              <a:rPr lang="en-GB" sz="2000" dirty="0" smtClean="0">
                <a:solidFill>
                  <a:srgbClr val="FF0000"/>
                </a:solidFill>
              </a:rPr>
              <a:t>as </a:t>
            </a:r>
            <a:r>
              <a:rPr lang="en-GB" sz="2000" dirty="0" smtClean="0">
                <a:solidFill>
                  <a:srgbClr val="FF0000"/>
                </a:solidFill>
              </a:rPr>
              <a:t>good as gold.”</a:t>
            </a:r>
          </a:p>
          <a:p>
            <a:r>
              <a:rPr lang="en-GB" sz="2000" dirty="0" smtClean="0"/>
              <a:t>A man serving time for armed robbery replied to an eye witnesses testimony:</a:t>
            </a:r>
          </a:p>
          <a:p>
            <a:r>
              <a:rPr lang="en-GB" sz="2000" dirty="0" smtClean="0">
                <a:solidFill>
                  <a:srgbClr val="FF0000"/>
                </a:solidFill>
              </a:rPr>
              <a:t>“He`s lying. I wasn’t there. I should have blown his f*****g head off.”</a:t>
            </a:r>
            <a:endParaRPr lang="en-GB" sz="2000" dirty="0">
              <a:solidFill>
                <a:srgbClr val="FF0000"/>
              </a:solidFill>
            </a:endParaRPr>
          </a:p>
        </p:txBody>
      </p:sp>
    </p:spTree>
    <p:extLst>
      <p:ext uri="{BB962C8B-B14F-4D97-AF65-F5344CB8AC3E}">
        <p14:creationId xmlns:p14="http://schemas.microsoft.com/office/powerpoint/2010/main" val="40706646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75562"/>
          </a:xfrm>
        </p:spPr>
        <p:txBody>
          <a:bodyPr>
            <a:normAutofit fontScale="90000"/>
          </a:bodyPr>
          <a:lstStyle/>
          <a:p>
            <a:pPr algn="l"/>
            <a:r>
              <a:rPr lang="en-GB" dirty="0" smtClean="0"/>
              <a:t>A quote…</a:t>
            </a:r>
            <a:endParaRPr lang="en-GB" dirty="0"/>
          </a:p>
        </p:txBody>
      </p:sp>
      <p:sp>
        <p:nvSpPr>
          <p:cNvPr id="2" name="Content Placeholder 1"/>
          <p:cNvSpPr>
            <a:spLocks noGrp="1"/>
          </p:cNvSpPr>
          <p:nvPr>
            <p:ph sz="quarter" idx="13"/>
          </p:nvPr>
        </p:nvSpPr>
        <p:spPr>
          <a:xfrm>
            <a:off x="457200" y="1581150"/>
            <a:ext cx="8229600" cy="3204846"/>
          </a:xfrm>
        </p:spPr>
        <p:txBody>
          <a:bodyPr>
            <a:normAutofit/>
          </a:bodyPr>
          <a:lstStyle/>
          <a:p>
            <a:r>
              <a:rPr lang="en-GB" sz="2000" dirty="0" smtClean="0"/>
              <a:t>“do I care about other people? That’s a tough one, but yeah, I guess I really do…but I don’t let my feelings get in the way… I mean I`m as warm and caring as the next guy, but lets face it, everyone`s trying to screw you…You’ve got to look out for yourself, park your feelings. Say you need something, or someone messes with you… maybe tried to rip you off…you take care of it…do whatever needs to be done… </a:t>
            </a:r>
            <a:r>
              <a:rPr lang="en-GB" sz="2000" dirty="0" smtClean="0">
                <a:solidFill>
                  <a:srgbClr val="FF0000"/>
                </a:solidFill>
              </a:rPr>
              <a:t>Do I feel bad if I have to hurt someone? yeah, sometimes but mostly its like…uh…(laughs)…how did you feel the last time you squashed a bug?”</a:t>
            </a:r>
            <a:endParaRPr lang="en-GB" sz="2000" dirty="0">
              <a:solidFill>
                <a:srgbClr val="FF0000"/>
              </a:solidFill>
            </a:endParaRPr>
          </a:p>
        </p:txBody>
      </p:sp>
    </p:spTree>
    <p:extLst>
      <p:ext uri="{BB962C8B-B14F-4D97-AF65-F5344CB8AC3E}">
        <p14:creationId xmlns:p14="http://schemas.microsoft.com/office/powerpoint/2010/main" val="216549352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21556"/>
          </a:xfrm>
        </p:spPr>
        <p:txBody>
          <a:bodyPr>
            <a:noAutofit/>
          </a:bodyPr>
          <a:lstStyle/>
          <a:p>
            <a:pPr algn="l"/>
            <a:r>
              <a:rPr lang="en-GB" sz="3600" dirty="0" smtClean="0"/>
              <a:t>Internal controls: the missing pieces </a:t>
            </a:r>
            <a:endParaRPr lang="en-GB" sz="3600" dirty="0"/>
          </a:p>
        </p:txBody>
      </p:sp>
      <p:sp>
        <p:nvSpPr>
          <p:cNvPr id="2" name="Content Placeholder 1"/>
          <p:cNvSpPr>
            <a:spLocks noGrp="1"/>
          </p:cNvSpPr>
          <p:nvPr>
            <p:ph sz="quarter" idx="13"/>
          </p:nvPr>
        </p:nvSpPr>
        <p:spPr>
          <a:xfrm>
            <a:off x="457200" y="1352550"/>
            <a:ext cx="8229600" cy="3465122"/>
          </a:xfrm>
        </p:spPr>
        <p:txBody>
          <a:bodyPr>
            <a:noAutofit/>
          </a:bodyPr>
          <a:lstStyle/>
          <a:p>
            <a:r>
              <a:rPr lang="en-GB" sz="2000" dirty="0" smtClean="0"/>
              <a:t>Learning societies rules comes from socialisation, creating attitudes, standards </a:t>
            </a:r>
            <a:r>
              <a:rPr lang="en-GB" sz="2000" dirty="0" smtClean="0"/>
              <a:t>etc. </a:t>
            </a:r>
            <a:r>
              <a:rPr lang="en-GB" sz="2000" dirty="0" smtClean="0"/>
              <a:t>and creating our conscience.</a:t>
            </a:r>
          </a:p>
          <a:p>
            <a:r>
              <a:rPr lang="en-GB" sz="2000" dirty="0" smtClean="0"/>
              <a:t>For psychopaths these social experiences never take hold, they do not develop their `</a:t>
            </a:r>
            <a:r>
              <a:rPr lang="en-GB" sz="2000" dirty="0" smtClean="0">
                <a:solidFill>
                  <a:srgbClr val="7030A0"/>
                </a:solidFill>
              </a:rPr>
              <a:t>inner voice</a:t>
            </a:r>
            <a:r>
              <a:rPr lang="en-GB" sz="2000" dirty="0" smtClean="0"/>
              <a:t>`.</a:t>
            </a:r>
          </a:p>
          <a:p>
            <a:r>
              <a:rPr lang="en-GB" sz="2000" dirty="0" smtClean="0"/>
              <a:t>The know the rules, but decide which ones to follow regardless of the consequences.</a:t>
            </a:r>
          </a:p>
          <a:p>
            <a:r>
              <a:rPr lang="en-GB" sz="2000" dirty="0" smtClean="0"/>
              <a:t>They cannot resist temptation and they do not experience guilt.</a:t>
            </a:r>
          </a:p>
          <a:p>
            <a:r>
              <a:rPr lang="en-GB" sz="2000" dirty="0" smtClean="0"/>
              <a:t>They have little aptitude for experiencing emotional responses which are our main source of conscience.</a:t>
            </a:r>
          </a:p>
          <a:p>
            <a:r>
              <a:rPr lang="en-GB" sz="2000" dirty="0" smtClean="0"/>
              <a:t>There are little links between their acts, punishments and anxiety.</a:t>
            </a:r>
            <a:endParaRPr lang="en-GB" sz="2000" dirty="0"/>
          </a:p>
        </p:txBody>
      </p:sp>
    </p:spTree>
    <p:extLst>
      <p:ext uri="{BB962C8B-B14F-4D97-AF65-F5344CB8AC3E}">
        <p14:creationId xmlns:p14="http://schemas.microsoft.com/office/powerpoint/2010/main" val="22607227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sz="3200" dirty="0" smtClean="0"/>
              <a:t>Examples of psychopathic individuals:</a:t>
            </a:r>
            <a:endParaRPr lang="en-GB" sz="3200" dirty="0"/>
          </a:p>
        </p:txBody>
      </p:sp>
      <p:sp>
        <p:nvSpPr>
          <p:cNvPr id="2" name="Content Placeholder 1"/>
          <p:cNvSpPr>
            <a:spLocks noGrp="1"/>
          </p:cNvSpPr>
          <p:nvPr>
            <p:ph sz="quarter" idx="13"/>
          </p:nvPr>
        </p:nvSpPr>
        <p:spPr/>
        <p:txBody>
          <a:bodyPr/>
          <a:lstStyle/>
          <a:p>
            <a:r>
              <a:rPr lang="en-GB" dirty="0" smtClean="0"/>
              <a:t>John </a:t>
            </a:r>
            <a:r>
              <a:rPr lang="en-GB" dirty="0" err="1" smtClean="0"/>
              <a:t>Gacy</a:t>
            </a:r>
            <a:r>
              <a:rPr lang="en-GB" dirty="0" smtClean="0"/>
              <a:t>, Charles </a:t>
            </a:r>
            <a:r>
              <a:rPr lang="en-GB" dirty="0" err="1" smtClean="0"/>
              <a:t>Sobhraij</a:t>
            </a:r>
            <a:r>
              <a:rPr lang="en-GB" dirty="0" smtClean="0"/>
              <a:t>, Jeff McDonald, Gary </a:t>
            </a:r>
            <a:r>
              <a:rPr lang="en-GB" dirty="0" err="1" smtClean="0"/>
              <a:t>Tison</a:t>
            </a:r>
            <a:r>
              <a:rPr lang="en-GB" dirty="0" smtClean="0"/>
              <a:t>, Kenneth Bianchi, Richard Ramirez, Diane Downs, Ted Bundy, Clifford Olson, Joe Hunt, William Bradfield, Ken McElroy, Colin Pitchfork, Kenneth Taylor, Constantine </a:t>
            </a:r>
            <a:r>
              <a:rPr lang="en-GB" dirty="0" err="1" smtClean="0"/>
              <a:t>Paspalakis</a:t>
            </a:r>
            <a:r>
              <a:rPr lang="en-GB" dirty="0" smtClean="0"/>
              <a:t> &amp; Deidre Hunt.</a:t>
            </a:r>
          </a:p>
          <a:p>
            <a:pPr marL="109728" indent="0">
              <a:buNone/>
            </a:pPr>
            <a:endParaRPr lang="en-GB" dirty="0"/>
          </a:p>
        </p:txBody>
      </p:sp>
    </p:spTree>
    <p:extLst>
      <p:ext uri="{BB962C8B-B14F-4D97-AF65-F5344CB8AC3E}">
        <p14:creationId xmlns:p14="http://schemas.microsoft.com/office/powerpoint/2010/main" val="50960802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529568"/>
          </a:xfrm>
        </p:spPr>
        <p:txBody>
          <a:bodyPr>
            <a:normAutofit fontScale="90000"/>
          </a:bodyPr>
          <a:lstStyle/>
          <a:p>
            <a:r>
              <a:rPr lang="en-GB" dirty="0" smtClean="0"/>
              <a:t>Do individuals grow out of psychopathy?</a:t>
            </a:r>
            <a:endParaRPr lang="en-GB" dirty="0"/>
          </a:p>
        </p:txBody>
      </p:sp>
      <p:sp>
        <p:nvSpPr>
          <p:cNvPr id="2" name="Content Placeholder 1"/>
          <p:cNvSpPr>
            <a:spLocks noGrp="1"/>
          </p:cNvSpPr>
          <p:nvPr>
            <p:ph sz="quarter" idx="13"/>
          </p:nvPr>
        </p:nvSpPr>
        <p:spPr>
          <a:xfrm>
            <a:off x="685800" y="1885950"/>
            <a:ext cx="7696200" cy="2606040"/>
          </a:xfrm>
        </p:spPr>
        <p:txBody>
          <a:bodyPr>
            <a:normAutofit fontScale="92500" lnSpcReduction="10000"/>
          </a:bodyPr>
          <a:lstStyle/>
          <a:p>
            <a:r>
              <a:rPr lang="en-GB" dirty="0" smtClean="0"/>
              <a:t>The offending level is high until they reach 40`s then it declines.</a:t>
            </a:r>
          </a:p>
          <a:p>
            <a:r>
              <a:rPr lang="en-GB" dirty="0" smtClean="0"/>
              <a:t>Why?</a:t>
            </a:r>
          </a:p>
          <a:p>
            <a:r>
              <a:rPr lang="en-GB" dirty="0" smtClean="0"/>
              <a:t>The drop is even sharper in non violent offenders.</a:t>
            </a:r>
          </a:p>
          <a:p>
            <a:r>
              <a:rPr lang="en-GB" dirty="0" smtClean="0"/>
              <a:t>But, not all give it up, some continue.</a:t>
            </a:r>
          </a:p>
          <a:p>
            <a:r>
              <a:rPr lang="en-GB" dirty="0" smtClean="0"/>
              <a:t>A decrease in criminality does not mean a change in personality…</a:t>
            </a:r>
          </a:p>
          <a:p>
            <a:endParaRPr lang="en-GB" dirty="0"/>
          </a:p>
        </p:txBody>
      </p:sp>
    </p:spTree>
    <p:extLst>
      <p:ext uri="{BB962C8B-B14F-4D97-AF65-F5344CB8AC3E}">
        <p14:creationId xmlns:p14="http://schemas.microsoft.com/office/powerpoint/2010/main" val="85569626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38150"/>
            <a:ext cx="8229600" cy="421556"/>
          </a:xfrm>
        </p:spPr>
        <p:txBody>
          <a:bodyPr>
            <a:normAutofit fontScale="90000"/>
          </a:bodyPr>
          <a:lstStyle/>
          <a:p>
            <a:r>
              <a:rPr lang="en-GB" dirty="0" smtClean="0"/>
              <a:t>Young psychopaths</a:t>
            </a:r>
            <a:endParaRPr lang="en-GB" dirty="0"/>
          </a:p>
        </p:txBody>
      </p:sp>
      <p:sp>
        <p:nvSpPr>
          <p:cNvPr id="2" name="Content Placeholder 1"/>
          <p:cNvSpPr>
            <a:spLocks noGrp="1"/>
          </p:cNvSpPr>
          <p:nvPr>
            <p:ph sz="quarter" idx="13"/>
          </p:nvPr>
        </p:nvSpPr>
        <p:spPr>
          <a:xfrm>
            <a:off x="609600" y="1352550"/>
            <a:ext cx="7772400" cy="2606040"/>
          </a:xfrm>
        </p:spPr>
        <p:txBody>
          <a:bodyPr/>
          <a:lstStyle/>
          <a:p>
            <a:r>
              <a:rPr lang="en-GB" dirty="0" smtClean="0"/>
              <a:t>Most parents of children who go onto develop psychopathy know that there is something wrong before the child even starts school.</a:t>
            </a:r>
          </a:p>
          <a:p>
            <a:r>
              <a:rPr lang="en-GB" dirty="0" smtClean="0"/>
              <a:t>In adolescents they is no specific category in DSM5, the closest is `conduct disorder` and certainly one sub category is almost identical to the items on the PCL-R.</a:t>
            </a:r>
            <a:endParaRPr lang="en-GB" dirty="0"/>
          </a:p>
        </p:txBody>
      </p:sp>
    </p:spTree>
    <p:extLst>
      <p:ext uri="{BB962C8B-B14F-4D97-AF65-F5344CB8AC3E}">
        <p14:creationId xmlns:p14="http://schemas.microsoft.com/office/powerpoint/2010/main" val="334525534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529568"/>
          </a:xfrm>
        </p:spPr>
        <p:txBody>
          <a:bodyPr>
            <a:normAutofit fontScale="90000"/>
          </a:bodyPr>
          <a:lstStyle/>
          <a:p>
            <a:r>
              <a:rPr lang="en-GB" dirty="0" smtClean="0"/>
              <a:t>Some early signs:</a:t>
            </a:r>
            <a:endParaRPr lang="en-GB" dirty="0"/>
          </a:p>
        </p:txBody>
      </p:sp>
      <p:sp>
        <p:nvSpPr>
          <p:cNvPr id="2" name="Content Placeholder 1"/>
          <p:cNvSpPr>
            <a:spLocks noGrp="1"/>
          </p:cNvSpPr>
          <p:nvPr>
            <p:ph sz="quarter" idx="13"/>
          </p:nvPr>
        </p:nvSpPr>
        <p:spPr>
          <a:xfrm>
            <a:off x="457200" y="1200150"/>
            <a:ext cx="8229600" cy="3581399"/>
          </a:xfrm>
        </p:spPr>
        <p:txBody>
          <a:bodyPr>
            <a:normAutofit fontScale="77500" lnSpcReduction="20000"/>
          </a:bodyPr>
          <a:lstStyle/>
          <a:p>
            <a:r>
              <a:rPr lang="en-GB" dirty="0" smtClean="0"/>
              <a:t>Repetitive casual and thoughtless lying</a:t>
            </a:r>
          </a:p>
          <a:p>
            <a:r>
              <a:rPr lang="en-GB" dirty="0" smtClean="0"/>
              <a:t>Indifference to, or inability to understand the feelings, expectations or pain of others</a:t>
            </a:r>
          </a:p>
          <a:p>
            <a:r>
              <a:rPr lang="en-GB" dirty="0" smtClean="0"/>
              <a:t>Defiance of parents, teachers and rules</a:t>
            </a:r>
          </a:p>
          <a:p>
            <a:r>
              <a:rPr lang="en-GB" dirty="0" smtClean="0"/>
              <a:t>Continually in trouble and unresponsive to reprimands, threats of punishment</a:t>
            </a:r>
          </a:p>
          <a:p>
            <a:r>
              <a:rPr lang="en-GB" dirty="0" smtClean="0"/>
              <a:t>Petty theft from parents and friends</a:t>
            </a:r>
          </a:p>
          <a:p>
            <a:r>
              <a:rPr lang="en-GB" dirty="0" smtClean="0"/>
              <a:t>Aggression, bullying and fighting</a:t>
            </a:r>
          </a:p>
          <a:p>
            <a:r>
              <a:rPr lang="en-GB" dirty="0" smtClean="0"/>
              <a:t>Unremitting truancy, staying out late, absences from home</a:t>
            </a:r>
          </a:p>
          <a:p>
            <a:r>
              <a:rPr lang="en-GB" dirty="0" smtClean="0"/>
              <a:t>Hurting or killing animals</a:t>
            </a:r>
          </a:p>
          <a:p>
            <a:r>
              <a:rPr lang="en-GB" dirty="0" smtClean="0"/>
              <a:t>Early experimentation with sex</a:t>
            </a:r>
          </a:p>
          <a:p>
            <a:r>
              <a:rPr lang="en-GB" dirty="0" smtClean="0"/>
              <a:t>Vandalism and fire setting </a:t>
            </a:r>
            <a:endParaRPr lang="en-GB" dirty="0"/>
          </a:p>
        </p:txBody>
      </p:sp>
    </p:spTree>
    <p:extLst>
      <p:ext uri="{BB962C8B-B14F-4D97-AF65-F5344CB8AC3E}">
        <p14:creationId xmlns:p14="http://schemas.microsoft.com/office/powerpoint/2010/main" val="366208250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529568"/>
          </a:xfrm>
        </p:spPr>
        <p:txBody>
          <a:bodyPr>
            <a:normAutofit fontScale="90000"/>
          </a:bodyPr>
          <a:lstStyle/>
          <a:p>
            <a:r>
              <a:rPr lang="en-GB" dirty="0" smtClean="0"/>
              <a:t>Some examples:</a:t>
            </a:r>
            <a:endParaRPr lang="en-GB" dirty="0"/>
          </a:p>
        </p:txBody>
      </p:sp>
      <p:sp>
        <p:nvSpPr>
          <p:cNvPr id="2" name="Content Placeholder 1"/>
          <p:cNvSpPr>
            <a:spLocks noGrp="1"/>
          </p:cNvSpPr>
          <p:nvPr>
            <p:ph sz="quarter" idx="13"/>
          </p:nvPr>
        </p:nvSpPr>
        <p:spPr>
          <a:xfrm>
            <a:off x="457200" y="789552"/>
            <a:ext cx="8229600" cy="3834426"/>
          </a:xfrm>
        </p:spPr>
        <p:txBody>
          <a:bodyPr>
            <a:normAutofit lnSpcReduction="10000"/>
          </a:bodyPr>
          <a:lstStyle/>
          <a:p>
            <a:r>
              <a:rPr lang="en-GB" dirty="0" smtClean="0"/>
              <a:t>Teenage boy in </a:t>
            </a:r>
            <a:r>
              <a:rPr lang="en-GB" dirty="0"/>
              <a:t>C</a:t>
            </a:r>
            <a:r>
              <a:rPr lang="en-GB" dirty="0" smtClean="0"/>
              <a:t>olorado waits patiently whilst two friends hack and hammer his mother to death.</a:t>
            </a:r>
          </a:p>
          <a:p>
            <a:r>
              <a:rPr lang="en-GB" dirty="0" smtClean="0"/>
              <a:t>Florida police try to determine if a 5 year old knew the consequences when he threw a 3 year old off a 5</a:t>
            </a:r>
            <a:r>
              <a:rPr lang="en-GB" baseline="30000" dirty="0" smtClean="0"/>
              <a:t>th</a:t>
            </a:r>
            <a:r>
              <a:rPr lang="en-GB" dirty="0" smtClean="0"/>
              <a:t> floor stairwell.</a:t>
            </a:r>
          </a:p>
          <a:p>
            <a:r>
              <a:rPr lang="en-GB" dirty="0" smtClean="0"/>
              <a:t>Kansas city police are baffled by </a:t>
            </a:r>
            <a:r>
              <a:rPr lang="en-GB" dirty="0" smtClean="0"/>
              <a:t>12 year </a:t>
            </a:r>
            <a:r>
              <a:rPr lang="en-GB" dirty="0" smtClean="0"/>
              <a:t>old who kills younger sister and mother over birthday party plans.</a:t>
            </a:r>
          </a:p>
          <a:p>
            <a:r>
              <a:rPr lang="en-GB" dirty="0" smtClean="0"/>
              <a:t>11year old from affluent area shoots </a:t>
            </a:r>
            <a:r>
              <a:rPr lang="en-GB" dirty="0" smtClean="0"/>
              <a:t>10 year </a:t>
            </a:r>
            <a:r>
              <a:rPr lang="en-GB" dirty="0" smtClean="0"/>
              <a:t>old when he doesn’t leave her garden.</a:t>
            </a:r>
          </a:p>
          <a:p>
            <a:r>
              <a:rPr lang="en-GB" dirty="0" smtClean="0"/>
              <a:t>4 year </a:t>
            </a:r>
            <a:r>
              <a:rPr lang="en-GB" dirty="0" smtClean="0"/>
              <a:t>old kills twin baby brothers by throwing them on the floor when one accidentally scratches her whilst playing.</a:t>
            </a:r>
            <a:endParaRPr lang="en-GB" dirty="0"/>
          </a:p>
        </p:txBody>
      </p:sp>
    </p:spTree>
    <p:extLst>
      <p:ext uri="{BB962C8B-B14F-4D97-AF65-F5344CB8AC3E}">
        <p14:creationId xmlns:p14="http://schemas.microsoft.com/office/powerpoint/2010/main" val="302538003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943350"/>
            <a:ext cx="6969708" cy="857250"/>
          </a:xfrm>
        </p:spPr>
        <p:txBody>
          <a:bodyPr/>
          <a:lstStyle/>
          <a:p>
            <a:pPr algn="l"/>
            <a:r>
              <a:rPr lang="en-GB" dirty="0" smtClean="0"/>
              <a:t>Documentary on BBC4</a:t>
            </a:r>
            <a:endParaRPr lang="en-GB" dirty="0"/>
          </a:p>
        </p:txBody>
      </p:sp>
      <p:sp>
        <p:nvSpPr>
          <p:cNvPr id="3" name="Content Placeholder 2"/>
          <p:cNvSpPr>
            <a:spLocks noGrp="1"/>
          </p:cNvSpPr>
          <p:nvPr>
            <p:ph sz="quarter" idx="13"/>
          </p:nvPr>
        </p:nvSpPr>
        <p:spPr>
          <a:xfrm>
            <a:off x="838200" y="548640"/>
            <a:ext cx="7391400" cy="2937510"/>
          </a:xfrm>
        </p:spPr>
        <p:txBody>
          <a:bodyPr>
            <a:normAutofit fontScale="92500"/>
          </a:bodyPr>
          <a:lstStyle/>
          <a:p>
            <a:r>
              <a:rPr lang="en-GB" dirty="0" smtClean="0"/>
              <a:t>Suggested that many CEO`s have psychopathic traits such as:</a:t>
            </a:r>
          </a:p>
          <a:p>
            <a:r>
              <a:rPr lang="en-GB" dirty="0" smtClean="0"/>
              <a:t>Excellent manipulative skills.</a:t>
            </a:r>
          </a:p>
          <a:p>
            <a:r>
              <a:rPr lang="en-GB" dirty="0" smtClean="0"/>
              <a:t>Excellent at progressing through the ranks at the expense of colleagues.</a:t>
            </a:r>
          </a:p>
          <a:p>
            <a:r>
              <a:rPr lang="en-GB" dirty="0" smtClean="0"/>
              <a:t>Poor actual performers.</a:t>
            </a:r>
          </a:p>
          <a:p>
            <a:r>
              <a:rPr lang="en-GB" dirty="0" smtClean="0"/>
              <a:t>Blame others for own poor performance</a:t>
            </a:r>
            <a:r>
              <a:rPr lang="en-GB" dirty="0" smtClean="0"/>
              <a:t>.</a:t>
            </a:r>
          </a:p>
          <a:p>
            <a:r>
              <a:rPr lang="en-GB" dirty="0" smtClean="0">
                <a:hlinkClick r:id="rId3"/>
              </a:rPr>
              <a:t>BBC documentary</a:t>
            </a:r>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1940553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583574"/>
          </a:xfrm>
        </p:spPr>
        <p:txBody>
          <a:bodyPr>
            <a:noAutofit/>
          </a:bodyPr>
          <a:lstStyle/>
          <a:p>
            <a:r>
              <a:rPr lang="en-GB" sz="3600" dirty="0" smtClean="0"/>
              <a:t>So, does </a:t>
            </a:r>
            <a:r>
              <a:rPr lang="en-GB" sz="3600" dirty="0" err="1" smtClean="0"/>
              <a:t>psychopathy</a:t>
            </a:r>
            <a:r>
              <a:rPr lang="en-GB" sz="3600" dirty="0" smtClean="0"/>
              <a:t> exist or not?</a:t>
            </a:r>
            <a:endParaRPr lang="en-GB" sz="3600" dirty="0"/>
          </a:p>
        </p:txBody>
      </p:sp>
      <p:sp>
        <p:nvSpPr>
          <p:cNvPr id="3" name="Content Placeholder 2"/>
          <p:cNvSpPr>
            <a:spLocks noGrp="1"/>
          </p:cNvSpPr>
          <p:nvPr>
            <p:ph sz="quarter" idx="13"/>
          </p:nvPr>
        </p:nvSpPr>
        <p:spPr>
          <a:xfrm>
            <a:off x="457200" y="897564"/>
            <a:ext cx="8229600" cy="4050450"/>
          </a:xfrm>
        </p:spPr>
        <p:txBody>
          <a:bodyPr>
            <a:normAutofit fontScale="92500" lnSpcReduction="20000"/>
          </a:bodyPr>
          <a:lstStyle/>
          <a:p>
            <a:r>
              <a:rPr lang="en-GB" dirty="0" smtClean="0"/>
              <a:t>It is certainly difficult to define, some argue that is simply a concept used for legal and medical purposes?</a:t>
            </a:r>
          </a:p>
          <a:p>
            <a:r>
              <a:rPr lang="en-GB" dirty="0" smtClean="0"/>
              <a:t>Grounds (1987) objects to the concept of </a:t>
            </a:r>
            <a:r>
              <a:rPr lang="en-GB" dirty="0" err="1" smtClean="0"/>
              <a:t>psychopathy</a:t>
            </a:r>
            <a:r>
              <a:rPr lang="en-GB" dirty="0" smtClean="0"/>
              <a:t>, claiming that it has no explanatory, descriptive, prognostic or therapeutic function. It is a label for offenders with a group of abnormalities to help the psychiatrist negotiate the court.</a:t>
            </a:r>
          </a:p>
          <a:p>
            <a:r>
              <a:rPr lang="en-GB" dirty="0" smtClean="0"/>
              <a:t>The concept of psychopathy is that they are dangerous, antisocial people committing violent offences  and their diagnosis is based on this behaviour. </a:t>
            </a:r>
            <a:endParaRPr lang="en-GB" dirty="0" smtClean="0"/>
          </a:p>
          <a:p>
            <a:r>
              <a:rPr lang="en-GB" dirty="0" smtClean="0">
                <a:solidFill>
                  <a:srgbClr val="FF0000"/>
                </a:solidFill>
              </a:rPr>
              <a:t>There </a:t>
            </a:r>
            <a:r>
              <a:rPr lang="en-GB" dirty="0" smtClean="0">
                <a:solidFill>
                  <a:srgbClr val="FF0000"/>
                </a:solidFill>
              </a:rPr>
              <a:t>are no medical biological or psychological criteria distinguishing them from other offenders! </a:t>
            </a:r>
          </a:p>
          <a:p>
            <a:r>
              <a:rPr lang="en-GB" dirty="0" smtClean="0">
                <a:solidFill>
                  <a:srgbClr val="FF0000"/>
                </a:solidFill>
              </a:rPr>
              <a:t>Even the Home Office accepts that psychopathic disorder isn't  a single clinical disorder just a convenient label...</a:t>
            </a:r>
            <a:endParaRPr lang="en-GB" dirty="0">
              <a:solidFill>
                <a:srgbClr val="FF0000"/>
              </a:solidFill>
            </a:endParaRPr>
          </a:p>
        </p:txBody>
      </p:sp>
    </p:spTree>
    <p:extLst>
      <p:ext uri="{BB962C8B-B14F-4D97-AF65-F5344CB8AC3E}">
        <p14:creationId xmlns:p14="http://schemas.microsoft.com/office/powerpoint/2010/main" val="129708390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8"/>
            <a:ext cx="8229600" cy="475562"/>
          </a:xfrm>
        </p:spPr>
        <p:txBody>
          <a:bodyPr>
            <a:normAutofit fontScale="90000"/>
          </a:bodyPr>
          <a:lstStyle/>
          <a:p>
            <a:r>
              <a:rPr lang="en-GB" dirty="0" smtClean="0"/>
              <a:t>Treatment...</a:t>
            </a:r>
            <a:endParaRPr lang="en-GB" dirty="0"/>
          </a:p>
        </p:txBody>
      </p:sp>
      <p:sp>
        <p:nvSpPr>
          <p:cNvPr id="3" name="Content Placeholder 2"/>
          <p:cNvSpPr>
            <a:spLocks noGrp="1"/>
          </p:cNvSpPr>
          <p:nvPr>
            <p:ph sz="quarter" idx="13"/>
          </p:nvPr>
        </p:nvSpPr>
        <p:spPr>
          <a:xfrm>
            <a:off x="457200" y="1200150"/>
            <a:ext cx="8229600" cy="3639852"/>
          </a:xfrm>
        </p:spPr>
        <p:txBody>
          <a:bodyPr>
            <a:normAutofit/>
          </a:bodyPr>
          <a:lstStyle/>
          <a:p>
            <a:r>
              <a:rPr lang="en-GB" dirty="0" smtClean="0"/>
              <a:t>Currently a rather pessimistic view is held, they appear to lack the ability to form emotional bonds for psychotherapy to work. </a:t>
            </a:r>
            <a:r>
              <a:rPr lang="en-GB" dirty="0" err="1" smtClean="0"/>
              <a:t>Ogloff</a:t>
            </a:r>
            <a:r>
              <a:rPr lang="en-GB" dirty="0" smtClean="0"/>
              <a:t>, Wong &amp; Greenwood (1990) looked at 80 inmates on a treatment programme and found that they demonstrated less clinical improvement, less motivation and left the programme early.</a:t>
            </a:r>
          </a:p>
          <a:p>
            <a:r>
              <a:rPr lang="en-GB" dirty="0" smtClean="0"/>
              <a:t>Rice et </a:t>
            </a:r>
            <a:r>
              <a:rPr lang="en-GB" dirty="0" smtClean="0"/>
              <a:t>al., </a:t>
            </a:r>
            <a:r>
              <a:rPr lang="en-GB" dirty="0" smtClean="0"/>
              <a:t>(1992) reviewed </a:t>
            </a:r>
            <a:r>
              <a:rPr lang="en-GB" dirty="0"/>
              <a:t>a</a:t>
            </a:r>
            <a:r>
              <a:rPr lang="en-GB" dirty="0" smtClean="0"/>
              <a:t> </a:t>
            </a:r>
            <a:r>
              <a:rPr lang="en-GB" dirty="0" smtClean="0"/>
              <a:t>study involving 176 psychopaths on a novel programme who actually got worse! They believed the treatment gave them insight into the emotions of others, but an unusual programme...</a:t>
            </a:r>
            <a:endParaRPr lang="en-GB" dirty="0"/>
          </a:p>
        </p:txBody>
      </p:sp>
    </p:spTree>
    <p:extLst>
      <p:ext uri="{BB962C8B-B14F-4D97-AF65-F5344CB8AC3E}">
        <p14:creationId xmlns:p14="http://schemas.microsoft.com/office/powerpoint/2010/main" val="181268801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05978"/>
            <a:ext cx="8229600" cy="475562"/>
          </a:xfrm>
        </p:spPr>
        <p:txBody>
          <a:bodyPr>
            <a:noAutofit/>
          </a:bodyPr>
          <a:lstStyle/>
          <a:p>
            <a:r>
              <a:rPr lang="en-GB" sz="3600" dirty="0" smtClean="0"/>
              <a:t>Can anything be done?</a:t>
            </a:r>
            <a:endParaRPr lang="en-GB" sz="3600" dirty="0"/>
          </a:p>
        </p:txBody>
      </p:sp>
      <p:sp>
        <p:nvSpPr>
          <p:cNvPr id="2" name="Content Placeholder 1"/>
          <p:cNvSpPr>
            <a:spLocks noGrp="1"/>
          </p:cNvSpPr>
          <p:nvPr>
            <p:ph sz="quarter" idx="13"/>
          </p:nvPr>
        </p:nvSpPr>
        <p:spPr>
          <a:xfrm>
            <a:off x="457200" y="666750"/>
            <a:ext cx="8229600" cy="3838718"/>
          </a:xfrm>
        </p:spPr>
        <p:txBody>
          <a:bodyPr>
            <a:noAutofit/>
          </a:bodyPr>
          <a:lstStyle/>
          <a:p>
            <a:r>
              <a:rPr lang="en-GB" sz="2000" dirty="0" smtClean="0"/>
              <a:t>Why does nothing appear to work?</a:t>
            </a:r>
          </a:p>
          <a:p>
            <a:r>
              <a:rPr lang="en-GB" sz="2000" dirty="0" smtClean="0"/>
              <a:t>Psychopaths do not think anything is wrong, there is no reason to change</a:t>
            </a:r>
            <a:r>
              <a:rPr lang="en-GB" sz="2000" dirty="0" smtClean="0"/>
              <a:t>. They will not seek help.</a:t>
            </a:r>
            <a:endParaRPr lang="en-GB" sz="2000" dirty="0" smtClean="0"/>
          </a:p>
          <a:p>
            <a:r>
              <a:rPr lang="en-GB" sz="2000" dirty="0" smtClean="0"/>
              <a:t>They are not fragile, they have rock solid personalities, resistant to outside information.</a:t>
            </a:r>
          </a:p>
          <a:p>
            <a:r>
              <a:rPr lang="en-GB" sz="2000" dirty="0" smtClean="0"/>
              <a:t>As youngsters, they are often protected from the consequences of their actions by family and friends so their behaviour goes unchecked.</a:t>
            </a:r>
          </a:p>
          <a:p>
            <a:r>
              <a:rPr lang="en-GB" sz="2000" dirty="0" smtClean="0"/>
              <a:t>In </a:t>
            </a:r>
            <a:r>
              <a:rPr lang="en-GB" sz="2000" dirty="0" smtClean="0"/>
              <a:t>therapy they will go through the </a:t>
            </a:r>
            <a:r>
              <a:rPr lang="en-GB" sz="2000" dirty="0" smtClean="0"/>
              <a:t>motions and can </a:t>
            </a:r>
            <a:r>
              <a:rPr lang="en-GB" sz="2000" dirty="0" smtClean="0"/>
              <a:t>dominate group therapy.</a:t>
            </a:r>
          </a:p>
          <a:p>
            <a:r>
              <a:rPr lang="en-GB" sz="2000" dirty="0" smtClean="0"/>
              <a:t>Therapy equips them with better </a:t>
            </a:r>
            <a:r>
              <a:rPr lang="en-GB" sz="2000" dirty="0" smtClean="0"/>
              <a:t>skills and it may even be detrimental</a:t>
            </a:r>
            <a:r>
              <a:rPr lang="en-GB" sz="2000" dirty="0" smtClean="0"/>
              <a:t>…</a:t>
            </a:r>
            <a:endParaRPr lang="en-GB" sz="2000" dirty="0"/>
          </a:p>
        </p:txBody>
      </p:sp>
    </p:spTree>
    <p:extLst>
      <p:ext uri="{BB962C8B-B14F-4D97-AF65-F5344CB8AC3E}">
        <p14:creationId xmlns:p14="http://schemas.microsoft.com/office/powerpoint/2010/main" val="3206443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Applications to the real world?</a:t>
            </a:r>
            <a:endParaRPr lang="en-GB" dirty="0"/>
          </a:p>
        </p:txBody>
      </p:sp>
      <p:sp>
        <p:nvSpPr>
          <p:cNvPr id="2" name="Content Placeholder 1"/>
          <p:cNvSpPr>
            <a:spLocks noGrp="1"/>
          </p:cNvSpPr>
          <p:nvPr>
            <p:ph sz="quarter" idx="13"/>
          </p:nvPr>
        </p:nvSpPr>
        <p:spPr/>
        <p:txBody>
          <a:bodyPr/>
          <a:lstStyle/>
          <a:p>
            <a:r>
              <a:rPr lang="en-GB" dirty="0" smtClean="0"/>
              <a:t>How do you think research into psychopathy could influence society?</a:t>
            </a:r>
          </a:p>
          <a:p>
            <a:r>
              <a:rPr lang="en-GB" dirty="0" smtClean="0"/>
              <a:t>Change in prisons?</a:t>
            </a:r>
          </a:p>
          <a:p>
            <a:r>
              <a:rPr lang="en-GB" dirty="0" smtClean="0"/>
              <a:t>Ways of testing </a:t>
            </a:r>
            <a:r>
              <a:rPr lang="en-GB" dirty="0" smtClean="0"/>
              <a:t>for psychopathy?</a:t>
            </a:r>
            <a:endParaRPr lang="en-GB" dirty="0" smtClean="0"/>
          </a:p>
          <a:p>
            <a:r>
              <a:rPr lang="en-GB" dirty="0" smtClean="0"/>
              <a:t>Treatable disorder?</a:t>
            </a:r>
          </a:p>
          <a:p>
            <a:r>
              <a:rPr lang="en-GB" dirty="0" smtClean="0"/>
              <a:t>Increase sentences – execution? </a:t>
            </a:r>
            <a:endParaRPr lang="en-GB" dirty="0"/>
          </a:p>
        </p:txBody>
      </p:sp>
    </p:spTree>
    <p:extLst>
      <p:ext uri="{BB962C8B-B14F-4D97-AF65-F5344CB8AC3E}">
        <p14:creationId xmlns:p14="http://schemas.microsoft.com/office/powerpoint/2010/main" val="3019598458"/>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sz="quarter" idx="13"/>
          </p:nvPr>
        </p:nvSpPr>
        <p:spPr/>
        <p:txBody>
          <a:bodyPr>
            <a:normAutofit fontScale="55000" lnSpcReduction="20000"/>
          </a:bodyPr>
          <a:lstStyle/>
          <a:p>
            <a:r>
              <a:rPr lang="en-GB" sz="2400" dirty="0" err="1" smtClean="0"/>
              <a:t>Babiak</a:t>
            </a:r>
            <a:r>
              <a:rPr lang="en-GB" sz="2400" dirty="0" smtClean="0"/>
              <a:t>, P. &amp; Hare, R. D. (2006). </a:t>
            </a:r>
            <a:r>
              <a:rPr lang="en-GB" sz="2400" i="1" dirty="0" smtClean="0"/>
              <a:t>Snakes in suits: when psychopaths go to work.</a:t>
            </a:r>
            <a:r>
              <a:rPr lang="en-GB" sz="2400" dirty="0" smtClean="0"/>
              <a:t> New York: HarperCollins Publishers.</a:t>
            </a:r>
          </a:p>
          <a:p>
            <a:r>
              <a:rPr lang="en-GB" sz="2400" dirty="0" smtClean="0"/>
              <a:t>Blackburn, R. (1983). The person and dangerousness. In D. J. Muller, D. E. Blackman &amp; A. J. Chapman (</a:t>
            </a:r>
            <a:r>
              <a:rPr lang="en-GB" sz="2400" dirty="0" err="1" smtClean="0"/>
              <a:t>Eds</a:t>
            </a:r>
            <a:r>
              <a:rPr lang="en-GB" sz="2400" dirty="0" smtClean="0"/>
              <a:t>), </a:t>
            </a:r>
            <a:r>
              <a:rPr lang="en-GB" sz="2400" i="1" dirty="0" smtClean="0"/>
              <a:t>Psychology and Law.</a:t>
            </a:r>
            <a:r>
              <a:rPr lang="en-GB" sz="2400" dirty="0" smtClean="0"/>
              <a:t> Chichester: Wiley.</a:t>
            </a:r>
            <a:endParaRPr lang="en-US" sz="2400" dirty="0" smtClean="0"/>
          </a:p>
          <a:p>
            <a:r>
              <a:rPr lang="en-US" sz="2400" dirty="0" smtClean="0"/>
              <a:t>Callahan, L. A., Steadman, H. J. Mc </a:t>
            </a:r>
            <a:r>
              <a:rPr lang="en-US" sz="2400" dirty="0" err="1" smtClean="0"/>
              <a:t>Greevy</a:t>
            </a:r>
            <a:r>
              <a:rPr lang="en-US" sz="2400" dirty="0" smtClean="0"/>
              <a:t>, M. A., &amp; Robbins, P. C. (1991). The volume and characteristics of insanity defense pleas: An eight state study. </a:t>
            </a:r>
            <a:r>
              <a:rPr lang="en-US" sz="2400" i="1" dirty="0" smtClean="0"/>
              <a:t>Bulletin of the American Academy of Psychiatry and the Law,</a:t>
            </a:r>
            <a:r>
              <a:rPr lang="en-US" sz="2400" dirty="0" smtClean="0"/>
              <a:t> 19, 331-338.</a:t>
            </a:r>
            <a:endParaRPr lang="en-US" sz="2400" dirty="0"/>
          </a:p>
          <a:p>
            <a:r>
              <a:rPr lang="en-US" sz="2400" dirty="0" err="1" smtClean="0"/>
              <a:t>Cirincione</a:t>
            </a:r>
            <a:r>
              <a:rPr lang="en-US" sz="2400" dirty="0" smtClean="0"/>
              <a:t>, C. Steadman, H. J. &amp; McGreevy, M. A.(1995). Rates of insanity acquittals and the factors associated with the success of insanity pleas. </a:t>
            </a:r>
            <a:r>
              <a:rPr lang="en-US" sz="2400" i="1" dirty="0" smtClean="0"/>
              <a:t>Bulletin of the American Academy of Psychiatry and the Law</a:t>
            </a:r>
            <a:r>
              <a:rPr lang="en-US" sz="2400" dirty="0" smtClean="0"/>
              <a:t>, 23, 339-409. </a:t>
            </a:r>
            <a:endParaRPr lang="en-US" sz="2400" dirty="0"/>
          </a:p>
          <a:p>
            <a:r>
              <a:rPr lang="en-US" sz="2400" dirty="0" smtClean="0"/>
              <a:t>Cochrane, R. E., </a:t>
            </a:r>
            <a:r>
              <a:rPr lang="en-US" sz="2400" dirty="0" err="1" smtClean="0"/>
              <a:t>Grisso</a:t>
            </a:r>
            <a:r>
              <a:rPr lang="en-US" sz="2400" dirty="0" smtClean="0"/>
              <a:t>, T. &amp; Frederick, R. I.(2001</a:t>
            </a:r>
            <a:r>
              <a:rPr lang="en-US" sz="2400" dirty="0"/>
              <a:t>). </a:t>
            </a:r>
            <a:r>
              <a:rPr lang="en-US" sz="2400" dirty="0" smtClean="0"/>
              <a:t>The relationship between criminal charges, diagnoses and </a:t>
            </a:r>
            <a:r>
              <a:rPr lang="en-US" sz="2400" dirty="0" err="1" smtClean="0"/>
              <a:t>psycholegal</a:t>
            </a:r>
            <a:r>
              <a:rPr lang="en-US" sz="2400" dirty="0" smtClean="0"/>
              <a:t> opinions among federal pretrial defendants. </a:t>
            </a:r>
            <a:r>
              <a:rPr lang="en-US" sz="2400" i="1" dirty="0" err="1" smtClean="0"/>
              <a:t>Behavioural</a:t>
            </a:r>
            <a:r>
              <a:rPr lang="en-US" sz="2400" i="1" dirty="0" smtClean="0"/>
              <a:t> Sciences and the Law, </a:t>
            </a:r>
            <a:r>
              <a:rPr lang="en-US" sz="2400" dirty="0" smtClean="0"/>
              <a:t>19, 565-582.</a:t>
            </a:r>
            <a:endParaRPr lang="en-US" sz="2400" dirty="0"/>
          </a:p>
        </p:txBody>
      </p:sp>
    </p:spTree>
    <p:extLst>
      <p:ext uri="{BB962C8B-B14F-4D97-AF65-F5344CB8AC3E}">
        <p14:creationId xmlns:p14="http://schemas.microsoft.com/office/powerpoint/2010/main" val="65534950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US" dirty="0"/>
          </a:p>
        </p:txBody>
      </p:sp>
      <p:sp>
        <p:nvSpPr>
          <p:cNvPr id="3" name="Content Placeholder 2"/>
          <p:cNvSpPr>
            <a:spLocks noGrp="1"/>
          </p:cNvSpPr>
          <p:nvPr>
            <p:ph sz="quarter" idx="13"/>
          </p:nvPr>
        </p:nvSpPr>
        <p:spPr/>
        <p:txBody>
          <a:bodyPr>
            <a:normAutofit fontScale="62500" lnSpcReduction="20000"/>
          </a:bodyPr>
          <a:lstStyle/>
          <a:p>
            <a:r>
              <a:rPr lang="en-GB" sz="2400" dirty="0" smtClean="0"/>
              <a:t>Cooper, V. G. &amp; Zapf, P. A. (2003). Predictor variables in competency to stand trial decisions. </a:t>
            </a:r>
            <a:r>
              <a:rPr lang="en-GB" sz="2400" i="1" dirty="0" smtClean="0"/>
              <a:t>Law and Human Behaviour. </a:t>
            </a:r>
            <a:r>
              <a:rPr lang="en-GB" sz="2400" dirty="0" smtClean="0"/>
              <a:t>27, 423-436.</a:t>
            </a:r>
          </a:p>
          <a:p>
            <a:r>
              <a:rPr lang="en-GB" sz="2400" dirty="0" smtClean="0"/>
              <a:t>Cornell, D. G. Warren, J., Hawk, G., Stafford, E., </a:t>
            </a:r>
            <a:r>
              <a:rPr lang="en-GB" sz="2400" dirty="0" err="1" smtClean="0"/>
              <a:t>Oram</a:t>
            </a:r>
            <a:r>
              <a:rPr lang="en-GB" sz="2400" dirty="0" smtClean="0"/>
              <a:t>, G. &amp; Pine, D. (1996). Psychopathy in instrumental and reactive violent offenders. </a:t>
            </a:r>
            <a:r>
              <a:rPr lang="en-GB" sz="2400" i="1" dirty="0" smtClean="0"/>
              <a:t>Journal of Consulting and Clinical Psychology</a:t>
            </a:r>
            <a:r>
              <a:rPr lang="en-GB" sz="2400" dirty="0" smtClean="0"/>
              <a:t>. 64, 783-790.</a:t>
            </a:r>
            <a:endParaRPr lang="en-US" sz="2400" dirty="0" smtClean="0"/>
          </a:p>
          <a:p>
            <a:r>
              <a:rPr lang="en-US" sz="2400" dirty="0" smtClean="0"/>
              <a:t>Frick</a:t>
            </a:r>
            <a:r>
              <a:rPr lang="en-US" sz="2400" dirty="0"/>
              <a:t>, P. J., &amp; </a:t>
            </a:r>
            <a:r>
              <a:rPr lang="en-US" sz="2400" dirty="0" err="1"/>
              <a:t>Marsee</a:t>
            </a:r>
            <a:r>
              <a:rPr lang="en-US" sz="2400" dirty="0"/>
              <a:t>, M. A. (2006). Psychopathy and </a:t>
            </a:r>
            <a:r>
              <a:rPr lang="en-US" sz="2400" dirty="0" err="1" smtClean="0"/>
              <a:t>developmentalpathways</a:t>
            </a:r>
            <a:r>
              <a:rPr lang="en-US" sz="2400" dirty="0" smtClean="0"/>
              <a:t> </a:t>
            </a:r>
            <a:r>
              <a:rPr lang="en-US" sz="2400" dirty="0"/>
              <a:t>to antisocial behavior in youth. In C. J. Patrick (Ed</a:t>
            </a:r>
            <a:r>
              <a:rPr lang="en-US" sz="2400" dirty="0" smtClean="0"/>
              <a:t>.), </a:t>
            </a:r>
            <a:r>
              <a:rPr lang="en-US" sz="2400" i="1" dirty="0" smtClean="0"/>
              <a:t>Handbook </a:t>
            </a:r>
            <a:r>
              <a:rPr lang="en-US" sz="2400" i="1" dirty="0"/>
              <a:t>of psychopathy </a:t>
            </a:r>
            <a:r>
              <a:rPr lang="en-US" sz="2400" dirty="0"/>
              <a:t>(pp. 353-374). New York: Guilford.</a:t>
            </a:r>
            <a:endParaRPr lang="en-US" sz="2400" dirty="0" smtClean="0"/>
          </a:p>
          <a:p>
            <a:r>
              <a:rPr lang="en-US" sz="2400" dirty="0" smtClean="0"/>
              <a:t>Hare, R. D. (1999). </a:t>
            </a:r>
            <a:r>
              <a:rPr lang="en-US" sz="2400" i="1" dirty="0" smtClean="0"/>
              <a:t>Without Conscience</a:t>
            </a:r>
            <a:r>
              <a:rPr lang="en-US" sz="2400" dirty="0" smtClean="0"/>
              <a:t>. London: The Guilford Press.</a:t>
            </a:r>
          </a:p>
          <a:p>
            <a:endParaRPr lang="en-US" dirty="0"/>
          </a:p>
        </p:txBody>
      </p:sp>
    </p:spTree>
    <p:extLst>
      <p:ext uri="{BB962C8B-B14F-4D97-AF65-F5344CB8AC3E}">
        <p14:creationId xmlns:p14="http://schemas.microsoft.com/office/powerpoint/2010/main" val="255866374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sz="quarter" idx="13"/>
          </p:nvPr>
        </p:nvSpPr>
        <p:spPr/>
        <p:txBody>
          <a:bodyPr>
            <a:normAutofit fontScale="70000" lnSpcReduction="20000"/>
          </a:bodyPr>
          <a:lstStyle/>
          <a:p>
            <a:r>
              <a:rPr lang="en-US" sz="2000" dirty="0" err="1"/>
              <a:t>Lynam</a:t>
            </a:r>
            <a:r>
              <a:rPr lang="en-US" sz="2000" dirty="0"/>
              <a:t> R., </a:t>
            </a:r>
            <a:r>
              <a:rPr lang="en-US" sz="2000" dirty="0" err="1"/>
              <a:t>Caspi</a:t>
            </a:r>
            <a:r>
              <a:rPr lang="en-US" sz="2000" dirty="0"/>
              <a:t>, A., Moffitt, T. E., </a:t>
            </a:r>
            <a:r>
              <a:rPr lang="en-US" sz="2000" dirty="0" err="1"/>
              <a:t>Loeber</a:t>
            </a:r>
            <a:r>
              <a:rPr lang="en-US" sz="2000" dirty="0"/>
              <a:t>, R., &amp; </a:t>
            </a:r>
            <a:r>
              <a:rPr lang="en-US" sz="2000" dirty="0" err="1"/>
              <a:t>Stouthamer-Loeber</a:t>
            </a:r>
            <a:r>
              <a:rPr lang="en-US" sz="2000" dirty="0"/>
              <a:t>, M. (2007). Longitudinal evidence that psychopathy scores in early adolescence predict adult psychopathy. </a:t>
            </a:r>
            <a:r>
              <a:rPr lang="en-US" sz="2000" i="1" dirty="0"/>
              <a:t>Journal of Abnormal Psychology, </a:t>
            </a:r>
            <a:r>
              <a:rPr lang="en-US" sz="2000" dirty="0"/>
              <a:t>116, 155-165</a:t>
            </a:r>
            <a:r>
              <a:rPr lang="en-US" sz="2000" dirty="0" smtClean="0"/>
              <a:t>.</a:t>
            </a:r>
          </a:p>
          <a:p>
            <a:r>
              <a:rPr lang="en-US" sz="2000" dirty="0"/>
              <a:t>Newman, J. P., Patterson, C. M., &amp; </a:t>
            </a:r>
            <a:r>
              <a:rPr lang="en-US" sz="2000" dirty="0" err="1"/>
              <a:t>Kosson</a:t>
            </a:r>
            <a:r>
              <a:rPr lang="en-US" sz="2000" dirty="0"/>
              <a:t>, D. S. (1987). Response perseveration in psychopaths. </a:t>
            </a:r>
            <a:r>
              <a:rPr lang="en-US" sz="2000" i="1" dirty="0"/>
              <a:t>Journal of Abnormal Psychology, </a:t>
            </a:r>
            <a:r>
              <a:rPr lang="en-US" sz="2000" dirty="0"/>
              <a:t>96, 145–148.</a:t>
            </a:r>
          </a:p>
          <a:p>
            <a:r>
              <a:rPr lang="en-US" sz="2000" dirty="0" err="1" smtClean="0"/>
              <a:t>Ogloff</a:t>
            </a:r>
            <a:r>
              <a:rPr lang="en-US" sz="2000" dirty="0"/>
              <a:t>, </a:t>
            </a:r>
            <a:r>
              <a:rPr lang="en-US" sz="2000" dirty="0" smtClean="0"/>
              <a:t>J. R., Wong, S. </a:t>
            </a:r>
            <a:r>
              <a:rPr lang="en-US" sz="2000" dirty="0"/>
              <a:t>&amp; </a:t>
            </a:r>
            <a:r>
              <a:rPr lang="en-US" sz="2000" dirty="0" smtClean="0"/>
              <a:t>Greenwood, A. </a:t>
            </a:r>
            <a:r>
              <a:rPr lang="en-US" sz="2000" dirty="0"/>
              <a:t>(1990</a:t>
            </a:r>
            <a:r>
              <a:rPr lang="en-US" sz="2000" dirty="0" smtClean="0"/>
              <a:t>). </a:t>
            </a:r>
            <a:r>
              <a:rPr lang="en-US" sz="2000" dirty="0"/>
              <a:t>Treating psychopaths in a therapeutic community program. </a:t>
            </a:r>
            <a:r>
              <a:rPr lang="en-US" sz="2000" i="1" dirty="0"/>
              <a:t>Behavioral Sciences and the Law.</a:t>
            </a:r>
            <a:r>
              <a:rPr lang="en-US" sz="2000" dirty="0"/>
              <a:t> 8, 81-90. </a:t>
            </a:r>
            <a:endParaRPr lang="en-US" sz="2000" dirty="0" smtClean="0"/>
          </a:p>
          <a:p>
            <a:r>
              <a:rPr lang="en-US" sz="2000" dirty="0" smtClean="0"/>
              <a:t>Patrick</a:t>
            </a:r>
            <a:r>
              <a:rPr lang="en-US" sz="2000" dirty="0"/>
              <a:t>, C. J., Hicks, B. M., Nichol, P. E., &amp; Krueger, R. F. (2007). A </a:t>
            </a:r>
            <a:r>
              <a:rPr lang="en-US" sz="2000" dirty="0" err="1"/>
              <a:t>bifactor</a:t>
            </a:r>
            <a:r>
              <a:rPr lang="en-US" sz="2000" dirty="0"/>
              <a:t> approach to modeling the structure of the Psychopathy Checklist-Revised. </a:t>
            </a:r>
            <a:r>
              <a:rPr lang="en-US" sz="2000" i="1" dirty="0"/>
              <a:t>Journal of Personality Disorders</a:t>
            </a:r>
            <a:r>
              <a:rPr lang="en-US" sz="2000" dirty="0"/>
              <a:t>, 21, 118-141. </a:t>
            </a:r>
            <a:endParaRPr lang="en-GB" sz="2000" dirty="0" smtClean="0"/>
          </a:p>
          <a:p>
            <a:pPr marL="0" indent="0">
              <a:buNone/>
            </a:pPr>
            <a:endParaRPr lang="en-US" dirty="0"/>
          </a:p>
          <a:p>
            <a:endParaRPr lang="en-US" dirty="0"/>
          </a:p>
        </p:txBody>
      </p:sp>
    </p:spTree>
    <p:extLst>
      <p:ext uri="{BB962C8B-B14F-4D97-AF65-F5344CB8AC3E}">
        <p14:creationId xmlns:p14="http://schemas.microsoft.com/office/powerpoint/2010/main" val="3573072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sz="quarter" idx="13"/>
          </p:nvPr>
        </p:nvSpPr>
        <p:spPr/>
        <p:txBody>
          <a:bodyPr>
            <a:normAutofit fontScale="62500" lnSpcReduction="20000"/>
          </a:bodyPr>
          <a:lstStyle/>
          <a:p>
            <a:r>
              <a:rPr lang="en-US" dirty="0"/>
              <a:t>Rice, M. E., Harris, G. T. &amp; Cormier, C. A. (1992). Evaluation of a maximum Security  therapeutic  community for psychopaths and other mentally </a:t>
            </a:r>
            <a:r>
              <a:rPr lang="en-US" dirty="0" err="1"/>
              <a:t>diordered</a:t>
            </a:r>
            <a:r>
              <a:rPr lang="en-US" dirty="0"/>
              <a:t> offenders. Law and Human </a:t>
            </a:r>
            <a:r>
              <a:rPr lang="en-US" dirty="0" err="1"/>
              <a:t>Behaviour</a:t>
            </a:r>
            <a:r>
              <a:rPr lang="en-US" dirty="0"/>
              <a:t>. 16, 399-412</a:t>
            </a:r>
            <a:r>
              <a:rPr lang="en-US" dirty="0" smtClean="0"/>
              <a:t>.</a:t>
            </a:r>
          </a:p>
          <a:p>
            <a:r>
              <a:rPr lang="en-US" dirty="0"/>
              <a:t>Smith, S.S., O’Toole, M.E., &amp; Hare, R.D. (2012). The Predator: When the Stalker is a Psychopath. FBI </a:t>
            </a:r>
            <a:r>
              <a:rPr lang="en-US" i="1" dirty="0"/>
              <a:t>Law Enforcement Bulletin</a:t>
            </a:r>
            <a:r>
              <a:rPr lang="en-US" dirty="0"/>
              <a:t>, 81 (7), 9-13.</a:t>
            </a:r>
            <a:endParaRPr lang="fr-FR" dirty="0" smtClean="0"/>
          </a:p>
          <a:p>
            <a:r>
              <a:rPr lang="fr-FR" dirty="0" err="1" smtClean="0"/>
              <a:t>Silver</a:t>
            </a:r>
            <a:r>
              <a:rPr lang="fr-FR" dirty="0" smtClean="0"/>
              <a:t>, E., </a:t>
            </a:r>
            <a:r>
              <a:rPr lang="fr-FR" dirty="0" err="1" smtClean="0"/>
              <a:t>Cirincione</a:t>
            </a:r>
            <a:r>
              <a:rPr lang="fr-FR" dirty="0" smtClean="0"/>
              <a:t>, C. &amp; </a:t>
            </a:r>
            <a:r>
              <a:rPr lang="fr-FR" dirty="0" err="1" smtClean="0"/>
              <a:t>Steadman</a:t>
            </a:r>
            <a:r>
              <a:rPr lang="fr-FR" dirty="0" smtClean="0"/>
              <a:t>, H. J. (1994). </a:t>
            </a:r>
            <a:r>
              <a:rPr lang="fr-FR" dirty="0" err="1" smtClean="0"/>
              <a:t>Demythologizing</a:t>
            </a:r>
            <a:r>
              <a:rPr lang="fr-FR" dirty="0" smtClean="0"/>
              <a:t> </a:t>
            </a:r>
            <a:r>
              <a:rPr lang="fr-FR" dirty="0" err="1" smtClean="0"/>
              <a:t>inaccurate</a:t>
            </a:r>
            <a:r>
              <a:rPr lang="fr-FR" dirty="0" smtClean="0"/>
              <a:t> perceptions of the </a:t>
            </a:r>
            <a:r>
              <a:rPr lang="fr-FR" dirty="0" err="1" smtClean="0"/>
              <a:t>insanity</a:t>
            </a:r>
            <a:r>
              <a:rPr lang="fr-FR" dirty="0" smtClean="0"/>
              <a:t> </a:t>
            </a:r>
            <a:r>
              <a:rPr lang="fr-FR" dirty="0" err="1" smtClean="0"/>
              <a:t>defense</a:t>
            </a:r>
            <a:r>
              <a:rPr lang="fr-FR" dirty="0" smtClean="0"/>
              <a:t>. </a:t>
            </a:r>
            <a:r>
              <a:rPr lang="fr-FR" i="1" dirty="0" smtClean="0"/>
              <a:t>Law and </a:t>
            </a:r>
            <a:r>
              <a:rPr lang="fr-FR" i="1" dirty="0" err="1" smtClean="0"/>
              <a:t>Human</a:t>
            </a:r>
            <a:r>
              <a:rPr lang="fr-FR" i="1" dirty="0" smtClean="0"/>
              <a:t> </a:t>
            </a:r>
            <a:r>
              <a:rPr lang="fr-FR" i="1" dirty="0" err="1" smtClean="0"/>
              <a:t>Behaviour</a:t>
            </a:r>
            <a:r>
              <a:rPr lang="fr-FR" dirty="0" smtClean="0"/>
              <a:t>. 18, 63-70.</a:t>
            </a:r>
          </a:p>
          <a:p>
            <a:r>
              <a:rPr lang="en-US" smtClean="0"/>
              <a:t>Woodworth</a:t>
            </a:r>
            <a:r>
              <a:rPr lang="en-US" dirty="0"/>
              <a:t>, M., Hancock, J., Porter, S., Hare, R., Logan, M., O’Toole, M. E., &amp; Smith, S. (2012). The language of psychopaths: New findings and implications for law enforcement. . FBI Law Enforcement Bulletin, 81 (7), 28-32.</a:t>
            </a:r>
          </a:p>
        </p:txBody>
      </p:sp>
    </p:spTree>
    <p:extLst>
      <p:ext uri="{BB962C8B-B14F-4D97-AF65-F5344CB8AC3E}">
        <p14:creationId xmlns:p14="http://schemas.microsoft.com/office/powerpoint/2010/main" val="2512590124"/>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DC8C175A-7840-401E-9817-4267B5275BA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Slipstream</Template>
  <TotalTime>1000</TotalTime>
  <Words>7695</Words>
  <Application>Microsoft Office PowerPoint</Application>
  <PresentationFormat>On-screen Show (16:9)</PresentationFormat>
  <Paragraphs>474</Paragraphs>
  <Slides>87</Slides>
  <Notes>21</Notes>
  <HiddenSlides>0</HiddenSlides>
  <MMClips>0</MMClips>
  <ScaleCrop>false</ScaleCrop>
  <HeadingPairs>
    <vt:vector size="4" baseType="variant">
      <vt:variant>
        <vt:lpstr>Theme</vt:lpstr>
      </vt:variant>
      <vt:variant>
        <vt:i4>1</vt:i4>
      </vt:variant>
      <vt:variant>
        <vt:lpstr>Slide Titles</vt:lpstr>
      </vt:variant>
      <vt:variant>
        <vt:i4>87</vt:i4>
      </vt:variant>
    </vt:vector>
  </HeadingPairs>
  <TitlesOfParts>
    <vt:vector size="88" baseType="lpstr">
      <vt:lpstr>Slipstream</vt:lpstr>
      <vt:lpstr>Lecture 6: Mental illness and crime.</vt:lpstr>
      <vt:lpstr>Mental illness and crime</vt:lpstr>
      <vt:lpstr>The case of Andrea Yates (2000)  </vt:lpstr>
      <vt:lpstr>PowerPoint Presentation</vt:lpstr>
      <vt:lpstr>The rationale for the insanity defence</vt:lpstr>
      <vt:lpstr>Insanity myths.</vt:lpstr>
      <vt:lpstr>Insanity myths.</vt:lpstr>
      <vt:lpstr>Insanity myths.</vt:lpstr>
      <vt:lpstr>Insanity myths.</vt:lpstr>
      <vt:lpstr>Evaluations of insanity</vt:lpstr>
      <vt:lpstr>Forensic assessment tools</vt:lpstr>
      <vt:lpstr>Other issues of criminal responsibility </vt:lpstr>
      <vt:lpstr>The case of Bert Stone</vt:lpstr>
      <vt:lpstr>The hillside strangler</vt:lpstr>
      <vt:lpstr>Competency to stand trial</vt:lpstr>
      <vt:lpstr>Competency </vt:lpstr>
      <vt:lpstr>Warren et al., (2006)</vt:lpstr>
      <vt:lpstr>The reality of mental illness and crime</vt:lpstr>
      <vt:lpstr>PowerPoint Presentation</vt:lpstr>
      <vt:lpstr>Major confounding issues:</vt:lpstr>
      <vt:lpstr>Normal population studies</vt:lpstr>
      <vt:lpstr>What do we know?</vt:lpstr>
      <vt:lpstr>The Krays </vt:lpstr>
      <vt:lpstr>The criminal mind and Psychopathy: Ted Bundy</vt:lpstr>
      <vt:lpstr>Psychopathy.</vt:lpstr>
      <vt:lpstr>What is a Psychopath?</vt:lpstr>
      <vt:lpstr>DSM 5</vt:lpstr>
      <vt:lpstr>Characteristics of a Psychopath </vt:lpstr>
      <vt:lpstr>Some facts…</vt:lpstr>
      <vt:lpstr>PowerPoint Presentation</vt:lpstr>
      <vt:lpstr>Cleckley (1964, 1976)</vt:lpstr>
      <vt:lpstr>Later, Hare (1980) using Cleckley`s work identified:</vt:lpstr>
      <vt:lpstr>This led to the revised psychopathy checklist: PCL-R</vt:lpstr>
      <vt:lpstr>PowerPoint Presentation</vt:lpstr>
      <vt:lpstr>PowerPoint Presentation</vt:lpstr>
      <vt:lpstr>Evidence for the PCL-R</vt:lpstr>
      <vt:lpstr>Primary/secondary Psychopathy:</vt:lpstr>
      <vt:lpstr>Differences within psychopathic population:</vt:lpstr>
      <vt:lpstr>Psychopath vs. Sociopath</vt:lpstr>
      <vt:lpstr>PowerPoint Presentation</vt:lpstr>
      <vt:lpstr>Further considerations:</vt:lpstr>
      <vt:lpstr>The Nature vs. Nurture Debate</vt:lpstr>
      <vt:lpstr>The Nature vs. Nurture Debate</vt:lpstr>
      <vt:lpstr>What do we know about personality?</vt:lpstr>
      <vt:lpstr>Cont`d</vt:lpstr>
      <vt:lpstr>Cont`d</vt:lpstr>
      <vt:lpstr>Characteristics continued…</vt:lpstr>
      <vt:lpstr>Cont`d</vt:lpstr>
      <vt:lpstr>The general nature of violence in psychopaths</vt:lpstr>
      <vt:lpstr>Criminal behaviour</vt:lpstr>
      <vt:lpstr>Interpersonal/affective aspects</vt:lpstr>
      <vt:lpstr>PowerPoint Presentation</vt:lpstr>
      <vt:lpstr>Hollow words</vt:lpstr>
      <vt:lpstr>Physiological functioning:</vt:lpstr>
      <vt:lpstr>Cognitive and learning deficits</vt:lpstr>
      <vt:lpstr>This may suggest...</vt:lpstr>
      <vt:lpstr>A biological basis?</vt:lpstr>
      <vt:lpstr>Neurodevelopmental disorders.</vt:lpstr>
      <vt:lpstr>The MAO-A hypothesis</vt:lpstr>
      <vt:lpstr>The MAO-A hypothesis</vt:lpstr>
      <vt:lpstr>Interaction model:</vt:lpstr>
      <vt:lpstr>When the stalker is a psychopath (Smith, O`Toole &amp; Hare (2012)</vt:lpstr>
      <vt:lpstr>Why do we think Lake was a psychopath?</vt:lpstr>
      <vt:lpstr>PowerPoint Presentation</vt:lpstr>
      <vt:lpstr>A case study: James Roszko</vt:lpstr>
      <vt:lpstr>The language of psychopaths</vt:lpstr>
      <vt:lpstr>PowerPoint Presentation</vt:lpstr>
      <vt:lpstr>PowerPoint Presentation</vt:lpstr>
      <vt:lpstr>PowerPoint Presentation</vt:lpstr>
      <vt:lpstr>PowerPoint Presentation</vt:lpstr>
      <vt:lpstr>Words from an overcoat…</vt:lpstr>
      <vt:lpstr>A quote…</vt:lpstr>
      <vt:lpstr>Internal controls: the missing pieces </vt:lpstr>
      <vt:lpstr>Examples of psychopathic individuals:</vt:lpstr>
      <vt:lpstr>Do individuals grow out of psychopathy?</vt:lpstr>
      <vt:lpstr>Young psychopaths</vt:lpstr>
      <vt:lpstr>Some early signs:</vt:lpstr>
      <vt:lpstr>Some examples:</vt:lpstr>
      <vt:lpstr>Documentary on BBC4</vt:lpstr>
      <vt:lpstr>So, does psychopathy exist or not?</vt:lpstr>
      <vt:lpstr>Treatment...</vt:lpstr>
      <vt:lpstr>Can anything be done?</vt:lpstr>
      <vt:lpstr>Applications to the real world?</vt:lpstr>
      <vt:lpstr>References.</vt:lpstr>
      <vt:lpstr>References. </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Illness, Psychopathy  and crime</dc:title>
  <dc:creator>Administrator</dc:creator>
  <dc:description>2010 animated water powerpoint template from presentationpro.com</dc:description>
  <cp:lastModifiedBy>karen</cp:lastModifiedBy>
  <cp:revision>64</cp:revision>
  <dcterms:created xsi:type="dcterms:W3CDTF">2014-10-14T12:09:27Z</dcterms:created>
  <dcterms:modified xsi:type="dcterms:W3CDTF">2017-11-13T17:32:14Z</dcterms:modified>
  <cp:category>2010 abstract</cp:category>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TC018813439991</vt:lpwstr>
  </property>
</Properties>
</file>