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5"/>
  </p:notesMasterIdLst>
  <p:sldIdLst>
    <p:sldId id="719" r:id="rId24"/>
    <p:sldId id="301" r:id="rId25"/>
    <p:sldId id="302" r:id="rId26"/>
    <p:sldId id="739" r:id="rId27"/>
    <p:sldId id="740" r:id="rId28"/>
    <p:sldId id="753" r:id="rId29"/>
    <p:sldId id="360" r:id="rId30"/>
    <p:sldId id="742" r:id="rId31"/>
    <p:sldId id="743" r:id="rId32"/>
    <p:sldId id="356" r:id="rId33"/>
    <p:sldId id="744" r:id="rId34"/>
    <p:sldId id="745" r:id="rId35"/>
    <p:sldId id="361" r:id="rId36"/>
    <p:sldId id="359" r:id="rId37"/>
    <p:sldId id="759" r:id="rId38"/>
    <p:sldId id="746" r:id="rId39"/>
    <p:sldId id="362" r:id="rId40"/>
    <p:sldId id="760" r:id="rId41"/>
    <p:sldId id="761" r:id="rId42"/>
    <p:sldId id="258" r:id="rId43"/>
    <p:sldId id="259" r:id="rId44"/>
    <p:sldId id="357" r:id="rId45"/>
    <p:sldId id="261" r:id="rId46"/>
    <p:sldId id="754" r:id="rId47"/>
    <p:sldId id="755" r:id="rId48"/>
    <p:sldId id="756" r:id="rId49"/>
    <p:sldId id="757" r:id="rId50"/>
    <p:sldId id="762" r:id="rId51"/>
    <p:sldId id="763" r:id="rId52"/>
    <p:sldId id="758" r:id="rId53"/>
    <p:sldId id="721" r:id="rId5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49CD704-2F8A-4654-AAAE-F5B90413A2E5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BC917-FC82-49D1-B6D3-22C8F767AC31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509EFB7-EE71-4713-A27E-7A9F865E7728}" type="datetime1">
              <a:rPr lang="en-GB" smtClean="0"/>
              <a:t>27/10/2022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1EEFA37-FCFB-4485-B93E-C92BA9B26523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B54A3-F626-4E35-9173-5F4A8D0467C4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E28146F-1F7B-405C-851A-7DCE97C31130}" type="datetime1">
              <a:rPr lang="en-GB" smtClean="0"/>
              <a:t>27/10/2022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F48B0D5-384D-4F8F-B209-EF5D131C6C21}" type="datetime1">
              <a:rPr lang="en-GB" noProof="0" smtClean="0"/>
              <a:t>27/10/2022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31DBA7D-224B-46F5-8EE2-BA16D85C538E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FAEB3-C36A-4BF3-A27B-74DBCF9B72CA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4D893C-7DC2-4142-AC94-1589151134A9}" type="datetime1">
              <a:rPr lang="en-GB" smtClean="0"/>
              <a:t>27/10/2022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4D165FB-5BBB-4282-85D9-5939B43CAB82}" type="datetime1">
              <a:rPr lang="en-GB" noProof="0" smtClean="0"/>
              <a:t>27/10/2022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94F662F-D0EB-4DEA-A238-6653D9EDE127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6DC25-9921-4914-91C4-673BDBB28D99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EF0045-FF62-4A7E-9C04-57E06DA6195D}" type="datetime1">
              <a:rPr lang="en-GB" smtClean="0"/>
              <a:t>27/10/2022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264B-5C5D-4047-AAFB-6F50E2799E45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CA11-BCAC-496C-9A65-896D25757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68623-267C-47CE-A66E-0286DB0E21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ED06A-2BCA-4D0D-AAD1-A643EBCE38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47A092-8843-4274-B9EC-7A514B3A3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8BE6F-AF6C-452E-9C9D-C8C22CDAB81A}" type="datetime1">
              <a:rPr lang="en-GB" smtClean="0"/>
              <a:t>27/10/2022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3CC446-6659-452A-A263-E32461975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80D9FF-B056-48D2-B02A-5393221EA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92756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74984F2-BBAA-46CE-BF8D-D7D4DF6B38FF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66135-A1C9-41F0-AA46-023BF504F44B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6604931-DC9E-4672-9261-8AC0ABE52B7F}" type="datetime1">
              <a:rPr lang="en-GB" smtClean="0"/>
              <a:t>27/10/2022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0FC24D2-B519-41B2-8CE5-C65E8DE9F25F}" type="datetime1">
              <a:rPr lang="en-GB" noProof="0" smtClean="0"/>
              <a:t>27/10/2022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1078F56-A13E-4CDE-B63D-D1DC86E74B71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59060-ED90-4CB9-9F68-209193FDE777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D249929-D202-423C-A5DB-88ED029B94B9}" type="datetime1">
              <a:rPr lang="en-GB" smtClean="0"/>
              <a:t>27/10/2022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D6B21DA-6D33-47B4-8B1F-A3CDDEB2D388}" type="datetime1">
              <a:rPr lang="en-GB" noProof="0" smtClean="0"/>
              <a:t>27/10/2022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90E989D-48FF-4472-9A91-BB994D2AEE09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C6BA5-37BD-4116-9B08-0B768CEF6970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52CAE80-3ADA-4BAD-A89B-154187A12ED2}" type="datetime1">
              <a:rPr lang="en-GB" smtClean="0"/>
              <a:t>27/10/2022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AABBAF7-5048-44C1-B5B2-008BBA552D3B}" type="datetime1">
              <a:rPr lang="en-GB" noProof="0" smtClean="0"/>
              <a:t>27/10/2022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FA4390F-CDA6-4F01-83A5-FA26356C782D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AC26C-4407-4329-ABAE-4CEB1AE2D4E5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C95441A-D5CA-49DF-BD8D-542A337252AB}" type="datetime1">
              <a:rPr lang="en-GB" smtClean="0"/>
              <a:t>27/10/2022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F2104BA-B523-4DE6-9AB6-43D277634A30}" type="datetime1">
              <a:rPr lang="en-GB" noProof="0" smtClean="0"/>
              <a:t>27/10/2022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A2AB961-5983-4F32-ADFF-8E0F4472E019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D559-AB68-4126-ABE0-2FC87AF1EE41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012E436-0E26-4FC9-B01F-E0ECF519145E}" type="datetime1">
              <a:rPr lang="en-GB" smtClean="0"/>
              <a:t>27/10/2022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17F2FE4-FB1D-4AB1-96F2-883B4E39CACE}" type="datetime1">
              <a:rPr lang="en-GB" noProof="0" smtClean="0"/>
              <a:t>27/10/2022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8F58B4D-4B3D-4BF3-9B35-27D6C7184863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B2A8D-80EE-4D70-9098-89C96C0AFA48}" type="datetime1">
              <a:rPr lang="en-GB" smtClean="0"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CABAFA3-22DA-480D-8226-00CB9B2824DD}" type="datetime1">
              <a:rPr lang="en-GB" smtClean="0"/>
              <a:t>27/10/2022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0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500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700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930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0.pn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pn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Electronics Principles </a:t>
            </a:r>
          </a:p>
          <a:p>
            <a:r>
              <a:rPr lang="en-GB" sz="4800" dirty="0"/>
              <a:t>and Concepts</a:t>
            </a:r>
          </a:p>
          <a:p>
            <a:r>
              <a:rPr lang="en-GB" sz="4800" dirty="0"/>
              <a:t>(ACDA4015)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- 4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Ohm’s Law</a:t>
            </a:r>
          </a:p>
          <a:p>
            <a:r>
              <a:rPr lang="en-US" sz="4400" b="1" dirty="0">
                <a:latin typeface="+mj-lt"/>
                <a:ea typeface="+mj-ea"/>
                <a:cs typeface="+mj-cs"/>
              </a:rPr>
              <a:t>Exercises</a:t>
            </a: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/>
              <a:t>Define </a:t>
            </a:r>
            <a:r>
              <a:rPr lang="en-IN" sz="3200" dirty="0"/>
              <a:t>Ohm’s law.</a:t>
            </a:r>
          </a:p>
          <a:p>
            <a:r>
              <a:rPr lang="en-IN" sz="3200" dirty="0"/>
              <a:t>List the advantages of Ohm’s law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 dirty="0"/>
              <a:t>Electronics Principles and Concepts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5173" y="69054"/>
            <a:ext cx="4331713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Ohm’s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350121"/>
            <a:ext cx="9403695" cy="4776043"/>
          </a:xfrm>
        </p:spPr>
        <p:txBody>
          <a:bodyPr>
            <a:normAutofit/>
          </a:bodyPr>
          <a:lstStyle/>
          <a:p>
            <a:endParaRPr lang="en-IN" sz="3600" dirty="0"/>
          </a:p>
          <a:p>
            <a:r>
              <a:rPr lang="en-IN" sz="3600" dirty="0"/>
              <a:t>Ohm’s law was stated by </a:t>
            </a:r>
            <a:r>
              <a:rPr lang="en-IN" sz="3600" b="1" dirty="0"/>
              <a:t>George Simon Ohm</a:t>
            </a:r>
            <a:r>
              <a:rPr lang="en-IN" sz="3600" dirty="0"/>
              <a:t>.</a:t>
            </a:r>
          </a:p>
          <a:p>
            <a:r>
              <a:rPr lang="en-IN" sz="3600" dirty="0"/>
              <a:t>Ohm’s Law Provides the relation between </a:t>
            </a:r>
            <a:r>
              <a:rPr lang="en-IN" sz="3600" b="1" dirty="0"/>
              <a:t>Voltage, Current and Resistance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BC4409-AAB7-1729-4287-B319C719371D}"/>
              </a:ext>
            </a:extLst>
          </p:cNvPr>
          <p:cNvSpPr txBox="1"/>
          <p:nvPr/>
        </p:nvSpPr>
        <p:spPr>
          <a:xfrm>
            <a:off x="2783091" y="6331748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dirty="0"/>
              <a:t>Electronics Principles and Concepts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6469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7EBC7C-1381-40C0-A5A3-CB578804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3469" y="-33067"/>
            <a:ext cx="7613061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What is Ohm’s Law?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1434905"/>
                <a:ext cx="10515600" cy="502687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Ohm’s law state that the </a:t>
                </a:r>
                <a:r>
                  <a:rPr lang="en-IN" b="1" dirty="0"/>
                  <a:t>Current</a:t>
                </a:r>
                <a:r>
                  <a:rPr lang="en-IN" dirty="0"/>
                  <a:t> </a:t>
                </a:r>
                <a:r>
                  <a:rPr lang="en-IN" b="1" dirty="0"/>
                  <a:t>through a conductor is directly proportional to the voltage across the same conductor and inversely proportional to the resistance</a:t>
                </a:r>
                <a:r>
                  <a:rPr lang="en-IN" dirty="0"/>
                  <a:t>, provided the </a:t>
                </a:r>
                <a:r>
                  <a:rPr lang="en-IN" b="1" dirty="0"/>
                  <a:t>physical properties and the temperature remains constant.</a:t>
                </a:r>
              </a:p>
              <a:p>
                <a:pPr marL="0" indent="0">
                  <a:buNone/>
                </a:pPr>
                <a:r>
                  <a:rPr lang="en-US" dirty="0"/>
                  <a:t>Ohm’s law is given by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𝜶</m:t>
                      </m:r>
                      <m:r>
                        <a:rPr lang="en-US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𝑽</m:t>
                      </m:r>
                    </m:oMath>
                  </m:oMathPara>
                </a14:m>
                <a:endParaRPr lang="en-GB" b="1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𝐈</m:t>
                      </m:r>
                      <m:r>
                        <a:rPr lang="en-US" b="1" i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𝛂</m:t>
                      </m:r>
                      <m:f>
                        <m:f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1" i="0" smtClean="0">
                              <a:latin typeface="Cambria Math" panose="02040503050406030204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en-GB" b="1" i="0" smtClean="0">
                              <a:latin typeface="Cambria Math" panose="02040503050406030204" pitchFamily="18" charset="0"/>
                            </a:rPr>
                            <m:t>𝐑</m:t>
                          </m:r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The Proportionality constant is R (Resistance), so the equation become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𝑽</m:t>
                      </m:r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𝑰𝑹</m:t>
                      </m:r>
                    </m:oMath>
                  </m:oMathPara>
                </a14:m>
                <a:endParaRPr lang="en-IN" b="1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434905"/>
                <a:ext cx="10515600" cy="5026876"/>
              </a:xfrm>
              <a:blipFill>
                <a:blip r:embed="rId2"/>
                <a:stretch>
                  <a:fillRect l="-1217" t="-19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2493FE5-615F-493C-81CD-D2F929E37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62D6CCC-04B0-44A3-B848-C0F0C7AC4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498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7EBC7C-1381-40C0-A5A3-CB578804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3469" y="-33067"/>
            <a:ext cx="7613061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What is Ohm’s Law?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E2B0DA-FE26-441B-8506-6879EE7D1F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4905"/>
            <a:ext cx="10515600" cy="50268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Where,</a:t>
            </a:r>
          </a:p>
          <a:p>
            <a:pPr marL="0" indent="0">
              <a:buNone/>
            </a:pPr>
            <a:r>
              <a:rPr lang="en-IN" dirty="0"/>
              <a:t>	V – Voltage across the conductor </a:t>
            </a:r>
          </a:p>
          <a:p>
            <a:pPr marL="0" indent="0">
              <a:buNone/>
            </a:pPr>
            <a:r>
              <a:rPr lang="en-IN" dirty="0"/>
              <a:t>	I  – Current across the conductor</a:t>
            </a:r>
          </a:p>
          <a:p>
            <a:pPr marL="0" indent="0">
              <a:buNone/>
            </a:pPr>
            <a:r>
              <a:rPr lang="en-IN" dirty="0"/>
              <a:t>	R – Resistance across the conductor</a:t>
            </a:r>
          </a:p>
          <a:p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2493FE5-615F-493C-81CD-D2F929E37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62D6CCC-04B0-44A3-B848-C0F0C7AC4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473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1081F312-4E33-4ACA-ACB7-6FE89EC576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7692" y="1510748"/>
            <a:ext cx="4333827" cy="4351338"/>
          </a:xfr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7D9776-3A2B-4C4D-8B86-9FA6B04C6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8FC32-DB88-4997-83ED-F9090E256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7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B64627-CB5A-4CAB-2130-DF2C8EAA9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5173" y="69054"/>
            <a:ext cx="4331713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Ohm’s law</a:t>
            </a:r>
          </a:p>
        </p:txBody>
      </p:sp>
    </p:spTree>
    <p:extLst>
      <p:ext uri="{BB962C8B-B14F-4D97-AF65-F5344CB8AC3E}">
        <p14:creationId xmlns:p14="http://schemas.microsoft.com/office/powerpoint/2010/main" val="1746521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7EBC7C-1381-40C0-A5A3-CB578804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2391" y="-92054"/>
            <a:ext cx="6858221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Ohm’s Law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199" y="1477108"/>
                <a:ext cx="11077135" cy="501576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Using Ohm’s law, the Voltage, Current and the resistance can be calculated.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Ohm’s law to calculate Voltage</a:t>
                </a:r>
              </a:p>
              <a:p>
                <a:pPr marL="0" indent="0">
                  <a:buNone/>
                </a:pPr>
                <a:r>
                  <a:rPr lang="en-IN" b="0" dirty="0"/>
                  <a:t>	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𝐼𝑅</m:t>
                    </m:r>
                  </m:oMath>
                </a14:m>
                <a:endParaRPr lang="en-US" b="0" dirty="0"/>
              </a:p>
              <a:p>
                <a:pPr marL="0" indent="0">
                  <a:buNone/>
                </a:pPr>
                <a:r>
                  <a:rPr lang="en-IN" dirty="0"/>
                  <a:t>Ohm’s law to calculate Current</a:t>
                </a:r>
              </a:p>
              <a:p>
                <a:pPr marL="0" indent="0">
                  <a:buNone/>
                </a:pPr>
                <a:r>
                  <a:rPr lang="en-IN" b="0" dirty="0"/>
                  <a:t>	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Ohm’s law to calculated resistance</a:t>
                </a:r>
              </a:p>
              <a:p>
                <a:pPr marL="0" indent="0">
                  <a:buNone/>
                </a:pPr>
                <a:r>
                  <a:rPr lang="en-IN" b="0" dirty="0"/>
                  <a:t>	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199" y="1477108"/>
                <a:ext cx="11077135" cy="5015767"/>
              </a:xfrm>
              <a:blipFill>
                <a:blip r:embed="rId2"/>
                <a:stretch>
                  <a:fillRect l="-1100" t="-1944" r="-33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7D8102A-CA7F-46A8-A62D-38A753931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6A909D-F9D4-49CC-A255-59DDD425F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024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7EBC7C-1381-40C0-A5A3-CB578804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5986" y="-32909"/>
            <a:ext cx="4925094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Ohm’s Law Triangle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E2B0DA-FE26-441B-8506-6879EE7D1F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477108"/>
            <a:ext cx="11077135" cy="501576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3" name="Picture 2" descr="Diagram, schematic&#10;&#10;Description automatically generated">
            <a:extLst>
              <a:ext uri="{FF2B5EF4-FFF2-40B4-BE49-F238E27FC236}">
                <a16:creationId xmlns:a16="http://schemas.microsoft.com/office/drawing/2014/main" id="{0C002823-0B38-4D90-99BE-10B13F27D2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9215" y="1872456"/>
            <a:ext cx="5034185" cy="3429722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745DA7-5CFC-4FE5-9AC9-DBBC55323E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61D13E-AAB2-4442-B3B0-DE4195512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9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03836F-1712-4D54-BA03-394956AE58FC}"/>
              </a:ext>
            </a:extLst>
          </p:cNvPr>
          <p:cNvSpPr txBox="1"/>
          <p:nvPr/>
        </p:nvSpPr>
        <p:spPr>
          <a:xfrm>
            <a:off x="1146573" y="4487347"/>
            <a:ext cx="60936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>
                    <a:lumMod val="75000"/>
                  </a:schemeClr>
                </a:solidFill>
                <a:latin typeface="Mistral" panose="03090702030407020403" pitchFamily="66" charset="0"/>
              </a:rPr>
              <a:t>WSJ Lectures</a:t>
            </a:r>
          </a:p>
        </p:txBody>
      </p:sp>
    </p:spTree>
    <p:extLst>
      <p:ext uri="{BB962C8B-B14F-4D97-AF65-F5344CB8AC3E}">
        <p14:creationId xmlns:p14="http://schemas.microsoft.com/office/powerpoint/2010/main" val="10714433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7EBC7C-1381-40C0-A5A3-CB578804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1439" y="31094"/>
            <a:ext cx="7300079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Ohm’s Law Triangle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199" y="1477108"/>
                <a:ext cx="11077135" cy="501576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Voltage can be calculated using Ohm’s Law formula.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𝐼𝑅</m:t>
                      </m:r>
                    </m:oMath>
                  </m:oMathPara>
                </a14:m>
                <a:endParaRPr lang="en-US" b="0" dirty="0"/>
              </a:p>
              <a:p>
                <a:pPr marL="0" indent="0">
                  <a:buNone/>
                </a:pPr>
                <a:endParaRPr lang="en-US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199" y="1477108"/>
                <a:ext cx="11077135" cy="5015767"/>
              </a:xfrm>
              <a:blipFill>
                <a:blip r:embed="rId2"/>
                <a:stretch>
                  <a:fillRect l="-11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D8A1F809-B9E4-4420-B79E-9C7DBB75D6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8600" y="1248508"/>
            <a:ext cx="4546556" cy="3070573"/>
          </a:xfrm>
          <a:prstGeom prst="rect">
            <a:avLst/>
          </a:prstGeom>
        </p:spPr>
      </p:pic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31EC421-8717-470A-9EAF-B2C60AB3CE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0C56D0E-CD62-4044-A13A-59D704EB4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348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7EBC7C-1381-40C0-A5A3-CB578804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1262" y="0"/>
            <a:ext cx="5841393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Ohm’s Law Triangle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199" y="1477108"/>
                <a:ext cx="11077135" cy="501576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Current can be calculated using Ohm’s Law formula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US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199" y="1477108"/>
                <a:ext cx="11077135" cy="5015767"/>
              </a:xfrm>
              <a:blipFill>
                <a:blip r:embed="rId2"/>
                <a:stretch>
                  <a:fillRect l="-11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 descr="Diagram, schematic&#10;&#10;Description automatically generated">
            <a:extLst>
              <a:ext uri="{FF2B5EF4-FFF2-40B4-BE49-F238E27FC236}">
                <a16:creationId xmlns:a16="http://schemas.microsoft.com/office/drawing/2014/main" id="{7E6F03B1-62A4-46DF-A6CE-3EBE6C08EB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987" y="1477108"/>
            <a:ext cx="3789131" cy="2589054"/>
          </a:xfrm>
          <a:prstGeom prst="rect">
            <a:avLst/>
          </a:prstGeom>
        </p:spPr>
      </p:pic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8CE9F57-8268-4652-8ABB-69636A402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82E020B-C39E-4D59-B5A2-692D4CD8C1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536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7EBC7C-1381-40C0-A5A3-CB578804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1483" y="116466"/>
            <a:ext cx="7013543" cy="954059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Ohm’s Law Triangle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199" y="1477108"/>
                <a:ext cx="11077135" cy="501576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Resistance can be calculated using Ohm’s Law formula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𝑅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den>
                      </m:f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199" y="1477108"/>
                <a:ext cx="11077135" cy="5015767"/>
              </a:xfrm>
              <a:blipFill>
                <a:blip r:embed="rId2"/>
                <a:stretch>
                  <a:fillRect l="-11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8DDE0552-CB21-409A-B04D-6C7FC705BD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3887" y="1492480"/>
            <a:ext cx="3923670" cy="2495859"/>
          </a:xfrm>
          <a:prstGeom prst="rect">
            <a:avLst/>
          </a:prstGeom>
        </p:spPr>
      </p:pic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0A00956-77CF-4398-91CA-561F4C36E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7FE3E0-7A9A-4DEA-981F-BA360D030F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323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986C8-3B83-4E4F-8452-BD6E919AF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2943" y="-7129"/>
            <a:ext cx="6770689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Advantages of Ohm’s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E6A30-7F03-4720-B2BD-421BF6FF5C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>
              <a:buNone/>
            </a:pPr>
            <a:r>
              <a:rPr lang="en-US" sz="3600" b="0" i="0" dirty="0">
                <a:effectLst/>
              </a:rPr>
              <a:t>Ohm’s law can be used to </a:t>
            </a:r>
            <a:r>
              <a:rPr lang="en-US" sz="3600" b="1" i="0" dirty="0">
                <a:effectLst/>
              </a:rPr>
              <a:t>calculate Voltage, current and Resistance</a:t>
            </a:r>
            <a:r>
              <a:rPr lang="en-US" sz="3600" b="0" i="0" dirty="0">
                <a:effectLst/>
              </a:rPr>
              <a:t> in a circuit.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9BE75B-3E1B-4D19-9B93-BBA568051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60F444-A0FD-431F-AFEF-9831A619E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8421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986C8-3B83-4E4F-8452-BD6E919AF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2659" y="0"/>
            <a:ext cx="5218138" cy="1135737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Limitations of Ohm’s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E6A30-7F03-4720-B2BD-421BF6FF5C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US" b="0" i="0" dirty="0">
                <a:effectLst/>
              </a:rPr>
              <a:t>It </a:t>
            </a:r>
            <a:r>
              <a:rPr lang="en-US" b="1" i="0" dirty="0">
                <a:effectLst/>
              </a:rPr>
              <a:t>cannot</a:t>
            </a:r>
            <a:r>
              <a:rPr lang="en-US" b="0" i="0" dirty="0">
                <a:effectLst/>
              </a:rPr>
              <a:t> be applied in a circuit, in which the </a:t>
            </a:r>
            <a:r>
              <a:rPr lang="en-US" b="1" i="0" dirty="0">
                <a:effectLst/>
              </a:rPr>
              <a:t>temperature keeps changing.</a:t>
            </a:r>
          </a:p>
          <a:p>
            <a:pPr>
              <a:buFont typeface="+mj-lt"/>
              <a:buAutoNum type="arabicPeriod"/>
            </a:pPr>
            <a:r>
              <a:rPr lang="en-US" b="0" i="0" dirty="0">
                <a:effectLst/>
              </a:rPr>
              <a:t>This law </a:t>
            </a:r>
            <a:r>
              <a:rPr lang="en-US" b="1" i="0" dirty="0">
                <a:effectLst/>
              </a:rPr>
              <a:t>cannot</a:t>
            </a:r>
            <a:r>
              <a:rPr lang="en-US" b="0" i="0" dirty="0">
                <a:effectLst/>
              </a:rPr>
              <a:t> be applied to </a:t>
            </a:r>
            <a:r>
              <a:rPr lang="en-US" b="1" i="0" dirty="0">
                <a:effectLst/>
              </a:rPr>
              <a:t>unilateral networks</a:t>
            </a:r>
            <a:r>
              <a:rPr lang="en-US" b="0" i="0" dirty="0">
                <a:effectLst/>
              </a:rPr>
              <a:t>.</a:t>
            </a:r>
            <a:br>
              <a:rPr lang="en-US" b="0" i="0" dirty="0">
                <a:effectLst/>
              </a:rPr>
            </a:br>
            <a:r>
              <a:rPr lang="en-US" b="0" i="0" dirty="0">
                <a:effectLst/>
              </a:rPr>
              <a:t>(</a:t>
            </a:r>
            <a:r>
              <a:rPr lang="en-US" dirty="0"/>
              <a:t>Circuit having elements like diode, transistors,</a:t>
            </a:r>
            <a:r>
              <a:rPr lang="en-US" b="0" i="0" dirty="0">
                <a:effectLst/>
              </a:rPr>
              <a:t> etc.)</a:t>
            </a:r>
          </a:p>
          <a:p>
            <a:pPr>
              <a:buFont typeface="+mj-lt"/>
              <a:buAutoNum type="arabicPeriod"/>
            </a:pPr>
            <a:r>
              <a:rPr lang="en-US" i="0" dirty="0">
                <a:effectLst/>
              </a:rPr>
              <a:t>It</a:t>
            </a:r>
            <a:r>
              <a:rPr lang="en-US" b="0" i="0" dirty="0">
                <a:effectLst/>
              </a:rPr>
              <a:t> is also </a:t>
            </a:r>
            <a:r>
              <a:rPr lang="en-US" b="1" i="0" dirty="0">
                <a:effectLst/>
              </a:rPr>
              <a:t>not applicable </a:t>
            </a:r>
            <a:r>
              <a:rPr lang="en-US" b="1" dirty="0"/>
              <a:t>in</a:t>
            </a:r>
            <a:r>
              <a:rPr lang="en-US" b="1" i="0" dirty="0">
                <a:effectLst/>
              </a:rPr>
              <a:t> non – linear elements.</a:t>
            </a:r>
            <a:br>
              <a:rPr lang="en-US" b="1" i="0" dirty="0">
                <a:effectLst/>
              </a:rPr>
            </a:br>
            <a:r>
              <a:rPr lang="en-US" b="0" i="0" dirty="0">
                <a:effectLst/>
              </a:rPr>
              <a:t>(Non-linear elements are those which do not have </a:t>
            </a:r>
            <a:r>
              <a:rPr lang="en-US" dirty="0"/>
              <a:t>current</a:t>
            </a:r>
            <a:r>
              <a:rPr lang="en-US" b="0" i="0" dirty="0">
                <a:effectLst/>
              </a:rPr>
              <a:t> exactly proportional to the applied voltage)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9BE75B-3E1B-4D19-9B93-BBA568051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US"/>
              <a:t>Electronics Principles and Concepts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60F444-A0FD-431F-AFEF-9831A619E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05333" y="6356350"/>
            <a:ext cx="27432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9FBC557F-7F9C-4EBE-B3C2-1B34064EB67F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581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7356" y="15204"/>
            <a:ext cx="5922121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Exercise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Calculate the current flowing through the resistor in the following circuit diagram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Electronics Principles and Concepts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6392" y="2846838"/>
            <a:ext cx="2752036" cy="297122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5D6C981-5E58-4502-B2A4-9D582EFF1CF0}"/>
                  </a:ext>
                </a:extLst>
              </p:cNvPr>
              <p:cNvSpPr txBox="1"/>
              <p:nvPr/>
            </p:nvSpPr>
            <p:spPr>
              <a:xfrm>
                <a:off x="7773574" y="3429000"/>
                <a:ext cx="3114819" cy="23341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Solution:</a:t>
                </a:r>
              </a:p>
              <a:p>
                <a:pPr marL="0" indent="0">
                  <a:buNone/>
                </a:pPr>
                <a:r>
                  <a:rPr lang="en-IN" b="1" dirty="0"/>
                  <a:t>	</a:t>
                </a:r>
                <a:r>
                  <a:rPr lang="en-IN" sz="2800" dirty="0"/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endParaRPr lang="en-IN" sz="2800" dirty="0"/>
              </a:p>
              <a:p>
                <a:r>
                  <a:rPr lang="en-IN" sz="2800" dirty="0"/>
                  <a:t>	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5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10</m:t>
                        </m:r>
                      </m:den>
                    </m:f>
                    <m:r>
                      <a:rPr lang="en-GB" sz="280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IN" sz="2800" dirty="0"/>
              </a:p>
              <a:p>
                <a:pPr marL="0" indent="0">
                  <a:buNone/>
                </a:pPr>
                <a:r>
                  <a:rPr lang="en-IN" sz="2800" dirty="0"/>
                  <a:t>	I = 0.5A</a:t>
                </a: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5D6C981-5E58-4502-B2A4-9D582EFF1CF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73574" y="3429000"/>
                <a:ext cx="3114819" cy="2334165"/>
              </a:xfrm>
              <a:prstGeom prst="rect">
                <a:avLst/>
              </a:prstGeom>
              <a:blipFill>
                <a:blip r:embed="rId3"/>
                <a:stretch>
                  <a:fillRect l="-1566" t="-157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94300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0877" y="-69644"/>
            <a:ext cx="3768063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Exercise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Calculate the Voltage across the resistor</a:t>
            </a:r>
          </a:p>
          <a:p>
            <a:pPr marL="0" indent="0">
              <a:buNone/>
            </a:pPr>
            <a:r>
              <a:rPr lang="en-IN" b="1" dirty="0"/>
              <a:t>	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Electronics Principles and Concepts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7" name="Picture 6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DF838B1C-C5C6-47B3-A444-ABFA96BF08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2480469"/>
            <a:ext cx="3276600" cy="325205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E8A8A64-9F39-42E9-8687-2904A4DEDCA8}"/>
              </a:ext>
            </a:extLst>
          </p:cNvPr>
          <p:cNvSpPr txBox="1"/>
          <p:nvPr/>
        </p:nvSpPr>
        <p:spPr>
          <a:xfrm>
            <a:off x="7496985" y="2811209"/>
            <a:ext cx="284321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IN" sz="2400" b="1" dirty="0"/>
              <a:t>Solution:</a:t>
            </a:r>
          </a:p>
          <a:p>
            <a:pPr marL="0" indent="0">
              <a:buNone/>
            </a:pPr>
            <a:r>
              <a:rPr lang="en-IN" sz="2400" b="1" dirty="0"/>
              <a:t>	</a:t>
            </a:r>
            <a:r>
              <a:rPr lang="en-IN" sz="2400" dirty="0"/>
              <a:t>V = IR</a:t>
            </a:r>
          </a:p>
          <a:p>
            <a:pPr marL="0" indent="0">
              <a:buNone/>
            </a:pPr>
            <a:r>
              <a:rPr lang="en-IN" sz="2400" dirty="0"/>
              <a:t>	V = 1.5 × 22</a:t>
            </a:r>
          </a:p>
          <a:p>
            <a:pPr marL="0" indent="0">
              <a:buNone/>
            </a:pPr>
            <a:r>
              <a:rPr lang="en-IN" sz="2400" dirty="0"/>
              <a:t>	</a:t>
            </a:r>
            <a:r>
              <a:rPr lang="en-IN" sz="2400" b="1" dirty="0"/>
              <a:t>V = 33 A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993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9992" y="-56649"/>
            <a:ext cx="4270342" cy="1325563"/>
          </a:xfrm>
        </p:spPr>
        <p:txBody>
          <a:bodyPr/>
          <a:lstStyle/>
          <a:p>
            <a:r>
              <a:rPr lang="en-IN" b="1" dirty="0">
                <a:solidFill>
                  <a:schemeClr val="bg1"/>
                </a:solidFill>
              </a:rPr>
              <a:t>Exercise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Calculate the resistance across the resistor</a:t>
            </a:r>
          </a:p>
          <a:p>
            <a:pPr marL="0" indent="0">
              <a:buNone/>
            </a:pPr>
            <a:r>
              <a:rPr lang="en-IN" b="1" dirty="0"/>
              <a:t>	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Electronics Principles and Concepts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/>
              <p:nvPr/>
            </p:nvSpPr>
            <p:spPr>
              <a:xfrm>
                <a:off x="7458075" y="2480468"/>
                <a:ext cx="3571875" cy="33178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:r>
                  <a:rPr lang="en-IN" sz="2800" b="1" dirty="0"/>
                  <a:t>Solution:</a:t>
                </a:r>
              </a:p>
              <a:p>
                <a:pPr marL="0" indent="0">
                  <a:buNone/>
                </a:pPr>
                <a:r>
                  <a:rPr lang="en-IN" sz="2800" b="1" dirty="0"/>
                  <a:t>	</a:t>
                </a:r>
                <a:r>
                  <a:rPr lang="en-IN" sz="2800" dirty="0"/>
                  <a:t>R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</m:oMath>
                </a14:m>
                <a:endParaRPr lang="en-GB" sz="2800" dirty="0"/>
              </a:p>
              <a:p>
                <a:pPr marL="0" indent="0">
                  <a:buNone/>
                </a:pPr>
                <a:endParaRPr lang="en-IN" sz="2800" dirty="0"/>
              </a:p>
              <a:p>
                <a:r>
                  <a:rPr lang="en-IN" sz="2800" dirty="0"/>
                  <a:t>	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5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sz="280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sz="2800" dirty="0"/>
              </a:p>
              <a:p>
                <a:endParaRPr lang="en-IN" sz="2800" dirty="0"/>
              </a:p>
              <a:p>
                <a:r>
                  <a:rPr lang="en-IN" sz="2800" dirty="0"/>
                  <a:t>	</a:t>
                </a:r>
                <a:r>
                  <a:rPr lang="en-IN" sz="2800" b="1" dirty="0"/>
                  <a:t>R = 2.5 </a:t>
                </a:r>
                <a:r>
                  <a:rPr lang="el-GR" sz="2800" b="1" dirty="0"/>
                  <a:t>Ω</a:t>
                </a:r>
                <a:endParaRPr lang="en-IN" sz="2800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8075" y="2480468"/>
                <a:ext cx="3571875" cy="3317831"/>
              </a:xfrm>
              <a:prstGeom prst="rect">
                <a:avLst/>
              </a:prstGeom>
              <a:blipFill>
                <a:blip r:embed="rId2"/>
                <a:stretch>
                  <a:fillRect l="-3413" t="-18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8" descr="Diagram, schematic&#10;&#10;Description automatically generated">
            <a:extLst>
              <a:ext uri="{FF2B5EF4-FFF2-40B4-BE49-F238E27FC236}">
                <a16:creationId xmlns:a16="http://schemas.microsoft.com/office/drawing/2014/main" id="{4F8D0CCF-DADC-4445-9CC6-1824BAC3B3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312" y="2710021"/>
            <a:ext cx="3209925" cy="2940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383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9992" y="-56649"/>
            <a:ext cx="4270342" cy="1325563"/>
          </a:xfrm>
        </p:spPr>
        <p:txBody>
          <a:bodyPr/>
          <a:lstStyle/>
          <a:p>
            <a:r>
              <a:rPr lang="en-IN" b="1" dirty="0">
                <a:solidFill>
                  <a:schemeClr val="bg1"/>
                </a:solidFill>
              </a:rPr>
              <a:t>Exercise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Calculate the resistance in a circuit, if the current across the circuit is 2mA and the potential difference is 200V.</a:t>
            </a:r>
          </a:p>
          <a:p>
            <a:pPr marL="0" indent="0">
              <a:buNone/>
            </a:pPr>
            <a:r>
              <a:rPr lang="en-IN" b="1" dirty="0"/>
              <a:t>	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Electronics Principles and Concepts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/>
              <p:nvPr/>
            </p:nvSpPr>
            <p:spPr>
              <a:xfrm>
                <a:off x="1133475" y="2530689"/>
                <a:ext cx="3571875" cy="37452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:r>
                  <a:rPr lang="en-IN" sz="2800" b="1" dirty="0"/>
                  <a:t>Solution:</a:t>
                </a:r>
              </a:p>
              <a:p>
                <a:pPr marL="0" indent="0">
                  <a:buNone/>
                </a:pPr>
                <a:r>
                  <a:rPr lang="en-IN" sz="2800" b="1" dirty="0"/>
                  <a:t>	</a:t>
                </a:r>
                <a:r>
                  <a:rPr lang="en-IN" sz="2800" dirty="0"/>
                  <a:t>R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</m:oMath>
                </a14:m>
                <a:endParaRPr lang="en-GB" sz="2800" dirty="0"/>
              </a:p>
              <a:p>
                <a:pPr marL="0" indent="0">
                  <a:buNone/>
                </a:pPr>
                <a:endParaRPr lang="en-IN" sz="2800" dirty="0"/>
              </a:p>
              <a:p>
                <a:r>
                  <a:rPr lang="en-IN" sz="2800" dirty="0"/>
                  <a:t>	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200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0.002</m:t>
                        </m:r>
                      </m:den>
                    </m:f>
                    <m:r>
                      <a:rPr lang="en-GB" sz="280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sz="2800" dirty="0"/>
              </a:p>
              <a:p>
                <a:endParaRPr lang="en-IN" sz="2800" dirty="0"/>
              </a:p>
              <a:p>
                <a:r>
                  <a:rPr lang="en-IN" sz="2800" dirty="0"/>
                  <a:t>	</a:t>
                </a:r>
                <a:r>
                  <a:rPr lang="en-IN" sz="2800" b="1" dirty="0"/>
                  <a:t>R = 100,000 </a:t>
                </a:r>
                <a:r>
                  <a:rPr lang="el-GR" sz="2800" b="1" dirty="0"/>
                  <a:t>Ω</a:t>
                </a:r>
                <a:endParaRPr lang="en-GB" sz="2800" b="1" dirty="0"/>
              </a:p>
              <a:p>
                <a:r>
                  <a:rPr lang="en-GB" sz="2800" b="1" dirty="0"/>
                  <a:t>	R = 100K</a:t>
                </a:r>
                <a:r>
                  <a:rPr lang="el-GR" sz="2800" b="1" dirty="0"/>
                  <a:t>Ω</a:t>
                </a:r>
                <a:endParaRPr lang="en-IN" sz="2800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3475" y="2530689"/>
                <a:ext cx="3571875" cy="3745256"/>
              </a:xfrm>
              <a:prstGeom prst="rect">
                <a:avLst/>
              </a:prstGeom>
              <a:blipFill>
                <a:blip r:embed="rId2"/>
                <a:stretch>
                  <a:fillRect l="-3584" t="-14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63614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9992" y="-56649"/>
            <a:ext cx="4270342" cy="1325563"/>
          </a:xfrm>
        </p:spPr>
        <p:txBody>
          <a:bodyPr/>
          <a:lstStyle/>
          <a:p>
            <a:r>
              <a:rPr lang="en-IN" b="1" dirty="0">
                <a:solidFill>
                  <a:schemeClr val="bg1"/>
                </a:solidFill>
              </a:rPr>
              <a:t>Exercise 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Calculate the potential difference across a circuit, if the current across the circuit is 5A and the resistance is 5KΩ.</a:t>
            </a:r>
          </a:p>
          <a:p>
            <a:pPr marL="0" indent="0">
              <a:buNone/>
            </a:pPr>
            <a:r>
              <a:rPr lang="en-IN" b="1" dirty="0"/>
              <a:t>	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Electronics Principles and Concepts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/>
              <p:nvPr/>
            </p:nvSpPr>
            <p:spPr>
              <a:xfrm>
                <a:off x="1133475" y="2530689"/>
                <a:ext cx="3571875" cy="29546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:r>
                  <a:rPr lang="en-IN" sz="2800" b="1" dirty="0"/>
                  <a:t>Solution:</a:t>
                </a:r>
              </a:p>
              <a:p>
                <a:pPr marL="0" indent="0">
                  <a:buNone/>
                </a:pPr>
                <a:r>
                  <a:rPr lang="en-IN" sz="2800" b="1" dirty="0"/>
                  <a:t>	</a:t>
                </a:r>
                <a:r>
                  <a:rPr lang="en-IN" sz="2800" dirty="0"/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800">
                        <a:latin typeface="Cambria Math" panose="02040503050406030204" pitchFamily="18" charset="0"/>
                      </a:rPr>
                      <m:t>V</m:t>
                    </m:r>
                    <m:r>
                      <a:rPr lang="en-GB" sz="2800" b="0" i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𝐼𝑅</m:t>
                    </m:r>
                  </m:oMath>
                </a14:m>
                <a:endParaRPr lang="en-GB" sz="2800" dirty="0"/>
              </a:p>
              <a:p>
                <a:pPr marL="0" indent="0">
                  <a:buNone/>
                </a:pPr>
                <a:endParaRPr lang="en-IN" sz="2800" dirty="0"/>
              </a:p>
              <a:p>
                <a:r>
                  <a:rPr lang="en-IN" sz="2800" dirty="0"/>
                  <a:t>	V= </a:t>
                </a:r>
                <a14:m>
                  <m:oMath xmlns:m="http://schemas.openxmlformats.org/officeDocument/2006/math">
                    <m:r>
                      <a:rPr lang="en-GB" sz="2800" b="0" i="0" smtClean="0">
                        <a:latin typeface="Cambria Math" panose="02040503050406030204" pitchFamily="18" charset="0"/>
                      </a:rPr>
                      <m:t>5</m:t>
                    </m:r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×5000</m:t>
                    </m:r>
                  </m:oMath>
                </a14:m>
                <a:endParaRPr lang="en-GB" sz="2800" dirty="0"/>
              </a:p>
              <a:p>
                <a:r>
                  <a:rPr lang="en-IN" sz="2800" dirty="0"/>
                  <a:t>	</a:t>
                </a:r>
                <a:r>
                  <a:rPr lang="en-IN" sz="2800" b="1" dirty="0"/>
                  <a:t>V = 25,000</a:t>
                </a:r>
                <a:r>
                  <a:rPr lang="en-GB" sz="2800" b="1" dirty="0"/>
                  <a:t>V</a:t>
                </a:r>
              </a:p>
              <a:p>
                <a:r>
                  <a:rPr lang="en-IN" sz="2800" b="1" dirty="0"/>
                  <a:t>	V = 25KV</a:t>
                </a: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3475" y="2530689"/>
                <a:ext cx="3571875" cy="2954655"/>
              </a:xfrm>
              <a:prstGeom prst="rect">
                <a:avLst/>
              </a:prstGeom>
              <a:blipFill>
                <a:blip r:embed="rId2"/>
                <a:stretch>
                  <a:fillRect l="-3584" t="-18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65307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6807" y="-35837"/>
            <a:ext cx="5039798" cy="1325563"/>
          </a:xfrm>
        </p:spPr>
        <p:txBody>
          <a:bodyPr/>
          <a:lstStyle/>
          <a:p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Electric 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007592" y="1337847"/>
                <a:ext cx="9234915" cy="512393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Power is given by the formula</a:t>
                </a:r>
              </a:p>
              <a:p>
                <a:pPr marL="0" indent="0">
                  <a:buNone/>
                </a:pPr>
                <a:r>
                  <a:rPr lang="en-IN" dirty="0"/>
                  <a:t>	</a:t>
                </a:r>
                <a:r>
                  <a:rPr lang="en-IN" b="1" dirty="0"/>
                  <a:t>P = VI</a:t>
                </a:r>
              </a:p>
              <a:p>
                <a:pPr marL="0" indent="0">
                  <a:buNone/>
                </a:pPr>
                <a:r>
                  <a:rPr lang="en-IN" i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If V=IR (Ohm’s Law)</a:t>
                </a:r>
              </a:p>
              <a:p>
                <a:pPr marL="0" indent="0">
                  <a:buNone/>
                </a:pP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Then Electric Power is given by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20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𝑷</m:t>
                      </m:r>
                      <m:r>
                        <a:rPr lang="en-US" sz="20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sz="2000" b="1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sSupPr>
                        <m:e>
                          <m:r>
                            <a:rPr lang="en-US" sz="2000" b="1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𝑰</m:t>
                          </m:r>
                        </m:e>
                        <m:sup>
                          <m:r>
                            <a:rPr lang="en-US" sz="2000" b="1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𝟐</m:t>
                          </m:r>
                        </m:sup>
                      </m:sSup>
                      <m:r>
                        <a:rPr lang="en-US" sz="2000" b="1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𝑹</m:t>
                      </m:r>
                    </m:oMath>
                  </m:oMathPara>
                </a14:m>
                <a:endParaRPr lang="en-US" sz="20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r>
                  <a:rPr lang="en-IN" i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If I=V/R (Ohm’s Law)</a:t>
                </a:r>
              </a:p>
              <a:p>
                <a:pPr marL="0" indent="0">
                  <a:buNone/>
                </a:pP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Then Electric Power is given by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20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𝑷</m:t>
                      </m:r>
                      <m:r>
                        <a:rPr lang="en-US" sz="20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000" b="1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2000" b="1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b="1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𝑽</m:t>
                              </m:r>
                            </m:e>
                            <m:sup>
                              <m:r>
                                <a:rPr lang="en-US" sz="2000" b="1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en-US" sz="2000" b="1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𝑹</m:t>
                          </m:r>
                        </m:den>
                      </m:f>
                    </m:oMath>
                  </m:oMathPara>
                </a14:m>
                <a:endParaRPr lang="en-IN" b="1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07592" y="1337847"/>
                <a:ext cx="9234915" cy="5123934"/>
              </a:xfrm>
              <a:blipFill>
                <a:blip r:embed="rId2"/>
                <a:stretch>
                  <a:fillRect l="-1320" t="-19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33EBB8F-89F3-73BE-FF7A-8CE785959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4CFA84E-F39F-D4A3-8BB2-EFC17A972C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0001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7083" y="-19054"/>
            <a:ext cx="5469358" cy="1325563"/>
          </a:xfrm>
        </p:spPr>
        <p:txBody>
          <a:bodyPr/>
          <a:lstStyle/>
          <a:p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Power - Energy relation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US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P</a:t>
                </a:r>
                <a:r>
                  <a:rPr lang="en-US" b="0" i="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ower is defined as the </a:t>
                </a:r>
                <a:r>
                  <a:rPr lang="en-US" b="1" i="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rate of energy consumption</a:t>
                </a:r>
                <a:r>
                  <a:rPr lang="en-US" b="0" i="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;</a:t>
                </a:r>
              </a:p>
              <a:p>
                <a:pPr marL="0" indent="0">
                  <a:buNone/>
                </a:pPr>
                <a:r>
                  <a:rPr lang="en-US" b="0" i="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The </a:t>
                </a:r>
                <a:r>
                  <a:rPr lang="en-US" b="1" i="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Power and Energy relation </a:t>
                </a:r>
                <a:r>
                  <a:rPr lang="en-US" b="0" i="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is given by</a:t>
                </a:r>
                <a:endParaRPr lang="en-US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en-US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  <a:ea typeface="Calibri" panose="020F0502020204030204" pitchFamily="34" charset="0"/>
                    <a:cs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US" sz="2400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𝑷</m:t>
                    </m:r>
                    <m:r>
                      <a:rPr lang="en-US" sz="2400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US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US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𝑬</m:t>
                        </m:r>
                      </m:num>
                      <m:den>
                        <m:r>
                          <a:rPr lang="en-US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𝑻</m:t>
                        </m:r>
                      </m:den>
                    </m:f>
                  </m:oMath>
                </a14:m>
                <a:endParaRPr lang="en-US" sz="18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r>
                  <a:rPr lang="en-US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Where,</a:t>
                </a:r>
              </a:p>
              <a:p>
                <a:pPr marL="457200" lvl="1" indent="0">
                  <a:buNone/>
                </a:pPr>
                <a:r>
                  <a:rPr lang="en-US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P – Power in Watts</a:t>
                </a:r>
              </a:p>
              <a:p>
                <a:pPr marL="457200" lvl="1" indent="0">
                  <a:buNone/>
                </a:pPr>
                <a:r>
                  <a:rPr lang="en-US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E </a:t>
                </a:r>
                <a:r>
                  <a:rPr lang="en-US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– Energy Consumption in Joules</a:t>
                </a:r>
              </a:p>
              <a:p>
                <a:pPr marL="457200" lvl="1" indent="0">
                  <a:buNone/>
                </a:pPr>
                <a:r>
                  <a:rPr lang="en-US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T – Time in seconds</a:t>
                </a:r>
              </a:p>
              <a:p>
                <a:endParaRPr lang="en-US" sz="2000" b="0" i="0" dirty="0">
                  <a:solidFill>
                    <a:srgbClr val="333333"/>
                  </a:solidFill>
                  <a:effectLst/>
                </a:endParaRPr>
              </a:p>
              <a:p>
                <a:pPr marL="0" indent="0">
                  <a:buNone/>
                </a:pPr>
                <a:endParaRPr lang="en-US" sz="3200" b="1" dirty="0"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111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167D9E9-DACD-2BD4-070B-7B0824D30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BFB5BF8-0D47-73A0-9F59-8A778B102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76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EB9ED-926C-4F9C-9EA7-FC0B8D176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4471" y="-7129"/>
            <a:ext cx="4166963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Formula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C2C9606-EEDE-4E2D-BFE3-A589F25C2EA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US" dirty="0"/>
                  <a:t>Formula to calculate Capacitance</a:t>
                </a:r>
              </a:p>
              <a:p>
                <a:pPr marL="0" indent="0">
                  <a:buNone/>
                </a:pPr>
                <a:r>
                  <a:rPr lang="en-US" b="0" dirty="0"/>
                  <a:t>	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𝐶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𝑞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den>
                    </m:f>
                  </m:oMath>
                </a14:m>
                <a:endParaRPr lang="en-US" b="0" dirty="0"/>
              </a:p>
              <a:p>
                <a:pPr marL="0" indent="0">
                  <a:buNone/>
                </a:pPr>
                <a:r>
                  <a:rPr lang="en-US" dirty="0"/>
                  <a:t>Where, </a:t>
                </a:r>
              </a:p>
              <a:p>
                <a:pPr lvl="1"/>
                <a:r>
                  <a:rPr lang="en-US" dirty="0"/>
                  <a:t>C – Capacitance</a:t>
                </a:r>
              </a:p>
              <a:p>
                <a:pPr lvl="1"/>
                <a:r>
                  <a:rPr lang="en-US" dirty="0"/>
                  <a:t>q – Charge in Coulomb</a:t>
                </a:r>
              </a:p>
              <a:p>
                <a:pPr lvl="1"/>
                <a:r>
                  <a:rPr lang="en-US" dirty="0"/>
                  <a:t>V – Voltage in Volts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C2C9606-EEDE-4E2D-BFE3-A589F25C2EA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217" t="-224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495D2E-A2B3-4441-8586-D827B2A69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7EE8C4-1B02-40A3-A9D6-2A4350D2E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4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7969" y="-18167"/>
            <a:ext cx="4180798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Exercise 6</a:t>
            </a:r>
            <a:r>
              <a:rPr lang="en-US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 algn="l">
                  <a:buNone/>
                </a:pPr>
                <a:r>
                  <a:rPr lang="en-US" sz="2000" b="1" i="0" dirty="0">
                    <a:solidFill>
                      <a:srgbClr val="333333"/>
                    </a:solidFill>
                    <a:effectLst/>
                  </a:rPr>
                  <a:t>A </a:t>
                </a:r>
                <a:r>
                  <a:rPr lang="en-US" sz="2000" b="1" dirty="0">
                    <a:solidFill>
                      <a:srgbClr val="333333"/>
                    </a:solidFill>
                  </a:rPr>
                  <a:t>15</a:t>
                </a:r>
                <a:r>
                  <a:rPr lang="en-US" sz="2000" b="1" i="0" dirty="0">
                    <a:solidFill>
                      <a:srgbClr val="333333"/>
                    </a:solidFill>
                    <a:effectLst/>
                  </a:rPr>
                  <a:t>V battery is connected to a resistor having a resistance of 10Ω. Calculate the current and power across the resistor.</a:t>
                </a:r>
                <a:endParaRPr lang="en-US" sz="2000" b="0" i="0" dirty="0">
                  <a:solidFill>
                    <a:srgbClr val="333333"/>
                  </a:solidFill>
                  <a:effectLst/>
                </a:endParaRPr>
              </a:p>
              <a:p>
                <a:pPr marL="0" indent="0" algn="l">
                  <a:buNone/>
                </a:pPr>
                <a:r>
                  <a:rPr lang="en-US" sz="2000" b="0" i="0" dirty="0">
                    <a:solidFill>
                      <a:srgbClr val="333333"/>
                    </a:solidFill>
                    <a:effectLst/>
                  </a:rPr>
                  <a:t>Solution:</a:t>
                </a:r>
              </a:p>
              <a:p>
                <a:pPr marL="0" indent="0" algn="l">
                  <a:buNone/>
                  <a:tabLst>
                    <a:tab pos="801688" algn="l"/>
                  </a:tabLst>
                </a:pPr>
                <a:r>
                  <a:rPr lang="en-US" sz="2000" b="0" i="0" dirty="0">
                    <a:solidFill>
                      <a:srgbClr val="333333"/>
                    </a:solidFill>
                    <a:effectLst/>
                  </a:rPr>
                  <a:t>	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000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000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US" sz="2000" b="0" i="0" dirty="0">
                    <a:solidFill>
                      <a:srgbClr val="333333"/>
                    </a:solidFill>
                    <a:effectLst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US" sz="2000" b="0" i="0" dirty="0">
                    <a:solidFill>
                      <a:srgbClr val="333333"/>
                    </a:solidFill>
                    <a:effectLst/>
                  </a:rPr>
                  <a:t>	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000" i="1">
                            <a:solidFill>
                              <a:srgbClr val="333333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solidFill>
                              <a:srgbClr val="333333"/>
                            </a:solidFill>
                            <a:latin typeface="Cambria Math" panose="02040503050406030204" pitchFamily="18" charset="0"/>
                          </a:rPr>
                          <m:t>15</m:t>
                        </m:r>
                      </m:num>
                      <m:den>
                        <m:r>
                          <a:rPr lang="en-GB" sz="2000" b="0" i="1" smtClean="0">
                            <a:solidFill>
                              <a:srgbClr val="333333"/>
                            </a:solidFill>
                            <a:latin typeface="Cambria Math" panose="02040503050406030204" pitchFamily="18" charset="0"/>
                          </a:rPr>
                          <m:t>10</m:t>
                        </m:r>
                      </m:den>
                    </m:f>
                  </m:oMath>
                </a14:m>
                <a:r>
                  <a:rPr lang="en-US" sz="2000" dirty="0">
                    <a:solidFill>
                      <a:srgbClr val="333333"/>
                    </a:solidFill>
                  </a:rPr>
                  <a:t> </a:t>
                </a:r>
              </a:p>
              <a:p>
                <a:pPr marL="0" indent="0" algn="l" defTabSz="801688">
                  <a:buNone/>
                </a:pPr>
                <a:r>
                  <a:rPr lang="en-US" sz="2000" b="0" i="0" dirty="0">
                    <a:solidFill>
                      <a:srgbClr val="333333"/>
                    </a:solidFill>
                    <a:effectLst/>
                  </a:rPr>
                  <a:t>	I = 1.5 A</a:t>
                </a:r>
              </a:p>
              <a:p>
                <a:pPr marL="0" indent="0" algn="l">
                  <a:buNone/>
                  <a:tabLst>
                    <a:tab pos="688975" algn="l"/>
                  </a:tabLst>
                </a:pPr>
                <a:r>
                  <a:rPr lang="en-US" sz="2000" dirty="0">
                    <a:solidFill>
                      <a:srgbClr val="333333"/>
                    </a:solidFill>
                  </a:rPr>
                  <a:t>	 </a:t>
                </a:r>
                <a:r>
                  <a:rPr lang="en-US" sz="2000" b="0" i="0" dirty="0">
                    <a:solidFill>
                      <a:srgbClr val="333333"/>
                    </a:solidFill>
                    <a:effectLst/>
                  </a:rPr>
                  <a:t>P = VI </a:t>
                </a:r>
              </a:p>
              <a:p>
                <a:pPr marL="0" indent="0" algn="l" defTabSz="858838">
                  <a:buNone/>
                </a:pPr>
                <a:r>
                  <a:rPr lang="en-US" sz="2000" dirty="0">
                    <a:solidFill>
                      <a:srgbClr val="333333"/>
                    </a:solidFill>
                  </a:rPr>
                  <a:t>	 </a:t>
                </a:r>
                <a:r>
                  <a:rPr lang="en-US" sz="2000" b="0" i="0" dirty="0">
                    <a:solidFill>
                      <a:srgbClr val="333333"/>
                    </a:solidFill>
                    <a:effectLst/>
                  </a:rPr>
                  <a:t>= 15 × 1.5 </a:t>
                </a:r>
              </a:p>
              <a:p>
                <a:pPr marL="0" indent="0" algn="l" defTabSz="688975">
                  <a:buNone/>
                </a:pPr>
                <a:r>
                  <a:rPr lang="en-US" sz="2000" dirty="0">
                    <a:solidFill>
                      <a:srgbClr val="333333"/>
                    </a:solidFill>
                  </a:rPr>
                  <a:t>	 P </a:t>
                </a:r>
                <a:r>
                  <a:rPr lang="en-US" sz="2000" b="0" i="0" dirty="0">
                    <a:solidFill>
                      <a:srgbClr val="333333"/>
                    </a:solidFill>
                    <a:effectLst/>
                  </a:rPr>
                  <a:t>= </a:t>
                </a:r>
                <a:r>
                  <a:rPr lang="en-US" sz="2000" dirty="0">
                    <a:solidFill>
                      <a:srgbClr val="333333"/>
                    </a:solidFill>
                  </a:rPr>
                  <a:t>22</a:t>
                </a:r>
                <a:r>
                  <a:rPr lang="en-US" sz="2000" b="0" i="0" dirty="0">
                    <a:solidFill>
                      <a:srgbClr val="333333"/>
                    </a:solidFill>
                    <a:effectLst/>
                  </a:rPr>
                  <a:t>.5 J/s or 22.5W</a:t>
                </a:r>
                <a:endParaRPr lang="en-IN" b="1" dirty="0"/>
              </a:p>
              <a:p>
                <a:pPr marL="0" indent="0">
                  <a:buNone/>
                </a:pPr>
                <a:endParaRPr lang="en-US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556" t="-171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00500221-42F9-4C5D-A00F-C373BEBDA7EC}"/>
              </a:ext>
            </a:extLst>
          </p:cNvPr>
          <p:cNvSpPr txBox="1"/>
          <p:nvPr/>
        </p:nvSpPr>
        <p:spPr>
          <a:xfrm>
            <a:off x="5500467" y="4710354"/>
            <a:ext cx="914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7872A11-E512-48DE-A74F-2CB6437D7B98}"/>
                  </a:ext>
                </a:extLst>
              </p:cNvPr>
              <p:cNvSpPr txBox="1"/>
              <p:nvPr/>
            </p:nvSpPr>
            <p:spPr>
              <a:xfrm flipH="1">
                <a:off x="6832208" y="2686929"/>
                <a:ext cx="4104250" cy="31746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0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𝑃</m:t>
                      </m:r>
                      <m:r>
                        <a:rPr lang="en-US" sz="20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0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200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b="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𝑉</m:t>
                              </m:r>
                            </m:e>
                            <m:sup>
                              <m:r>
                                <a:rPr lang="en-US" sz="2000" b="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sz="2000" b="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US" sz="1800" b="0" i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𝑃</m:t>
                      </m:r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1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180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800" b="0" i="1" smtClean="0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15</m:t>
                              </m:r>
                            </m:e>
                            <m:sup>
                              <m:r>
                                <a:rPr lang="en-US" sz="1800" b="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sz="18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en-US" sz="1800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US" sz="1800" b="0" i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𝑃</m:t>
                      </m:r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1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US" sz="18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225</m:t>
                          </m:r>
                        </m:num>
                        <m:den>
                          <m:r>
                            <a:rPr lang="en-US" sz="18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en-US" sz="1800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US" sz="1800" b="0" i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𝑃</m:t>
                      </m:r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=22.5 </m:t>
                      </m:r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𝑊</m:t>
                      </m:r>
                    </m:oMath>
                  </m:oMathPara>
                </a14:m>
                <a:endParaRPr lang="en-IN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7872A11-E512-48DE-A74F-2CB6437D7B9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6832208" y="2686929"/>
                <a:ext cx="4104250" cy="3174652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1475B3-47FF-E7D5-64D5-A3F836524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A57331-A14E-15B1-3595-121E6D1D2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7360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7969" y="-18167"/>
            <a:ext cx="4180798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Exercise 7</a:t>
            </a:r>
            <a:r>
              <a:rPr lang="en-US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 algn="l">
                  <a:buNone/>
                </a:pPr>
                <a:r>
                  <a:rPr lang="en-US" sz="2000" b="1" i="0" dirty="0">
                    <a:solidFill>
                      <a:srgbClr val="333333"/>
                    </a:solidFill>
                    <a:effectLst/>
                  </a:rPr>
                  <a:t>When a Fan Starts Moving. 30J of Work is done by the motor in a time of 2s. What is the power of the motor?</a:t>
                </a:r>
                <a:endParaRPr lang="en-US" sz="2000" b="0" i="0" dirty="0">
                  <a:solidFill>
                    <a:srgbClr val="333333"/>
                  </a:solidFill>
                  <a:effectLst/>
                </a:endParaRPr>
              </a:p>
              <a:p>
                <a:pPr marL="0" indent="0" algn="l">
                  <a:buNone/>
                </a:pPr>
                <a:r>
                  <a:rPr lang="en-US" sz="2000" b="0" i="0" dirty="0">
                    <a:solidFill>
                      <a:srgbClr val="333333"/>
                    </a:solidFill>
                    <a:effectLst/>
                  </a:rPr>
                  <a:t>Solution:</a:t>
                </a:r>
              </a:p>
              <a:p>
                <a:pPr marL="0" indent="0" algn="l">
                  <a:buNone/>
                  <a:tabLst>
                    <a:tab pos="801688" algn="l"/>
                  </a:tabLst>
                </a:pPr>
                <a:r>
                  <a:rPr lang="en-US" sz="2000" b="0" i="0" dirty="0">
                    <a:solidFill>
                      <a:srgbClr val="333333"/>
                    </a:solidFill>
                    <a:effectLst/>
                  </a:rPr>
                  <a:t>	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solidFill>
                          <a:srgbClr val="333333"/>
                        </a:solidFill>
                        <a:effectLst/>
                        <a:latin typeface="Cambria Math" panose="02040503050406030204" pitchFamily="18" charset="0"/>
                      </a:rPr>
                      <m:t>P</m:t>
                    </m:r>
                    <m:r>
                      <a:rPr lang="en-GB" b="0" i="0" smtClean="0">
                        <a:solidFill>
                          <a:srgbClr val="333333"/>
                        </a:solidFill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𝐸</m:t>
                        </m:r>
                      </m:num>
                      <m:den>
                        <m:r>
                          <a:rPr lang="en-GB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𝑇</m:t>
                        </m:r>
                      </m:den>
                    </m:f>
                  </m:oMath>
                </a14:m>
                <a:r>
                  <a:rPr lang="en-US" b="0" i="0" dirty="0">
                    <a:solidFill>
                      <a:srgbClr val="333333"/>
                    </a:solidFill>
                    <a:effectLst/>
                  </a:rPr>
                  <a:t>  </a:t>
                </a:r>
              </a:p>
              <a:p>
                <a:pPr marL="0" indent="0">
                  <a:buNone/>
                </a:pPr>
                <a:r>
                  <a:rPr lang="en-US" b="0" i="0" dirty="0">
                    <a:solidFill>
                      <a:srgbClr val="333333"/>
                    </a:solidFill>
                    <a:effectLst/>
                  </a:rPr>
                  <a:t>	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>
                        <a:solidFill>
                          <a:srgbClr val="333333"/>
                        </a:solidFill>
                        <a:latin typeface="Cambria Math" panose="02040503050406030204" pitchFamily="18" charset="0"/>
                      </a:rPr>
                      <m:t>P</m:t>
                    </m:r>
                    <m:r>
                      <a:rPr lang="en-GB">
                        <a:solidFill>
                          <a:srgbClr val="333333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i="1">
                            <a:solidFill>
                              <a:srgbClr val="333333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rgbClr val="333333"/>
                            </a:solidFill>
                            <a:latin typeface="Cambria Math" panose="02040503050406030204" pitchFamily="18" charset="0"/>
                          </a:rPr>
                          <m:t>30</m:t>
                        </m:r>
                      </m:num>
                      <m:den>
                        <m:r>
                          <a:rPr lang="en-GB" b="0" i="1" smtClean="0">
                            <a:solidFill>
                              <a:srgbClr val="333333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US" dirty="0">
                    <a:solidFill>
                      <a:srgbClr val="333333"/>
                    </a:solidFill>
                  </a:rPr>
                  <a:t> 	</a:t>
                </a:r>
              </a:p>
              <a:p>
                <a:pPr marL="0" indent="0">
                  <a:buNone/>
                </a:pPr>
                <a:r>
                  <a:rPr lang="en-US" dirty="0">
                    <a:solidFill>
                      <a:srgbClr val="333333"/>
                    </a:solidFill>
                  </a:rPr>
                  <a:t>	P= 15W</a:t>
                </a:r>
                <a:endParaRPr lang="en-US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556" t="-1713" r="-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1475B3-47FF-E7D5-64D5-A3F836524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A57331-A14E-15B1-3595-121E6D1D2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481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7969" y="-18167"/>
            <a:ext cx="4180798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Exercise 8</a:t>
            </a:r>
            <a:r>
              <a:rPr lang="en-US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 algn="l">
                  <a:buNone/>
                </a:pPr>
                <a:r>
                  <a:rPr lang="en-US" b="1" i="0" dirty="0">
                    <a:solidFill>
                      <a:srgbClr val="333333"/>
                    </a:solidFill>
                    <a:effectLst/>
                  </a:rPr>
                  <a:t>What is the power of the toaster that can toast a bread in 20s, by doing 40J of work?</a:t>
                </a:r>
                <a:endParaRPr lang="en-US" b="0" i="0" dirty="0">
                  <a:solidFill>
                    <a:srgbClr val="333333"/>
                  </a:solidFill>
                  <a:effectLst/>
                </a:endParaRPr>
              </a:p>
              <a:p>
                <a:pPr marL="0" indent="0" algn="l">
                  <a:buNone/>
                </a:pPr>
                <a:r>
                  <a:rPr lang="en-US" sz="2000" b="0" i="0" dirty="0">
                    <a:solidFill>
                      <a:srgbClr val="333333"/>
                    </a:solidFill>
                    <a:effectLst/>
                  </a:rPr>
                  <a:t>Solution:</a:t>
                </a:r>
              </a:p>
              <a:p>
                <a:pPr marL="0" indent="0" algn="l">
                  <a:buNone/>
                  <a:tabLst>
                    <a:tab pos="801688" algn="l"/>
                  </a:tabLst>
                </a:pPr>
                <a:r>
                  <a:rPr lang="en-US" sz="2000" b="0" i="0" dirty="0">
                    <a:solidFill>
                      <a:srgbClr val="333333"/>
                    </a:solidFill>
                    <a:effectLst/>
                  </a:rPr>
                  <a:t>	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solidFill>
                          <a:srgbClr val="333333"/>
                        </a:solidFill>
                        <a:effectLst/>
                        <a:latin typeface="Cambria Math" panose="02040503050406030204" pitchFamily="18" charset="0"/>
                      </a:rPr>
                      <m:t>P</m:t>
                    </m:r>
                    <m:r>
                      <a:rPr lang="en-GB" b="0" i="0" smtClean="0">
                        <a:solidFill>
                          <a:srgbClr val="333333"/>
                        </a:solidFill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𝐸</m:t>
                        </m:r>
                      </m:num>
                      <m:den>
                        <m:r>
                          <a:rPr lang="en-GB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𝑇</m:t>
                        </m:r>
                      </m:den>
                    </m:f>
                  </m:oMath>
                </a14:m>
                <a:r>
                  <a:rPr lang="en-US" b="0" i="0" dirty="0">
                    <a:solidFill>
                      <a:srgbClr val="333333"/>
                    </a:solidFill>
                    <a:effectLst/>
                  </a:rPr>
                  <a:t>  </a:t>
                </a:r>
              </a:p>
              <a:p>
                <a:pPr marL="0" indent="0">
                  <a:buNone/>
                </a:pPr>
                <a:r>
                  <a:rPr lang="en-US" b="0" i="0" dirty="0">
                    <a:solidFill>
                      <a:srgbClr val="333333"/>
                    </a:solidFill>
                    <a:effectLst/>
                  </a:rPr>
                  <a:t>	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>
                        <a:solidFill>
                          <a:srgbClr val="333333"/>
                        </a:solidFill>
                        <a:latin typeface="Cambria Math" panose="02040503050406030204" pitchFamily="18" charset="0"/>
                      </a:rPr>
                      <m:t>P</m:t>
                    </m:r>
                    <m:r>
                      <a:rPr lang="en-GB">
                        <a:solidFill>
                          <a:srgbClr val="333333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i="1">
                            <a:solidFill>
                              <a:srgbClr val="333333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rgbClr val="333333"/>
                            </a:solidFill>
                            <a:latin typeface="Cambria Math" panose="02040503050406030204" pitchFamily="18" charset="0"/>
                          </a:rPr>
                          <m:t>40</m:t>
                        </m:r>
                      </m:num>
                      <m:den>
                        <m:r>
                          <a:rPr lang="en-GB" b="0" i="1" smtClean="0">
                            <a:solidFill>
                              <a:srgbClr val="333333"/>
                            </a:solidFill>
                            <a:latin typeface="Cambria Math" panose="02040503050406030204" pitchFamily="18" charset="0"/>
                          </a:rPr>
                          <m:t>20</m:t>
                        </m:r>
                      </m:den>
                    </m:f>
                  </m:oMath>
                </a14:m>
                <a:r>
                  <a:rPr lang="en-US" dirty="0">
                    <a:solidFill>
                      <a:srgbClr val="333333"/>
                    </a:solidFill>
                  </a:rPr>
                  <a:t> 	</a:t>
                </a:r>
              </a:p>
              <a:p>
                <a:pPr marL="0" indent="0">
                  <a:buNone/>
                </a:pPr>
                <a:r>
                  <a:rPr lang="en-US" dirty="0">
                    <a:solidFill>
                      <a:srgbClr val="333333"/>
                    </a:solidFill>
                  </a:rPr>
                  <a:t>	P= 2W</a:t>
                </a:r>
                <a:endParaRPr lang="en-US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111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1475B3-47FF-E7D5-64D5-A3F836524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A57331-A14E-15B1-3595-121E6D1D2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2985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7969" y="-18167"/>
            <a:ext cx="4180798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Exercise 9</a:t>
            </a:r>
            <a:r>
              <a:rPr lang="en-US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0"/>
                <a:ext cx="10972800" cy="4330699"/>
              </a:xfrm>
            </p:spPr>
            <p:txBody>
              <a:bodyPr>
                <a:normAutofit/>
              </a:bodyPr>
              <a:lstStyle/>
              <a:p>
                <a:pPr marL="0" indent="0" algn="l">
                  <a:buNone/>
                </a:pPr>
                <a:r>
                  <a:rPr lang="en-US" sz="2400" b="1" i="0" dirty="0">
                    <a:solidFill>
                      <a:srgbClr val="333333"/>
                    </a:solidFill>
                    <a:effectLst/>
                  </a:rPr>
                  <a:t>A bulb can light up a free space area in 0.2s, </a:t>
                </a:r>
                <a:r>
                  <a:rPr lang="en-US" sz="2400" b="1" dirty="0">
                    <a:solidFill>
                      <a:srgbClr val="333333"/>
                    </a:solidFill>
                  </a:rPr>
                  <a:t>b</a:t>
                </a:r>
                <a:r>
                  <a:rPr lang="en-US" sz="2400" b="1" i="0" dirty="0">
                    <a:solidFill>
                      <a:srgbClr val="333333"/>
                    </a:solidFill>
                    <a:effectLst/>
                  </a:rPr>
                  <a:t>y doing 0.03KJ of work. Calculate the power of the Bulb.</a:t>
                </a:r>
                <a:endParaRPr lang="en-US" sz="2400" b="0" i="0" dirty="0">
                  <a:solidFill>
                    <a:srgbClr val="333333"/>
                  </a:solidFill>
                  <a:effectLst/>
                </a:endParaRPr>
              </a:p>
              <a:p>
                <a:pPr marL="0" indent="0" algn="l">
                  <a:buNone/>
                </a:pPr>
                <a:r>
                  <a:rPr lang="en-US" sz="2400" b="0" i="0" dirty="0">
                    <a:solidFill>
                      <a:srgbClr val="333333"/>
                    </a:solidFill>
                    <a:effectLst/>
                  </a:rPr>
                  <a:t>Solution:</a:t>
                </a:r>
              </a:p>
              <a:p>
                <a:pPr marL="0" indent="0" algn="l">
                  <a:buNone/>
                </a:pPr>
                <a:r>
                  <a:rPr lang="en-US" sz="2400" dirty="0">
                    <a:solidFill>
                      <a:srgbClr val="333333"/>
                    </a:solidFill>
                  </a:rPr>
                  <a:t>Work Done 	= 0.03KJ</a:t>
                </a:r>
              </a:p>
              <a:p>
                <a:pPr marL="0" indent="0" algn="l">
                  <a:buNone/>
                </a:pPr>
                <a:r>
                  <a:rPr lang="en-US" sz="2400" b="0" i="0" dirty="0">
                    <a:solidFill>
                      <a:srgbClr val="333333"/>
                    </a:solidFill>
                    <a:effectLst/>
                  </a:rPr>
                  <a:t>	</a:t>
                </a:r>
                <a:r>
                  <a:rPr lang="en-US" sz="2400" dirty="0">
                    <a:solidFill>
                      <a:srgbClr val="333333"/>
                    </a:solidFill>
                  </a:rPr>
                  <a:t>	= 0.03×1000</a:t>
                </a:r>
              </a:p>
              <a:p>
                <a:pPr marL="0" indent="0" algn="l">
                  <a:buNone/>
                </a:pPr>
                <a:r>
                  <a:rPr lang="en-US" sz="2400" b="0" i="0" dirty="0">
                    <a:solidFill>
                      <a:srgbClr val="333333"/>
                    </a:solidFill>
                    <a:effectLst/>
                  </a:rPr>
                  <a:t>		= 30J</a:t>
                </a:r>
              </a:p>
              <a:p>
                <a:pPr marL="0" indent="0" algn="l">
                  <a:buNone/>
                  <a:tabLst>
                    <a:tab pos="801688" algn="l"/>
                  </a:tabLst>
                </a:pPr>
                <a:r>
                  <a:rPr lang="en-US" sz="2400" b="0" i="0" dirty="0">
                    <a:solidFill>
                      <a:srgbClr val="333333"/>
                    </a:solidFill>
                    <a:effectLst/>
                  </a:rPr>
                  <a:t>	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400" b="0" i="0" smtClean="0">
                        <a:solidFill>
                          <a:srgbClr val="333333"/>
                        </a:solidFill>
                        <a:effectLst/>
                        <a:latin typeface="Cambria Math" panose="02040503050406030204" pitchFamily="18" charset="0"/>
                      </a:rPr>
                      <m:t>P</m:t>
                    </m:r>
                    <m:r>
                      <a:rPr lang="en-GB" sz="2400" b="0" i="0" smtClean="0">
                        <a:solidFill>
                          <a:srgbClr val="333333"/>
                        </a:solidFill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sz="2400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𝐸</m:t>
                        </m:r>
                      </m:num>
                      <m:den>
                        <m:r>
                          <a:rPr lang="en-GB" sz="2400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𝑇</m:t>
                        </m:r>
                      </m:den>
                    </m:f>
                  </m:oMath>
                </a14:m>
                <a:r>
                  <a:rPr lang="en-US" sz="2400" b="0" i="0" dirty="0">
                    <a:solidFill>
                      <a:srgbClr val="333333"/>
                    </a:solidFill>
                    <a:effectLst/>
                  </a:rPr>
                  <a:t>  </a:t>
                </a:r>
              </a:p>
              <a:p>
                <a:pPr marL="0" indent="0">
                  <a:buNone/>
                </a:pPr>
                <a:r>
                  <a:rPr lang="en-US" sz="2400" b="0" i="0" dirty="0">
                    <a:solidFill>
                      <a:srgbClr val="333333"/>
                    </a:solidFill>
                    <a:effectLst/>
                  </a:rPr>
                  <a:t>	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400">
                        <a:solidFill>
                          <a:srgbClr val="333333"/>
                        </a:solidFill>
                        <a:latin typeface="Cambria Math" panose="02040503050406030204" pitchFamily="18" charset="0"/>
                      </a:rPr>
                      <m:t>P</m:t>
                    </m:r>
                    <m:r>
                      <a:rPr lang="en-GB" sz="2400">
                        <a:solidFill>
                          <a:srgbClr val="333333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sz="2400" i="1">
                            <a:solidFill>
                              <a:srgbClr val="333333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solidFill>
                              <a:srgbClr val="333333"/>
                            </a:solidFill>
                            <a:latin typeface="Cambria Math" panose="02040503050406030204" pitchFamily="18" charset="0"/>
                          </a:rPr>
                          <m:t>30</m:t>
                        </m:r>
                      </m:num>
                      <m:den>
                        <m:r>
                          <a:rPr lang="en-GB" sz="2400" b="0" i="1" smtClean="0">
                            <a:solidFill>
                              <a:srgbClr val="333333"/>
                            </a:solidFill>
                            <a:latin typeface="Cambria Math" panose="02040503050406030204" pitchFamily="18" charset="0"/>
                          </a:rPr>
                          <m:t>0.2</m:t>
                        </m:r>
                      </m:den>
                    </m:f>
                  </m:oMath>
                </a14:m>
                <a:r>
                  <a:rPr lang="en-US" sz="2400" dirty="0">
                    <a:solidFill>
                      <a:srgbClr val="333333"/>
                    </a:solidFill>
                  </a:rPr>
                  <a:t> 	</a:t>
                </a:r>
              </a:p>
              <a:p>
                <a:pPr marL="0" indent="0">
                  <a:buNone/>
                </a:pPr>
                <a:r>
                  <a:rPr lang="en-US" sz="2400" dirty="0">
                    <a:solidFill>
                      <a:srgbClr val="333333"/>
                    </a:solidFill>
                  </a:rPr>
                  <a:t>	P= 150W</a:t>
                </a:r>
                <a:endParaRPr lang="en-US" sz="32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0"/>
                <a:ext cx="10972800" cy="4330699"/>
              </a:xfrm>
              <a:blipFill>
                <a:blip r:embed="rId2"/>
                <a:stretch>
                  <a:fillRect l="-833" t="-1972" b="-5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1475B3-47FF-E7D5-64D5-A3F836524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A57331-A14E-15B1-3595-121E6D1D2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5554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7969" y="-18167"/>
            <a:ext cx="4180798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Exercise 10</a:t>
            </a:r>
            <a:r>
              <a:rPr lang="en-US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 algn="l">
                  <a:buNone/>
                </a:pPr>
                <a:r>
                  <a:rPr lang="en-US" b="1" i="0" dirty="0">
                    <a:solidFill>
                      <a:srgbClr val="333333"/>
                    </a:solidFill>
                    <a:effectLst/>
                  </a:rPr>
                  <a:t>A television </a:t>
                </a:r>
                <a:r>
                  <a:rPr lang="en-US" b="1" dirty="0">
                    <a:solidFill>
                      <a:srgbClr val="333333"/>
                    </a:solidFill>
                  </a:rPr>
                  <a:t>does 6000J of work in 1min to create an image of  television </a:t>
                </a:r>
                <a:r>
                  <a:rPr lang="en-US" b="1" dirty="0" err="1">
                    <a:solidFill>
                      <a:srgbClr val="333333"/>
                    </a:solidFill>
                  </a:rPr>
                  <a:t>programme</a:t>
                </a:r>
                <a:r>
                  <a:rPr lang="en-US" b="1" dirty="0">
                    <a:solidFill>
                      <a:srgbClr val="333333"/>
                    </a:solidFill>
                  </a:rPr>
                  <a:t>. What is the Power of the Television?</a:t>
                </a:r>
              </a:p>
              <a:p>
                <a:pPr marL="0" indent="0" algn="l">
                  <a:buNone/>
                </a:pPr>
                <a:r>
                  <a:rPr lang="en-US" b="0" i="0" dirty="0">
                    <a:solidFill>
                      <a:srgbClr val="333333"/>
                    </a:solidFill>
                    <a:effectLst/>
                  </a:rPr>
                  <a:t>Solution:</a:t>
                </a:r>
              </a:p>
              <a:p>
                <a:pPr marL="0" indent="0" algn="l">
                  <a:buNone/>
                </a:pPr>
                <a:r>
                  <a:rPr lang="en-US" dirty="0">
                    <a:solidFill>
                      <a:srgbClr val="333333"/>
                    </a:solidFill>
                  </a:rPr>
                  <a:t>Time	= 1 min</a:t>
                </a:r>
                <a:r>
                  <a:rPr lang="en-US" b="0" i="0" dirty="0">
                    <a:solidFill>
                      <a:srgbClr val="333333"/>
                    </a:solidFill>
                    <a:effectLst/>
                  </a:rPr>
                  <a:t>	</a:t>
                </a:r>
                <a:r>
                  <a:rPr lang="en-US" dirty="0">
                    <a:solidFill>
                      <a:srgbClr val="333333"/>
                    </a:solidFill>
                  </a:rPr>
                  <a:t>	</a:t>
                </a:r>
              </a:p>
              <a:p>
                <a:pPr marL="0" indent="0" algn="l">
                  <a:buNone/>
                </a:pPr>
                <a:r>
                  <a:rPr lang="en-US" dirty="0">
                    <a:solidFill>
                      <a:srgbClr val="333333"/>
                    </a:solidFill>
                  </a:rPr>
                  <a:t>	= 1×60</a:t>
                </a:r>
              </a:p>
              <a:p>
                <a:pPr marL="0" indent="0" algn="l">
                  <a:buNone/>
                </a:pPr>
                <a:r>
                  <a:rPr lang="en-US" b="0" i="0" dirty="0">
                    <a:solidFill>
                      <a:srgbClr val="333333"/>
                    </a:solidFill>
                    <a:effectLst/>
                  </a:rPr>
                  <a:t>	= </a:t>
                </a:r>
                <a:r>
                  <a:rPr lang="en-US" dirty="0">
                    <a:solidFill>
                      <a:srgbClr val="333333"/>
                    </a:solidFill>
                  </a:rPr>
                  <a:t>6</a:t>
                </a:r>
                <a:r>
                  <a:rPr lang="en-US" b="0" i="0" dirty="0">
                    <a:solidFill>
                      <a:srgbClr val="333333"/>
                    </a:solidFill>
                    <a:effectLst/>
                  </a:rPr>
                  <a:t>0s</a:t>
                </a:r>
              </a:p>
              <a:p>
                <a:pPr marL="0" indent="0" algn="l">
                  <a:buNone/>
                  <a:tabLst>
                    <a:tab pos="801688" algn="l"/>
                  </a:tabLst>
                </a:pPr>
                <a:r>
                  <a:rPr lang="en-US" b="0" i="0" dirty="0">
                    <a:solidFill>
                      <a:srgbClr val="333333"/>
                    </a:solidFill>
                    <a:effectLst/>
                  </a:rPr>
                  <a:t>	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solidFill>
                          <a:srgbClr val="333333"/>
                        </a:solidFill>
                        <a:effectLst/>
                        <a:latin typeface="Cambria Math" panose="02040503050406030204" pitchFamily="18" charset="0"/>
                      </a:rPr>
                      <m:t>P</m:t>
                    </m:r>
                    <m:r>
                      <a:rPr lang="en-GB" b="0" i="0" smtClean="0">
                        <a:solidFill>
                          <a:srgbClr val="333333"/>
                        </a:solidFill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  <m:t>6000</m:t>
                        </m:r>
                      </m:num>
                      <m:den>
                        <m:r>
                          <a:rPr lang="en-GB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  <m:t>60</m:t>
                        </m:r>
                      </m:den>
                    </m:f>
                  </m:oMath>
                </a14:m>
                <a:r>
                  <a:rPr lang="en-US" b="0" i="0" dirty="0">
                    <a:solidFill>
                      <a:srgbClr val="333333"/>
                    </a:solidFill>
                    <a:effectLst/>
                  </a:rPr>
                  <a:t>  </a:t>
                </a:r>
                <a:r>
                  <a:rPr lang="en-US" dirty="0">
                    <a:solidFill>
                      <a:srgbClr val="333333"/>
                    </a:solidFill>
                  </a:rPr>
                  <a:t>	</a:t>
                </a:r>
              </a:p>
              <a:p>
                <a:pPr marL="0" indent="0">
                  <a:buNone/>
                </a:pPr>
                <a:r>
                  <a:rPr lang="en-US" dirty="0">
                    <a:solidFill>
                      <a:srgbClr val="333333"/>
                    </a:solidFill>
                  </a:rPr>
                  <a:t>	P= 100W</a:t>
                </a:r>
                <a:endParaRPr lang="en-US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111" t="-3583" r="-3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1475B3-47FF-E7D5-64D5-A3F836524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A57331-A14E-15B1-3595-121E6D1D2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3889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7969" y="-18167"/>
            <a:ext cx="4180798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Exercise 11</a:t>
            </a:r>
            <a:r>
              <a:rPr lang="en-US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 algn="l">
                  <a:buNone/>
                </a:pPr>
                <a:r>
                  <a:rPr lang="en-US" b="1" i="0" dirty="0">
                    <a:solidFill>
                      <a:srgbClr val="333333"/>
                    </a:solidFill>
                    <a:effectLst/>
                  </a:rPr>
                  <a:t>Calculate the Power of an aircon , if the voltage supplied is 440V and the resistance offered is 200</a:t>
                </a:r>
                <a:r>
                  <a:rPr lang="el-GR" b="1" i="0" dirty="0">
                    <a:solidFill>
                      <a:srgbClr val="333333"/>
                    </a:solidFill>
                    <a:effectLst/>
                  </a:rPr>
                  <a:t>Ω</a:t>
                </a:r>
                <a:r>
                  <a:rPr lang="en-US" b="1" i="0" dirty="0">
                    <a:solidFill>
                      <a:srgbClr val="333333"/>
                    </a:solidFill>
                    <a:effectLst/>
                  </a:rPr>
                  <a:t>. </a:t>
                </a:r>
                <a:endParaRPr lang="en-US" b="1" dirty="0">
                  <a:solidFill>
                    <a:srgbClr val="333333"/>
                  </a:solidFill>
                </a:endParaRPr>
              </a:p>
              <a:p>
                <a:pPr marL="0" indent="0" algn="l">
                  <a:buNone/>
                </a:pPr>
                <a:r>
                  <a:rPr lang="en-US" b="0" i="0" dirty="0">
                    <a:solidFill>
                      <a:srgbClr val="333333"/>
                    </a:solidFill>
                    <a:effectLst/>
                  </a:rPr>
                  <a:t>Solution:</a:t>
                </a:r>
              </a:p>
              <a:p>
                <a:pPr marL="0" indent="0">
                  <a:buNone/>
                  <a:tabLst>
                    <a:tab pos="801688" algn="l"/>
                  </a:tabLst>
                </a:pPr>
                <a:r>
                  <a:rPr lang="en-US" b="0" i="0" dirty="0">
                    <a:solidFill>
                      <a:srgbClr val="333333"/>
                    </a:solidFill>
                    <a:effectLst/>
                  </a:rPr>
                  <a:t>	</a:t>
                </a:r>
                <a14:m>
                  <m:oMath xmlns:m="http://schemas.openxmlformats.org/officeDocument/2006/math">
                    <m:r>
                      <a:rPr lang="en-US" b="1" i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𝑷</m:t>
                    </m:r>
                    <m:r>
                      <a:rPr lang="en-US" b="1" i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US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US" b="1" i="1"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</m:ctrlPr>
                          </m:sSupPr>
                          <m:e>
                            <m:r>
                              <a:rPr lang="en-US" b="1" i="1"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𝑽</m:t>
                            </m:r>
                          </m:e>
                          <m:sup>
                            <m:r>
                              <a:rPr lang="en-US" b="1" i="1"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en-US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𝑹</m:t>
                        </m:r>
                      </m:den>
                    </m:f>
                  </m:oMath>
                </a14:m>
                <a:endParaRPr lang="en-IN" b="1" dirty="0"/>
              </a:p>
              <a:p>
                <a:pPr marL="0" indent="0">
                  <a:buNone/>
                  <a:tabLst>
                    <a:tab pos="801688" algn="l"/>
                  </a:tabLst>
                </a:pPr>
                <a:r>
                  <a:rPr lang="en-US" dirty="0">
                    <a:solidFill>
                      <a:srgbClr val="333333"/>
                    </a:solidFill>
                  </a:rPr>
                  <a:t>	</a:t>
                </a:r>
                <a:r>
                  <a:rPr lang="en-US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b="1" i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𝑷</m:t>
                    </m:r>
                    <m:r>
                      <a:rPr lang="en-US" b="1" i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US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US" b="1" i="1"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</m:ctrlPr>
                          </m:sSupPr>
                          <m:e>
                            <m:r>
                              <a:rPr lang="en-GB" b="1" i="1" smtClean="0"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𝟒𝟒𝟎</m:t>
                            </m:r>
                          </m:e>
                          <m:sup>
                            <m:r>
                              <a:rPr lang="en-US" b="1" i="1"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en-GB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𝟐𝟎𝟎</m:t>
                        </m:r>
                      </m:den>
                    </m:f>
                  </m:oMath>
                </a14:m>
                <a:endParaRPr lang="en-US" dirty="0">
                  <a:solidFill>
                    <a:srgbClr val="333333"/>
                  </a:solidFill>
                </a:endParaRPr>
              </a:p>
              <a:p>
                <a:pPr marL="0" indent="0">
                  <a:buNone/>
                  <a:tabLst>
                    <a:tab pos="801688" algn="l"/>
                  </a:tabLst>
                </a:pPr>
                <a:r>
                  <a:rPr lang="en-US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a typeface="Calibri" panose="020F0502020204030204" pitchFamily="34" charset="0"/>
                    <a:cs typeface="Times New Roman" panose="02020603050405020304" pitchFamily="18" charset="0"/>
                  </a:rPr>
                  <a:t> 	</a:t>
                </a:r>
                <a14:m>
                  <m:oMath xmlns:m="http://schemas.openxmlformats.org/officeDocument/2006/math">
                    <m:r>
                      <a:rPr lang="en-US" b="1" i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𝑷</m:t>
                    </m:r>
                    <m:r>
                      <a:rPr lang="en-US" b="1" i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US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𝟏𝟗𝟑𝟔𝟎𝟎</m:t>
                        </m:r>
                      </m:num>
                      <m:den>
                        <m:r>
                          <a:rPr lang="en-GB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𝟐𝟎𝟎</m:t>
                        </m:r>
                      </m:den>
                    </m:f>
                  </m:oMath>
                </a14:m>
                <a:endParaRPr lang="en-US" dirty="0">
                  <a:solidFill>
                    <a:srgbClr val="333333"/>
                  </a:solidFill>
                </a:endParaRPr>
              </a:p>
              <a:p>
                <a:pPr marL="0" indent="0">
                  <a:buNone/>
                </a:pPr>
                <a:r>
                  <a:rPr lang="en-US" dirty="0">
                    <a:solidFill>
                      <a:srgbClr val="333333"/>
                    </a:solidFill>
                  </a:rPr>
                  <a:t>	P= 968W</a:t>
                </a:r>
                <a:endParaRPr lang="en-US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111" t="-3583" r="-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1475B3-47FF-E7D5-64D5-A3F836524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A57331-A14E-15B1-3595-121E6D1D2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0383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7969" y="-18167"/>
            <a:ext cx="4180798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Exercise 12</a:t>
            </a:r>
            <a:r>
              <a:rPr lang="en-US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 algn="l">
                  <a:buNone/>
                </a:pPr>
                <a:r>
                  <a:rPr lang="en-US" b="1" i="0" dirty="0">
                    <a:solidFill>
                      <a:srgbClr val="333333"/>
                    </a:solidFill>
                    <a:effectLst/>
                  </a:rPr>
                  <a:t>Calculate the Power of </a:t>
                </a:r>
                <a:r>
                  <a:rPr lang="en-US" b="1" dirty="0">
                    <a:solidFill>
                      <a:srgbClr val="333333"/>
                    </a:solidFill>
                  </a:rPr>
                  <a:t>electric stove</a:t>
                </a:r>
                <a:r>
                  <a:rPr lang="en-US" b="1" i="0" dirty="0">
                    <a:solidFill>
                      <a:srgbClr val="333333"/>
                    </a:solidFill>
                    <a:effectLst/>
                  </a:rPr>
                  <a:t> , if the </a:t>
                </a:r>
                <a:r>
                  <a:rPr lang="en-US" b="1" dirty="0">
                    <a:solidFill>
                      <a:srgbClr val="333333"/>
                    </a:solidFill>
                  </a:rPr>
                  <a:t>current</a:t>
                </a:r>
                <a:r>
                  <a:rPr lang="en-US" b="1" i="0" dirty="0">
                    <a:solidFill>
                      <a:srgbClr val="333333"/>
                    </a:solidFill>
                    <a:effectLst/>
                  </a:rPr>
                  <a:t> supplied is </a:t>
                </a:r>
                <a:r>
                  <a:rPr lang="en-US" b="1" dirty="0">
                    <a:solidFill>
                      <a:srgbClr val="333333"/>
                    </a:solidFill>
                  </a:rPr>
                  <a:t>5A</a:t>
                </a:r>
                <a:r>
                  <a:rPr lang="en-US" b="1" i="0" dirty="0">
                    <a:solidFill>
                      <a:srgbClr val="333333"/>
                    </a:solidFill>
                    <a:effectLst/>
                  </a:rPr>
                  <a:t> and the resistance offered is </a:t>
                </a:r>
                <a:r>
                  <a:rPr lang="en-US" b="1" dirty="0">
                    <a:solidFill>
                      <a:srgbClr val="333333"/>
                    </a:solidFill>
                  </a:rPr>
                  <a:t>110</a:t>
                </a:r>
                <a:r>
                  <a:rPr lang="el-GR" b="1" i="0" dirty="0">
                    <a:solidFill>
                      <a:srgbClr val="333333"/>
                    </a:solidFill>
                    <a:effectLst/>
                  </a:rPr>
                  <a:t>Ω</a:t>
                </a:r>
                <a:r>
                  <a:rPr lang="en-US" b="1" i="0" dirty="0">
                    <a:solidFill>
                      <a:srgbClr val="333333"/>
                    </a:solidFill>
                    <a:effectLst/>
                  </a:rPr>
                  <a:t>. </a:t>
                </a:r>
                <a:endParaRPr lang="en-US" b="1" dirty="0">
                  <a:solidFill>
                    <a:srgbClr val="333333"/>
                  </a:solidFill>
                </a:endParaRPr>
              </a:p>
              <a:p>
                <a:pPr marL="0" indent="0" algn="l">
                  <a:buNone/>
                </a:pPr>
                <a:r>
                  <a:rPr lang="en-US" b="0" i="0" dirty="0">
                    <a:solidFill>
                      <a:srgbClr val="333333"/>
                    </a:solidFill>
                    <a:effectLst/>
                  </a:rPr>
                  <a:t>Solution:</a:t>
                </a:r>
              </a:p>
              <a:p>
                <a:pPr marL="0" indent="0">
                  <a:buNone/>
                  <a:tabLst>
                    <a:tab pos="801688" algn="l"/>
                  </a:tabLst>
                </a:pPr>
                <a:r>
                  <a:rPr lang="en-US" b="0" i="0" dirty="0">
                    <a:solidFill>
                      <a:srgbClr val="333333"/>
                    </a:solidFill>
                    <a:effectLst/>
                  </a:rPr>
                  <a:t>	</a:t>
                </a:r>
                <a14:m>
                  <m:oMath xmlns:m="http://schemas.openxmlformats.org/officeDocument/2006/math">
                    <m:r>
                      <a:rPr lang="en-US" b="1" i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𝑷</m:t>
                    </m:r>
                    <m:r>
                      <a:rPr lang="en-US" b="1" i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US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𝑰</m:t>
                        </m:r>
                      </m:e>
                      <m:sup>
                        <m:r>
                          <a:rPr lang="en-US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𝟐</m:t>
                        </m:r>
                      </m:sup>
                    </m:sSup>
                    <m:r>
                      <a:rPr lang="en-US" b="1" i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𝑹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  <a:tabLst>
                    <a:tab pos="801688" algn="l"/>
                  </a:tabLst>
                </a:pPr>
                <a:r>
                  <a:rPr lang="en-US" dirty="0">
                    <a:solidFill>
                      <a:srgbClr val="333333"/>
                    </a:solidFill>
                  </a:rPr>
                  <a:t>	</a:t>
                </a:r>
                <a14:m>
                  <m:oMath xmlns:m="http://schemas.openxmlformats.org/officeDocument/2006/math">
                    <m:r>
                      <a:rPr lang="en-US" b="1" i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𝑷</m:t>
                    </m:r>
                    <m:r>
                      <a:rPr lang="en-US" b="1" i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US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(</m:t>
                        </m:r>
                        <m:r>
                          <a:rPr lang="en-GB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𝟓</m:t>
                        </m:r>
                        <m:r>
                          <a:rPr lang="en-GB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)</m:t>
                        </m:r>
                      </m:e>
                      <m:sup>
                        <m:r>
                          <a:rPr lang="en-US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𝟐</m:t>
                        </m:r>
                      </m:sup>
                    </m:sSup>
                    <m:r>
                      <a:rPr lang="en-GB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𝟏𝟏𝟎</m:t>
                    </m:r>
                  </m:oMath>
                </a14:m>
                <a:endParaRPr lang="en-US" dirty="0">
                  <a:solidFill>
                    <a:srgbClr val="333333"/>
                  </a:solidFill>
                </a:endParaRPr>
              </a:p>
              <a:p>
                <a:pPr marL="0" indent="0">
                  <a:buNone/>
                  <a:tabLst>
                    <a:tab pos="801688" algn="l"/>
                  </a:tabLst>
                </a:pPr>
                <a:r>
                  <a:rPr lang="en-US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a typeface="Calibri" panose="020F0502020204030204" pitchFamily="34" charset="0"/>
                    <a:cs typeface="Times New Roman" panose="02020603050405020304" pitchFamily="18" charset="0"/>
                  </a:rPr>
                  <a:t> 	</a:t>
                </a:r>
                <a14:m>
                  <m:oMath xmlns:m="http://schemas.openxmlformats.org/officeDocument/2006/math">
                    <m:r>
                      <a:rPr lang="en-US" b="1" i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𝑷</m:t>
                    </m:r>
                    <m:r>
                      <a:rPr lang="en-US" b="1" i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</m:oMath>
                </a14:m>
                <a:r>
                  <a:rPr lang="en-US" dirty="0">
                    <a:solidFill>
                      <a:srgbClr val="333333"/>
                    </a:solidFill>
                  </a:rPr>
                  <a:t> 2750 W</a:t>
                </a:r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111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1475B3-47FF-E7D5-64D5-A3F836524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A57331-A14E-15B1-3595-121E6D1D2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84036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7969" y="-18167"/>
            <a:ext cx="4180798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Exercise 13</a:t>
            </a:r>
            <a:r>
              <a:rPr lang="en-US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1230466" cy="391703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200" dirty="0"/>
                  <a:t>What capacitance is needed to store </a:t>
                </a:r>
                <a:r>
                  <a:rPr lang="en-GB" sz="3200" b="1" dirty="0"/>
                  <a:t>3C</a:t>
                </a:r>
                <a:r>
                  <a:rPr lang="en-GB" sz="3200" dirty="0"/>
                  <a:t> of charge at a voltage of </a:t>
                </a:r>
                <a:r>
                  <a:rPr lang="en-GB" sz="3200" b="1" dirty="0"/>
                  <a:t>120 V</a:t>
                </a:r>
                <a:r>
                  <a:rPr lang="en-GB" sz="3200" dirty="0"/>
                  <a:t>. </a:t>
                </a:r>
              </a:p>
              <a:p>
                <a:pPr marL="0" indent="0">
                  <a:buNone/>
                </a:pPr>
                <a:r>
                  <a:rPr lang="en-US" sz="2400" b="0" i="0" dirty="0">
                    <a:solidFill>
                      <a:srgbClr val="333333"/>
                    </a:solidFill>
                    <a:effectLst/>
                  </a:rPr>
                  <a:t>Solution:</a:t>
                </a:r>
              </a:p>
              <a:p>
                <a:pPr marL="0" indent="0" algn="l">
                  <a:buNone/>
                </a:pPr>
                <a:r>
                  <a:rPr lang="en-US" sz="2400" dirty="0">
                    <a:solidFill>
                      <a:srgbClr val="333333"/>
                    </a:solidFill>
                  </a:rPr>
                  <a:t>Charge	= 3 Coulomb</a:t>
                </a:r>
                <a:r>
                  <a:rPr lang="en-US" sz="2400" b="0" i="0" dirty="0">
                    <a:solidFill>
                      <a:srgbClr val="333333"/>
                    </a:solidFill>
                    <a:effectLst/>
                  </a:rPr>
                  <a:t>	</a:t>
                </a:r>
                <a:r>
                  <a:rPr lang="en-US" sz="2400" dirty="0">
                    <a:solidFill>
                      <a:srgbClr val="333333"/>
                    </a:solidFill>
                  </a:rPr>
                  <a:t>	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400">
                        <a:solidFill>
                          <a:srgbClr val="333333"/>
                        </a:solidFill>
                        <a:latin typeface="Cambria Math" panose="02040503050406030204" pitchFamily="18" charset="0"/>
                      </a:rPr>
                      <m:t>C</m:t>
                    </m:r>
                    <m:r>
                      <a:rPr lang="en-GB" sz="2400" b="0" i="0" smtClean="0">
                        <a:solidFill>
                          <a:srgbClr val="333333"/>
                        </a:solidFill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sz="2400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𝑞</m:t>
                        </m:r>
                      </m:num>
                      <m:den>
                        <m:r>
                          <a:rPr lang="en-GB" sz="2400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den>
                    </m:f>
                  </m:oMath>
                </a14:m>
                <a:r>
                  <a:rPr lang="en-US" sz="2400" b="0" i="0" dirty="0">
                    <a:solidFill>
                      <a:srgbClr val="333333"/>
                    </a:solidFill>
                    <a:effectLst/>
                  </a:rPr>
                  <a:t>  </a:t>
                </a:r>
                <a:r>
                  <a:rPr lang="en-US" sz="2400" dirty="0">
                    <a:solidFill>
                      <a:srgbClr val="333333"/>
                    </a:solidFill>
                  </a:rPr>
                  <a:t>	</a:t>
                </a:r>
              </a:p>
              <a:p>
                <a:pPr marL="0" indent="0" algn="l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2400">
                          <a:solidFill>
                            <a:srgbClr val="333333"/>
                          </a:solidFill>
                          <a:latin typeface="Cambria Math" panose="02040503050406030204" pitchFamily="18" charset="0"/>
                        </a:rPr>
                        <m:t>C</m:t>
                      </m:r>
                      <m:r>
                        <a:rPr lang="en-GB" sz="2400">
                          <a:solidFill>
                            <a:srgbClr val="333333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400" i="1">
                              <a:solidFill>
                                <a:srgbClr val="333333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solidFill>
                                <a:srgbClr val="333333"/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num>
                        <m:den>
                          <m:r>
                            <a:rPr lang="en-GB" sz="2400" b="0" i="1" smtClean="0">
                              <a:solidFill>
                                <a:srgbClr val="333333"/>
                              </a:solidFill>
                              <a:latin typeface="Cambria Math" panose="02040503050406030204" pitchFamily="18" charset="0"/>
                            </a:rPr>
                            <m:t>120</m:t>
                          </m:r>
                        </m:den>
                      </m:f>
                    </m:oMath>
                  </m:oMathPara>
                </a14:m>
                <a:endParaRPr lang="en-GB" sz="2400" dirty="0">
                  <a:solidFill>
                    <a:srgbClr val="333333"/>
                  </a:solidFill>
                </a:endParaRPr>
              </a:p>
              <a:p>
                <a:pPr marL="0" indent="0" algn="l">
                  <a:buNone/>
                </a:pPr>
                <a:r>
                  <a:rPr lang="en-US" sz="2400" dirty="0">
                    <a:solidFill>
                      <a:srgbClr val="333333"/>
                    </a:solidFill>
                  </a:rPr>
                  <a:t>C= 0.025F</a:t>
                </a:r>
                <a:endParaRPr lang="en-US" sz="32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1230466" cy="3917032"/>
              </a:xfrm>
              <a:blipFill>
                <a:blip r:embed="rId2"/>
                <a:stretch>
                  <a:fillRect l="-1357" t="-327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1475B3-47FF-E7D5-64D5-A3F836524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A57331-A14E-15B1-3595-121E6D1D2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9902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Thank You</a:t>
            </a: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en-US" sz="5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92062" y="6199632"/>
            <a:ext cx="440787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457200">
              <a:spcAft>
                <a:spcPts val="600"/>
              </a:spcAft>
            </a:pPr>
            <a:r>
              <a:rPr lang="en-US" sz="1100" kern="1200">
                <a:solidFill>
                  <a:schemeClr val="bg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Electronics Principles and Concepts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1173</Words>
  <Application>Microsoft Office PowerPoint</Application>
  <PresentationFormat>Widescreen</PresentationFormat>
  <Paragraphs>289</Paragraphs>
  <Slides>31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31</vt:i4>
      </vt:variant>
    </vt:vector>
  </HeadingPairs>
  <TitlesOfParts>
    <vt:vector size="56" baseType="lpstr">
      <vt:lpstr>Arial</vt:lpstr>
      <vt:lpstr>Calibri</vt:lpstr>
      <vt:lpstr>Calibri Light</vt:lpstr>
      <vt:lpstr>Cambria Math</vt:lpstr>
      <vt:lpstr>Mistral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Ohm’s law</vt:lpstr>
      <vt:lpstr>What is Ohm’s Law?</vt:lpstr>
      <vt:lpstr>What is Ohm’s Law?</vt:lpstr>
      <vt:lpstr>Ohm’s law</vt:lpstr>
      <vt:lpstr>Ohm’s Law</vt:lpstr>
      <vt:lpstr>Ohm’s Law Triangle</vt:lpstr>
      <vt:lpstr>Ohm’s Law Triangle</vt:lpstr>
      <vt:lpstr>Ohm’s Law Triangle</vt:lpstr>
      <vt:lpstr>Ohm’s Law Triangle</vt:lpstr>
      <vt:lpstr>Advantages of Ohm’s law</vt:lpstr>
      <vt:lpstr>Limitations of Ohm’s law</vt:lpstr>
      <vt:lpstr>Exercise 1</vt:lpstr>
      <vt:lpstr>Exercise 2</vt:lpstr>
      <vt:lpstr>Exercise 3</vt:lpstr>
      <vt:lpstr>Exercise 4</vt:lpstr>
      <vt:lpstr>Exercise 5</vt:lpstr>
      <vt:lpstr>Electric Power</vt:lpstr>
      <vt:lpstr>Power - Energy relation</vt:lpstr>
      <vt:lpstr>Formula</vt:lpstr>
      <vt:lpstr>Exercise 6 </vt:lpstr>
      <vt:lpstr>Exercise 7 </vt:lpstr>
      <vt:lpstr>Exercise 8 </vt:lpstr>
      <vt:lpstr>Exercise 9 </vt:lpstr>
      <vt:lpstr>Exercise 10 </vt:lpstr>
      <vt:lpstr>Exercise 11 </vt:lpstr>
      <vt:lpstr>Exercise 12 </vt:lpstr>
      <vt:lpstr>Exercise 13 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125</cp:revision>
  <dcterms:created xsi:type="dcterms:W3CDTF">2021-03-09T15:35:42Z</dcterms:created>
  <dcterms:modified xsi:type="dcterms:W3CDTF">2022-10-27T13:46:18Z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