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1094" y="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DDDBF-E72F-60A7-4E70-65B5D6ED05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AD28A4-B5C3-60EE-7059-80FC9E25E3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5E925C-121B-A850-4331-7E07658A89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FFAF1-286D-4EA4-ACA1-8A4824F4C8A7}" type="datetimeFigureOut">
              <a:rPr lang="en-IN" smtClean="0"/>
              <a:t>16-11-2025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AE86FC-493C-E037-5034-2246D8E38D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F9713B-50B9-A176-B7D1-2CD1C37D4C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6E529-DDB2-4E94-BD87-5F5826DE14C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520097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2F859E-A548-1AF8-747D-7D0BA77EA1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FB8B66-9DCD-A82C-D0D5-6914939D2A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E7BF4D-B04D-001A-7C55-B4978666A9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FFAF1-286D-4EA4-ACA1-8A4824F4C8A7}" type="datetimeFigureOut">
              <a:rPr lang="en-IN" smtClean="0"/>
              <a:t>16-11-2025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2F4C4D-BB66-B523-3587-43133FF99E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2D3F1B-92E1-C0A6-F93A-C5E51B419F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6E529-DDB2-4E94-BD87-5F5826DE14C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75265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C8217B-7792-B23A-6971-4CD9FC3215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9FDD65-C59E-DFAA-4B03-19B889D7AD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0CC5E4-C5BC-BEBF-08D6-B8111E9A9A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FFAF1-286D-4EA4-ACA1-8A4824F4C8A7}" type="datetimeFigureOut">
              <a:rPr lang="en-IN" smtClean="0"/>
              <a:t>16-11-2025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51F532-98C5-C883-0D9B-5DD9E839BE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31867A-9565-E292-9A5B-6CF2C66666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6E529-DDB2-4E94-BD87-5F5826DE14C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054778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85C832-793F-8027-E7FB-71B121E171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D376FE-E2D0-AB1A-26C9-D8561BF22CF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3E6FA0-BA20-2D13-56EB-75F93550159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0388E2-3256-088C-F838-2FE9F76A2B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FFAF1-286D-4EA4-ACA1-8A4824F4C8A7}" type="datetimeFigureOut">
              <a:rPr lang="en-IN" smtClean="0"/>
              <a:t>16-11-2025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D22A6D-1887-534D-3ECB-B3D2419299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DA506F-D013-BC7F-3D1D-9A7300210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6E529-DDB2-4E94-BD87-5F5826DE14C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869080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DCAA38-2CCA-340A-361E-C3B3E03BDE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173402-D824-8EAC-8146-8041AD0DC8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73CB535-1BE1-08BD-9EEF-A64B527D06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7EC0E12-309D-D29D-CD2A-28667F05B3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DA3F6D6-5DDE-F709-2E8D-647CA961FF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4E38424-2C3F-6A71-988D-32F94B8FF1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FFAF1-286D-4EA4-ACA1-8A4824F4C8A7}" type="datetimeFigureOut">
              <a:rPr lang="en-IN" smtClean="0"/>
              <a:t>16-11-2025</a:t>
            </a:fld>
            <a:endParaRPr lang="en-IN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05B6CE4-837B-249C-C170-11AB8C99D1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FBA36EF-FADD-EA81-53EF-1463E4DCA8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6E529-DDB2-4E94-BD87-5F5826DE14C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987440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A2F9AC-5EFB-B304-8F9C-1D8B21AC82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5F4912-4B10-9A8F-EACC-C57C8C8B2C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FFAF1-286D-4EA4-ACA1-8A4824F4C8A7}" type="datetimeFigureOut">
              <a:rPr lang="en-IN" smtClean="0"/>
              <a:t>16-11-2025</a:t>
            </a:fld>
            <a:endParaRPr lang="en-IN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F8177B-A68D-BD23-E3F2-4920B3EB2E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D9C571-60C0-DE57-C8DF-381FAB39C2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6E529-DDB2-4E94-BD87-5F5826DE14C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0317110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EE476AC-6D17-962B-10FE-FAE3E231D0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FFAF1-286D-4EA4-ACA1-8A4824F4C8A7}" type="datetimeFigureOut">
              <a:rPr lang="en-IN" smtClean="0"/>
              <a:t>16-11-2025</a:t>
            </a:fld>
            <a:endParaRPr lang="en-IN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FE282BD-5904-28C0-544D-7BE925DDAF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8A1FF5-49F1-8F15-7776-7671ABC998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6E529-DDB2-4E94-BD87-5F5826DE14C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124433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5A729-9E57-7A0F-0CE3-8542D2ADA2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9FD24C-F741-B4D0-30F3-CA1BAF69AC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6095D2-3F66-FC39-0FD7-568FE1C7786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2A5164-5D6D-542A-9EFD-551C40679D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FFAF1-286D-4EA4-ACA1-8A4824F4C8A7}" type="datetimeFigureOut">
              <a:rPr lang="en-IN" smtClean="0"/>
              <a:t>16-11-2025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7334B0-B47F-D411-5680-F9ED8DE6AF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4676C6-7E6A-6A89-CB18-FA2917840D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6E529-DDB2-4E94-BD87-5F5826DE14C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15512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10F02-436C-1B59-5E24-B0C701B536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2AF9B0D-B6E7-1283-1C9D-6E6120BDB6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AD00B8-7865-BE22-E960-9D202FFBC00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A54733-2ADD-B7BC-906B-0BDB88B87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FFAF1-286D-4EA4-ACA1-8A4824F4C8A7}" type="datetimeFigureOut">
              <a:rPr lang="en-IN" smtClean="0"/>
              <a:t>16-11-2025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95F2EE-7A91-873B-5784-7B5AA8E876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DD4148-136C-4B65-E0F3-9AA161D4C6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6E529-DDB2-4E94-BD87-5F5826DE14C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512823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95F891-C63D-483D-AAD9-F90DFA454C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61E23E0-16B5-394C-ECCD-9CB15E58946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35711A-919D-319A-EA2A-44D0CA378C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FFAF1-286D-4EA4-ACA1-8A4824F4C8A7}" type="datetimeFigureOut">
              <a:rPr lang="en-IN" smtClean="0"/>
              <a:t>16-11-2025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635E07-27FE-559E-0F72-005216606A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DEF36A-E40A-09D0-0E1D-C9888D25B3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6E529-DDB2-4E94-BD87-5F5826DE14C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622440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DB98E8-A87B-BA62-37BA-0E4C86ADCD8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76BF3DA-42E8-4DF6-2D87-A2622CCC99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CEF3EC-4A16-7CF8-6F7C-9A56085306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FFAF1-286D-4EA4-ACA1-8A4824F4C8A7}" type="datetimeFigureOut">
              <a:rPr lang="en-IN" smtClean="0"/>
              <a:t>16-11-2025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65AD89-8938-F8B6-65B8-54EB5531D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9C3445-5DE5-E7C6-1731-7D44392B25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6E529-DDB2-4E94-BD87-5F5826DE14C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040801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D02C243-9699-E2A9-BF2D-DB4E07F0AF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A4DF52-3758-6C73-AE20-1F483641BF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3B7253-5F4E-D00D-4E89-D30B939DD2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AFFAF1-286D-4EA4-ACA1-8A4824F4C8A7}" type="datetimeFigureOut">
              <a:rPr lang="en-IN" smtClean="0"/>
              <a:t>16-11-2025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FEF91B-13B6-CA66-8B3C-750813536F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9294D2-B0C6-6A33-C0EF-E6BE093DE6F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66E529-DDB2-4E94-BD87-5F5826DE14C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5815112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dpi.com/2078-2489/13/1/12" TargetMode="External"/><Relationship Id="rId7" Type="http://schemas.openxmlformats.org/officeDocument/2006/relationships/image" Target="../media/image4.png"/><Relationship Id="rId2" Type="http://schemas.openxmlformats.org/officeDocument/2006/relationships/hyperlink" Target="https://www.sciencedirect.com/science/article/pii/S2199853123003062/pdfft?md5=710e40b6a66e26e7bc29ad8ebcc85f86&amp;pid=1-s2.0-S2199853123003062-main.pdf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1A8706-3155-C7D9-796A-30E3D5BA9C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Student Name: Vasilica Daniela Caltia</a:t>
            </a:r>
            <a:br>
              <a:rPr lang="en-GB" dirty="0"/>
            </a:br>
            <a:r>
              <a:rPr lang="en-GB" dirty="0"/>
              <a:t>Student Number: 2227091</a:t>
            </a:r>
            <a:br>
              <a:rPr lang="en-GB" dirty="0"/>
            </a:br>
            <a:r>
              <a:rPr lang="en-GB" dirty="0"/>
              <a:t>Supervisor Name: Chinomso </a:t>
            </a:r>
            <a:r>
              <a:rPr lang="en-GB" dirty="0" err="1"/>
              <a:t>Nwagboso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72895FA-FD19-F83E-138A-5720347B4846}"/>
              </a:ext>
            </a:extLst>
          </p:cNvPr>
          <p:cNvSpPr txBox="1"/>
          <p:nvPr/>
        </p:nvSpPr>
        <p:spPr>
          <a:xfrm>
            <a:off x="2645228" y="0"/>
            <a:ext cx="613954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/>
              <a:t>POSTER PRIMARK</a:t>
            </a:r>
          </a:p>
        </p:txBody>
      </p:sp>
    </p:spTree>
    <p:extLst>
      <p:ext uri="{BB962C8B-B14F-4D97-AF65-F5344CB8AC3E}">
        <p14:creationId xmlns:p14="http://schemas.microsoft.com/office/powerpoint/2010/main" val="5841319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E0BECF4-2EF2-41D2-A266-4D180F60EA8D}"/>
              </a:ext>
            </a:extLst>
          </p:cNvPr>
          <p:cNvSpPr txBox="1"/>
          <p:nvPr/>
        </p:nvSpPr>
        <p:spPr>
          <a:xfrm>
            <a:off x="0" y="0"/>
            <a:ext cx="12192000" cy="369332"/>
          </a:xfrm>
          <a:prstGeom prst="rect">
            <a:avLst/>
          </a:prstGeom>
          <a:solidFill>
            <a:schemeClr val="accent3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consequences of e-commerce on the traditional retail performance of Primark, UK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96E321A-B6E4-1A87-E465-927E0243E478}"/>
              </a:ext>
            </a:extLst>
          </p:cNvPr>
          <p:cNvSpPr txBox="1"/>
          <p:nvPr/>
        </p:nvSpPr>
        <p:spPr>
          <a:xfrm>
            <a:off x="0" y="369332"/>
            <a:ext cx="2882900" cy="1823576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100" b="1" dirty="0">
                <a:latin typeface="Times New Roman" pitchFamily="18" charset="0"/>
                <a:cs typeface="Times New Roman" pitchFamily="18" charset="0"/>
              </a:rPr>
              <a:t>1. Introduction</a:t>
            </a:r>
            <a:endParaRPr lang="en-IN" sz="1100" b="1" dirty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800" dirty="0">
                <a:latin typeface="Times New Roman" pitchFamily="18" charset="0"/>
                <a:cs typeface="Times New Roman" pitchFamily="18" charset="0"/>
              </a:rPr>
              <a:t>This study focuses on the impact of increased use of e-commerce on the conventional retail model of Primark in the UK fashion industry. Primark being a pure physical retailer is under growing pressure to keep up with digital consumer demands (</a:t>
            </a:r>
            <a:r>
              <a:rPr lang="en-GB" sz="800" dirty="0" err="1">
                <a:latin typeface="Times New Roman" pitchFamily="18" charset="0"/>
                <a:cs typeface="Times New Roman" pitchFamily="18" charset="0"/>
              </a:rPr>
              <a:t>Isharyani</a:t>
            </a:r>
            <a:r>
              <a:rPr lang="en-GB" sz="800" dirty="0">
                <a:latin typeface="Times New Roman" pitchFamily="18" charset="0"/>
                <a:cs typeface="Times New Roman" pitchFamily="18" charset="0"/>
              </a:rPr>
              <a:t> et al., 2024). This poster will provide the summary of the research methodology and provide the highlights of the findings concerning the secondary literature and primary survey of 40 participants.</a:t>
            </a:r>
            <a:endParaRPr lang="en-IN" sz="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6C86212-37E1-DB17-9235-FC980ED307B8}"/>
              </a:ext>
            </a:extLst>
          </p:cNvPr>
          <p:cNvSpPr txBox="1"/>
          <p:nvPr/>
        </p:nvSpPr>
        <p:spPr>
          <a:xfrm>
            <a:off x="0" y="3397501"/>
            <a:ext cx="2882900" cy="2366032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050" b="1" dirty="0">
                <a:latin typeface="Times New Roman" pitchFamily="18" charset="0"/>
                <a:cs typeface="Times New Roman" pitchFamily="18" charset="0"/>
              </a:rPr>
              <a:t>2. Research Aim &amp; Objectives</a:t>
            </a:r>
            <a:endParaRPr lang="en-IN" sz="1050" b="1" dirty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800" b="1" dirty="0">
                <a:latin typeface="Times New Roman" pitchFamily="18" charset="0"/>
                <a:cs typeface="Times New Roman" pitchFamily="18" charset="0"/>
              </a:rPr>
              <a:t>Research Aim</a:t>
            </a:r>
            <a:endParaRPr lang="en-IN" sz="800" dirty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US" sz="800" dirty="0">
                <a:latin typeface="Times New Roman" pitchFamily="18" charset="0"/>
                <a:cs typeface="Times New Roman" pitchFamily="18" charset="0"/>
              </a:rPr>
              <a:t>The research study aims to investigate the consequences of e-commerce on the traditional retail performance of Primark, UK.</a:t>
            </a:r>
            <a:endParaRPr lang="en-IN" sz="800" dirty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800" b="1" dirty="0">
                <a:latin typeface="Times New Roman" pitchFamily="18" charset="0"/>
                <a:cs typeface="Times New Roman" pitchFamily="18" charset="0"/>
              </a:rPr>
              <a:t>Research Objectives</a:t>
            </a:r>
            <a:endParaRPr lang="en-IN" sz="800" dirty="0">
              <a:latin typeface="Times New Roman" pitchFamily="18" charset="0"/>
              <a:cs typeface="Times New Roman" pitchFamily="18" charset="0"/>
            </a:endParaRPr>
          </a:p>
          <a:p>
            <a:pPr marL="171450" lvl="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800" dirty="0">
                <a:latin typeface="Times New Roman" pitchFamily="18" charset="0"/>
                <a:cs typeface="Times New Roman" pitchFamily="18" charset="0"/>
              </a:rPr>
              <a:t>To elucidate the evolution of e-commerce operations</a:t>
            </a:r>
            <a:endParaRPr lang="en-IN" sz="800" dirty="0">
              <a:latin typeface="Times New Roman" pitchFamily="18" charset="0"/>
              <a:cs typeface="Times New Roman" pitchFamily="18" charset="0"/>
            </a:endParaRPr>
          </a:p>
          <a:p>
            <a:pPr marL="171450" lvl="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800" dirty="0">
                <a:latin typeface="Times New Roman" pitchFamily="18" charset="0"/>
                <a:cs typeface="Times New Roman" pitchFamily="18" charset="0"/>
              </a:rPr>
              <a:t>To explore the opportunities and challenges of traditional retail in Primark</a:t>
            </a:r>
            <a:endParaRPr lang="en-IN" sz="800" dirty="0">
              <a:latin typeface="Times New Roman" pitchFamily="18" charset="0"/>
              <a:cs typeface="Times New Roman" pitchFamily="18" charset="0"/>
            </a:endParaRPr>
          </a:p>
          <a:p>
            <a:pPr marL="171450" lvl="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800" dirty="0">
                <a:latin typeface="Times New Roman" pitchFamily="18" charset="0"/>
                <a:cs typeface="Times New Roman" pitchFamily="18" charset="0"/>
              </a:rPr>
              <a:t>To investigate the influence of e-commerce on traditional retail in Primark</a:t>
            </a:r>
            <a:endParaRPr lang="en-IN" sz="800" dirty="0">
              <a:latin typeface="Times New Roman" pitchFamily="18" charset="0"/>
              <a:cs typeface="Times New Roman" pitchFamily="18" charset="0"/>
            </a:endParaRP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800" dirty="0">
                <a:latin typeface="Times New Roman" pitchFamily="18" charset="0"/>
                <a:cs typeface="Times New Roman" pitchFamily="18" charset="0"/>
              </a:rPr>
              <a:t>To devise strategic decisions for endorsing e-commerce at Primark</a:t>
            </a:r>
            <a:endParaRPr lang="en-IN" sz="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85DA04E-8B60-E7DC-E207-3FBC2263ACCB}"/>
              </a:ext>
            </a:extLst>
          </p:cNvPr>
          <p:cNvSpPr txBox="1"/>
          <p:nvPr/>
        </p:nvSpPr>
        <p:spPr>
          <a:xfrm>
            <a:off x="2882900" y="380991"/>
            <a:ext cx="3364484" cy="1015663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800" b="1" dirty="0">
                <a:latin typeface="Times New Roman" pitchFamily="18" charset="0"/>
                <a:cs typeface="Times New Roman" pitchFamily="18" charset="0"/>
              </a:rPr>
              <a:t>Research Questions</a:t>
            </a:r>
            <a:endParaRPr lang="en-IN" sz="800" dirty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800" dirty="0">
                <a:latin typeface="Times New Roman" pitchFamily="18" charset="0"/>
                <a:cs typeface="Times New Roman" pitchFamily="18" charset="0"/>
              </a:rPr>
              <a:t>Q1. How have e-commerce operations been evolving?</a:t>
            </a:r>
            <a:endParaRPr lang="en-IN" sz="800" dirty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800" dirty="0">
                <a:latin typeface="Times New Roman" pitchFamily="18" charset="0"/>
                <a:cs typeface="Times New Roman" pitchFamily="18" charset="0"/>
              </a:rPr>
              <a:t>Q2. What are the impacts of traditional retail on the performance of Primark?</a:t>
            </a:r>
            <a:endParaRPr lang="en-IN" sz="800" dirty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800" dirty="0">
                <a:latin typeface="Times New Roman" pitchFamily="18" charset="0"/>
                <a:cs typeface="Times New Roman" pitchFamily="18" charset="0"/>
              </a:rPr>
              <a:t>Q3. How can e-commerce influence traditional retail across Primark?</a:t>
            </a:r>
            <a:endParaRPr lang="en-IN" sz="800" dirty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800" dirty="0">
                <a:latin typeface="Times New Roman" pitchFamily="18" charset="0"/>
                <a:cs typeface="Times New Roman" pitchFamily="18" charset="0"/>
              </a:rPr>
              <a:t>Q4. How can Primark engage in e-commerce retail sales?</a:t>
            </a:r>
            <a:endParaRPr lang="en-IN" sz="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840A075-3DEE-5D27-1BB9-9497FBB9BDF2}"/>
              </a:ext>
            </a:extLst>
          </p:cNvPr>
          <p:cNvSpPr txBox="1"/>
          <p:nvPr/>
        </p:nvSpPr>
        <p:spPr>
          <a:xfrm>
            <a:off x="2882900" y="3421224"/>
            <a:ext cx="3364484" cy="1015663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3. Research Design</a:t>
            </a:r>
            <a:endParaRPr lang="en-IN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achieve a detailed insight on consumer behaviour, retail trends and the competitive positioning of Primark, a mixed-methods design was adopted where quantitative and qualitative data were combined to gain a thorough expression on the same (</a:t>
            </a:r>
            <a:r>
              <a:rPr lang="en-GB" sz="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Isharyani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al., 2024).</a:t>
            </a:r>
            <a:endParaRPr lang="en-IN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6EDDC9C-91DB-3F03-29E4-D893953011BB}"/>
              </a:ext>
            </a:extLst>
          </p:cNvPr>
          <p:cNvSpPr txBox="1"/>
          <p:nvPr/>
        </p:nvSpPr>
        <p:spPr>
          <a:xfrm>
            <a:off x="2863977" y="4436887"/>
            <a:ext cx="3402330" cy="2308324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4. Philosophy and Methodology of the study</a:t>
            </a:r>
            <a:endParaRPr lang="en-IN" sz="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Philosophy – Pragmatism:</a:t>
            </a:r>
            <a:endParaRPr lang="en-IN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Selected due to its flexibility and its applicability with mixed-method research. It promotes use of several sources of data to resolve issues of retail in real-world (</a:t>
            </a:r>
            <a:r>
              <a:rPr lang="en-GB" sz="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Isharyani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al., 2024).</a:t>
            </a:r>
            <a:endParaRPr lang="en-IN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Approach – Deductive:</a:t>
            </a:r>
            <a:endParaRPr lang="en-IN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Informed by the current theories of Technology Acceptance Model (TAM) and Theory of Reasoned Action (TRA), allows performing systematic examination of consumer adoption of the digital world.</a:t>
            </a:r>
          </a:p>
          <a:p>
            <a:pPr algn="just">
              <a:lnSpc>
                <a:spcPct val="150000"/>
              </a:lnSpc>
            </a:pPr>
            <a:endParaRPr lang="en-GB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endParaRPr lang="en-GB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endParaRPr lang="en-IN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C865FC0-2AB3-7C82-DFC0-55A4C39DFA80}"/>
              </a:ext>
            </a:extLst>
          </p:cNvPr>
          <p:cNvSpPr txBox="1"/>
          <p:nvPr/>
        </p:nvSpPr>
        <p:spPr>
          <a:xfrm>
            <a:off x="6247384" y="369332"/>
            <a:ext cx="3364484" cy="1569660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5. Data Collection Methods</a:t>
            </a:r>
            <a:endParaRPr lang="en-IN" sz="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Primary Data: An internet questionnaire survey of 40 participants. Shopping preferences, expectations of e-commerce, and perceptions about Primark have closed-ended questions. The data under descriptive statistics analysed using percentages, frequency outputs (</a:t>
            </a:r>
            <a:r>
              <a:rPr lang="en-GB" sz="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Isharyani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al., 2024).</a:t>
            </a:r>
            <a:endParaRPr lang="en-IN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Secondary Data: Government publications, industry reports, market statistics and academic journals. To put survey results into perspective with general trends in digital retailing.</a:t>
            </a:r>
            <a:endParaRPr lang="en-IN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742E3DF-9456-5E96-F4D7-4BD47D6803EB}"/>
              </a:ext>
            </a:extLst>
          </p:cNvPr>
          <p:cNvSpPr txBox="1"/>
          <p:nvPr/>
        </p:nvSpPr>
        <p:spPr>
          <a:xfrm>
            <a:off x="6247384" y="1938992"/>
            <a:ext cx="3364484" cy="830997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6. Sampling Technique</a:t>
            </a:r>
            <a:endParaRPr lang="en-IN" sz="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convenience sampling applied because of time. The sample was not the entire sample of the UK population; however, it gives a good idea of the general attitude and behaviours of consumers (</a:t>
            </a:r>
            <a:r>
              <a:rPr lang="en-GB" sz="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Isharyani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al., 2024).</a:t>
            </a:r>
            <a:endParaRPr lang="en-IN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9E70FFF-9980-8441-11DF-9E33B845A883}"/>
              </a:ext>
            </a:extLst>
          </p:cNvPr>
          <p:cNvSpPr txBox="1"/>
          <p:nvPr/>
        </p:nvSpPr>
        <p:spPr>
          <a:xfrm>
            <a:off x="9510268" y="369332"/>
            <a:ext cx="2681732" cy="5240858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7. Significant Research Results </a:t>
            </a:r>
            <a:endParaRPr lang="en-IN" sz="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7.1 Consumer Behaviour Trends</a:t>
            </a:r>
            <a:endParaRPr lang="en-IN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is high digital dependency with 60% of them buying fashion online a lot.</a:t>
            </a:r>
            <a:endParaRPr lang="en-IN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Physical outlets are still not out of business and 45 percent attend fashion stores regularly (Riaz et al., 2021).</a:t>
            </a:r>
            <a:endParaRPr lang="en-IN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7.2 Reasons why people should shop online</a:t>
            </a:r>
            <a:endParaRPr lang="en-IN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best motivators were convenience and discounts (30% each).</a:t>
            </a:r>
            <a:endParaRPr lang="en-IN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Speed and variety of delivery (15%) is also another factor that promotes the adoption of e-commerce (Riaz et al., 2021).</a:t>
            </a:r>
            <a:endParaRPr lang="en-IN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7.3 Perceptions of Primark</a:t>
            </a:r>
            <a:endParaRPr lang="en-IN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consumers like Primark because of affordability and variety and despise the absence of digital services (Riaz et al., 2021). </a:t>
            </a:r>
            <a:endParaRPr lang="en-IN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 half, they think that adoption of e-commerce is either very or fairly significant to the future of Primark.</a:t>
            </a:r>
            <a:endParaRPr lang="en-IN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7.4 E-Commerce Impact</a:t>
            </a:r>
            <a:endParaRPr lang="en-IN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42.5% say that the e-commerce has impact to their brand loyalty.</a:t>
            </a:r>
            <a:endParaRPr lang="en-IN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35% indicate that the absence of online shopping decreases the frequency of their purchase at Primark (Riaz et al., 2021).</a:t>
            </a:r>
            <a:endParaRPr lang="en-IN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7.5 Desired Digital Features</a:t>
            </a:r>
            <a:endParaRPr lang="en-IN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Consumers prefer: Easy returns (32.5%)</a:t>
            </a:r>
            <a:endParaRPr lang="en-IN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Click-and-collect (25%)</a:t>
            </a:r>
            <a:endParaRPr lang="en-IN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Home delivery (22.5%)</a:t>
            </a:r>
            <a:endParaRPr lang="en-IN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These underscore availability of in convenience-based digital integration (Riaz et al., 2021).</a:t>
            </a:r>
            <a:endParaRPr lang="en-IN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D0C6B1A-52A9-9482-D5A6-A5802A070B31}"/>
              </a:ext>
            </a:extLst>
          </p:cNvPr>
          <p:cNvSpPr txBox="1"/>
          <p:nvPr/>
        </p:nvSpPr>
        <p:spPr>
          <a:xfrm>
            <a:off x="6266307" y="2777829"/>
            <a:ext cx="3262884" cy="1547540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8. Conclusion</a:t>
            </a:r>
            <a:endParaRPr lang="en-IN" sz="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study illustrates that there is a clear strategic need that Primark should embrace the adoption of e-commerce. The current consumer demands are now based on the convenience, availability of digital products, and uninterrupted buying patterns. The introduction of a hybrid model, including click-and-collect with home delivery, having a digital catalogue, and a mobile application would substantially improve the level of competitiveness of Primark in the changing UK retail market.</a:t>
            </a:r>
            <a:endParaRPr lang="en-IN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83A0D6E-AB7A-E4A7-566F-A2EF2109471F}"/>
              </a:ext>
            </a:extLst>
          </p:cNvPr>
          <p:cNvSpPr txBox="1"/>
          <p:nvPr/>
        </p:nvSpPr>
        <p:spPr>
          <a:xfrm>
            <a:off x="9510268" y="5493299"/>
            <a:ext cx="2681732" cy="1361911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55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 </a:t>
            </a:r>
            <a:endParaRPr lang="en-IN" sz="5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5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Isharyani</a:t>
            </a:r>
            <a:r>
              <a:rPr lang="en-GB" sz="5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M.E., Sopha, B.M., Wibisono, M.A. and </a:t>
            </a:r>
            <a:r>
              <a:rPr lang="en-GB" sz="5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Tjahjono</a:t>
            </a:r>
            <a:r>
              <a:rPr lang="en-GB" sz="5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B. (2024) ‘Retail technology adaptation in traditional retailers: A technology-to-performance chain perspective’, </a:t>
            </a:r>
            <a:r>
              <a:rPr lang="en-GB" sz="5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Open Innovation: Technology, Market, and Complexity</a:t>
            </a:r>
            <a:r>
              <a:rPr lang="en-GB" sz="5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10(1), pp.1-14. </a:t>
            </a:r>
            <a:r>
              <a:rPr lang="en-GB" sz="55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https://www.sciencedirect.com/science/article/pii/S2199853123003062/pdfft?md5=710e40b6a66e26e7bc29ad8ebcc85f86&amp;pid=1-s2.0-S2199853123003062-main.pdf</a:t>
            </a:r>
            <a:r>
              <a:rPr lang="en-GB" sz="5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IN" sz="5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5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Riaz, H., Baig, U., </a:t>
            </a:r>
            <a:r>
              <a:rPr lang="en-GB" sz="5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Meidute-Kavaliauskiene</a:t>
            </a:r>
            <a:r>
              <a:rPr lang="en-GB" sz="5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I. and Ahmed, H. (2021) ‘Factors effecting omnichannel customer experience: evidence from fashion retail’, </a:t>
            </a:r>
            <a:r>
              <a:rPr lang="en-GB" sz="5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Information</a:t>
            </a:r>
            <a:r>
              <a:rPr lang="en-GB" sz="5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13(1), pp.1-44. </a:t>
            </a:r>
            <a:r>
              <a:rPr lang="en-GB" sz="55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https://www.mdpi.com/2078-2489/13/1/12</a:t>
            </a:r>
            <a:endParaRPr lang="en-IN" sz="5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 descr="Primark Continues US Expansion Bringing Amazing Prices to Three New  Communities in Texas and Illinois Ahead of the Holidays">
            <a:extLst>
              <a:ext uri="{FF2B5EF4-FFF2-40B4-BE49-F238E27FC236}">
                <a16:creationId xmlns:a16="http://schemas.microsoft.com/office/drawing/2014/main" id="{F6B31187-5772-A46C-09B8-AADC51B13FF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737"/>
          <a:stretch>
            <a:fillRect/>
          </a:stretch>
        </p:blipFill>
        <p:spPr bwMode="auto">
          <a:xfrm>
            <a:off x="2882900" y="1396654"/>
            <a:ext cx="3402330" cy="2110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9791" y="4370367"/>
            <a:ext cx="3260477" cy="23748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5836085"/>
            <a:ext cx="2863977" cy="9746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 descr="E commerce: E commerce Boom: Fueling the Growth of the New Economy update -  FasterCapital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164759"/>
            <a:ext cx="2863976" cy="1264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37243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909</Words>
  <Application>Microsoft Office PowerPoint</Application>
  <PresentationFormat>Widescreen</PresentationFormat>
  <Paragraphs>54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Times New Roman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Vasilica Caltia (2227091)</cp:lastModifiedBy>
  <cp:revision>3</cp:revision>
  <dcterms:created xsi:type="dcterms:W3CDTF">2025-11-14T15:44:15Z</dcterms:created>
  <dcterms:modified xsi:type="dcterms:W3CDTF">2025-11-16T20:37:33Z</dcterms:modified>
</cp:coreProperties>
</file>