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7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B6443-1774-4309-A5F0-4E03BD70621E}"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E4CE7C-5CAE-4EB8-9440-F8AE1E11BB17}" type="slidenum">
              <a:rPr lang="en-GB" smtClean="0"/>
              <a:t>‹#›</a:t>
            </a:fld>
            <a:endParaRPr lang="en-GB"/>
          </a:p>
        </p:txBody>
      </p:sp>
    </p:spTree>
    <p:extLst>
      <p:ext uri="{BB962C8B-B14F-4D97-AF65-F5344CB8AC3E}">
        <p14:creationId xmlns:p14="http://schemas.microsoft.com/office/powerpoint/2010/main" val="8946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E4CE7C-5CAE-4EB8-9440-F8AE1E11BB17}" type="slidenum">
              <a:rPr lang="en-GB" smtClean="0"/>
              <a:t>1</a:t>
            </a:fld>
            <a:endParaRPr lang="en-GB"/>
          </a:p>
        </p:txBody>
      </p:sp>
    </p:spTree>
    <p:extLst>
      <p:ext uri="{BB962C8B-B14F-4D97-AF65-F5344CB8AC3E}">
        <p14:creationId xmlns:p14="http://schemas.microsoft.com/office/powerpoint/2010/main" val="2385996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6372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7363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666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92728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772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92309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58604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2108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878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89758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2347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931698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sv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2BFDF-7280-5F90-52CB-575278B0BCF4}"/>
              </a:ext>
            </a:extLst>
          </p:cNvPr>
          <p:cNvSpPr>
            <a:spLocks noGrp="1"/>
          </p:cNvSpPr>
          <p:nvPr>
            <p:ph type="ctrTitle"/>
          </p:nvPr>
        </p:nvSpPr>
        <p:spPr>
          <a:xfrm>
            <a:off x="703400" y="871758"/>
            <a:ext cx="5227171" cy="3871143"/>
          </a:xfrm>
        </p:spPr>
        <p:txBody>
          <a:bodyPr>
            <a:normAutofit/>
          </a:bodyPr>
          <a:lstStyle/>
          <a:p>
            <a:pPr>
              <a:lnSpc>
                <a:spcPct val="90000"/>
              </a:lnSpc>
            </a:pPr>
            <a:r>
              <a:rPr lang="en-GB" sz="3000" b="1" i="1" dirty="0"/>
              <a:t>BMHP5023 – Introduction to Physiology </a:t>
            </a:r>
            <a:br>
              <a:rPr lang="en-GB" sz="3000" b="1" i="1" dirty="0"/>
            </a:br>
            <a:br>
              <a:rPr lang="en-GB" sz="3000" b="1" i="1" dirty="0"/>
            </a:br>
            <a:r>
              <a:rPr lang="en-GB" sz="3000" b="1" i="1" dirty="0"/>
              <a:t>(Component 2 Presentation): </a:t>
            </a:r>
            <a:r>
              <a:rPr lang="en-GB" sz="3000" b="1" dirty="0"/>
              <a:t>Care Plan for a Patient Living with Type 2 Diabetes Mellitus</a:t>
            </a:r>
            <a:endParaRPr lang="en-GB" sz="3000" dirty="0"/>
          </a:p>
        </p:txBody>
      </p:sp>
      <p:sp>
        <p:nvSpPr>
          <p:cNvPr id="3" name="Subtitle 2">
            <a:extLst>
              <a:ext uri="{FF2B5EF4-FFF2-40B4-BE49-F238E27FC236}">
                <a16:creationId xmlns:a16="http://schemas.microsoft.com/office/drawing/2014/main" id="{EE828D00-E006-CFDA-7922-D2F32D246247}"/>
              </a:ext>
            </a:extLst>
          </p:cNvPr>
          <p:cNvSpPr>
            <a:spLocks noGrp="1"/>
          </p:cNvSpPr>
          <p:nvPr>
            <p:ph type="subTitle" idx="1"/>
          </p:nvPr>
        </p:nvSpPr>
        <p:spPr>
          <a:xfrm>
            <a:off x="721688" y="4785543"/>
            <a:ext cx="4857857" cy="1005657"/>
          </a:xfrm>
        </p:spPr>
        <p:txBody>
          <a:bodyPr>
            <a:normAutofit/>
          </a:bodyPr>
          <a:lstStyle/>
          <a:p>
            <a:r>
              <a:rPr lang="en-US" b="1"/>
              <a:t>Ejiro p Opiri odi</a:t>
            </a:r>
          </a:p>
          <a:p>
            <a:r>
              <a:rPr lang="en-US"/>
              <a:t>Student Number: </a:t>
            </a:r>
            <a:r>
              <a:rPr lang="en-US" b="1"/>
              <a:t>2309592</a:t>
            </a:r>
            <a:endParaRPr lang="en-GB"/>
          </a:p>
          <a:p>
            <a:endParaRPr lang="en-GB" b="1" dirty="0"/>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970A026-9FFA-8C25-C8B3-0D8CF3AE4B34}"/>
              </a:ext>
            </a:extLst>
          </p:cNvPr>
          <p:cNvPicPr>
            <a:picLocks noChangeAspect="1"/>
          </p:cNvPicPr>
          <p:nvPr/>
        </p:nvPicPr>
        <p:blipFill>
          <a:blip r:embed="rId5"/>
          <a:srcRect r="54266" b="1"/>
          <a:stretch>
            <a:fillRect/>
          </a:stretch>
        </p:blipFill>
        <p:spPr>
          <a:xfrm>
            <a:off x="6515100" y="10"/>
            <a:ext cx="5676900" cy="6857990"/>
          </a:xfrm>
          <a:prstGeom prst="rect">
            <a:avLst/>
          </a:prstGeom>
        </p:spPr>
      </p:pic>
      <p:pic>
        <p:nvPicPr>
          <p:cNvPr id="7" name="Audio 6">
            <a:extLst>
              <a:ext uri="{FF2B5EF4-FFF2-40B4-BE49-F238E27FC236}">
                <a16:creationId xmlns:a16="http://schemas.microsoft.com/office/drawing/2014/main" id="{518810CC-771C-E417-ADAF-4D8A260824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19201107"/>
      </p:ext>
    </p:extLst>
  </p:cSld>
  <p:clrMapOvr>
    <a:masterClrMapping/>
  </p:clrMapOvr>
  <mc:AlternateContent xmlns:mc="http://schemas.openxmlformats.org/markup-compatibility/2006">
    <mc:Choice xmlns:p14="http://schemas.microsoft.com/office/powerpoint/2010/main" Requires="p14">
      <p:transition spd="slow" p14:dur="2000" advTm="21067"/>
    </mc:Choice>
    <mc:Fallback>
      <p:transition spd="slow" advTm="21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BB42D-E26E-F890-3D49-7829E441F143}"/>
              </a:ext>
            </a:extLst>
          </p:cNvPr>
          <p:cNvSpPr>
            <a:spLocks noGrp="1"/>
          </p:cNvSpPr>
          <p:nvPr>
            <p:ph type="title"/>
          </p:nvPr>
        </p:nvSpPr>
        <p:spPr>
          <a:xfrm>
            <a:off x="5248656" y="914400"/>
            <a:ext cx="6236208" cy="1307592"/>
          </a:xfrm>
        </p:spPr>
        <p:txBody>
          <a:bodyPr>
            <a:normAutofit/>
          </a:bodyPr>
          <a:lstStyle/>
          <a:p>
            <a:r>
              <a:rPr lang="en-GB" b="1" dirty="0"/>
              <a:t> Introduction</a:t>
            </a:r>
            <a:endParaRPr lang="en-GB" dirty="0"/>
          </a:p>
        </p:txBody>
      </p:sp>
      <p:pic>
        <p:nvPicPr>
          <p:cNvPr id="5" name="Picture 4" descr="Molecular structure and periodic table on a desk">
            <a:extLst>
              <a:ext uri="{FF2B5EF4-FFF2-40B4-BE49-F238E27FC236}">
                <a16:creationId xmlns:a16="http://schemas.microsoft.com/office/drawing/2014/main" id="{6765721F-4987-3A89-2897-5C9278F40188}"/>
              </a:ext>
            </a:extLst>
          </p:cNvPr>
          <p:cNvPicPr>
            <a:picLocks noChangeAspect="1"/>
          </p:cNvPicPr>
          <p:nvPr/>
        </p:nvPicPr>
        <p:blipFill>
          <a:blip r:embed="rId4"/>
          <a:srcRect l="10547" r="44062"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173BD6-C280-3B6B-EC42-A8881C406050}"/>
              </a:ext>
            </a:extLst>
          </p:cNvPr>
          <p:cNvSpPr>
            <a:spLocks noGrp="1"/>
          </p:cNvSpPr>
          <p:nvPr>
            <p:ph idx="1"/>
          </p:nvPr>
        </p:nvSpPr>
        <p:spPr>
          <a:xfrm>
            <a:off x="5248656" y="2221992"/>
            <a:ext cx="6236208" cy="3941064"/>
          </a:xfrm>
        </p:spPr>
        <p:txBody>
          <a:bodyPr>
            <a:normAutofit/>
          </a:bodyPr>
          <a:lstStyle/>
          <a:p>
            <a:pPr marL="0" indent="0">
              <a:buNone/>
            </a:pPr>
            <a:r>
              <a:rPr lang="en-GB" dirty="0"/>
              <a:t>Type 2 Diabetes Mellitus exists as a metabolic disorder, a kind characterised by chronic hyperglycaemia because of insulin resistance and Beta cells dysfunction, and it causes major global cardiovascular, renal, and neurological complications (WHO, 2023; NICE, 2023). In the UK, diabetes is an important and increasing public health issue. Over 4.3 million adults live under the condition of it (Diabetes UK, 2024; PHE, 2022).</a:t>
            </a:r>
          </a:p>
          <a:p>
            <a:endParaRPr lang="en-GB" dirty="0"/>
          </a:p>
        </p:txBody>
      </p:sp>
      <p:pic>
        <p:nvPicPr>
          <p:cNvPr id="12" name="Audio 11">
            <a:extLst>
              <a:ext uri="{FF2B5EF4-FFF2-40B4-BE49-F238E27FC236}">
                <a16:creationId xmlns:a16="http://schemas.microsoft.com/office/drawing/2014/main" id="{B13231EC-9B27-4E9C-663D-32660725CA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51842381"/>
      </p:ext>
    </p:extLst>
  </p:cSld>
  <p:clrMapOvr>
    <a:masterClrMapping/>
  </p:clrMapOvr>
  <mc:AlternateContent xmlns:mc="http://schemas.openxmlformats.org/markup-compatibility/2006">
    <mc:Choice xmlns:p14="http://schemas.microsoft.com/office/powerpoint/2010/main" Requires="p14">
      <p:transition spd="slow" p14:dur="2000" advTm="86801"/>
    </mc:Choice>
    <mc:Fallback>
      <p:transition spd="slow" advTm="86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6F3B6-1E84-DD5D-65CE-CC871EF0F66A}"/>
              </a:ext>
            </a:extLst>
          </p:cNvPr>
          <p:cNvSpPr>
            <a:spLocks noGrp="1"/>
          </p:cNvSpPr>
          <p:nvPr>
            <p:ph type="title"/>
          </p:nvPr>
        </p:nvSpPr>
        <p:spPr>
          <a:xfrm>
            <a:off x="704088" y="914400"/>
            <a:ext cx="5195889" cy="1316736"/>
          </a:xfrm>
        </p:spPr>
        <p:txBody>
          <a:bodyPr>
            <a:normAutofit/>
          </a:bodyPr>
          <a:lstStyle/>
          <a:p>
            <a:r>
              <a:rPr lang="en-GB" b="1"/>
              <a:t>Case Overview</a:t>
            </a:r>
            <a:endParaRPr lang="en-GB"/>
          </a:p>
        </p:txBody>
      </p:sp>
      <p:cxnSp>
        <p:nvCxnSpPr>
          <p:cNvPr id="1033" name="Straight Connector 1032">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440915-BD11-C77E-97DC-5A49543B772A}"/>
              </a:ext>
            </a:extLst>
          </p:cNvPr>
          <p:cNvSpPr>
            <a:spLocks noGrp="1"/>
          </p:cNvSpPr>
          <p:nvPr>
            <p:ph idx="1"/>
          </p:nvPr>
        </p:nvSpPr>
        <p:spPr>
          <a:xfrm>
            <a:off x="704088" y="2231136"/>
            <a:ext cx="5195889" cy="3931920"/>
          </a:xfrm>
        </p:spPr>
        <p:txBody>
          <a:bodyPr>
            <a:normAutofit/>
          </a:bodyPr>
          <a:lstStyle/>
          <a:p>
            <a:pPr marL="0" indent="0">
              <a:buNone/>
            </a:pPr>
            <a:r>
              <a:rPr lang="en-GB" dirty="0"/>
              <a:t>James Smith works in an office and is 55 years old. He presents with tiredness, frequent urination and unclear sight. His BMI is 32 kg/m2. He is sedentary with a high-sugar diet according to NICE, 2023; PHE, 2022. Type 2 diabetes in a family and smoking which he may do occasionally both risk that insulin resists and that behaviour and metabolism affect long-term outcomes (WHO, 2023; ADA, 2024).</a:t>
            </a:r>
          </a:p>
          <a:p>
            <a:endParaRPr lang="en-GB" dirty="0"/>
          </a:p>
        </p:txBody>
      </p:sp>
      <p:pic>
        <p:nvPicPr>
          <p:cNvPr id="1026" name="Picture 2" descr="Patient - Free user icons">
            <a:extLst>
              <a:ext uri="{FF2B5EF4-FFF2-40B4-BE49-F238E27FC236}">
                <a16:creationId xmlns:a16="http://schemas.microsoft.com/office/drawing/2014/main" id="{E7C3689B-D963-7CF0-835E-239A811707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912" r="2850" b="2"/>
          <a:stretch>
            <a:fillRect/>
          </a:stretch>
        </p:blipFill>
        <p:spPr bwMode="auto">
          <a:xfrm>
            <a:off x="6420752" y="731520"/>
            <a:ext cx="5055865" cy="5422392"/>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extLst>
              <a:ext uri="{FF2B5EF4-FFF2-40B4-BE49-F238E27FC236}">
                <a16:creationId xmlns:a16="http://schemas.microsoft.com/office/drawing/2014/main" id="{3CE6284F-B19A-19E1-E7F5-5B93DC8E20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82289753"/>
      </p:ext>
    </p:extLst>
  </p:cSld>
  <p:clrMapOvr>
    <a:masterClrMapping/>
  </p:clrMapOvr>
  <mc:AlternateContent xmlns:mc="http://schemas.openxmlformats.org/markup-compatibility/2006">
    <mc:Choice xmlns:p14="http://schemas.microsoft.com/office/powerpoint/2010/main" Requires="p14">
      <p:transition spd="slow" p14:dur="2000" advTm="105340"/>
    </mc:Choice>
    <mc:Fallback>
      <p:transition spd="slow" advTm="105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90934-D637-3909-0A3E-D28BABA560CB}"/>
              </a:ext>
            </a:extLst>
          </p:cNvPr>
          <p:cNvSpPr>
            <a:spLocks noGrp="1"/>
          </p:cNvSpPr>
          <p:nvPr>
            <p:ph type="title"/>
          </p:nvPr>
        </p:nvSpPr>
        <p:spPr>
          <a:xfrm>
            <a:off x="4866968" y="914400"/>
            <a:ext cx="6627924" cy="1307592"/>
          </a:xfrm>
        </p:spPr>
        <p:txBody>
          <a:bodyPr>
            <a:normAutofit/>
          </a:bodyPr>
          <a:lstStyle/>
          <a:p>
            <a:pPr>
              <a:lnSpc>
                <a:spcPct val="90000"/>
              </a:lnSpc>
            </a:pPr>
            <a:r>
              <a:rPr lang="en-GB" b="1"/>
              <a:t>Endocrine System &amp; Glucose Regulation</a:t>
            </a:r>
            <a:endParaRPr lang="en-GB"/>
          </a:p>
        </p:txBody>
      </p:sp>
      <p:pic>
        <p:nvPicPr>
          <p:cNvPr id="12" name="Picture 11" descr="A row of samples for medical testing">
            <a:extLst>
              <a:ext uri="{FF2B5EF4-FFF2-40B4-BE49-F238E27FC236}">
                <a16:creationId xmlns:a16="http://schemas.microsoft.com/office/drawing/2014/main" id="{F20F65BB-7DFB-83AA-0E5E-C3DBF5BE75E2}"/>
              </a:ext>
            </a:extLst>
          </p:cNvPr>
          <p:cNvPicPr>
            <a:picLocks noChangeAspect="1"/>
          </p:cNvPicPr>
          <p:nvPr/>
        </p:nvPicPr>
        <p:blipFill>
          <a:blip r:embed="rId4"/>
          <a:srcRect l="50559" r="3562" b="1"/>
          <a:stretch>
            <a:fillRect/>
          </a:stretch>
        </p:blipFill>
        <p:spPr>
          <a:xfrm>
            <a:off x="20" y="-17929"/>
            <a:ext cx="4206220" cy="6875929"/>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9FB170-FBDE-2B21-F811-187A3707A1CD}"/>
              </a:ext>
            </a:extLst>
          </p:cNvPr>
          <p:cNvSpPr>
            <a:spLocks noGrp="1"/>
          </p:cNvSpPr>
          <p:nvPr>
            <p:ph idx="1"/>
          </p:nvPr>
        </p:nvSpPr>
        <p:spPr>
          <a:xfrm>
            <a:off x="4866968" y="2221992"/>
            <a:ext cx="6627924" cy="3739896"/>
          </a:xfrm>
        </p:spPr>
        <p:txBody>
          <a:bodyPr>
            <a:normAutofit/>
          </a:bodyPr>
          <a:lstStyle/>
          <a:p>
            <a:pPr marL="0" indent="0">
              <a:buNone/>
            </a:pPr>
            <a:r>
              <a:rPr lang="en-GB" dirty="0"/>
              <a:t>Insulin mainly controls blood glucose levels through its promotion of glucose absorption. Glucagon also mainly controls blood glucose levels since it promotes glucose release into the blood during the fasting state. Pancreatic islet cells secrete both hormones (</a:t>
            </a:r>
            <a:r>
              <a:rPr lang="en-GB" dirty="0" err="1"/>
              <a:t>Marieb</a:t>
            </a:r>
            <a:r>
              <a:rPr lang="en-GB" dirty="0"/>
              <a:t> and Hoehn, 2019; Scanlon and Sanders, 2018). The liver, muscle, and adipose tissue all form the system, and if any of the three becomes dysregulated, chronic hyperglycaemia and metabolic dysregulation can occur with (Evert et al., 2019; ADA, 2024).</a:t>
            </a:r>
          </a:p>
          <a:p>
            <a:pPr marL="0" indent="0">
              <a:buNone/>
            </a:pPr>
            <a:endParaRPr lang="en-GB" dirty="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FC64C05F-8819-9CAB-E1ED-65846CCB09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09911387"/>
      </p:ext>
    </p:extLst>
  </p:cSld>
  <p:clrMapOvr>
    <a:masterClrMapping/>
  </p:clrMapOvr>
  <mc:AlternateContent xmlns:mc="http://schemas.openxmlformats.org/markup-compatibility/2006">
    <mc:Choice xmlns:p14="http://schemas.microsoft.com/office/powerpoint/2010/main" Requires="p14">
      <p:transition spd="slow" p14:dur="2000" advTm="102792"/>
    </mc:Choice>
    <mc:Fallback>
      <p:transition spd="slow" advTm="102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22447-8DAD-AC25-112E-5346677348C9}"/>
              </a:ext>
            </a:extLst>
          </p:cNvPr>
          <p:cNvSpPr>
            <a:spLocks noGrp="1"/>
          </p:cNvSpPr>
          <p:nvPr>
            <p:ph type="title"/>
          </p:nvPr>
        </p:nvSpPr>
        <p:spPr>
          <a:xfrm>
            <a:off x="704088" y="914400"/>
            <a:ext cx="5195889" cy="1316736"/>
          </a:xfrm>
        </p:spPr>
        <p:txBody>
          <a:bodyPr>
            <a:normAutofit/>
          </a:bodyPr>
          <a:lstStyle/>
          <a:p>
            <a:r>
              <a:rPr lang="en-GB" b="1"/>
              <a:t>Pathophysiology of Type 2 Diabetes</a:t>
            </a:r>
            <a:endParaRPr lang="en-GB"/>
          </a:p>
        </p:txBody>
      </p:sp>
      <p:cxnSp>
        <p:nvCxnSpPr>
          <p:cNvPr id="2057" name="Straight Connector 2056">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327D86-DC89-1FC8-ACBD-ABC3A265A3CE}"/>
              </a:ext>
            </a:extLst>
          </p:cNvPr>
          <p:cNvSpPr>
            <a:spLocks noGrp="1"/>
          </p:cNvSpPr>
          <p:nvPr>
            <p:ph idx="1"/>
          </p:nvPr>
        </p:nvSpPr>
        <p:spPr>
          <a:xfrm>
            <a:off x="704088" y="2231136"/>
            <a:ext cx="5195889" cy="3931920"/>
          </a:xfrm>
        </p:spPr>
        <p:txBody>
          <a:bodyPr>
            <a:normAutofit/>
          </a:bodyPr>
          <a:lstStyle/>
          <a:p>
            <a:pPr marL="0" indent="0">
              <a:buNone/>
            </a:pPr>
            <a:r>
              <a:rPr lang="en-GB" dirty="0"/>
              <a:t>In type 2 diabetes, insulin resists, glucose uptake impairs, β-cells become dysfunctional, and insulin secretion impairs toward chronic hyperglycaemia in tandem (DeFronzo et al., 2021; Buse et al., 2020). Elevated glucose levels over extended periods result in oxidative stress and inflammatory stress. Blood vessels and nerves experience damage to them (Low Wang et al., 2020; Holman et al., 2019). This quickens cardiovascular risk along with organ complications (WHO, 2023).</a:t>
            </a:r>
          </a:p>
          <a:p>
            <a:pPr marL="0" indent="0">
              <a:buNone/>
            </a:pPr>
            <a:endParaRPr lang="en-GB" dirty="0"/>
          </a:p>
        </p:txBody>
      </p:sp>
      <p:pic>
        <p:nvPicPr>
          <p:cNvPr id="2050" name="Picture 2" descr="Diabetes Mellitus Type 2 Pathophysiology">
            <a:extLst>
              <a:ext uri="{FF2B5EF4-FFF2-40B4-BE49-F238E27FC236}">
                <a16:creationId xmlns:a16="http://schemas.microsoft.com/office/drawing/2014/main" id="{EF605248-B494-FCB9-74E8-3D4A2010BB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849" r="13119" b="1"/>
          <a:stretch>
            <a:fillRect/>
          </a:stretch>
        </p:blipFill>
        <p:spPr bwMode="auto">
          <a:xfrm>
            <a:off x="6420752" y="731520"/>
            <a:ext cx="5055865" cy="542239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305072D9-5FCB-8505-9C4E-ED415EDEFB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2018823"/>
      </p:ext>
    </p:extLst>
  </p:cSld>
  <p:clrMapOvr>
    <a:masterClrMapping/>
  </p:clrMapOvr>
  <mc:AlternateContent xmlns:mc="http://schemas.openxmlformats.org/markup-compatibility/2006">
    <mc:Choice xmlns:p14="http://schemas.microsoft.com/office/powerpoint/2010/main" Requires="p14">
      <p:transition spd="slow" p14:dur="2000" advTm="104435"/>
    </mc:Choice>
    <mc:Fallback>
      <p:transition spd="slow" advTm="104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5A2A7-39E3-7EB3-5D25-CA0EF8279141}"/>
              </a:ext>
            </a:extLst>
          </p:cNvPr>
          <p:cNvSpPr>
            <a:spLocks noGrp="1"/>
          </p:cNvSpPr>
          <p:nvPr>
            <p:ph type="title"/>
          </p:nvPr>
        </p:nvSpPr>
        <p:spPr>
          <a:xfrm>
            <a:off x="704087" y="559063"/>
            <a:ext cx="3306747" cy="5256025"/>
          </a:xfrm>
        </p:spPr>
        <p:txBody>
          <a:bodyPr>
            <a:normAutofit/>
          </a:bodyPr>
          <a:lstStyle/>
          <a:p>
            <a:r>
              <a:rPr lang="en-GB" sz="3600" b="1"/>
              <a:t>Effects on Body Systems</a:t>
            </a:r>
            <a:endParaRPr lang="en-GB" sz="3600"/>
          </a:p>
        </p:txBody>
      </p:sp>
      <p:sp>
        <p:nvSpPr>
          <p:cNvPr id="3" name="Content Placeholder 2">
            <a:extLst>
              <a:ext uri="{FF2B5EF4-FFF2-40B4-BE49-F238E27FC236}">
                <a16:creationId xmlns:a16="http://schemas.microsoft.com/office/drawing/2014/main" id="{75D5CC35-4D7B-3104-AA35-1FEA347482CF}"/>
              </a:ext>
            </a:extLst>
          </p:cNvPr>
          <p:cNvSpPr>
            <a:spLocks noGrp="1"/>
          </p:cNvSpPr>
          <p:nvPr>
            <p:ph idx="1"/>
          </p:nvPr>
        </p:nvSpPr>
        <p:spPr>
          <a:xfrm>
            <a:off x="4643022" y="622249"/>
            <a:ext cx="6844892" cy="5639712"/>
          </a:xfrm>
        </p:spPr>
        <p:txBody>
          <a:bodyPr>
            <a:normAutofit/>
          </a:bodyPr>
          <a:lstStyle/>
          <a:p>
            <a:pPr marL="0" indent="0">
              <a:buNone/>
            </a:pPr>
            <a:r>
              <a:rPr lang="en-GB" dirty="0"/>
              <a:t>High blood sugar over time hurts the endothelium causing atheroma and hypertension (Low Wang et al., 2020; NICE, 2023). Diabetic kidney disease progressively causes a decline in renal function because of damage in the glomeruli (Holman et al., 2019). Peripheral neuropathy increases the risk of foot ulcers and amputation in addition, microvascular damage to the retina can cause vision loss (ADA, 2024; WHO, 2023). These complications reduce quality of life in a large way.</a:t>
            </a:r>
          </a:p>
          <a:p>
            <a:pPr marL="0" indent="0">
              <a:buNone/>
            </a:pPr>
            <a:endParaRPr lang="en-GB" dirty="0"/>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69AB53DE-3A88-C8D2-4D82-45460397EE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38531759"/>
      </p:ext>
    </p:extLst>
  </p:cSld>
  <p:clrMapOvr>
    <a:masterClrMapping/>
  </p:clrMapOvr>
  <mc:AlternateContent xmlns:mc="http://schemas.openxmlformats.org/markup-compatibility/2006">
    <mc:Choice xmlns:p14="http://schemas.microsoft.com/office/powerpoint/2010/main" Requires="p14">
      <p:transition spd="slow" p14:dur="2000" advTm="111716"/>
    </mc:Choice>
    <mc:Fallback>
      <p:transition spd="slow" advTm="111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775C1-77FD-E58A-6B6B-F23978104240}"/>
              </a:ext>
            </a:extLst>
          </p:cNvPr>
          <p:cNvSpPr>
            <a:spLocks noGrp="1"/>
          </p:cNvSpPr>
          <p:nvPr>
            <p:ph type="title"/>
          </p:nvPr>
        </p:nvSpPr>
        <p:spPr/>
        <p:txBody>
          <a:bodyPr>
            <a:normAutofit fontScale="90000"/>
          </a:bodyPr>
          <a:lstStyle/>
          <a:p>
            <a:r>
              <a:rPr lang="en-GB" b="1" dirty="0"/>
              <a:t>Routine Monitoring &amp; Clinical Data</a:t>
            </a:r>
            <a:br>
              <a:rPr lang="en-GB" dirty="0"/>
            </a:br>
            <a:endParaRPr lang="en-GB" dirty="0"/>
          </a:p>
        </p:txBody>
      </p:sp>
      <p:sp>
        <p:nvSpPr>
          <p:cNvPr id="3" name="Content Placeholder 2">
            <a:extLst>
              <a:ext uri="{FF2B5EF4-FFF2-40B4-BE49-F238E27FC236}">
                <a16:creationId xmlns:a16="http://schemas.microsoft.com/office/drawing/2014/main" id="{B6EE798A-709E-124B-D4E9-EBBDAC5E861E}"/>
              </a:ext>
            </a:extLst>
          </p:cNvPr>
          <p:cNvSpPr>
            <a:spLocks noGrp="1"/>
          </p:cNvSpPr>
          <p:nvPr>
            <p:ph idx="1"/>
          </p:nvPr>
        </p:nvSpPr>
        <p:spPr/>
        <p:txBody>
          <a:bodyPr/>
          <a:lstStyle/>
          <a:p>
            <a:pPr marL="0" indent="0">
              <a:buNone/>
            </a:pPr>
            <a:r>
              <a:rPr lang="en-GB" dirty="0"/>
              <a:t>Good managers routinely monitor HbA1c, glucose when fasting, blood pressure, cholesterol, triglyceride, and how the kidney functions based on guidelines (NICE, 2023; NHS, 2024). HbA1c under 48mmol/mol associates with good glycaemic control in that it reduces microvascular complications (ADA, 2024). Recently, novel digital technology and continuous glucose monitoring allowed self-management to be more accurate and decreased the number of hypoglycaemia cases (Wikström et al., 2022; Buse et al., 2020).</a:t>
            </a:r>
          </a:p>
          <a:p>
            <a:pPr marL="0" indent="0">
              <a:buNone/>
            </a:pPr>
            <a:endParaRPr lang="en-GB" dirty="0"/>
          </a:p>
        </p:txBody>
      </p:sp>
      <p:pic>
        <p:nvPicPr>
          <p:cNvPr id="6" name="Audio 5">
            <a:extLst>
              <a:ext uri="{FF2B5EF4-FFF2-40B4-BE49-F238E27FC236}">
                <a16:creationId xmlns:a16="http://schemas.microsoft.com/office/drawing/2014/main" id="{C4490E82-C63F-AB5D-4BEB-AAD46A9624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99034740"/>
      </p:ext>
    </p:extLst>
  </p:cSld>
  <p:clrMapOvr>
    <a:masterClrMapping/>
  </p:clrMapOvr>
  <mc:AlternateContent xmlns:mc="http://schemas.openxmlformats.org/markup-compatibility/2006">
    <mc:Choice xmlns:p14="http://schemas.microsoft.com/office/powerpoint/2010/main" Requires="p14">
      <p:transition spd="slow" p14:dur="2000" advTm="85125"/>
    </mc:Choice>
    <mc:Fallback>
      <p:transition spd="slow" advTm="85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0F877-2F72-F6AD-5EAC-7AE9521C4715}"/>
              </a:ext>
            </a:extLst>
          </p:cNvPr>
          <p:cNvSpPr>
            <a:spLocks noGrp="1"/>
          </p:cNvSpPr>
          <p:nvPr>
            <p:ph type="title"/>
          </p:nvPr>
        </p:nvSpPr>
        <p:spPr>
          <a:xfrm>
            <a:off x="4866968" y="914400"/>
            <a:ext cx="6627924" cy="1307592"/>
          </a:xfrm>
        </p:spPr>
        <p:txBody>
          <a:bodyPr>
            <a:normAutofit/>
          </a:bodyPr>
          <a:lstStyle/>
          <a:p>
            <a:pPr>
              <a:lnSpc>
                <a:spcPct val="90000"/>
              </a:lnSpc>
            </a:pPr>
            <a:r>
              <a:rPr lang="en-GB" b="1" dirty="0"/>
              <a:t> Person-Centred Care Plan</a:t>
            </a:r>
            <a:endParaRPr lang="en-GB"/>
          </a:p>
        </p:txBody>
      </p:sp>
      <p:pic>
        <p:nvPicPr>
          <p:cNvPr id="5" name="Picture 4">
            <a:extLst>
              <a:ext uri="{FF2B5EF4-FFF2-40B4-BE49-F238E27FC236}">
                <a16:creationId xmlns:a16="http://schemas.microsoft.com/office/drawing/2014/main" id="{E4CEB4F4-5DBD-8E48-3986-264294EE7154}"/>
              </a:ext>
            </a:extLst>
          </p:cNvPr>
          <p:cNvPicPr>
            <a:picLocks noChangeAspect="1"/>
          </p:cNvPicPr>
          <p:nvPr/>
        </p:nvPicPr>
        <p:blipFill>
          <a:blip r:embed="rId4"/>
          <a:srcRect l="48746" r="16844" b="1"/>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6CD3F7-64AC-6236-BB96-A2E2C0F57FDC}"/>
              </a:ext>
            </a:extLst>
          </p:cNvPr>
          <p:cNvSpPr>
            <a:spLocks noGrp="1"/>
          </p:cNvSpPr>
          <p:nvPr>
            <p:ph idx="1"/>
          </p:nvPr>
        </p:nvSpPr>
        <p:spPr>
          <a:xfrm>
            <a:off x="4866968" y="2221992"/>
            <a:ext cx="6627924" cy="3739896"/>
          </a:xfrm>
        </p:spPr>
        <p:txBody>
          <a:bodyPr>
            <a:normAutofit/>
          </a:bodyPr>
          <a:lstStyle/>
          <a:p>
            <a:pPr marL="0" indent="0">
              <a:buNone/>
            </a:pPr>
            <a:r>
              <a:rPr lang="en-GB" dirty="0"/>
              <a:t>The patient's GP and diabetes nurse will manage care with support from a dietitian, podiatrist and ophthalmologist (NICE 2023; ADA 2024). Mr Smith will target HbA1c under 48 mmol/mol, diabetes will remit, a BMI will be under 30 kg/m², and blood pressure will be under 130/80 mmHg (NICE 2023 Diabetes UK 2024). Shared decision-making improves in conjunction with adherence and self-efficacy. (WHO, 2023)</a:t>
            </a:r>
          </a:p>
          <a:p>
            <a:pPr marL="0" indent="0">
              <a:buNone/>
            </a:pP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5C09FA36-C3B9-0CBC-9DFF-5EFC77523C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47302392"/>
      </p:ext>
    </p:extLst>
  </p:cSld>
  <p:clrMapOvr>
    <a:masterClrMapping/>
  </p:clrMapOvr>
  <mc:AlternateContent xmlns:mc="http://schemas.openxmlformats.org/markup-compatibility/2006">
    <mc:Choice xmlns:p14="http://schemas.microsoft.com/office/powerpoint/2010/main" Requires="p14">
      <p:transition spd="slow" p14:dur="2000" advTm="91970"/>
    </mc:Choice>
    <mc:Fallback>
      <p:transition spd="slow" advTm="91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E3971C3-EA08-6A31-D59A-68D5F869750D}"/>
              </a:ext>
            </a:extLst>
          </p:cNvPr>
          <p:cNvSpPr>
            <a:spLocks noGrp="1"/>
          </p:cNvSpPr>
          <p:nvPr>
            <p:ph type="title"/>
          </p:nvPr>
        </p:nvSpPr>
        <p:spPr>
          <a:xfrm>
            <a:off x="954823" y="2109493"/>
            <a:ext cx="4265763" cy="1441776"/>
          </a:xfrm>
        </p:spPr>
        <p:txBody>
          <a:bodyPr anchor="t">
            <a:normAutofit/>
          </a:bodyPr>
          <a:lstStyle/>
          <a:p>
            <a:r>
              <a:rPr lang="en-GB" b="1" dirty="0"/>
              <a:t>Lifestyle Modifications</a:t>
            </a:r>
            <a:endParaRPr lang="en-GB" dirty="0"/>
          </a:p>
        </p:txBody>
      </p:sp>
      <p:sp>
        <p:nvSpPr>
          <p:cNvPr id="3" name="Content Placeholder 2">
            <a:extLst>
              <a:ext uri="{FF2B5EF4-FFF2-40B4-BE49-F238E27FC236}">
                <a16:creationId xmlns:a16="http://schemas.microsoft.com/office/drawing/2014/main" id="{2452DEFA-3020-F11F-911C-8789F7FB9C2D}"/>
              </a:ext>
            </a:extLst>
          </p:cNvPr>
          <p:cNvSpPr>
            <a:spLocks noGrp="1"/>
          </p:cNvSpPr>
          <p:nvPr>
            <p:ph idx="1"/>
          </p:nvPr>
        </p:nvSpPr>
        <p:spPr>
          <a:xfrm>
            <a:off x="5871353" y="2200490"/>
            <a:ext cx="5269831" cy="3445399"/>
          </a:xfrm>
        </p:spPr>
        <p:txBody>
          <a:bodyPr>
            <a:normAutofit/>
          </a:bodyPr>
          <a:lstStyle/>
          <a:p>
            <a:pPr marL="0" indent="0">
              <a:lnSpc>
                <a:spcPct val="100000"/>
              </a:lnSpc>
              <a:buNone/>
            </a:pPr>
            <a:r>
              <a:rPr lang="en-GB" dirty="0"/>
              <a:t>A change to the diet to focus on vegetables, fibre, omega-3, and whole grains within the Mediterranean diet may help improve the body's insulin response and reduce cardiovascular disease (Evert et al., 2019; PHE, 2022). At least 150 min each week of movement controls glucose and helps people with weight loss (NICE, 2023; ADA, 2024). When people cease smoking, they impact vascular health and glycaemia in a major positive way through action (WHO, 2023).</a:t>
            </a:r>
            <a:endParaRPr lang="en-GB"/>
          </a:p>
          <a:p>
            <a:pPr marL="0" indent="0">
              <a:lnSpc>
                <a:spcPct val="100000"/>
              </a:lnSpc>
              <a:buNone/>
            </a:pPr>
            <a:endParaRPr lang="en-GB"/>
          </a:p>
        </p:txBody>
      </p:sp>
      <p:cxnSp>
        <p:nvCxnSpPr>
          <p:cNvPr id="10" name="Straight Connector 9">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408FA4B8-7939-BF6E-DAA9-92168A8922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70724688"/>
      </p:ext>
    </p:extLst>
  </p:cSld>
  <p:clrMapOvr>
    <a:masterClrMapping/>
  </p:clrMapOvr>
  <mc:AlternateContent xmlns:mc="http://schemas.openxmlformats.org/markup-compatibility/2006">
    <mc:Choice xmlns:p14="http://schemas.microsoft.com/office/powerpoint/2010/main" Requires="p14">
      <p:transition spd="slow" p14:dur="2000" advTm="81509"/>
    </mc:Choice>
    <mc:Fallback>
      <p:transition spd="slow" advTm="81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C318A-1EF8-D5D2-F52E-67357A9AE177}"/>
              </a:ext>
            </a:extLst>
          </p:cNvPr>
          <p:cNvSpPr>
            <a:spLocks noGrp="1"/>
          </p:cNvSpPr>
          <p:nvPr>
            <p:ph type="title"/>
          </p:nvPr>
        </p:nvSpPr>
        <p:spPr>
          <a:xfrm>
            <a:off x="4866968" y="914400"/>
            <a:ext cx="6627924" cy="1307592"/>
          </a:xfrm>
        </p:spPr>
        <p:txBody>
          <a:bodyPr>
            <a:normAutofit/>
          </a:bodyPr>
          <a:lstStyle/>
          <a:p>
            <a:pPr>
              <a:lnSpc>
                <a:spcPct val="90000"/>
              </a:lnSpc>
            </a:pPr>
            <a:r>
              <a:rPr lang="en-GB" sz="3100" b="1"/>
              <a:t>Pharmacological Management</a:t>
            </a:r>
            <a:br>
              <a:rPr lang="en-GB" sz="3100"/>
            </a:br>
            <a:endParaRPr lang="en-GB" sz="3100"/>
          </a:p>
        </p:txBody>
      </p:sp>
      <p:pic>
        <p:nvPicPr>
          <p:cNvPr id="5" name="Picture 4" descr="Chemical formulas are written on paper">
            <a:extLst>
              <a:ext uri="{FF2B5EF4-FFF2-40B4-BE49-F238E27FC236}">
                <a16:creationId xmlns:a16="http://schemas.microsoft.com/office/drawing/2014/main" id="{01C9694A-D70D-C264-D631-65A135B4DC77}"/>
              </a:ext>
            </a:extLst>
          </p:cNvPr>
          <p:cNvPicPr>
            <a:picLocks noChangeAspect="1"/>
          </p:cNvPicPr>
          <p:nvPr/>
        </p:nvPicPr>
        <p:blipFill>
          <a:blip r:embed="rId4"/>
          <a:srcRect l="32567" r="33024" b="1"/>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ADA4BE-0C29-DB1E-749C-76FC1B478221}"/>
              </a:ext>
            </a:extLst>
          </p:cNvPr>
          <p:cNvSpPr>
            <a:spLocks noGrp="1"/>
          </p:cNvSpPr>
          <p:nvPr>
            <p:ph idx="1"/>
          </p:nvPr>
        </p:nvSpPr>
        <p:spPr>
          <a:xfrm>
            <a:off x="4866968" y="2221992"/>
            <a:ext cx="6627924" cy="3739896"/>
          </a:xfrm>
        </p:spPr>
        <p:txBody>
          <a:bodyPr>
            <a:normAutofit/>
          </a:bodyPr>
          <a:lstStyle/>
          <a:p>
            <a:pPr marL="0" indent="0">
              <a:buNone/>
            </a:pPr>
            <a:r>
              <a:rPr lang="en-GB" dirty="0"/>
              <a:t>First-line metformin produces less glucose in the liver, and it is sensitive to insulin according to NICE, 2023 and ADA, 2024. SGLT2 inhibitors such as empagliflozin protect the cardiovascular system and kidneys when metformin is not enough (Zinman et al., 2015; DeFronzo et al., 2021). Liraglutide, an agonist for the GLP-1 receptor, makes one have less appetite and makes insulin secrete for better weight and glycaemic control according to Marso et al., 2016 in Buse et al., 2020.</a:t>
            </a:r>
          </a:p>
          <a:p>
            <a:pPr marL="0" indent="0">
              <a:buNone/>
            </a:pP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8ED1E211-33A2-6F5F-748F-3DA71F707C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89187877"/>
      </p:ext>
    </p:extLst>
  </p:cSld>
  <p:clrMapOvr>
    <a:masterClrMapping/>
  </p:clrMapOvr>
  <mc:AlternateContent xmlns:mc="http://schemas.openxmlformats.org/markup-compatibility/2006">
    <mc:Choice xmlns:p14="http://schemas.microsoft.com/office/powerpoint/2010/main" Requires="p14">
      <p:transition spd="slow" p14:dur="2000" advTm="106573"/>
    </mc:Choice>
    <mc:Fallback>
      <p:transition spd="slow" advTm="106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CBD96-AE2D-8B08-E344-07054A29425C}"/>
              </a:ext>
            </a:extLst>
          </p:cNvPr>
          <p:cNvSpPr>
            <a:spLocks noGrp="1"/>
          </p:cNvSpPr>
          <p:nvPr>
            <p:ph type="title"/>
          </p:nvPr>
        </p:nvSpPr>
        <p:spPr>
          <a:xfrm>
            <a:off x="700635" y="913218"/>
            <a:ext cx="10691265" cy="1371030"/>
          </a:xfrm>
        </p:spPr>
        <p:txBody>
          <a:bodyPr>
            <a:normAutofit/>
          </a:bodyPr>
          <a:lstStyle/>
          <a:p>
            <a:r>
              <a:rPr lang="en-GB" b="1" dirty="0"/>
              <a:t>Monitoring &amp; Follow-Up</a:t>
            </a:r>
            <a:br>
              <a:rPr lang="en-GB" dirty="0"/>
            </a:br>
            <a:endParaRPr lang="en-GB" dirty="0"/>
          </a:p>
        </p:txBody>
      </p:sp>
      <p:sp>
        <p:nvSpPr>
          <p:cNvPr id="3" name="Content Placeholder 2">
            <a:extLst>
              <a:ext uri="{FF2B5EF4-FFF2-40B4-BE49-F238E27FC236}">
                <a16:creationId xmlns:a16="http://schemas.microsoft.com/office/drawing/2014/main" id="{DAC7E4EF-1C53-ED88-B3E3-433C23937922}"/>
              </a:ext>
            </a:extLst>
          </p:cNvPr>
          <p:cNvSpPr>
            <a:spLocks noGrp="1"/>
          </p:cNvSpPr>
          <p:nvPr>
            <p:ph idx="1"/>
          </p:nvPr>
        </p:nvSpPr>
        <p:spPr>
          <a:xfrm>
            <a:off x="700635" y="2221992"/>
            <a:ext cx="10691265" cy="3739896"/>
          </a:xfrm>
        </p:spPr>
        <p:txBody>
          <a:bodyPr>
            <a:normAutofit/>
          </a:bodyPr>
          <a:lstStyle/>
          <a:p>
            <a:pPr marL="0" indent="0">
              <a:buNone/>
            </a:pPr>
            <a:r>
              <a:rPr lang="en-GB" dirty="0"/>
              <a:t>Clinicians reduce complication risk with HbA1c assessment every quarter and renal, retinal, and foot assessment each year (NICE, 2023; NHS, 2024). Continuous glucose monitoring betters’ safety and allows people to manage diet and activity alone (Wikström et al., 2022; ADA, 2024) and structured education programs benefit people when they support behaviour to change it for improvement of longer-term adherence (Diabetes UK, 2024; WHO, 2023).</a:t>
            </a:r>
          </a:p>
          <a:p>
            <a:pPr marL="0" indent="0">
              <a:buNone/>
            </a:pPr>
            <a:endParaRPr lang="en-GB" dirty="0"/>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9F4589B3-2E04-ECB9-D7BA-F4BA45C174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82011462"/>
      </p:ext>
    </p:extLst>
  </p:cSld>
  <p:clrMapOvr>
    <a:masterClrMapping/>
  </p:clrMapOvr>
  <mc:AlternateContent xmlns:mc="http://schemas.openxmlformats.org/markup-compatibility/2006">
    <mc:Choice xmlns:p14="http://schemas.microsoft.com/office/powerpoint/2010/main" Requires="p14">
      <p:transition spd="slow" p14:dur="2000" advTm="71860"/>
    </mc:Choice>
    <mc:Fallback>
      <p:transition spd="slow" advTm="71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98D905E-5F32-3EC2-E88A-28A2E6A71A4A}"/>
              </a:ext>
            </a:extLst>
          </p:cNvPr>
          <p:cNvSpPr>
            <a:spLocks noGrp="1"/>
          </p:cNvSpPr>
          <p:nvPr>
            <p:ph type="title"/>
          </p:nvPr>
        </p:nvSpPr>
        <p:spPr>
          <a:xfrm>
            <a:off x="954823" y="1705460"/>
            <a:ext cx="4265763" cy="1593185"/>
          </a:xfrm>
        </p:spPr>
        <p:txBody>
          <a:bodyPr anchor="t">
            <a:normAutofit/>
          </a:bodyPr>
          <a:lstStyle/>
          <a:p>
            <a:pPr>
              <a:lnSpc>
                <a:spcPct val="90000"/>
              </a:lnSpc>
            </a:pPr>
            <a:r>
              <a:rPr lang="en-GB" sz="3600" b="1"/>
              <a:t>Ethical &amp; Communication Principles</a:t>
            </a:r>
            <a:endParaRPr lang="en-GB" sz="3600"/>
          </a:p>
        </p:txBody>
      </p:sp>
      <p:sp>
        <p:nvSpPr>
          <p:cNvPr id="3" name="Content Placeholder 2">
            <a:extLst>
              <a:ext uri="{FF2B5EF4-FFF2-40B4-BE49-F238E27FC236}">
                <a16:creationId xmlns:a16="http://schemas.microsoft.com/office/drawing/2014/main" id="{4C5EAF51-C3DD-986F-64E0-5C299B1DAD4C}"/>
              </a:ext>
            </a:extLst>
          </p:cNvPr>
          <p:cNvSpPr>
            <a:spLocks noGrp="1"/>
          </p:cNvSpPr>
          <p:nvPr>
            <p:ph idx="1"/>
          </p:nvPr>
        </p:nvSpPr>
        <p:spPr>
          <a:xfrm>
            <a:off x="5871353" y="1796458"/>
            <a:ext cx="5483190" cy="4457453"/>
          </a:xfrm>
        </p:spPr>
        <p:txBody>
          <a:bodyPr>
            <a:normAutofit/>
          </a:bodyPr>
          <a:lstStyle/>
          <a:p>
            <a:pPr marL="0" indent="0">
              <a:buNone/>
            </a:pPr>
            <a:r>
              <a:rPr lang="en-GB" dirty="0"/>
              <a:t>People must act with respect for autonomy, dignity and confidentiality as per the NMC Code of professional practice (NMC, 2023). Motivational interviewing can engage people in addition to support lifestyle changes (Diabetes UK, 2024; NICE, 2023). When people communicate with cultural sensitivity, that can improve trust and make people adhere and is integral for person-centred diabetes care (WHO, 2023; ADA, 2024).</a:t>
            </a:r>
          </a:p>
          <a:p>
            <a:pPr marL="0" indent="0">
              <a:buNone/>
            </a:pPr>
            <a:endParaRPr lang="en-GB" dirty="0"/>
          </a:p>
        </p:txBody>
      </p:sp>
      <p:cxnSp>
        <p:nvCxnSpPr>
          <p:cNvPr id="13" name="Straight Connector 12">
            <a:extLst>
              <a:ext uri="{FF2B5EF4-FFF2-40B4-BE49-F238E27FC236}">
                <a16:creationId xmlns:a16="http://schemas.microsoft.com/office/drawing/2014/main" id="{F6DB4BEA-22D1-9BE0-1F06-BAFE567B5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435170"/>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8E7D6560-2641-7B3F-95A8-8D847143B5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6569656"/>
      </p:ext>
    </p:extLst>
  </p:cSld>
  <p:clrMapOvr>
    <a:masterClrMapping/>
  </p:clrMapOvr>
  <mc:AlternateContent xmlns:mc="http://schemas.openxmlformats.org/markup-compatibility/2006">
    <mc:Choice xmlns:p14="http://schemas.microsoft.com/office/powerpoint/2010/main" Requires="p14">
      <p:transition spd="slow" p14:dur="2000" advTm="69960"/>
    </mc:Choice>
    <mc:Fallback>
      <p:transition spd="slow" advTm="69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8775-D7DD-2BFB-F332-24F9540FE26C}"/>
              </a:ext>
            </a:extLst>
          </p:cNvPr>
          <p:cNvSpPr>
            <a:spLocks noGrp="1"/>
          </p:cNvSpPr>
          <p:nvPr>
            <p:ph type="title"/>
          </p:nvPr>
        </p:nvSpPr>
        <p:spPr>
          <a:xfrm>
            <a:off x="4866968" y="914400"/>
            <a:ext cx="6627924" cy="1307592"/>
          </a:xfrm>
        </p:spPr>
        <p:txBody>
          <a:bodyPr>
            <a:normAutofit/>
          </a:bodyPr>
          <a:lstStyle/>
          <a:p>
            <a:pPr>
              <a:lnSpc>
                <a:spcPct val="90000"/>
              </a:lnSpc>
            </a:pPr>
            <a:r>
              <a:rPr lang="en-GB" b="1" dirty="0"/>
              <a:t>Evidence-Based Recommendations</a:t>
            </a:r>
            <a:endParaRPr lang="en-GB"/>
          </a:p>
        </p:txBody>
      </p:sp>
      <p:pic>
        <p:nvPicPr>
          <p:cNvPr id="5" name="Picture 4" descr="Molecular structure and periodic table on a desk">
            <a:extLst>
              <a:ext uri="{FF2B5EF4-FFF2-40B4-BE49-F238E27FC236}">
                <a16:creationId xmlns:a16="http://schemas.microsoft.com/office/drawing/2014/main" id="{C4473588-2F80-2AE5-38CC-DC129B4660B0}"/>
              </a:ext>
            </a:extLst>
          </p:cNvPr>
          <p:cNvPicPr>
            <a:picLocks noChangeAspect="1"/>
          </p:cNvPicPr>
          <p:nvPr/>
        </p:nvPicPr>
        <p:blipFill>
          <a:blip r:embed="rId4"/>
          <a:srcRect l="12825" r="46342" b="2"/>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915D2D-D344-143E-14A2-893D4382EC8B}"/>
              </a:ext>
            </a:extLst>
          </p:cNvPr>
          <p:cNvSpPr>
            <a:spLocks noGrp="1"/>
          </p:cNvSpPr>
          <p:nvPr>
            <p:ph idx="1"/>
          </p:nvPr>
        </p:nvSpPr>
        <p:spPr>
          <a:xfrm>
            <a:off x="4866968" y="2221992"/>
            <a:ext cx="6627924" cy="3739896"/>
          </a:xfrm>
        </p:spPr>
        <p:txBody>
          <a:bodyPr>
            <a:normAutofit/>
          </a:bodyPr>
          <a:lstStyle/>
          <a:p>
            <a:pPr marL="0" indent="0">
              <a:buNone/>
            </a:pPr>
            <a:r>
              <a:rPr lang="en-GB" dirty="0"/>
              <a:t>NICE and WHO guidelines recommend those managing Mr Smith thoroughly educate, promote a cardioprotective dietary pattern and include physical activity (NICE, 2023; WHO, 2023). Reducing weight by 5-10% meaningfully improves metabolic syndrome (Lean et al., 2018; PHE, 2022). For prevention of long-term complications, it is important to optimise and routinely monitor pharmacological therapy (ADA, 2024; DeFronzo et al., 2021).</a:t>
            </a:r>
          </a:p>
          <a:p>
            <a:pPr marL="0" indent="0">
              <a:buNone/>
            </a:pP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extLst>
              <a:ext uri="{FF2B5EF4-FFF2-40B4-BE49-F238E27FC236}">
                <a16:creationId xmlns:a16="http://schemas.microsoft.com/office/drawing/2014/main" id="{46CCEAA7-539F-7854-2720-C4C96363D1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14207670"/>
      </p:ext>
    </p:extLst>
  </p:cSld>
  <p:clrMapOvr>
    <a:masterClrMapping/>
  </p:clrMapOvr>
  <mc:AlternateContent xmlns:mc="http://schemas.openxmlformats.org/markup-compatibility/2006">
    <mc:Choice xmlns:p14="http://schemas.microsoft.com/office/powerpoint/2010/main" Requires="p14">
      <p:transition spd="slow" p14:dur="2000" advTm="90509"/>
    </mc:Choice>
    <mc:Fallback>
      <p:transition spd="slow" advTm="90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4DFA5-5C59-583E-E329-6647C8B783AA}"/>
              </a:ext>
            </a:extLst>
          </p:cNvPr>
          <p:cNvSpPr>
            <a:spLocks noGrp="1"/>
          </p:cNvSpPr>
          <p:nvPr>
            <p:ph type="title"/>
          </p:nvPr>
        </p:nvSpPr>
        <p:spPr>
          <a:xfrm>
            <a:off x="704088" y="914400"/>
            <a:ext cx="4041648" cy="1928741"/>
          </a:xfrm>
        </p:spPr>
        <p:txBody>
          <a:bodyPr>
            <a:normAutofit/>
          </a:bodyPr>
          <a:lstStyle/>
          <a:p>
            <a:r>
              <a:rPr lang="en-US" dirty="0"/>
              <a:t>Conclusion</a:t>
            </a:r>
            <a:endParaRPr lang="en-GB"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Medicine">
            <a:extLst>
              <a:ext uri="{FF2B5EF4-FFF2-40B4-BE49-F238E27FC236}">
                <a16:creationId xmlns:a16="http://schemas.microsoft.com/office/drawing/2014/main" id="{D2C0B822-2199-FA4E-11FC-94BA0E34E1B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6AC3689F-E790-0EF1-F85E-5CCBE957BA31}"/>
              </a:ext>
            </a:extLst>
          </p:cNvPr>
          <p:cNvSpPr>
            <a:spLocks noGrp="1"/>
          </p:cNvSpPr>
          <p:nvPr>
            <p:ph idx="1"/>
          </p:nvPr>
        </p:nvSpPr>
        <p:spPr>
          <a:xfrm>
            <a:off x="5330952" y="968377"/>
            <a:ext cx="6144768" cy="5010912"/>
          </a:xfrm>
        </p:spPr>
        <p:txBody>
          <a:bodyPr>
            <a:normAutofit/>
          </a:bodyPr>
          <a:lstStyle/>
          <a:p>
            <a:pPr marL="0" indent="0">
              <a:buNone/>
            </a:pPr>
            <a:r>
              <a:rPr lang="en-GB" dirty="0"/>
              <a:t>Type 2 diabetes progresses is complex, and people must manage it on an on-going basis with lifestyle changes and medication which someone needs to review regularly (NICE, 2023; WHO, 2023). Mr Smith's management plan included dietary and exercise recommendations, medication adherence, diabetes structured education, with the aim of risk reduction for cardiovascular, renal and neurologic complications (Diabetes UK, 2024; ADA, 2024). Between person-centred and data-driven management it is better to use person-centred management.</a:t>
            </a:r>
          </a:p>
          <a:p>
            <a:pPr marL="0" indent="0">
              <a:buNone/>
            </a:pPr>
            <a:endParaRPr lang="en-GB" dirty="0"/>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29555C5E-633A-E775-1D3F-B170BAC837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18129496"/>
      </p:ext>
    </p:extLst>
  </p:cSld>
  <p:clrMapOvr>
    <a:masterClrMapping/>
  </p:clrMapOvr>
  <mc:AlternateContent xmlns:mc="http://schemas.openxmlformats.org/markup-compatibility/2006">
    <mc:Choice xmlns:p14="http://schemas.microsoft.com/office/powerpoint/2010/main" Requires="p14">
      <p:transition spd="slow" p14:dur="2000" advTm="72758"/>
    </mc:Choice>
    <mc:Fallback>
      <p:transition spd="slow" advTm="72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33CCD-AE4B-F19F-99BE-FE391E898D6A}"/>
              </a:ext>
            </a:extLst>
          </p:cNvPr>
          <p:cNvSpPr>
            <a:spLocks noGrp="1"/>
          </p:cNvSpPr>
          <p:nvPr>
            <p:ph type="title"/>
          </p:nvPr>
        </p:nvSpPr>
        <p:spPr>
          <a:xfrm>
            <a:off x="704087" y="559063"/>
            <a:ext cx="3306747" cy="5256025"/>
          </a:xfrm>
        </p:spPr>
        <p:txBody>
          <a:bodyPr>
            <a:normAutofit/>
          </a:bodyPr>
          <a:lstStyle/>
          <a:p>
            <a:r>
              <a:rPr lang="en-US" sz="3600"/>
              <a:t>References</a:t>
            </a:r>
            <a:endParaRPr lang="en-GB" sz="3600"/>
          </a:p>
        </p:txBody>
      </p:sp>
      <p:sp>
        <p:nvSpPr>
          <p:cNvPr id="3" name="Content Placeholder 2">
            <a:extLst>
              <a:ext uri="{FF2B5EF4-FFF2-40B4-BE49-F238E27FC236}">
                <a16:creationId xmlns:a16="http://schemas.microsoft.com/office/drawing/2014/main" id="{0BA60F7B-4464-AF31-63D8-E7A47843F238}"/>
              </a:ext>
            </a:extLst>
          </p:cNvPr>
          <p:cNvSpPr>
            <a:spLocks noGrp="1"/>
          </p:cNvSpPr>
          <p:nvPr>
            <p:ph idx="1"/>
          </p:nvPr>
        </p:nvSpPr>
        <p:spPr>
          <a:xfrm>
            <a:off x="4643022" y="622249"/>
            <a:ext cx="6844892" cy="5639712"/>
          </a:xfrm>
        </p:spPr>
        <p:txBody>
          <a:bodyPr>
            <a:normAutofit/>
          </a:bodyPr>
          <a:lstStyle/>
          <a:p>
            <a:pPr>
              <a:lnSpc>
                <a:spcPct val="100000"/>
              </a:lnSpc>
            </a:pPr>
            <a:r>
              <a:rPr lang="en-GB" sz="800" b="1"/>
              <a:t>American Diabetes Association (ADA) (2024)</a:t>
            </a:r>
            <a:r>
              <a:rPr lang="en-GB" sz="800"/>
              <a:t> </a:t>
            </a:r>
            <a:r>
              <a:rPr lang="en-GB" sz="800" i="1"/>
              <a:t>Standards of Medical Care in Diabetes, 2024.</a:t>
            </a:r>
            <a:r>
              <a:rPr lang="en-GB" sz="800"/>
              <a:t> </a:t>
            </a:r>
            <a:r>
              <a:rPr lang="en-GB" sz="800" i="1"/>
              <a:t>Diabetes Care</a:t>
            </a:r>
            <a:r>
              <a:rPr lang="en-GB" sz="800"/>
              <a:t>, 47(Supplement 1), pp. S1–S168.</a:t>
            </a:r>
          </a:p>
          <a:p>
            <a:pPr>
              <a:lnSpc>
                <a:spcPct val="100000"/>
              </a:lnSpc>
            </a:pPr>
            <a:r>
              <a:rPr lang="en-GB" sz="800" b="1"/>
              <a:t>Buse, J.B. et al. (2020)</a:t>
            </a:r>
            <a:r>
              <a:rPr lang="en-GB" sz="800"/>
              <a:t> ‘Global trends in type 2 diabetes management’, </a:t>
            </a:r>
            <a:r>
              <a:rPr lang="en-GB" sz="800" i="1"/>
              <a:t>Nature Reviews Endocrinology</a:t>
            </a:r>
            <a:r>
              <a:rPr lang="en-GB" sz="800"/>
              <a:t>, 16(8), pp. 417–432.</a:t>
            </a:r>
          </a:p>
          <a:p>
            <a:pPr>
              <a:lnSpc>
                <a:spcPct val="100000"/>
              </a:lnSpc>
            </a:pPr>
            <a:r>
              <a:rPr lang="en-GB" sz="800" b="1"/>
              <a:t>Davies, M.J. et al. (2018)</a:t>
            </a:r>
            <a:r>
              <a:rPr lang="en-GB" sz="800"/>
              <a:t> ‘Management of hyperglycaemia in type 2 diabetes’, </a:t>
            </a:r>
            <a:r>
              <a:rPr lang="en-GB" sz="800" i="1" err="1"/>
              <a:t>Diabetologia</a:t>
            </a:r>
            <a:r>
              <a:rPr lang="en-GB" sz="800"/>
              <a:t>, 61(12), pp. 2461–2498.</a:t>
            </a:r>
          </a:p>
          <a:p>
            <a:pPr>
              <a:lnSpc>
                <a:spcPct val="100000"/>
              </a:lnSpc>
            </a:pPr>
            <a:r>
              <a:rPr lang="en-GB" sz="800" b="1"/>
              <a:t>DeFronzo, R.A. et al. (2021)</a:t>
            </a:r>
            <a:r>
              <a:rPr lang="en-GB" sz="800"/>
              <a:t> ‘Type 2 diabetes pathophysiology and treatment updates’, </a:t>
            </a:r>
            <a:r>
              <a:rPr lang="en-GB" sz="800" i="1"/>
              <a:t>Diabetes Care</a:t>
            </a:r>
            <a:r>
              <a:rPr lang="en-GB" sz="800"/>
              <a:t>, 44(11), pp. 2611–2625.</a:t>
            </a:r>
          </a:p>
          <a:p>
            <a:pPr>
              <a:lnSpc>
                <a:spcPct val="100000"/>
              </a:lnSpc>
            </a:pPr>
            <a:r>
              <a:rPr lang="en-GB" sz="800" b="1"/>
              <a:t>Diabetes UK (2024)</a:t>
            </a:r>
            <a:r>
              <a:rPr lang="en-GB" sz="800"/>
              <a:t> </a:t>
            </a:r>
            <a:r>
              <a:rPr lang="en-GB" sz="800" i="1"/>
              <a:t>State of the Nation Report 2024</a:t>
            </a:r>
            <a:r>
              <a:rPr lang="en-GB" sz="800"/>
              <a:t>. London: Diabetes UK.</a:t>
            </a:r>
          </a:p>
          <a:p>
            <a:pPr>
              <a:lnSpc>
                <a:spcPct val="100000"/>
              </a:lnSpc>
            </a:pPr>
            <a:r>
              <a:rPr lang="en-GB" sz="800" b="1"/>
              <a:t>Evert, A.B. et al. (2019)</a:t>
            </a:r>
            <a:r>
              <a:rPr lang="en-GB" sz="800"/>
              <a:t> ‘Nutrition therapy for adults with diabetes’, </a:t>
            </a:r>
            <a:r>
              <a:rPr lang="en-GB" sz="800" i="1"/>
              <a:t>Diabetes Care</a:t>
            </a:r>
            <a:r>
              <a:rPr lang="en-GB" sz="800"/>
              <a:t>, 42(5), pp. 731–754.</a:t>
            </a:r>
          </a:p>
          <a:p>
            <a:pPr>
              <a:lnSpc>
                <a:spcPct val="100000"/>
              </a:lnSpc>
            </a:pPr>
            <a:r>
              <a:rPr lang="en-GB" sz="800" b="1"/>
              <a:t>Holman, R.R. et al. (2019)</a:t>
            </a:r>
            <a:r>
              <a:rPr lang="en-GB" sz="800"/>
              <a:t> ‘Long-term cardiovascular risk in type 2 diabetes’, </a:t>
            </a:r>
            <a:r>
              <a:rPr lang="en-GB" sz="800" i="1"/>
              <a:t>The Lancet Diabetes &amp; Endocrinology</a:t>
            </a:r>
            <a:r>
              <a:rPr lang="en-GB" sz="800"/>
              <a:t>, 7(8), pp. 673–683.</a:t>
            </a:r>
          </a:p>
          <a:p>
            <a:pPr>
              <a:lnSpc>
                <a:spcPct val="100000"/>
              </a:lnSpc>
            </a:pPr>
            <a:r>
              <a:rPr lang="en-GB" sz="800" b="1"/>
              <a:t>Lean, M.E.J. et al. (2018)</a:t>
            </a:r>
            <a:r>
              <a:rPr lang="en-GB" sz="800"/>
              <a:t> ‘Remission of type 2 diabetes with weight loss’, </a:t>
            </a:r>
            <a:r>
              <a:rPr lang="en-GB" sz="800" i="1"/>
              <a:t>The Lancet</a:t>
            </a:r>
            <a:r>
              <a:rPr lang="en-GB" sz="800"/>
              <a:t>, 391(10120), pp. 541–551.</a:t>
            </a:r>
          </a:p>
          <a:p>
            <a:pPr>
              <a:lnSpc>
                <a:spcPct val="100000"/>
              </a:lnSpc>
            </a:pPr>
            <a:r>
              <a:rPr lang="en-GB" sz="800" b="1"/>
              <a:t>Low Wang, C.C. et al. (2020)</a:t>
            </a:r>
            <a:r>
              <a:rPr lang="en-GB" sz="800"/>
              <a:t> ‘Cardiovascular disease in diabetes’, </a:t>
            </a:r>
            <a:r>
              <a:rPr lang="en-GB" sz="800" i="1"/>
              <a:t>Circulation Research</a:t>
            </a:r>
            <a:r>
              <a:rPr lang="en-GB" sz="800"/>
              <a:t>, 126(9), pp. 1182–1202.</a:t>
            </a:r>
          </a:p>
          <a:p>
            <a:pPr>
              <a:lnSpc>
                <a:spcPct val="100000"/>
              </a:lnSpc>
            </a:pPr>
            <a:r>
              <a:rPr lang="en-GB" sz="800" b="1" err="1"/>
              <a:t>Marieb</a:t>
            </a:r>
            <a:r>
              <a:rPr lang="en-GB" sz="800" b="1"/>
              <a:t>, E.N. and Hoehn, K. (2019)</a:t>
            </a:r>
            <a:r>
              <a:rPr lang="en-GB" sz="800"/>
              <a:t> </a:t>
            </a:r>
            <a:r>
              <a:rPr lang="en-GB" sz="800" i="1"/>
              <a:t>Human Anatomy and Physiology</a:t>
            </a:r>
            <a:r>
              <a:rPr lang="en-GB" sz="800"/>
              <a:t>. 11th </a:t>
            </a:r>
            <a:r>
              <a:rPr lang="en-GB" sz="800" err="1"/>
              <a:t>edn</a:t>
            </a:r>
            <a:r>
              <a:rPr lang="en-GB" sz="800"/>
              <a:t>. Harlow: Pearson.</a:t>
            </a:r>
          </a:p>
          <a:p>
            <a:pPr>
              <a:lnSpc>
                <a:spcPct val="100000"/>
              </a:lnSpc>
            </a:pPr>
            <a:r>
              <a:rPr lang="en-GB" sz="800" b="1"/>
              <a:t>Marso, S.P. et al. (2016)</a:t>
            </a:r>
            <a:r>
              <a:rPr lang="en-GB" sz="800"/>
              <a:t> ‘Liraglutide and cardiovascular outcomes in type 2 diabetes’, </a:t>
            </a:r>
            <a:r>
              <a:rPr lang="en-GB" sz="800" i="1"/>
              <a:t>New England Journal of Medicine</a:t>
            </a:r>
            <a:r>
              <a:rPr lang="en-GB" sz="800"/>
              <a:t>, 375(4), pp. 311–322.</a:t>
            </a:r>
          </a:p>
          <a:p>
            <a:pPr>
              <a:lnSpc>
                <a:spcPct val="100000"/>
              </a:lnSpc>
            </a:pPr>
            <a:r>
              <a:rPr lang="en-GB" sz="800" b="1"/>
              <a:t>National Health Service (NHS) (2024)</a:t>
            </a:r>
            <a:r>
              <a:rPr lang="en-GB" sz="800"/>
              <a:t> </a:t>
            </a:r>
            <a:r>
              <a:rPr lang="en-GB" sz="800" i="1"/>
              <a:t>Diabetes: Care and Support Plan</a:t>
            </a:r>
            <a:r>
              <a:rPr lang="en-GB" sz="800"/>
              <a:t>. Available at: </a:t>
            </a:r>
            <a:r>
              <a:rPr lang="en-GB" sz="800" u="sng">
                <a:hlinkClick r:id="rId2"/>
              </a:rPr>
              <a:t>https://www.nhs.uk</a:t>
            </a:r>
            <a:r>
              <a:rPr lang="en-GB" sz="800"/>
              <a:t> (Accessed: [insert date]).</a:t>
            </a:r>
          </a:p>
          <a:p>
            <a:pPr>
              <a:lnSpc>
                <a:spcPct val="100000"/>
              </a:lnSpc>
            </a:pPr>
            <a:r>
              <a:rPr lang="en-GB" sz="800" b="1"/>
              <a:t>National Institute for Health and Care Excellence (NICE) (2023)</a:t>
            </a:r>
            <a:r>
              <a:rPr lang="en-GB" sz="800"/>
              <a:t> </a:t>
            </a:r>
            <a:r>
              <a:rPr lang="en-GB" sz="800" i="1"/>
              <a:t>Type 2 Diabetes in Adults: Management (NG28).</a:t>
            </a:r>
            <a:r>
              <a:rPr lang="en-GB" sz="800"/>
              <a:t> London: NICE.</a:t>
            </a:r>
          </a:p>
          <a:p>
            <a:pPr>
              <a:lnSpc>
                <a:spcPct val="100000"/>
              </a:lnSpc>
            </a:pPr>
            <a:r>
              <a:rPr lang="en-GB" sz="800" b="1"/>
              <a:t>National Institute for Health and Care Excellence (NICE) (2023)</a:t>
            </a:r>
            <a:r>
              <a:rPr lang="en-GB" sz="800"/>
              <a:t> </a:t>
            </a:r>
            <a:r>
              <a:rPr lang="en-GB" sz="800" i="1"/>
              <a:t>Cardiovascular Disease: Risk Assessment and Reduction (NG136).</a:t>
            </a:r>
            <a:r>
              <a:rPr lang="en-GB" sz="800"/>
              <a:t> London: NICE.</a:t>
            </a:r>
          </a:p>
          <a:p>
            <a:pPr>
              <a:lnSpc>
                <a:spcPct val="100000"/>
              </a:lnSpc>
            </a:pPr>
            <a:r>
              <a:rPr lang="en-GB" sz="800" b="1"/>
              <a:t>Nursing and Midwifery Council (NMC) (2023)</a:t>
            </a:r>
            <a:r>
              <a:rPr lang="en-GB" sz="800"/>
              <a:t> </a:t>
            </a:r>
            <a:r>
              <a:rPr lang="en-GB" sz="800" i="1"/>
              <a:t>The Code: Professional Standards of Practice and Behaviour for Nurses.</a:t>
            </a:r>
            <a:r>
              <a:rPr lang="en-GB" sz="800"/>
              <a:t> London: NMC.</a:t>
            </a:r>
          </a:p>
          <a:p>
            <a:pPr>
              <a:lnSpc>
                <a:spcPct val="100000"/>
              </a:lnSpc>
            </a:pPr>
            <a:r>
              <a:rPr lang="en-GB" sz="800" b="1"/>
              <a:t>Public Health England (PHE) (2022)</a:t>
            </a:r>
            <a:r>
              <a:rPr lang="en-GB" sz="800"/>
              <a:t> </a:t>
            </a:r>
            <a:r>
              <a:rPr lang="en-GB" sz="800" i="1"/>
              <a:t>Obesity and Type 2 Diabetes: Health Profile for England.</a:t>
            </a:r>
            <a:r>
              <a:rPr lang="en-GB" sz="800"/>
              <a:t> London: PHE.</a:t>
            </a:r>
          </a:p>
          <a:p>
            <a:pPr>
              <a:lnSpc>
                <a:spcPct val="100000"/>
              </a:lnSpc>
            </a:pPr>
            <a:r>
              <a:rPr lang="en-GB" sz="800" b="1"/>
              <a:t>Scanlon, V.C. and Sanders, T. (2018)</a:t>
            </a:r>
            <a:r>
              <a:rPr lang="en-GB" sz="800"/>
              <a:t> </a:t>
            </a:r>
            <a:r>
              <a:rPr lang="en-GB" sz="800" i="1"/>
              <a:t>Essentials of Anatomy and Physiology</a:t>
            </a:r>
            <a:r>
              <a:rPr lang="en-GB" sz="800"/>
              <a:t>. 8th </a:t>
            </a:r>
            <a:r>
              <a:rPr lang="en-GB" sz="800" err="1"/>
              <a:t>edn</a:t>
            </a:r>
            <a:r>
              <a:rPr lang="en-GB" sz="800"/>
              <a:t>. Philadelphia: F.A. Davis Company.</a:t>
            </a:r>
          </a:p>
          <a:p>
            <a:pPr>
              <a:lnSpc>
                <a:spcPct val="100000"/>
              </a:lnSpc>
            </a:pPr>
            <a:r>
              <a:rPr lang="en-GB" sz="800" b="1"/>
              <a:t>Sturgeon, D. (2018)</a:t>
            </a:r>
            <a:r>
              <a:rPr lang="en-GB" sz="800"/>
              <a:t> </a:t>
            </a:r>
            <a:r>
              <a:rPr lang="en-GB" sz="800" i="1"/>
              <a:t>Introduction to Anatomy and Physiology for Healthcare Students</a:t>
            </a:r>
            <a:r>
              <a:rPr lang="en-GB" sz="800"/>
              <a:t>. London: Routledge.</a:t>
            </a:r>
          </a:p>
          <a:p>
            <a:pPr>
              <a:lnSpc>
                <a:spcPct val="100000"/>
              </a:lnSpc>
            </a:pPr>
            <a:r>
              <a:rPr lang="en-GB" sz="800" b="1"/>
              <a:t>Wikström, S. et al. (2022)</a:t>
            </a:r>
            <a:r>
              <a:rPr lang="en-GB" sz="800"/>
              <a:t> ‘Continuous glucose monitoring and improvements in diabetes self-management’, </a:t>
            </a:r>
            <a:r>
              <a:rPr lang="en-GB" sz="800" i="1"/>
              <a:t>Diabetes Technology &amp; Therapeutics</a:t>
            </a:r>
            <a:r>
              <a:rPr lang="en-GB" sz="800"/>
              <a:t>, 24(5), pp. 324–334.</a:t>
            </a:r>
          </a:p>
          <a:p>
            <a:pPr>
              <a:lnSpc>
                <a:spcPct val="100000"/>
              </a:lnSpc>
            </a:pPr>
            <a:r>
              <a:rPr lang="en-GB" sz="800" b="1"/>
              <a:t>World Health Organization (WHO) (2023)</a:t>
            </a:r>
            <a:r>
              <a:rPr lang="en-GB" sz="800"/>
              <a:t> </a:t>
            </a:r>
            <a:r>
              <a:rPr lang="en-GB" sz="800" i="1"/>
              <a:t>Global Report on Diabetes.</a:t>
            </a:r>
            <a:r>
              <a:rPr lang="en-GB" sz="800"/>
              <a:t> Geneva: World Health Organization.</a:t>
            </a:r>
          </a:p>
          <a:p>
            <a:pPr>
              <a:lnSpc>
                <a:spcPct val="100000"/>
              </a:lnSpc>
            </a:pPr>
            <a:r>
              <a:rPr lang="en-GB" sz="800" b="1"/>
              <a:t>Zinman, B. et al. (2015)</a:t>
            </a:r>
            <a:r>
              <a:rPr lang="en-GB" sz="800"/>
              <a:t> ‘Empagliflozin, cardiovascular outcomes, and mortality in Type 2 diabetes’, </a:t>
            </a:r>
            <a:r>
              <a:rPr lang="en-GB" sz="800" i="1"/>
              <a:t>New England Journal of Medicine</a:t>
            </a:r>
            <a:r>
              <a:rPr lang="en-GB" sz="800"/>
              <a:t>, 373(22), pp. 2117–2128.</a:t>
            </a:r>
          </a:p>
          <a:p>
            <a:pPr marL="0" indent="0">
              <a:lnSpc>
                <a:spcPct val="100000"/>
              </a:lnSpc>
              <a:buNone/>
            </a:pPr>
            <a:endParaRPr lang="en-GB" sz="800"/>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532528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1783</Words>
  <Application>Microsoft Office PowerPoint</Application>
  <PresentationFormat>Widescreen</PresentationFormat>
  <Paragraphs>52</Paragraphs>
  <Slides>15</Slides>
  <Notes>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Bierstadt</vt:lpstr>
      <vt:lpstr>Calisto MT</vt:lpstr>
      <vt:lpstr>Univers Condensed</vt:lpstr>
      <vt:lpstr>ChronicleVTI</vt:lpstr>
      <vt:lpstr>BMHP5023 – Introduction to Physiology   (Component 2 Presentation): Care Plan for a Patient Living with Type 2 Diabetes Mellitus</vt:lpstr>
      <vt:lpstr> Introduction</vt:lpstr>
      <vt:lpstr>Case Overview</vt:lpstr>
      <vt:lpstr>Endocrine System &amp; Glucose Regulation</vt:lpstr>
      <vt:lpstr>Pathophysiology of Type 2 Diabetes</vt:lpstr>
      <vt:lpstr>Effects on Body Systems</vt:lpstr>
      <vt:lpstr>Routine Monitoring &amp; Clinical Data </vt:lpstr>
      <vt:lpstr> Person-Centred Care Plan</vt:lpstr>
      <vt:lpstr>Lifestyle Modifications</vt:lpstr>
      <vt:lpstr>Pharmacological Management </vt:lpstr>
      <vt:lpstr>Monitoring &amp; Follow-Up </vt:lpstr>
      <vt:lpstr>Ethical &amp; Communication Principles</vt:lpstr>
      <vt:lpstr>Evidence-Based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DELL</cp:lastModifiedBy>
  <cp:revision>2</cp:revision>
  <dcterms:created xsi:type="dcterms:W3CDTF">2025-11-15T12:22:31Z</dcterms:created>
  <dcterms:modified xsi:type="dcterms:W3CDTF">2025-11-17T02:39:21Z</dcterms:modified>
</cp:coreProperties>
</file>