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刘 奎佑" initials="刘" lastIdx="2" clrIdx="0">
    <p:extLst>
      <p:ext uri="{19B8F6BF-5375-455C-9EA6-DF929625EA0E}">
        <p15:presenceInfo xmlns:p15="http://schemas.microsoft.com/office/powerpoint/2012/main" userId="aa38f90291e9e70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080D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12-05T00:40:27.859" idx="1">
    <p:pos x="7680" y="-8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ACD056-3EA5-444D-8072-C4DC9AFB2D77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4F19742-2DF9-47E1-A3C0-8A903716F77B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Setting clear objectives</a:t>
          </a:r>
          <a:endParaRPr lang="zh-CN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936CA-8875-4162-A158-1C1E3CB0B03F}" type="parTrans" cxnId="{560FDA4F-701E-451A-BDB0-618BD4D84B43}">
      <dgm:prSet/>
      <dgm:spPr/>
      <dgm:t>
        <a:bodyPr/>
        <a:lstStyle/>
        <a:p>
          <a:endParaRPr lang="zh-CN" altLang="en-US"/>
        </a:p>
      </dgm:t>
    </dgm:pt>
    <dgm:pt modelId="{6CC65681-95DB-436F-974B-8A4FC059AF9B}" type="sibTrans" cxnId="{560FDA4F-701E-451A-BDB0-618BD4D84B43}">
      <dgm:prSet/>
      <dgm:spPr/>
      <dgm:t>
        <a:bodyPr/>
        <a:lstStyle/>
        <a:p>
          <a:endParaRPr lang="zh-CN" altLang="en-US"/>
        </a:p>
      </dgm:t>
    </dgm:pt>
    <dgm:pt modelId="{59556DC9-415C-49E4-9E70-6C2FE969AB6A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Team cooperation</a:t>
          </a:r>
          <a:endParaRPr lang="zh-CN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39F5A9-7342-47EF-B018-ACAD9DB7F474}" type="parTrans" cxnId="{87B6AA5A-3E16-48EC-B923-A53C54ED1DCC}">
      <dgm:prSet/>
      <dgm:spPr/>
      <dgm:t>
        <a:bodyPr/>
        <a:lstStyle/>
        <a:p>
          <a:endParaRPr lang="zh-CN" altLang="en-US"/>
        </a:p>
      </dgm:t>
    </dgm:pt>
    <dgm:pt modelId="{F730254C-97BD-4024-911B-11C2BD9C755B}" type="sibTrans" cxnId="{87B6AA5A-3E16-48EC-B923-A53C54ED1DCC}">
      <dgm:prSet/>
      <dgm:spPr/>
      <dgm:t>
        <a:bodyPr/>
        <a:lstStyle/>
        <a:p>
          <a:endParaRPr lang="zh-CN" altLang="en-US"/>
        </a:p>
      </dgm:t>
    </dgm:pt>
    <dgm:pt modelId="{0FF5BD87-205E-4821-BDCB-306130A7EBE2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Good communication</a:t>
          </a:r>
          <a:endParaRPr lang="zh-CN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AA925-652A-4507-98D5-62EB1CC3F661}" type="parTrans" cxnId="{CC533CA9-BC14-4A7C-BFC1-44F421664B0D}">
      <dgm:prSet/>
      <dgm:spPr/>
      <dgm:t>
        <a:bodyPr/>
        <a:lstStyle/>
        <a:p>
          <a:endParaRPr lang="zh-CN" altLang="en-US"/>
        </a:p>
      </dgm:t>
    </dgm:pt>
    <dgm:pt modelId="{2A6C3421-5885-4586-AFA0-1D90A5210392}" type="sibTrans" cxnId="{CC533CA9-BC14-4A7C-BFC1-44F421664B0D}">
      <dgm:prSet/>
      <dgm:spPr/>
      <dgm:t>
        <a:bodyPr/>
        <a:lstStyle/>
        <a:p>
          <a:endParaRPr lang="zh-CN" altLang="en-US"/>
        </a:p>
      </dgm:t>
    </dgm:pt>
    <dgm:pt modelId="{91EE0E32-49F4-4D7E-9E80-CE27FC69BF42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Good leadership and support skills</a:t>
          </a:r>
          <a:endParaRPr lang="zh-CN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D9BCB3-B015-4E5B-9821-4F465F60A2E5}" type="parTrans" cxnId="{33D4C12C-2A25-4503-8B28-CD952B1F2E61}">
      <dgm:prSet/>
      <dgm:spPr/>
      <dgm:t>
        <a:bodyPr/>
        <a:lstStyle/>
        <a:p>
          <a:endParaRPr lang="zh-CN" altLang="en-US"/>
        </a:p>
      </dgm:t>
    </dgm:pt>
    <dgm:pt modelId="{E66B2096-1CA6-4200-A2A2-E66FD434E84A}" type="sibTrans" cxnId="{33D4C12C-2A25-4503-8B28-CD952B1F2E61}">
      <dgm:prSet/>
      <dgm:spPr/>
      <dgm:t>
        <a:bodyPr/>
        <a:lstStyle/>
        <a:p>
          <a:endParaRPr lang="zh-CN" altLang="en-US"/>
        </a:p>
      </dgm:t>
    </dgm:pt>
    <dgm:pt modelId="{9ED34EF4-3BE8-47E0-A534-FBFC430ED8D3}" type="pres">
      <dgm:prSet presAssocID="{E7ACD056-3EA5-444D-8072-C4DC9AFB2D77}" presName="matrix" presStyleCnt="0">
        <dgm:presLayoutVars>
          <dgm:chMax val="1"/>
          <dgm:dir/>
          <dgm:resizeHandles val="exact"/>
        </dgm:presLayoutVars>
      </dgm:prSet>
      <dgm:spPr/>
    </dgm:pt>
    <dgm:pt modelId="{3FA8539C-1964-4DC2-A23C-D338FDC029E2}" type="pres">
      <dgm:prSet presAssocID="{E7ACD056-3EA5-444D-8072-C4DC9AFB2D77}" presName="diamond" presStyleLbl="bgShp" presStyleIdx="0" presStyleCnt="1"/>
      <dgm:spPr/>
    </dgm:pt>
    <dgm:pt modelId="{3D242F9B-091A-46CA-881F-3D21B09117FA}" type="pres">
      <dgm:prSet presAssocID="{E7ACD056-3EA5-444D-8072-C4DC9AFB2D77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6CC3295-D8E2-41CA-A439-8BC1AA4E85C3}" type="pres">
      <dgm:prSet presAssocID="{E7ACD056-3EA5-444D-8072-C4DC9AFB2D77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A58336F-1E06-4A7E-AB66-D951334BCA43}" type="pres">
      <dgm:prSet presAssocID="{E7ACD056-3EA5-444D-8072-C4DC9AFB2D77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6341B191-7D94-4D4F-BDC5-92115D67E850}" type="pres">
      <dgm:prSet presAssocID="{E7ACD056-3EA5-444D-8072-C4DC9AFB2D77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657400A-21FC-4888-8947-D94B0DB69D38}" type="presOf" srcId="{91EE0E32-49F4-4D7E-9E80-CE27FC69BF42}" destId="{6341B191-7D94-4D4F-BDC5-92115D67E850}" srcOrd="0" destOrd="0" presId="urn:microsoft.com/office/officeart/2005/8/layout/matrix3"/>
    <dgm:cxn modelId="{6E72B21D-2E3D-4914-951D-343B8BEDBB7C}" type="presOf" srcId="{59556DC9-415C-49E4-9E70-6C2FE969AB6A}" destId="{26CC3295-D8E2-41CA-A439-8BC1AA4E85C3}" srcOrd="0" destOrd="0" presId="urn:microsoft.com/office/officeart/2005/8/layout/matrix3"/>
    <dgm:cxn modelId="{33D4C12C-2A25-4503-8B28-CD952B1F2E61}" srcId="{E7ACD056-3EA5-444D-8072-C4DC9AFB2D77}" destId="{91EE0E32-49F4-4D7E-9E80-CE27FC69BF42}" srcOrd="3" destOrd="0" parTransId="{10D9BCB3-B015-4E5B-9821-4F465F60A2E5}" sibTransId="{E66B2096-1CA6-4200-A2A2-E66FD434E84A}"/>
    <dgm:cxn modelId="{D734DF68-30BC-4E78-B15A-3047BB00A56F}" type="presOf" srcId="{0FF5BD87-205E-4821-BDCB-306130A7EBE2}" destId="{CA58336F-1E06-4A7E-AB66-D951334BCA43}" srcOrd="0" destOrd="0" presId="urn:microsoft.com/office/officeart/2005/8/layout/matrix3"/>
    <dgm:cxn modelId="{E6323F49-3E74-4798-8F19-C83623C97CD9}" type="presOf" srcId="{B4F19742-2DF9-47E1-A3C0-8A903716F77B}" destId="{3D242F9B-091A-46CA-881F-3D21B09117FA}" srcOrd="0" destOrd="0" presId="urn:microsoft.com/office/officeart/2005/8/layout/matrix3"/>
    <dgm:cxn modelId="{560FDA4F-701E-451A-BDB0-618BD4D84B43}" srcId="{E7ACD056-3EA5-444D-8072-C4DC9AFB2D77}" destId="{B4F19742-2DF9-47E1-A3C0-8A903716F77B}" srcOrd="0" destOrd="0" parTransId="{C15936CA-8875-4162-A158-1C1E3CB0B03F}" sibTransId="{6CC65681-95DB-436F-974B-8A4FC059AF9B}"/>
    <dgm:cxn modelId="{66EF077A-E0F5-4E12-9C68-67043453C737}" type="presOf" srcId="{E7ACD056-3EA5-444D-8072-C4DC9AFB2D77}" destId="{9ED34EF4-3BE8-47E0-A534-FBFC430ED8D3}" srcOrd="0" destOrd="0" presId="urn:microsoft.com/office/officeart/2005/8/layout/matrix3"/>
    <dgm:cxn modelId="{87B6AA5A-3E16-48EC-B923-A53C54ED1DCC}" srcId="{E7ACD056-3EA5-444D-8072-C4DC9AFB2D77}" destId="{59556DC9-415C-49E4-9E70-6C2FE969AB6A}" srcOrd="1" destOrd="0" parTransId="{1539F5A9-7342-47EF-B018-ACAD9DB7F474}" sibTransId="{F730254C-97BD-4024-911B-11C2BD9C755B}"/>
    <dgm:cxn modelId="{CC533CA9-BC14-4A7C-BFC1-44F421664B0D}" srcId="{E7ACD056-3EA5-444D-8072-C4DC9AFB2D77}" destId="{0FF5BD87-205E-4821-BDCB-306130A7EBE2}" srcOrd="2" destOrd="0" parTransId="{1E6AA925-652A-4507-98D5-62EB1CC3F661}" sibTransId="{2A6C3421-5885-4586-AFA0-1D90A5210392}"/>
    <dgm:cxn modelId="{AEC5EB0E-0D2A-4B79-A3E3-7BF3C0C81998}" type="presParOf" srcId="{9ED34EF4-3BE8-47E0-A534-FBFC430ED8D3}" destId="{3FA8539C-1964-4DC2-A23C-D338FDC029E2}" srcOrd="0" destOrd="0" presId="urn:microsoft.com/office/officeart/2005/8/layout/matrix3"/>
    <dgm:cxn modelId="{7D5B62CE-CCC1-46AE-A348-E2DAB642CF22}" type="presParOf" srcId="{9ED34EF4-3BE8-47E0-A534-FBFC430ED8D3}" destId="{3D242F9B-091A-46CA-881F-3D21B09117FA}" srcOrd="1" destOrd="0" presId="urn:microsoft.com/office/officeart/2005/8/layout/matrix3"/>
    <dgm:cxn modelId="{EB72FE4C-76A8-41EB-BBA0-55C67077EB40}" type="presParOf" srcId="{9ED34EF4-3BE8-47E0-A534-FBFC430ED8D3}" destId="{26CC3295-D8E2-41CA-A439-8BC1AA4E85C3}" srcOrd="2" destOrd="0" presId="urn:microsoft.com/office/officeart/2005/8/layout/matrix3"/>
    <dgm:cxn modelId="{2B67EE47-7368-4B58-A4AC-07EEE63F0BB2}" type="presParOf" srcId="{9ED34EF4-3BE8-47E0-A534-FBFC430ED8D3}" destId="{CA58336F-1E06-4A7E-AB66-D951334BCA43}" srcOrd="3" destOrd="0" presId="urn:microsoft.com/office/officeart/2005/8/layout/matrix3"/>
    <dgm:cxn modelId="{4F957094-AF14-4C7E-BE05-74AF7D03F5EF}" type="presParOf" srcId="{9ED34EF4-3BE8-47E0-A534-FBFC430ED8D3}" destId="{6341B191-7D94-4D4F-BDC5-92115D67E85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539C-1964-4DC2-A23C-D338FDC029E2}">
      <dsp:nvSpPr>
        <dsp:cNvPr id="0" name=""/>
        <dsp:cNvSpPr/>
      </dsp:nvSpPr>
      <dsp:spPr>
        <a:xfrm>
          <a:off x="1593948" y="0"/>
          <a:ext cx="4536877" cy="4536877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242F9B-091A-46CA-881F-3D21B09117FA}">
      <dsp:nvSpPr>
        <dsp:cNvPr id="0" name=""/>
        <dsp:cNvSpPr/>
      </dsp:nvSpPr>
      <dsp:spPr>
        <a:xfrm>
          <a:off x="2024951" y="431003"/>
          <a:ext cx="1769382" cy="17693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Setting clear objectives</a:t>
          </a:r>
          <a:endParaRPr lang="zh-CN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11325" y="517377"/>
        <a:ext cx="1596634" cy="1596634"/>
      </dsp:txXfrm>
    </dsp:sp>
    <dsp:sp modelId="{26CC3295-D8E2-41CA-A439-8BC1AA4E85C3}">
      <dsp:nvSpPr>
        <dsp:cNvPr id="0" name=""/>
        <dsp:cNvSpPr/>
      </dsp:nvSpPr>
      <dsp:spPr>
        <a:xfrm>
          <a:off x="3930440" y="431003"/>
          <a:ext cx="1769382" cy="17693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Team cooperation</a:t>
          </a:r>
          <a:endParaRPr lang="zh-CN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16814" y="517377"/>
        <a:ext cx="1596634" cy="1596634"/>
      </dsp:txXfrm>
    </dsp:sp>
    <dsp:sp modelId="{CA58336F-1E06-4A7E-AB66-D951334BCA43}">
      <dsp:nvSpPr>
        <dsp:cNvPr id="0" name=""/>
        <dsp:cNvSpPr/>
      </dsp:nvSpPr>
      <dsp:spPr>
        <a:xfrm>
          <a:off x="2024951" y="2336491"/>
          <a:ext cx="1769382" cy="17693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Good communication</a:t>
          </a:r>
          <a:endParaRPr lang="zh-CN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11325" y="2422865"/>
        <a:ext cx="1596634" cy="1596634"/>
      </dsp:txXfrm>
    </dsp:sp>
    <dsp:sp modelId="{6341B191-7D94-4D4F-BDC5-92115D67E850}">
      <dsp:nvSpPr>
        <dsp:cNvPr id="0" name=""/>
        <dsp:cNvSpPr/>
      </dsp:nvSpPr>
      <dsp:spPr>
        <a:xfrm>
          <a:off x="3930440" y="2336491"/>
          <a:ext cx="1769382" cy="17693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Good leadership and support skills</a:t>
          </a:r>
          <a:endParaRPr lang="zh-CN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16814" y="2422865"/>
        <a:ext cx="1596634" cy="1596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CD633-322C-4E56-9E17-19E1F8A2D5DC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4118EE-8B80-487A-AA05-1261B858DE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75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FC9FCE-FB0E-AE70-24E5-97768A4196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681089B-03D6-D0E0-1BBA-5D2688C5E1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6728F3-7D24-DBDF-0380-9AD975F75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1EAC92D-BAC9-DA12-8485-FED7C3906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DE7ABB-5F5E-A8EB-6138-7A8035A25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030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0E7CEF7-CEF3-3678-4165-7865CEAE4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5BDA68A-1281-4962-AA93-A45A6EF21D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7357CC8-7DCE-3DDE-0FC7-3E166ED5B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014E5A-74D3-B23D-74FB-C8E781208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E54550-92FE-1A61-DC6A-A21B4A7F3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668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6ADDBF-2D83-CB94-8BA5-730D12E82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9B6B1DD-0792-9AEA-02A8-0C0E335DA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7B94A9-DC3B-D6E4-4324-6F7B825B0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3F922F-8435-7A95-4741-E8DEDD7E6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8A0B99F-FCCE-B7B4-45DA-9FF4ADBAF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514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20F657-A2A4-AC5A-A02E-FE6ABAE98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695776-3C78-7F18-90AB-0660A8A723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8462EAA-2147-2D15-9E85-D9B4004729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F2B2A6E-89BC-5B73-C8FC-FE5E2CB87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262236-64FE-B357-6E84-15B10EC61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A08AC14-2E5C-CAD9-CF65-F667AACA7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301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96D2CD-9A23-5F5F-2238-74D85629D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596E7EC-8141-C746-DF96-6B2CA88791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7985CA5-CA49-8F3D-DD36-D889D10BC6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50633A6-3D29-2AAA-D7FE-27F37366DF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F60CABD-0C4F-6F48-D32C-7D1298F103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1778A66-A904-546E-0141-0579248F3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C9FCE28-9AD4-B6C8-4A4B-E4329D967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793F52E-B34D-EDA7-1763-65332A729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50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76716A-CB8D-D8F9-F518-B4C00A7BC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71E659A-6472-D60B-2C0E-6ACA8B7BE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E35A39E-9C7A-24B6-792A-358D9C640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8B7CF3A-0C69-E2B2-F5D1-20D46E8BD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356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122C57E-65FE-5823-C1A3-66CBBC9FA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E726754-38C2-BD34-25B0-7DCA03FF4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07597A1-2A6C-3FE1-6B89-CBB410C8B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736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44F295-C0CA-AF6B-44BB-B49BDA48E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62CDC22-2721-2CD1-EE9F-F53F03E90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F265567-D8D0-741C-C830-66900D5704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B747502-0486-51C4-5294-F388BA6BE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7F1AA7E-EBA5-5D24-2F18-50C2A2162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75C48E6-B4D6-A9E8-376A-CCAF5BB90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757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A5B7C10-AEA4-590C-CE8A-2293F4E7C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7556A06-F753-EDC7-6F0A-52993ECA03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A457FCE-8FCD-E8CE-0570-3913611B42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917154-7C0B-6710-10A5-666184E42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69ADABF-5B97-D00B-78F1-FC96BFDA5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812808B-1ACC-152B-CE4A-5350F620B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199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5C507A-9091-1D79-C54E-3471011C5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673C7D7-4F33-65CC-26A4-7ABBB0709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AA66B44-DDD2-FE98-51E1-0042D0CD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5DF7C82-0129-F9A4-5B8E-DBE110A3E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2B6267-36B2-4376-A9A0-29B6DBB55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115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DA51432-614A-8161-51A5-29BA7A0CA2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B240BB3-F056-3F8E-8938-06C411DB2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F0FD3F-E061-29A7-6564-3486F50B3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1DD458-2655-0F3E-1D79-A864E4858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1D991C-7788-CC4C-82CF-1FDAE23DD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620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28808B1-8233-09C4-A062-301EE8ADF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EF275A5-8D8D-100C-57F8-AE539F9E4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74485E-4052-4E92-1F7E-29A626BD6A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4593D-E8C8-427C-9F4A-8C1CDAAB0835}" type="datetimeFigureOut">
              <a:rPr lang="zh-CN" altLang="en-US" smtClean="0"/>
              <a:t>2022/12/7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9B114A5-3431-0BC6-176A-6D863CDD68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8E95C31-8CE3-6E30-F4C4-6D9054F3B5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BCB80-4B21-4046-93E5-61E66315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70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0" r:id="rId1"/>
    <p:sldLayoutId id="2147484241" r:id="rId2"/>
    <p:sldLayoutId id="2147484242" r:id="rId3"/>
    <p:sldLayoutId id="2147484243" r:id="rId4"/>
    <p:sldLayoutId id="2147484244" r:id="rId5"/>
    <p:sldLayoutId id="2147484245" r:id="rId6"/>
    <p:sldLayoutId id="2147484246" r:id="rId7"/>
    <p:sldLayoutId id="2147484247" r:id="rId8"/>
    <p:sldLayoutId id="2147484248" r:id="rId9"/>
    <p:sldLayoutId id="2147484249" r:id="rId10"/>
    <p:sldLayoutId id="21474842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microsoft.com/office/2007/relationships/media" Target="../media/media9.m4a"/><Relationship Id="rId7" Type="http://schemas.openxmlformats.org/officeDocument/2006/relationships/diagramData" Target="../diagrams/data1.xml"/><Relationship Id="rId12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11" Type="http://schemas.microsoft.com/office/2007/relationships/diagramDrawing" Target="../diagrams/drawing1.xml"/><Relationship Id="rId5" Type="http://schemas.openxmlformats.org/officeDocument/2006/relationships/slideLayout" Target="../slideLayouts/slideLayout7.xml"/><Relationship Id="rId10" Type="http://schemas.openxmlformats.org/officeDocument/2006/relationships/diagramColors" Target="../diagrams/colors1.xml"/><Relationship Id="rId4" Type="http://schemas.openxmlformats.org/officeDocument/2006/relationships/audio" Target="../media/media9.m4a"/><Relationship Id="rId9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11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audio" Target="../media/media12.m4a"/><Relationship Id="rId5" Type="http://schemas.microsoft.com/office/2007/relationships/media" Target="../media/media12.m4a"/><Relationship Id="rId10" Type="http://schemas.openxmlformats.org/officeDocument/2006/relationships/comments" Target="../comments/comment1.xml"/><Relationship Id="rId4" Type="http://schemas.openxmlformats.org/officeDocument/2006/relationships/audio" Target="../media/media11.m4a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rm.org/executive/resources/articles/pages/jealousy-at-work.aspx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publications/m/item/course-04-being-an-effective-team-playe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AED0101-FFE3-995F-69D2-50D2A63A3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700801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7DA86DAE-8F38-BAEB-B548-F92BCA19B4BD}"/>
              </a:ext>
            </a:extLst>
          </p:cNvPr>
          <p:cNvSpPr/>
          <p:nvPr/>
        </p:nvSpPr>
        <p:spPr>
          <a:xfrm>
            <a:off x="761999" y="1711583"/>
            <a:ext cx="1050047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方正舒体" panose="02010601030101010101" pitchFamily="2" charset="-122"/>
                <a:ea typeface="方正舒体" panose="02010601030101010101" pitchFamily="2" charset="-122"/>
              </a:rPr>
              <a:t>An effective team in health social care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9D4A76B-C405-90CE-3D26-FD84C2426B13}"/>
              </a:ext>
            </a:extLst>
          </p:cNvPr>
          <p:cNvSpPr txBox="1"/>
          <p:nvPr/>
        </p:nvSpPr>
        <p:spPr>
          <a:xfrm>
            <a:off x="8115300" y="4559855"/>
            <a:ext cx="3219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方正舒体" panose="02010601030101010101" pitchFamily="2" charset="-122"/>
                <a:ea typeface="方正舒体" panose="02010601030101010101" pitchFamily="2" charset="-122"/>
              </a:rPr>
              <a:t>By </a:t>
            </a:r>
            <a:r>
              <a:rPr lang="en-US" altLang="zh-CN" sz="3200" dirty="0" err="1">
                <a:latin typeface="方正舒体" panose="02010601030101010101" pitchFamily="2" charset="-122"/>
                <a:ea typeface="方正舒体" panose="02010601030101010101" pitchFamily="2" charset="-122"/>
              </a:rPr>
              <a:t>kuiyou</a:t>
            </a:r>
            <a:r>
              <a:rPr lang="en-US" altLang="zh-CN" sz="3200" dirty="0">
                <a:latin typeface="方正舒体" panose="02010601030101010101" pitchFamily="2" charset="-122"/>
                <a:ea typeface="方正舒体" panose="02010601030101010101" pitchFamily="2" charset="-122"/>
              </a:rPr>
              <a:t> Liu</a:t>
            </a:r>
            <a:endParaRPr lang="zh-CN" altLang="en-US" sz="32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pic>
        <p:nvPicPr>
          <p:cNvPr id="5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0EB4F6FC-F40E-07B4-9A91-CA592549E2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37203" y="46572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0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70"/>
    </mc:Choice>
    <mc:Fallback xmlns="">
      <p:transition spd="slow" advTm="1777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6504"/>
            <a:ext cx="12192000" cy="686450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5D5DB87-0CDA-DBD0-5070-0F43F3DBF0CE}"/>
              </a:ext>
            </a:extLst>
          </p:cNvPr>
          <p:cNvSpPr txBox="1"/>
          <p:nvPr/>
        </p:nvSpPr>
        <p:spPr>
          <a:xfrm>
            <a:off x="2028825" y="733425"/>
            <a:ext cx="8582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方正舒体" panose="02010601030101010101" pitchFamily="2" charset="-122"/>
                <a:ea typeface="方正舒体" panose="02010601030101010101" pitchFamily="2" charset="-122"/>
              </a:rPr>
              <a:t>the importance of teamwork in healthcare</a:t>
            </a:r>
            <a:endParaRPr lang="zh-CN" altLang="en-US" sz="32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E033D9B-76F1-2889-57D2-659235AA414A}"/>
              </a:ext>
            </a:extLst>
          </p:cNvPr>
          <p:cNvSpPr txBox="1"/>
          <p:nvPr/>
        </p:nvSpPr>
        <p:spPr>
          <a:xfrm>
            <a:off x="828675" y="2022321"/>
            <a:ext cx="10763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方正舒体" panose="02010601030101010101" pitchFamily="2" charset="-122"/>
                <a:ea typeface="方正舒体" panose="02010601030101010101" pitchFamily="2" charset="-122"/>
              </a:rPr>
              <a:t>The definition of teamwork in healthcare is collaborating with people in healthcare to deliver high-quality services to people, society or family.</a:t>
            </a:r>
            <a:endParaRPr lang="zh-CN" altLang="en-US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546EAF4-232B-44D9-4D40-72D4C0C28F1C}"/>
              </a:ext>
            </a:extLst>
          </p:cNvPr>
          <p:cNvSpPr txBox="1"/>
          <p:nvPr/>
        </p:nvSpPr>
        <p:spPr>
          <a:xfrm>
            <a:off x="828675" y="3724275"/>
            <a:ext cx="9944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方正舒体" panose="02010601030101010101" pitchFamily="2" charset="-122"/>
                <a:ea typeface="方正舒体" panose="02010601030101010101" pitchFamily="2" charset="-122"/>
              </a:rPr>
              <a:t>A good teamwork can bring a lot of benefits and avoid some problems. For example , increase the efficiency and communication of the team and improve the favorability of patients</a:t>
            </a:r>
            <a:endParaRPr lang="zh-CN" altLang="en-US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pic>
        <p:nvPicPr>
          <p:cNvPr id="10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D2FF3380-9F98-51EB-6262-6BD3084C25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388451" y="5308196"/>
            <a:ext cx="487363" cy="487363"/>
          </a:xfrm>
          <a:prstGeom prst="rect">
            <a:avLst/>
          </a:prstGeom>
        </p:spPr>
      </p:pic>
      <p:pic>
        <p:nvPicPr>
          <p:cNvPr id="11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9D883402-CBAA-7F7B-167C-BC682100AD1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29093" y="53081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64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801"/>
    </mc:Choice>
    <mc:Fallback xmlns="">
      <p:transition spd="slow" advTm="558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9912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73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382" y="0"/>
            <a:ext cx="12192000" cy="6864504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8009EB75-4273-4204-6B34-90DB08E8594A}"/>
              </a:ext>
            </a:extLst>
          </p:cNvPr>
          <p:cNvSpPr txBox="1"/>
          <p:nvPr/>
        </p:nvSpPr>
        <p:spPr>
          <a:xfrm>
            <a:off x="2114550" y="350056"/>
            <a:ext cx="8524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方正舒体" panose="02010601030101010101" pitchFamily="2" charset="-122"/>
                <a:ea typeface="方正舒体" panose="02010601030101010101" pitchFamily="2" charset="-122"/>
              </a:rPr>
              <a:t>Key factors of being an effective team</a:t>
            </a:r>
            <a:endParaRPr lang="zh-CN" altLang="en-US" sz="32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E42D8C3-5594-F7A5-FEA1-96537381DCBC}"/>
              </a:ext>
            </a:extLst>
          </p:cNvPr>
          <p:cNvSpPr txBox="1"/>
          <p:nvPr/>
        </p:nvSpPr>
        <p:spPr>
          <a:xfrm>
            <a:off x="1433512" y="1291390"/>
            <a:ext cx="93202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方正舒体" panose="02010601030101010101" pitchFamily="2" charset="-122"/>
                <a:ea typeface="方正舒体" panose="02010601030101010101" pitchFamily="2" charset="-122"/>
              </a:rPr>
              <a:t>Team culture is the collective rule of forming common values, working methods and management systems through the long-term mutual cooperation of employees. A correct team culture is important because it means that team members will play their most important role according to leaders’ needs. </a:t>
            </a:r>
          </a:p>
          <a:p>
            <a:endParaRPr lang="en-US" altLang="zh-CN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endParaRPr lang="en-US" altLang="zh-CN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endParaRPr lang="zh-CN" altLang="en-US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15" name="思想气泡: 云 14">
            <a:extLst>
              <a:ext uri="{FF2B5EF4-FFF2-40B4-BE49-F238E27FC236}">
                <a16:creationId xmlns:a16="http://schemas.microsoft.com/office/drawing/2014/main" id="{3AF5BAC7-D3CD-E448-3E22-4740224BE8A5}"/>
              </a:ext>
            </a:extLst>
          </p:cNvPr>
          <p:cNvSpPr/>
          <p:nvPr/>
        </p:nvSpPr>
        <p:spPr>
          <a:xfrm>
            <a:off x="1419225" y="3690048"/>
            <a:ext cx="4029075" cy="2219325"/>
          </a:xfrm>
          <a:prstGeom prst="cloudCallout">
            <a:avLst/>
          </a:prstGeom>
          <a:solidFill>
            <a:schemeClr val="accent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 aspects: policy and systems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思想气泡: 云 18">
            <a:extLst>
              <a:ext uri="{FF2B5EF4-FFF2-40B4-BE49-F238E27FC236}">
                <a16:creationId xmlns:a16="http://schemas.microsoft.com/office/drawing/2014/main" id="{AA2A288A-DA85-6F5C-AC2E-F7DA8FAB5486}"/>
              </a:ext>
            </a:extLst>
          </p:cNvPr>
          <p:cNvSpPr/>
          <p:nvPr/>
        </p:nvSpPr>
        <p:spPr>
          <a:xfrm>
            <a:off x="6310312" y="3585274"/>
            <a:ext cx="3952875" cy="242887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Intangible aspects: invisible thing, like feeling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EC70D231-0A6C-798A-B2C4-84B610F705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31251" y="2985032"/>
            <a:ext cx="487363" cy="487363"/>
          </a:xfrm>
          <a:prstGeom prst="rect">
            <a:avLst/>
          </a:prstGeom>
        </p:spPr>
      </p:pic>
      <p:pic>
        <p:nvPicPr>
          <p:cNvPr id="9" name="媒体1">
            <a:hlinkClick r:id="" action="ppaction://media"/>
            <a:extLst>
              <a:ext uri="{FF2B5EF4-FFF2-40B4-BE49-F238E27FC236}">
                <a16:creationId xmlns:a16="http://schemas.microsoft.com/office/drawing/2014/main" id="{8BBC2FD5-253E-A70A-EAB7-1182298B483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7990" y="29850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7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11"/>
    </mc:Choice>
    <mc:Fallback xmlns="">
      <p:transition spd="slow" advTm="37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0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0435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10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5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503"/>
            <a:ext cx="12192000" cy="686450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AEBB0B1A-27DB-9986-8657-52BAFE45D9A1}"/>
              </a:ext>
            </a:extLst>
          </p:cNvPr>
          <p:cNvSpPr txBox="1"/>
          <p:nvPr/>
        </p:nvSpPr>
        <p:spPr>
          <a:xfrm>
            <a:off x="4362450" y="419588"/>
            <a:ext cx="8410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方正舒体" panose="02010601030101010101" pitchFamily="2" charset="-122"/>
                <a:ea typeface="方正舒体" panose="02010601030101010101" pitchFamily="2" charset="-122"/>
              </a:rPr>
              <a:t>Team cognition</a:t>
            </a:r>
            <a:endParaRPr lang="zh-CN" altLang="en-US" sz="32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D221539-4A2A-D867-8DC3-2CA66FA5642F}"/>
              </a:ext>
            </a:extLst>
          </p:cNvPr>
          <p:cNvSpPr txBox="1"/>
          <p:nvPr/>
        </p:nvSpPr>
        <p:spPr>
          <a:xfrm>
            <a:off x="962025" y="1477972"/>
            <a:ext cx="9315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方正舒体" panose="02010601030101010101" pitchFamily="2" charset="-122"/>
                <a:ea typeface="方正舒体" panose="02010601030101010101" pitchFamily="2" charset="-122"/>
              </a:rPr>
              <a:t>Team cognition includes organizational structures that support team members' ability to acquire, distribute, store, and retrieve key knowledge.</a:t>
            </a:r>
            <a:endParaRPr lang="zh-CN" altLang="en-US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1D3C5F6-DB04-15EB-314A-3755530DB36C}"/>
              </a:ext>
            </a:extLst>
          </p:cNvPr>
          <p:cNvSpPr txBox="1"/>
          <p:nvPr/>
        </p:nvSpPr>
        <p:spPr>
          <a:xfrm>
            <a:off x="1009650" y="3010250"/>
            <a:ext cx="9858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方正舒体" panose="02010601030101010101" pitchFamily="2" charset="-122"/>
                <a:ea typeface="方正舒体" panose="02010601030101010101" pitchFamily="2" charset="-122"/>
              </a:rPr>
              <a:t>It is a measure of the level of shared understanding and information among team members.</a:t>
            </a:r>
            <a:endParaRPr lang="zh-CN" altLang="en-US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AC943DA-BC3D-B970-0968-99FFDC335EAD}"/>
              </a:ext>
            </a:extLst>
          </p:cNvPr>
          <p:cNvSpPr txBox="1"/>
          <p:nvPr/>
        </p:nvSpPr>
        <p:spPr>
          <a:xfrm>
            <a:off x="1009650" y="4314856"/>
            <a:ext cx="9267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方正舒体" panose="02010601030101010101" pitchFamily="2" charset="-122"/>
                <a:ea typeface="方正舒体" panose="02010601030101010101" pitchFamily="2" charset="-122"/>
              </a:rPr>
              <a:t>Simulation is a powerful tool for developing and evaluating team cognition.</a:t>
            </a:r>
            <a:endParaRPr lang="zh-CN" altLang="en-US" sz="24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pic>
        <p:nvPicPr>
          <p:cNvPr id="7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23D1D74B-E343-5131-738D-F3A93F466E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96210" y="52454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6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32"/>
    </mc:Choice>
    <mc:Fallback xmlns="">
      <p:transition spd="slow" advTm="59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5933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2777"/>
            <a:ext cx="12192000" cy="686450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6077F61C-80A5-CED7-7980-333EE6B11310}"/>
              </a:ext>
            </a:extLst>
          </p:cNvPr>
          <p:cNvSpPr txBox="1"/>
          <p:nvPr/>
        </p:nvSpPr>
        <p:spPr>
          <a:xfrm>
            <a:off x="3962400" y="504825"/>
            <a:ext cx="67627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/>
          </a:p>
          <a:p>
            <a:r>
              <a:rPr lang="en-US" altLang="zh-CN" sz="3200" dirty="0">
                <a:latin typeface="Times New Roman" panose="02020603050405020304" pitchFamily="18" charset="0"/>
                <a:ea typeface="方正舒体" panose="02010601030101010101" pitchFamily="2" charset="-122"/>
                <a:cs typeface="Times New Roman" panose="02020603050405020304" pitchFamily="18" charset="0"/>
              </a:rPr>
              <a:t>Psychological safety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71180EB-8674-220B-30D2-AD75C361F64C}"/>
              </a:ext>
            </a:extLst>
          </p:cNvPr>
          <p:cNvSpPr txBox="1"/>
          <p:nvPr/>
        </p:nvSpPr>
        <p:spPr>
          <a:xfrm>
            <a:off x="1171575" y="1875948"/>
            <a:ext cx="10220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are in a very safe environment and don't have to worry about being ridiculed and bullied.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9CF87EA-C673-D850-5516-B7BB2BA4545D}"/>
              </a:ext>
            </a:extLst>
          </p:cNvPr>
          <p:cNvSpPr txBox="1"/>
          <p:nvPr/>
        </p:nvSpPr>
        <p:spPr>
          <a:xfrm>
            <a:off x="1171575" y="3429000"/>
            <a:ext cx="924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team leader should seek the opinions of the members, and try their best to let the members work in a relaxed and safe environment, which can increase the efficiency of the team.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1E0BA478-39A9-6407-12BF-7DD8F782FF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2668" y="50094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6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59"/>
    </mc:Choice>
    <mc:Fallback xmlns="">
      <p:transition spd="slow" advTm="104359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8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64504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444C1994-E0DF-5F30-966C-67E4CDC35852}"/>
              </a:ext>
            </a:extLst>
          </p:cNvPr>
          <p:cNvSpPr txBox="1"/>
          <p:nvPr/>
        </p:nvSpPr>
        <p:spPr>
          <a:xfrm>
            <a:off x="2899682" y="713467"/>
            <a:ext cx="7724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an effective team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图示 2">
            <a:extLst>
              <a:ext uri="{FF2B5EF4-FFF2-40B4-BE49-F238E27FC236}">
                <a16:creationId xmlns:a16="http://schemas.microsoft.com/office/drawing/2014/main" id="{BC9052C1-96F7-F83D-9A96-A9EDC0575D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7036325"/>
              </p:ext>
            </p:extLst>
          </p:nvPr>
        </p:nvGraphicFramePr>
        <p:xfrm>
          <a:off x="1905680" y="1666741"/>
          <a:ext cx="7724774" cy="4536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76EC5B62-0C6E-EF86-1E45-46F42D9B70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30640" y="3691497"/>
            <a:ext cx="487363" cy="487363"/>
          </a:xfrm>
          <a:prstGeom prst="rect">
            <a:avLst/>
          </a:prstGeom>
        </p:spPr>
      </p:pic>
      <p:pic>
        <p:nvPicPr>
          <p:cNvPr id="7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BA41727A-444B-DB1F-0616-DCD83301597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464096" y="367981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2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45"/>
    </mc:Choice>
    <mc:Fallback xmlns="">
      <p:transition spd="slow" advTm="84245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9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09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22422"/>
            <a:ext cx="12192000" cy="686450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4F9E7326-27ED-EFE9-0DD2-BB08AD78046F}"/>
              </a:ext>
            </a:extLst>
          </p:cNvPr>
          <p:cNvSpPr txBox="1"/>
          <p:nvPr/>
        </p:nvSpPr>
        <p:spPr>
          <a:xfrm>
            <a:off x="3619500" y="569163"/>
            <a:ext cx="7000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Several leadership styles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7ABBA62-17E1-5AA4-5BF6-5C3CEE81D14D}"/>
              </a:ext>
            </a:extLst>
          </p:cNvPr>
          <p:cNvSpPr txBox="1"/>
          <p:nvPr/>
        </p:nvSpPr>
        <p:spPr>
          <a:xfrm>
            <a:off x="395287" y="2106102"/>
            <a:ext cx="3971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Transactional leadership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F9884B3-3D6E-769C-987C-4A323D6217FD}"/>
              </a:ext>
            </a:extLst>
          </p:cNvPr>
          <p:cNvSpPr txBox="1"/>
          <p:nvPr/>
        </p:nvSpPr>
        <p:spPr>
          <a:xfrm>
            <a:off x="395287" y="2937099"/>
            <a:ext cx="3505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prefer to controlling members, not always take members' thoughts into consideration.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F381F1F-BB2D-D4CA-185A-0D18FCAE8583}"/>
              </a:ext>
            </a:extLst>
          </p:cNvPr>
          <p:cNvSpPr txBox="1"/>
          <p:nvPr/>
        </p:nvSpPr>
        <p:spPr>
          <a:xfrm>
            <a:off x="4157665" y="2113256"/>
            <a:ext cx="3667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 leadership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3305474-85D8-C7EE-44AA-670B04552DFD}"/>
              </a:ext>
            </a:extLst>
          </p:cNvPr>
          <p:cNvSpPr txBox="1"/>
          <p:nvPr/>
        </p:nvSpPr>
        <p:spPr>
          <a:xfrm>
            <a:off x="4157665" y="2937099"/>
            <a:ext cx="3505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harder and find ways to achieve the overall goal, usually motivate and encourage members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8BEDF85-906B-5872-788B-698EDD40A2BC}"/>
              </a:ext>
            </a:extLst>
          </p:cNvPr>
          <p:cNvSpPr txBox="1"/>
          <p:nvPr/>
        </p:nvSpPr>
        <p:spPr>
          <a:xfrm>
            <a:off x="8365332" y="2113256"/>
            <a:ext cx="3286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Democratic leadership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D6C466E-53C8-CB27-A674-39BEFE57DD57}"/>
              </a:ext>
            </a:extLst>
          </p:cNvPr>
          <p:cNvSpPr txBox="1"/>
          <p:nvPr/>
        </p:nvSpPr>
        <p:spPr>
          <a:xfrm>
            <a:off x="8117682" y="2937099"/>
            <a:ext cx="35790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Thoughtful and considerate, always taking into account the views and emotions of other members (Bass, 2008).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AE7391E1-DD97-8DF8-A199-15AEA4A365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13124" y="5025487"/>
            <a:ext cx="487363" cy="487363"/>
          </a:xfrm>
          <a:prstGeom prst="rect">
            <a:avLst/>
          </a:prstGeom>
        </p:spPr>
      </p:pic>
      <p:pic>
        <p:nvPicPr>
          <p:cNvPr id="12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1133C253-A6F4-A49E-D596-9481699B723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017872" y="4965798"/>
            <a:ext cx="487363" cy="487363"/>
          </a:xfrm>
          <a:prstGeom prst="rect">
            <a:avLst/>
          </a:prstGeom>
        </p:spPr>
      </p:pic>
      <p:pic>
        <p:nvPicPr>
          <p:cNvPr id="14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FC62C0F3-FA80-F207-4306-8CA8D3C8ACE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104936" y="502548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14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5"/>
    </mc:Choice>
    <mc:Fallback xmlns="">
      <p:transition spd="slow" advTm="20625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3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681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351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504"/>
            <a:ext cx="12192000" cy="686450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E1CA2B0C-44F9-909E-1A97-938878FF4DDA}"/>
              </a:ext>
            </a:extLst>
          </p:cNvPr>
          <p:cNvSpPr txBox="1"/>
          <p:nvPr/>
        </p:nvSpPr>
        <p:spPr>
          <a:xfrm>
            <a:off x="2638425" y="704850"/>
            <a:ext cx="7943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Challenges or pitfalls in teamwork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D0B08BA-CE23-D6F4-64F7-1065AA1528C0}"/>
              </a:ext>
            </a:extLst>
          </p:cNvPr>
          <p:cNvSpPr txBox="1"/>
          <p:nvPr/>
        </p:nvSpPr>
        <p:spPr>
          <a:xfrm>
            <a:off x="2057400" y="2000979"/>
            <a:ext cx="8343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Unfair is very common in the team, no matter how much a member has achieved and how much contribution he has made, punishment is essential, a special treatment is not allowed. Otherwise it will arouse the jealousy of other members.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634004FE-F6D0-A62F-1BFB-75D5D0B338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19744" y="47269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81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211"/>
    </mc:Choice>
    <mc:Fallback xmlns="">
      <p:transition spd="slow" advTm="14021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2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6450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8157E7A5-5A64-391F-A2C4-5DB2481A4F85}"/>
              </a:ext>
            </a:extLst>
          </p:cNvPr>
          <p:cNvSpPr txBox="1"/>
          <p:nvPr/>
        </p:nvSpPr>
        <p:spPr>
          <a:xfrm>
            <a:off x="3181350" y="529468"/>
            <a:ext cx="803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in the presentation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D13D683-ECE6-EFA1-208A-FA5E8BD5F071}"/>
              </a:ext>
            </a:extLst>
          </p:cNvPr>
          <p:cNvSpPr txBox="1"/>
          <p:nvPr/>
        </p:nvSpPr>
        <p:spPr>
          <a:xfrm>
            <a:off x="1238249" y="1643710"/>
            <a:ext cx="8848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should lead by example, build trust and respect between each other.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0699BB4-DE93-FF73-0B98-808C384F335D}"/>
              </a:ext>
            </a:extLst>
          </p:cNvPr>
          <p:cNvSpPr txBox="1"/>
          <p:nvPr/>
        </p:nvSpPr>
        <p:spPr>
          <a:xfrm>
            <a:off x="1238249" y="3153835"/>
            <a:ext cx="1013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an open and safety environment, seek opinions from other people before making a decision.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1D8C0EE-07AD-0AF0-1716-D90D9BBAEAB4}"/>
              </a:ext>
            </a:extLst>
          </p:cNvPr>
          <p:cNvSpPr txBox="1"/>
          <p:nvPr/>
        </p:nvSpPr>
        <p:spPr>
          <a:xfrm>
            <a:off x="1238249" y="4752625"/>
            <a:ext cx="1013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a fair rule and regulation.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已录下的声音">
            <a:hlinkClick r:id="" action="ppaction://media"/>
            <a:extLst>
              <a:ext uri="{FF2B5EF4-FFF2-40B4-BE49-F238E27FC236}">
                <a16:creationId xmlns:a16="http://schemas.microsoft.com/office/drawing/2014/main" id="{75C96F6A-7C7C-4C02-A405-1B77E41628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43292" y="49355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49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76"/>
    </mc:Choice>
    <mc:Fallback xmlns="">
      <p:transition spd="slow" advTm="56176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1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50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726AFAD7-2937-1B38-19A9-A597D567A587}"/>
              </a:ext>
            </a:extLst>
          </p:cNvPr>
          <p:cNvSpPr txBox="1"/>
          <p:nvPr/>
        </p:nvSpPr>
        <p:spPr>
          <a:xfrm>
            <a:off x="4248150" y="430800"/>
            <a:ext cx="6210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Reference list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FC15E78-6F58-65BE-4FCF-D2F8A6722BD1}"/>
              </a:ext>
            </a:extLst>
          </p:cNvPr>
          <p:cNvSpPr txBox="1"/>
          <p:nvPr/>
        </p:nvSpPr>
        <p:spPr>
          <a:xfrm>
            <a:off x="1200150" y="1093949"/>
            <a:ext cx="9486900" cy="716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Anderson, J, E et al. (2002) ‘Understanding adaptive teamwork in health care: Progress and future directions’,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Journal of Health Services Research &amp; Policy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, 26(3), pp.208-214.</a:t>
            </a: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 err="1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Babiker,A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et al. (2014) ‘Health care professional development: Working as a team to improve patient care’,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Sudan Journal Pediatric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, 14(2), pp.9-16</a:t>
            </a: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Bass BM. (2008)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The Bass Handbook of Leadership: Theory, Research, and Managerial Applications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. 4</a:t>
            </a:r>
            <a:r>
              <a:rPr lang="en-US" altLang="zh-CN" sz="1800" kern="100" baseline="300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1800" kern="100" dirty="0" err="1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edn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. New York: Free Press. </a:t>
            </a: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Cure, L (2021)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Eliminate Jealousy in the Workplace. 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altLang="zh-CN" sz="1800" kern="100" dirty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https://www.shrm.org/executive/resources/articles/pages/jealousy-at-work.aspx</a:t>
            </a:r>
            <a:r>
              <a:rPr lang="en-US" altLang="zh-CN" sz="1800" kern="1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(Accessed 25 </a:t>
            </a:r>
            <a:r>
              <a:rPr lang="en-US" altLang="zh-CN" sz="1800" kern="100" dirty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November</a:t>
            </a:r>
            <a:r>
              <a:rPr lang="en-US" altLang="zh-CN" sz="1800" kern="1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2022). </a:t>
            </a: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422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504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3EF1762-020C-5EA5-16BB-6C67BEC993BB}"/>
              </a:ext>
            </a:extLst>
          </p:cNvPr>
          <p:cNvSpPr txBox="1"/>
          <p:nvPr/>
        </p:nvSpPr>
        <p:spPr>
          <a:xfrm>
            <a:off x="1219200" y="428625"/>
            <a:ext cx="9191625" cy="790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800" kern="100" dirty="0" err="1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Campling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, B. (2020)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9 characteristics effective teams have in common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. Available at: https://recruitee.com/articles/effective-teams (Accessed 13 November 2022).</a:t>
            </a: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Giltinane, C.L. (2013), ‘Leadership styles and theories’,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Nursing Standard (through 2013)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, 21(41), pp. 35-9. </a:t>
            </a: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Kinsey, A. (2019)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Importance of Team Communication Skills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. Available at: https://smallbusiness.chron.com/importance-team-communication-skills-3079.html (Accessed 14 November 2022).</a:t>
            </a: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 err="1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Martine,H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and </a:t>
            </a:r>
            <a:r>
              <a:rPr lang="en-US" altLang="zh-CN" sz="1800" kern="100" dirty="0" err="1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Mark,M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. (2016)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The Secrets of Great Teamwork, Harvard Business Review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. Available at: https://hbr.org/2016/06/the-secrets-of-great-teamwork (Accessed 14 November 2022).</a:t>
            </a: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926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582E01C-9A14-9818-77AC-61D791A42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50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B971355-E78C-ED1F-F9F2-B28E52DEC38D}"/>
              </a:ext>
            </a:extLst>
          </p:cNvPr>
          <p:cNvSpPr txBox="1"/>
          <p:nvPr/>
        </p:nvSpPr>
        <p:spPr>
          <a:xfrm>
            <a:off x="1238250" y="1362075"/>
            <a:ext cx="9229725" cy="6061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Porter-O'Grady, T. (2003) ‘Different eras of leadership, Part 1: New context, new content’,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Journal of Nursing Managemen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t, 33(2), pp. 105-110. </a:t>
            </a: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Sims, HP et al. (2009) ‘When should a leader be directive or empowering? How to develop your own situational theory of leadership’,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Business Horizons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, 52(2), pp. 149-158. </a:t>
            </a: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8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World Health Organization (2021) </a:t>
            </a:r>
            <a:r>
              <a:rPr lang="en-US" altLang="zh-CN" sz="1800" i="1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Being an effective team player. </a:t>
            </a:r>
            <a:r>
              <a:rPr lang="en-US" altLang="zh-CN" sz="1800" kern="100" dirty="0">
                <a:effectLst/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altLang="zh-CN" sz="1800" kern="100" dirty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ea typeface="等线" panose="02010600030101010101" pitchFamily="2" charset="-12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https://www.who.int/publications/m/item/course-04-being-an-effective-team-player</a:t>
            </a:r>
            <a:endParaRPr lang="zh-CN" altLang="zh-CN" sz="1400" kern="100" dirty="0"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zh-CN" sz="1400" kern="100" dirty="0">
              <a:latin typeface="Arial" panose="020B060402020202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zh-CN" sz="1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976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4743</TotalTime>
  <Words>798</Words>
  <Application>Microsoft Office PowerPoint</Application>
  <PresentationFormat>宽屏</PresentationFormat>
  <Paragraphs>73</Paragraphs>
  <Slides>12</Slides>
  <Notes>0</Notes>
  <HiddenSlides>0</HiddenSlides>
  <MMClips>14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9" baseType="lpstr">
      <vt:lpstr>等线</vt:lpstr>
      <vt:lpstr>等线 Light</vt:lpstr>
      <vt:lpstr>方正舒体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刘 奎佑</dc:creator>
  <cp:lastModifiedBy>刘 奎佑</cp:lastModifiedBy>
  <cp:revision>43</cp:revision>
  <dcterms:created xsi:type="dcterms:W3CDTF">2022-11-30T22:40:40Z</dcterms:created>
  <dcterms:modified xsi:type="dcterms:W3CDTF">2022-12-07T22:26:42Z</dcterms:modified>
</cp:coreProperties>
</file>