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12.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57" r:id="rId2"/>
    <p:sldId id="268" r:id="rId3"/>
    <p:sldId id="285" r:id="rId4"/>
    <p:sldId id="286" r:id="rId5"/>
    <p:sldId id="287" r:id="rId6"/>
    <p:sldId id="288" r:id="rId7"/>
    <p:sldId id="289" r:id="rId8"/>
    <p:sldId id="290" r:id="rId9"/>
    <p:sldId id="291" r:id="rId10"/>
    <p:sldId id="292" r:id="rId11"/>
    <p:sldId id="293" r:id="rId12"/>
    <p:sldId id="294" r:id="rId13"/>
    <p:sldId id="295" r:id="rId14"/>
    <p:sldId id="296" r:id="rId15"/>
    <p:sldId id="297" r:id="rId16"/>
    <p:sldId id="298" r:id="rId17"/>
    <p:sldId id="300" r:id="rId18"/>
    <p:sldId id="301" r:id="rId19"/>
    <p:sldId id="302" r:id="rId20"/>
    <p:sldId id="303" r:id="rId21"/>
    <p:sldId id="304" r:id="rId22"/>
    <p:sldId id="3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4LVni4NZicwErV8pAv6Ng==" hashData="cvLVQBme0m19322tzfBRkbt4r3sHMoq0umjLMDwCsqsmYvrfZmZfuxWa1hmZhD4nM0wknG47egyw6zV/yrUvu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2" autoAdjust="0"/>
    <p:restoredTop sz="94660"/>
  </p:normalViewPr>
  <p:slideViewPr>
    <p:cSldViewPr snapToGrid="0">
      <p:cViewPr varScale="1">
        <p:scale>
          <a:sx n="118" d="100"/>
          <a:sy n="118" d="100"/>
        </p:scale>
        <p:origin x="328" y="7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ocmanager.pnld.co.uk/content/D165.htm"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docmanager.pnld.co.uk/content/S273.htm" TargetMode="External"/><Relationship Id="rId5" Type="http://schemas.openxmlformats.org/officeDocument/2006/relationships/hyperlink" Target="https://docmanager.pnld.co.uk/content/D2511.htm" TargetMode="External"/><Relationship Id="rId4" Type="http://schemas.openxmlformats.org/officeDocument/2006/relationships/hyperlink" Target="https://docmanager.pnld.co.uk/content/D1971.htm"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558794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8788" y="163513"/>
            <a:ext cx="3171825" cy="1784350"/>
          </a:xfrm>
        </p:spPr>
      </p:sp>
      <p:sp>
        <p:nvSpPr>
          <p:cNvPr id="3" name="Notes Placeholder 2"/>
          <p:cNvSpPr>
            <a:spLocks noGrp="1"/>
          </p:cNvSpPr>
          <p:nvPr>
            <p:ph type="body" idx="1"/>
          </p:nvPr>
        </p:nvSpPr>
        <p:spPr>
          <a:xfrm>
            <a:off x="674914" y="2201635"/>
            <a:ext cx="5486400" cy="6637565"/>
          </a:xfrm>
        </p:spPr>
        <p:txBody>
          <a:bodyPr/>
          <a:lstStyle/>
          <a:p>
            <a:pPr>
              <a:defRPr/>
            </a:pPr>
            <a:r>
              <a:rPr lang="en-GB" altLang="en-US" sz="1100" dirty="0">
                <a:latin typeface="Arial" charset="0"/>
                <a:ea typeface="ＭＳ Ｐゴシック" pitchFamily="34" charset="-128"/>
              </a:rPr>
              <a:t>Whether a person was driving or not at the relevant time was a question of fact, dependant on the degree and extent to which the person has control of the direction and movement of the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There must be evidence of these features.</a:t>
            </a:r>
          </a:p>
          <a:p>
            <a:pPr>
              <a:defRPr/>
            </a:pPr>
            <a:r>
              <a:rPr lang="en-GB" altLang="en-US" sz="1100" dirty="0">
                <a:latin typeface="Arial" charset="0"/>
                <a:ea typeface="ＭＳ Ｐゴシック" pitchFamily="34" charset="-128"/>
              </a:rPr>
              <a:t>Mere suspicion on the part of the officer is not sufficient to prove that a person was in fact ‘driving’.</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In addition, what a person was doing must fall within the ordinary meaning of the word ‘driving’</a:t>
            </a:r>
          </a:p>
          <a:p>
            <a:pPr>
              <a:defRPr/>
            </a:pPr>
            <a:r>
              <a:rPr lang="en-GB" altLang="en-US" sz="1100" dirty="0">
                <a:latin typeface="Arial" charset="0"/>
                <a:ea typeface="ＭＳ Ｐゴシック" pitchFamily="34" charset="-128"/>
              </a:rPr>
              <a:t>Other factors which will be considered by the Court will be: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The degree to which the person had control over the direction and movement of the vehicle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How long the defendant had control </a:t>
            </a:r>
          </a:p>
          <a:p>
            <a:pPr marL="287779" indent="-287779">
              <a:buFont typeface="Arial" panose="020B0604020202020204" pitchFamily="34" charset="0"/>
              <a:buChar char="•"/>
              <a:defRPr/>
            </a:pPr>
            <a:r>
              <a:rPr lang="en-GB" altLang="en-US" sz="1100" dirty="0">
                <a:latin typeface="Arial" charset="0"/>
                <a:ea typeface="ＭＳ Ｐゴシック" pitchFamily="34" charset="-128"/>
              </a:rPr>
              <a:t>Whether the person actually used the controls to direct the movement of the vehicle.</a:t>
            </a:r>
          </a:p>
          <a:p>
            <a:pPr>
              <a:defRPr/>
            </a:pPr>
            <a:r>
              <a:rPr lang="en-GB" altLang="en-US" sz="1100" dirty="0">
                <a:latin typeface="Arial" charset="0"/>
                <a:ea typeface="ＭＳ Ｐゴシック" pitchFamily="34" charset="-128"/>
              </a:rPr>
              <a:t>Applying these principles;</a:t>
            </a:r>
          </a:p>
          <a:p>
            <a:pPr marL="285750" indent="-285750">
              <a:buFont typeface="Arial" panose="020B0604020202020204" pitchFamily="34" charset="0"/>
              <a:buChar char="•"/>
              <a:defRPr/>
            </a:pPr>
            <a:r>
              <a:rPr lang="en-GB" altLang="en-US" sz="1100" dirty="0">
                <a:latin typeface="Arial" charset="0"/>
                <a:ea typeface="ＭＳ Ｐゴシック" pitchFamily="34" charset="-128"/>
              </a:rPr>
              <a:t>Pushing a car along while steering it has been held </a:t>
            </a:r>
            <a:r>
              <a:rPr lang="en-GB" altLang="en-US" sz="1100" b="1" dirty="0">
                <a:solidFill>
                  <a:srgbClr val="FF0000"/>
                </a:solidFill>
                <a:latin typeface="Arial" charset="0"/>
                <a:ea typeface="ＭＳ Ｐゴシック" pitchFamily="34" charset="-128"/>
              </a:rPr>
              <a:t>NOT</a:t>
            </a:r>
            <a:r>
              <a:rPr lang="en-GB" altLang="en-US" sz="1100" dirty="0">
                <a:latin typeface="Arial" charset="0"/>
                <a:ea typeface="ＭＳ Ｐゴシック" pitchFamily="34" charset="-128"/>
              </a:rPr>
              <a:t> to be driving as far as the law in England &amp; Wales is concerned (</a:t>
            </a:r>
            <a:r>
              <a:rPr lang="en-GB" altLang="en-US" sz="1100" i="1" dirty="0">
                <a:latin typeface="Arial" charset="0"/>
                <a:ea typeface="ＭＳ Ｐゴシック" pitchFamily="34" charset="-128"/>
              </a:rPr>
              <a:t>R v </a:t>
            </a:r>
            <a:r>
              <a:rPr lang="en-GB" altLang="en-US" sz="1100" i="1" dirty="0" err="1">
                <a:latin typeface="Arial" charset="0"/>
                <a:ea typeface="ＭＳ Ｐゴシック" pitchFamily="34" charset="-128"/>
              </a:rPr>
              <a:t>McDonagh</a:t>
            </a:r>
            <a:r>
              <a:rPr lang="en-GB" altLang="en-US" sz="1100" i="1" dirty="0">
                <a:latin typeface="Arial" charset="0"/>
                <a:ea typeface="ＭＳ Ｐゴシック" pitchFamily="34" charset="-128"/>
              </a:rPr>
              <a:t> (1974))</a:t>
            </a:r>
          </a:p>
          <a:p>
            <a:pPr marL="285750" indent="-285750">
              <a:buFont typeface="Arial" panose="020B0604020202020204" pitchFamily="34" charset="0"/>
              <a:buChar char="•"/>
              <a:defRPr/>
            </a:pPr>
            <a:r>
              <a:rPr lang="en-GB" altLang="en-US" sz="1100" dirty="0">
                <a:latin typeface="Arial" charset="0"/>
                <a:ea typeface="ＭＳ Ｐゴシック" pitchFamily="34" charset="-128"/>
              </a:rPr>
              <a:t>Kneeling on the driver’s seat of a car and releasing the handbrake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a:latin typeface="Arial" charset="0"/>
                <a:ea typeface="ＭＳ Ｐゴシック" pitchFamily="34" charset="-128"/>
              </a:rPr>
              <a:t>Rowan v Chief Cons Merseyside 1985)</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person sitting in the driver’s seat of a car with the engine running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err="1">
                <a:latin typeface="Arial" charset="0"/>
                <a:ea typeface="ＭＳ Ｐゴシック" pitchFamily="34" charset="-128"/>
              </a:rPr>
              <a:t>Planton</a:t>
            </a:r>
            <a:r>
              <a:rPr lang="en-GB" altLang="en-US" sz="1100" i="1" dirty="0">
                <a:latin typeface="Arial" charset="0"/>
                <a:ea typeface="ＭＳ Ｐゴシック" pitchFamily="34" charset="-128"/>
              </a:rPr>
              <a:t> v DPP 2002)</a:t>
            </a: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Road Traffic law, motor cycles are ‘driven’ as opposed to ‘ridden’</a:t>
            </a:r>
          </a:p>
          <a:p>
            <a:pPr marL="285750" indent="-285750">
              <a:buFont typeface="Arial" panose="020B0604020202020204" pitchFamily="34" charset="0"/>
              <a:buChar char="•"/>
              <a:defRPr/>
            </a:pPr>
            <a:r>
              <a:rPr lang="en-GB" altLang="en-US" sz="1100" dirty="0">
                <a:latin typeface="Arial" charset="0"/>
                <a:ea typeface="ＭＳ Ｐゴシック" pitchFamily="34" charset="-128"/>
              </a:rPr>
              <a:t>Straddling a motorcycle and ‘pedalling’ it along with the feet </a:t>
            </a:r>
            <a:r>
              <a:rPr lang="en-GB" altLang="en-US" sz="1100" b="1" dirty="0">
                <a:solidFill>
                  <a:srgbClr val="0033CC"/>
                </a:solidFill>
                <a:latin typeface="Arial" charset="0"/>
                <a:ea typeface="ＭＳ Ｐゴシック" pitchFamily="34" charset="-128"/>
              </a:rPr>
              <a:t>CAN</a:t>
            </a:r>
            <a:r>
              <a:rPr lang="en-GB" altLang="en-US" sz="1100" dirty="0">
                <a:latin typeface="Arial" charset="0"/>
                <a:ea typeface="ＭＳ Ｐゴシック" pitchFamily="34" charset="-128"/>
              </a:rPr>
              <a:t> amount to driving </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It is possible for more than one person to be the ‘driver’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Where one person sits in the driving seat while another reaches across and operates the steering wheel, both can be ‘drivers’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learner driver and his or her instructor may both be the drivers of a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many road traffic offences, the person who takes out the vehicle remains the driver of it until they have finished that journey. If the vehicle has been stationary and has been for some time, a person may still be the driver of it if they have not completed the journey.</a:t>
            </a:r>
          </a:p>
          <a:p>
            <a:pPr>
              <a:defRPr/>
            </a:pPr>
            <a:r>
              <a:rPr lang="en-GB" altLang="en-US" sz="1100" dirty="0">
                <a:latin typeface="Arial" charset="0"/>
                <a:ea typeface="ＭＳ Ｐゴシック" pitchFamily="34" charset="-128"/>
              </a:rPr>
              <a:t>This is particularly relevant in the light of offences using mobile phones as simply pulling over to the side of the road can still amount to driving.</a:t>
            </a:r>
          </a:p>
          <a:p>
            <a:pPr>
              <a:defRPr/>
            </a:pPr>
            <a:endParaRPr lang="en-GB" altLang="en-US" sz="1100" dirty="0">
              <a:latin typeface="Arial" charset="0"/>
              <a:ea typeface="ＭＳ Ｐゴシック" pitchFamily="34" charset="-128"/>
            </a:endParaRPr>
          </a:p>
          <a:p>
            <a:pPr>
              <a:defRPr/>
            </a:pPr>
            <a:endParaRPr lang="en-GB" altLang="en-US" sz="1100" dirty="0">
              <a:latin typeface="Arial" charset="0"/>
              <a:ea typeface="ＭＳ Ｐゴシック"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43989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smtClean="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smtClean="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36763" y="141288"/>
            <a:ext cx="2806700" cy="1577975"/>
          </a:xfrm>
        </p:spPr>
      </p:sp>
      <p:sp>
        <p:nvSpPr>
          <p:cNvPr id="3" name="Notes Placeholder 2"/>
          <p:cNvSpPr>
            <a:spLocks noGrp="1"/>
          </p:cNvSpPr>
          <p:nvPr>
            <p:ph type="body" idx="1"/>
          </p:nvPr>
        </p:nvSpPr>
        <p:spPr>
          <a:xfrm>
            <a:off x="805543" y="1940378"/>
            <a:ext cx="5486400" cy="6844393"/>
          </a:xfrm>
        </p:spPr>
        <p:txBody>
          <a:bodyPr/>
          <a:lstStyle/>
          <a:p>
            <a:r>
              <a:rPr lang="en-US" altLang="en-US" b="1" dirty="0">
                <a:solidFill>
                  <a:srgbClr val="FF0000"/>
                </a:solidFill>
              </a:rPr>
              <a:t>Highway</a:t>
            </a:r>
            <a:r>
              <a:rPr lang="en-US" altLang="en-US" b="1" dirty="0"/>
              <a:t> – </a:t>
            </a:r>
            <a:r>
              <a:rPr lang="en-US" altLang="en-US" b="1" dirty="0" smtClean="0">
                <a:solidFill>
                  <a:srgbClr val="0000FF"/>
                </a:solidFill>
              </a:rPr>
              <a:t>(Sec.328 </a:t>
            </a:r>
            <a:r>
              <a:rPr lang="en-US" altLang="en-US" b="1" dirty="0">
                <a:solidFill>
                  <a:srgbClr val="0000FF"/>
                </a:solidFill>
              </a:rPr>
              <a:t>of the Highway Act 1980) </a:t>
            </a:r>
            <a:r>
              <a:rPr lang="en-US" altLang="en-US" dirty="0"/>
              <a:t>– The whole or a part of a highway other than a ferry or waterway. Where a highway passes over a bridge or through a tunnel, that bridge or tunnel is to be taken for the purposes of the Act to be a part of the highway. </a:t>
            </a:r>
            <a:endParaRPr lang="en-GB" altLang="en-US" dirty="0"/>
          </a:p>
          <a:p>
            <a:r>
              <a:rPr lang="en-GB" altLang="en-US" dirty="0"/>
              <a:t>The general legal definition deals with right of use not the form of construction; this is distinct from e.g. the popular use of the word in the US. A highway is defined in English common law by a number of similarly-worded definitions such as "a way over which all members of the public have the right to pass and repass without hindrance" usually accompanied by "at all times"; ownership of the ground is for most purposes irrelevant thus the term encompasses all such ways from the widest trunk roads in public ownership to the narrowest footpath providing unlimited pedestrian access over private land.</a:t>
            </a:r>
          </a:p>
          <a:p>
            <a:r>
              <a:rPr lang="en-GB" altLang="en-US" dirty="0"/>
              <a:t>A highway might be open to all forms of lawful land traffic (i.e. vehicular, horse, pedestrian) or limited to specific types of traffic or combinations of types of traffic; usually a highway available to vehicles is available to foot or horse traffic, a highway available to horse traffic is available to pedestrians but exceptions can apply usually in the form of a highway only being available to vehicles or subdivided into dedicated parallel sections for different users.</a:t>
            </a:r>
          </a:p>
          <a:p>
            <a:r>
              <a:rPr lang="en-GB" altLang="en-US" dirty="0"/>
              <a:t>A highway can share ground with a private right of way for which full use is not available to the general public as often will be the case with farm roads which the owner may use for any purpose but for which the general public only has a right of use on foot or horseback. The status of </a:t>
            </a:r>
            <a:r>
              <a:rPr lang="en-GB" altLang="en-US" i="1" dirty="0"/>
              <a:t>highway</a:t>
            </a:r>
            <a:r>
              <a:rPr lang="en-GB" altLang="en-US" dirty="0"/>
              <a:t> on most older roads has been gained by established public use while newer roads are typically </a:t>
            </a:r>
            <a:r>
              <a:rPr lang="en-GB" altLang="en-US" i="1" dirty="0"/>
              <a:t>dedicated</a:t>
            </a:r>
            <a:r>
              <a:rPr lang="en-GB" altLang="en-US" dirty="0"/>
              <a:t> as highways from the time they are adopted (taken into the care and control of a council or other public authority). In England and Wales, a public highway is also known as "</a:t>
            </a:r>
            <a:r>
              <a:rPr lang="en-GB" altLang="en-US" i="1" dirty="0"/>
              <a:t>The Queen's Highway</a:t>
            </a:r>
            <a:r>
              <a:rPr lang="en-GB" altLang="en-US" dirty="0"/>
              <a:t>".</a:t>
            </a:r>
          </a:p>
          <a:p>
            <a:r>
              <a:rPr lang="en-GB" altLang="en-US" dirty="0"/>
              <a:t>The core definition of a highway is modified in various legislation for a number of purposes but only for the specific matters dealt with in each such piece of legislation. This is typically in the case of bridges, tunnels and other structures whose ownership, mode of use or availability would otherwise exclude them from the general definition of a highway, examples in recent years are commonly toll bridges and tunnels which have the definition of </a:t>
            </a:r>
            <a:r>
              <a:rPr lang="en-GB" altLang="en-US" i="1" dirty="0"/>
              <a:t>highway</a:t>
            </a:r>
            <a:r>
              <a:rPr lang="en-GB" altLang="en-US" dirty="0"/>
              <a:t> imposed upon them (in a legal order applying only to the individual structure) to allow application of most traffic laws to those using them but without causing all of the general obligations or rights of use otherwise applicable to a highway</a:t>
            </a:r>
          </a:p>
          <a:p>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156262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2094622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smtClean="0">
                <a:solidFill>
                  <a:srgbClr val="0000FF"/>
                </a:solidFill>
              </a:rPr>
              <a:t>(Sec.108 </a:t>
            </a:r>
            <a:r>
              <a:rPr lang="en-US" altLang="en-US" b="1" dirty="0">
                <a:solidFill>
                  <a:srgbClr val="0000FF"/>
                </a:solidFill>
              </a:rPr>
              <a:t>(1)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295109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smtClean="0">
                <a:solidFill>
                  <a:srgbClr val="0000FF"/>
                </a:solidFill>
              </a:rPr>
              <a:t>(Sec.108 </a:t>
            </a:r>
            <a:r>
              <a:rPr lang="en-US" altLang="en-US" b="1" dirty="0">
                <a:solidFill>
                  <a:srgbClr val="0000FF"/>
                </a:solidFill>
              </a:rPr>
              <a:t>(1)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368169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smtClean="0">
                <a:solidFill>
                  <a:srgbClr val="FF0000"/>
                </a:solidFill>
              </a:rPr>
              <a:t>Moped </a:t>
            </a:r>
            <a:r>
              <a:rPr lang="en-US" altLang="en-US" b="1" dirty="0" smtClean="0"/>
              <a:t>– </a:t>
            </a:r>
            <a:r>
              <a:rPr lang="en-US" altLang="en-US" b="1" dirty="0" smtClean="0">
                <a:solidFill>
                  <a:srgbClr val="0000FF"/>
                </a:solidFill>
              </a:rPr>
              <a:t>Sec.108 (1) RTA 1988 </a:t>
            </a:r>
            <a:r>
              <a:rPr lang="en-US" altLang="en-US" dirty="0" smtClean="0"/>
              <a:t>– </a:t>
            </a:r>
            <a:r>
              <a:rPr lang="en-GB" altLang="en-US" dirty="0"/>
              <a:t>means a motor vehicle which has fewer than four wheels and:</a:t>
            </a:r>
          </a:p>
          <a:p>
            <a:r>
              <a:rPr lang="en-GB" altLang="en-US" dirty="0"/>
              <a:t>(a) in the case of a vehicle the first use (as defined in regulations made for the purpose of section 97(3)(d) (grant of driving licences) of which occurred before 1st August 1977, has a cylinder capacity not exceeding 50 cubic </a:t>
            </a:r>
            <a:r>
              <a:rPr lang="en-GB" altLang="en-US" dirty="0" err="1"/>
              <a:t>cms</a:t>
            </a:r>
            <a:r>
              <a:rPr lang="en-GB" altLang="en-US" dirty="0"/>
              <a:t> and is equipped with pedals by means of which the vehicle is capable of being propelled, and</a:t>
            </a:r>
            <a:br>
              <a:rPr lang="en-GB" altLang="en-US" dirty="0"/>
            </a:br>
            <a:r>
              <a:rPr lang="en-GB" altLang="en-US" dirty="0"/>
              <a:t>(b) in any other case, has a maximum design speed not exceeding 50 kilometres per hour and, if propelled by an internal combustion engine, has a cylinder capacity not exceeding 50 cubic </a:t>
            </a:r>
            <a:r>
              <a:rPr lang="en-GB" altLang="en-US" dirty="0" err="1"/>
              <a:t>cms</a:t>
            </a:r>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292095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smtClean="0"/>
          </a:p>
          <a:p>
            <a:pPr>
              <a:lnSpc>
                <a:spcPct val="80000"/>
              </a:lnSpc>
              <a:buClr>
                <a:srgbClr val="FF00FF"/>
              </a:buClr>
            </a:pPr>
            <a:r>
              <a:rPr lang="en-US" altLang="en-US" dirty="0" smtClean="0"/>
              <a:t>Mechanically </a:t>
            </a:r>
            <a:r>
              <a:rPr lang="en-US" altLang="en-US" dirty="0"/>
              <a:t>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smtClean="0">
                <a:solidFill>
                  <a:srgbClr val="FF0000"/>
                </a:solidFill>
              </a:rPr>
              <a:t>Heavy motor car - </a:t>
            </a:r>
            <a:r>
              <a:rPr lang="en-US" b="1" dirty="0" smtClean="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45612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smtClean="0"/>
          </a:p>
          <a:p>
            <a:pPr>
              <a:lnSpc>
                <a:spcPct val="80000"/>
              </a:lnSpc>
              <a:buClr>
                <a:srgbClr val="FF00FF"/>
              </a:buClr>
            </a:pPr>
            <a:r>
              <a:rPr lang="en-US" altLang="en-US" dirty="0" smtClean="0"/>
              <a:t>Mechanically </a:t>
            </a:r>
            <a:r>
              <a:rPr lang="en-US" altLang="en-US" dirty="0"/>
              <a:t>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smtClean="0">
                <a:solidFill>
                  <a:srgbClr val="FF0000"/>
                </a:solidFill>
              </a:rPr>
              <a:t>Heavy motor car - </a:t>
            </a:r>
            <a:r>
              <a:rPr lang="en-US" b="1" dirty="0" smtClean="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943230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6310992"/>
          </a:xfrm>
        </p:spPr>
        <p:txBody>
          <a:bodyPr/>
          <a:lstStyle/>
          <a:p>
            <a:pPr>
              <a:lnSpc>
                <a:spcPct val="80000"/>
              </a:lnSpc>
            </a:pPr>
            <a:r>
              <a:rPr lang="en-US" b="1" dirty="0" smtClean="0">
                <a:solidFill>
                  <a:srgbClr val="FF0000"/>
                </a:solidFill>
              </a:rPr>
              <a:t>Small Goods vehicle – </a:t>
            </a:r>
            <a:r>
              <a:rPr lang="en-US" b="1" dirty="0" smtClean="0">
                <a:solidFill>
                  <a:srgbClr val="0000FF"/>
                </a:solidFill>
              </a:rPr>
              <a:t>Schedule 1 Goods vehicles (Licensing of Operators) Act 1995</a:t>
            </a:r>
          </a:p>
          <a:p>
            <a:r>
              <a:rPr lang="en-GB" b="1" dirty="0"/>
              <a:t>Schedule 1</a:t>
            </a:r>
            <a:br>
              <a:rPr lang="en-GB" b="1" dirty="0"/>
            </a:br>
            <a:r>
              <a:rPr lang="en-GB" b="1" dirty="0"/>
              <a:t>Meaning of Small Goods Vehicle</a:t>
            </a:r>
            <a:endParaRPr lang="en-GB" dirty="0"/>
          </a:p>
          <a:p>
            <a:r>
              <a:rPr lang="en-GB" dirty="0" smtClean="0"/>
              <a:t>1A </a:t>
            </a:r>
            <a:r>
              <a:rPr lang="en-GB" dirty="0"/>
              <a:t>A </a:t>
            </a:r>
            <a:r>
              <a:rPr lang="en-GB" dirty="0">
                <a:hlinkClick r:id="rId3"/>
              </a:rPr>
              <a:t>goods vehicle</a:t>
            </a:r>
            <a:r>
              <a:rPr lang="en-GB" dirty="0"/>
              <a:t> falls within this paragraph if the vehicle, or a </a:t>
            </a:r>
            <a:r>
              <a:rPr lang="en-GB" dirty="0">
                <a:hlinkClick r:id="rId4"/>
              </a:rPr>
              <a:t>vehicle combination</a:t>
            </a:r>
            <a:r>
              <a:rPr lang="en-GB" dirty="0"/>
              <a:t> including the vehicle, has a permissible laden mass not exceeding 3.5 tonnes;</a:t>
            </a:r>
          </a:p>
          <a:p>
            <a:r>
              <a:rPr lang="en-GB" dirty="0"/>
              <a:t>2 A goods vehicle falls within this paragraph if it does not form part of a vehicle combination and -</a:t>
            </a:r>
          </a:p>
          <a:p>
            <a:r>
              <a:rPr lang="en-GB" dirty="0"/>
              <a:t>(a) has a relevant plated weight not exceeding 3.5 tonnes, or</a:t>
            </a:r>
            <a:br>
              <a:rPr lang="en-GB" dirty="0"/>
            </a:br>
            <a:r>
              <a:rPr lang="en-GB" dirty="0"/>
              <a:t>(b) if it does not have a relevant plated weight, has an </a:t>
            </a:r>
            <a:r>
              <a:rPr lang="en-GB" dirty="0" err="1">
                <a:hlinkClick r:id="rId5"/>
              </a:rPr>
              <a:t>unladen</a:t>
            </a:r>
            <a:r>
              <a:rPr lang="en-GB" dirty="0">
                <a:hlinkClick r:id="rId5"/>
              </a:rPr>
              <a:t> weight</a:t>
            </a:r>
            <a:r>
              <a:rPr lang="en-GB" dirty="0"/>
              <a:t> not exceeding 1525 kilograms.</a:t>
            </a:r>
          </a:p>
          <a:p>
            <a:r>
              <a:rPr lang="en-GB" dirty="0"/>
              <a:t>3(1) A goods vehicle falls within this paragraph if it forms part of a vehicle combination, other than an </a:t>
            </a:r>
            <a:r>
              <a:rPr lang="en-GB" dirty="0">
                <a:hlinkClick r:id="rId4"/>
              </a:rPr>
              <a:t>articulated combination</a:t>
            </a:r>
            <a:r>
              <a:rPr lang="en-GB" dirty="0"/>
              <a:t>, and the combination is such that -</a:t>
            </a:r>
          </a:p>
          <a:p>
            <a:r>
              <a:rPr lang="en-GB" dirty="0"/>
              <a:t>(a) in a case where all the vehicles comprised in it, or all of those vehicles except any small trailer, have relevant plated weights, the aggregate of the relevant plated weights of those vehicles, exclusive of any such trailer, does not exceed 3.5 tonnes, or</a:t>
            </a:r>
            <a:br>
              <a:rPr lang="en-GB" dirty="0"/>
            </a:br>
            <a:r>
              <a:rPr lang="en-GB" dirty="0"/>
              <a:t>(b) in any other case, the aggregate of the </a:t>
            </a:r>
            <a:r>
              <a:rPr lang="en-GB" dirty="0" err="1"/>
              <a:t>unladen</a:t>
            </a:r>
            <a:r>
              <a:rPr lang="en-GB" dirty="0"/>
              <a:t> weights of the vehicles comprised in the combination, exclusive of any small trailer, does not exceed 1525 kilograms.</a:t>
            </a:r>
          </a:p>
          <a:p>
            <a:r>
              <a:rPr lang="en-GB" dirty="0"/>
              <a:t>3(2) In this paragraph </a:t>
            </a:r>
            <a:r>
              <a:rPr lang="en-GB" b="1" dirty="0"/>
              <a:t>small trailer</a:t>
            </a:r>
            <a:r>
              <a:rPr lang="en-GB" dirty="0"/>
              <a:t> means a trailer having an </a:t>
            </a:r>
            <a:r>
              <a:rPr lang="en-GB" dirty="0" err="1"/>
              <a:t>unladen</a:t>
            </a:r>
            <a:r>
              <a:rPr lang="en-GB" dirty="0"/>
              <a:t> weight not exceeding 1020 kilograms.</a:t>
            </a:r>
          </a:p>
          <a:p>
            <a:r>
              <a:rPr lang="en-GB" dirty="0"/>
              <a:t>4 A goods vehicle falls within this paragraph if it forms part of an articulated combination which is such that -</a:t>
            </a:r>
          </a:p>
          <a:p>
            <a:r>
              <a:rPr lang="en-GB" dirty="0"/>
              <a:t>(a) in a case where the trailer comprised in the combination has a relevant plated weight, the aggregate of -</a:t>
            </a:r>
          </a:p>
          <a:p>
            <a:r>
              <a:rPr lang="en-GB" dirty="0"/>
              <a:t>(</a:t>
            </a:r>
            <a:r>
              <a:rPr lang="en-GB" dirty="0" err="1"/>
              <a:t>i</a:t>
            </a:r>
            <a:r>
              <a:rPr lang="en-GB" dirty="0"/>
              <a:t>) the </a:t>
            </a:r>
            <a:r>
              <a:rPr lang="en-GB" dirty="0" err="1"/>
              <a:t>unladen</a:t>
            </a:r>
            <a:r>
              <a:rPr lang="en-GB" dirty="0"/>
              <a:t> weight of the motor vehicle comprised in the combination, and</a:t>
            </a:r>
            <a:br>
              <a:rPr lang="en-GB" dirty="0"/>
            </a:br>
            <a:r>
              <a:rPr lang="en-GB" dirty="0"/>
              <a:t>(ii) the relevant plated weight of that trailer,</a:t>
            </a:r>
          </a:p>
          <a:p>
            <a:r>
              <a:rPr lang="en-GB" dirty="0"/>
              <a:t>does not exceed 3.5 tonnes, or</a:t>
            </a:r>
          </a:p>
          <a:p>
            <a:r>
              <a:rPr lang="en-GB" dirty="0"/>
              <a:t>(b) in any other case, the aggregate of the </a:t>
            </a:r>
            <a:r>
              <a:rPr lang="en-GB" dirty="0" err="1"/>
              <a:t>unladen</a:t>
            </a:r>
            <a:r>
              <a:rPr lang="en-GB" dirty="0"/>
              <a:t> weights of the motor vehicle and the trailer comprised in the combination does not exceed 1525 kilograms.</a:t>
            </a:r>
          </a:p>
          <a:p>
            <a:r>
              <a:rPr lang="en-GB" dirty="0"/>
              <a:t>5 In any provision of paragraphs 2 to 4 </a:t>
            </a:r>
            <a:r>
              <a:rPr lang="en-GB" b="1" dirty="0"/>
              <a:t>relevant plated weight</a:t>
            </a:r>
            <a:r>
              <a:rPr lang="en-GB" dirty="0"/>
              <a:t> means a plated weight of the description specified in relation to that provision by regulations.</a:t>
            </a:r>
          </a:p>
          <a:p>
            <a:r>
              <a:rPr lang="en-GB" b="1" dirty="0"/>
              <a:t>Note</a:t>
            </a:r>
            <a:br>
              <a:rPr lang="en-GB" b="1" dirty="0"/>
            </a:br>
            <a:r>
              <a:rPr lang="en-GB" i="1" dirty="0"/>
              <a:t>The regulations presently referred to in paragraph 5 are presently the </a:t>
            </a:r>
            <a:r>
              <a:rPr lang="en-GB" i="1" dirty="0">
                <a:hlinkClick r:id="rId6"/>
              </a:rPr>
              <a:t>Goods Vehicles (Plating and Testing) Regulations 1988</a:t>
            </a:r>
            <a:r>
              <a:rPr lang="en-GB" i="1" dirty="0"/>
              <a:t>.</a:t>
            </a:r>
            <a:endParaRPr lang="en-GB" dirty="0"/>
          </a:p>
          <a:p>
            <a:pPr>
              <a:lnSpc>
                <a:spcPct val="80000"/>
              </a:lnSpc>
            </a:pPr>
            <a:endParaRPr lang="en-US" b="1" dirty="0" smtClean="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3174544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GB" altLang="en-US" b="1" dirty="0">
                <a:solidFill>
                  <a:srgbClr val="FF0000"/>
                </a:solidFill>
              </a:rPr>
              <a:t>Passenger </a:t>
            </a:r>
            <a:r>
              <a:rPr lang="en-GB" altLang="en-US" b="1" dirty="0" smtClean="0">
                <a:solidFill>
                  <a:srgbClr val="FF0000"/>
                </a:solidFill>
              </a:rPr>
              <a:t>Vehicle – </a:t>
            </a:r>
            <a:r>
              <a:rPr lang="en-GB" altLang="en-US" dirty="0" smtClean="0"/>
              <a:t>A vehicle constructed solely for the carriage of passengers and their effects</a:t>
            </a:r>
          </a:p>
          <a:p>
            <a:pPr>
              <a:lnSpc>
                <a:spcPct val="80000"/>
              </a:lnSpc>
            </a:pPr>
            <a:endParaRPr lang="en-GB" dirty="0">
              <a:solidFill>
                <a:srgbClr val="FF0000"/>
              </a:solidFill>
            </a:endParaRPr>
          </a:p>
          <a:p>
            <a:pPr>
              <a:lnSpc>
                <a:spcPct val="80000"/>
              </a:lnSpc>
            </a:pPr>
            <a:r>
              <a:rPr lang="en-GB" b="1" dirty="0" smtClean="0">
                <a:solidFill>
                  <a:srgbClr val="FF0000"/>
                </a:solidFill>
              </a:rPr>
              <a:t>Minibus </a:t>
            </a:r>
            <a:r>
              <a:rPr lang="en-GB" dirty="0" smtClean="0">
                <a:solidFill>
                  <a:srgbClr val="FF0000"/>
                </a:solidFill>
              </a:rPr>
              <a:t>- </a:t>
            </a:r>
            <a:r>
              <a:rPr lang="en-US" altLang="en-US" dirty="0"/>
              <a:t>A motor vehicle which is constructed or adapted to carry more than 8 but not more than 16 seated passengers in addition to the driver.</a:t>
            </a:r>
            <a:br>
              <a:rPr lang="en-US" altLang="en-US" dirty="0"/>
            </a:br>
            <a:endParaRPr lang="en-US" altLang="en-US" dirty="0"/>
          </a:p>
          <a:p>
            <a:pPr>
              <a:lnSpc>
                <a:spcPct val="80000"/>
              </a:lnSpc>
            </a:pPr>
            <a:r>
              <a:rPr lang="en-US" altLang="en-US" b="1" dirty="0" smtClean="0">
                <a:solidFill>
                  <a:srgbClr val="FF0000"/>
                </a:solidFill>
              </a:rPr>
              <a:t>Large Bus - </a:t>
            </a:r>
            <a:r>
              <a:rPr lang="en-US" altLang="en-US" dirty="0"/>
              <a:t>A vehicle constructed or adapted to carry more than 16 seated passengers in addition to the driver.</a:t>
            </a:r>
            <a:br>
              <a:rPr lang="en-US" altLang="en-US" dirty="0"/>
            </a:br>
            <a:endParaRPr lang="en-US" altLang="en-US" dirty="0"/>
          </a:p>
          <a:p>
            <a:pPr>
              <a:lnSpc>
                <a:spcPct val="80000"/>
              </a:lnSpc>
            </a:pPr>
            <a:r>
              <a:rPr lang="en-US" altLang="en-US" b="1" dirty="0">
                <a:solidFill>
                  <a:srgbClr val="FF0000"/>
                </a:solidFill>
              </a:rPr>
              <a:t>Hackney </a:t>
            </a:r>
            <a:r>
              <a:rPr lang="en-US" altLang="en-US" b="1" dirty="0" smtClean="0">
                <a:solidFill>
                  <a:srgbClr val="FF0000"/>
                </a:solidFill>
              </a:rPr>
              <a:t>Carriage - </a:t>
            </a:r>
            <a:r>
              <a:rPr lang="en-US" altLang="en-US" dirty="0">
                <a:cs typeface="Tahoma" panose="020B0604030504040204" pitchFamily="34" charset="0"/>
              </a:rPr>
              <a:t>UK regulations define a hackney carriage as a taxicab allowed to ply the streets looking for passengers to pick up, as opposed to private hire vehicles (sometimes called minicabs), which may pick up only passengers who have previously booked or who visit the taxi operator's office.</a:t>
            </a:r>
            <a:endParaRPr lang="en-US" altLang="en-US" dirty="0"/>
          </a:p>
          <a:p>
            <a:pPr>
              <a:lnSpc>
                <a:spcPct val="80000"/>
              </a:lnSpc>
            </a:pPr>
            <a:endParaRPr lang="en-GB" dirty="0" smtClean="0"/>
          </a:p>
          <a:p>
            <a:pPr>
              <a:lnSpc>
                <a:spcPct val="80000"/>
              </a:lnSpc>
            </a:pPr>
            <a:r>
              <a:rPr lang="en-US" altLang="en-US" b="1" dirty="0" smtClean="0">
                <a:solidFill>
                  <a:srgbClr val="FF0000"/>
                </a:solidFill>
              </a:rPr>
              <a:t>Invalid Carriage - </a:t>
            </a:r>
            <a:r>
              <a:rPr lang="en-US" altLang="en-US" dirty="0"/>
              <a:t>Means a mechanically propelled vehicle of which the weight </a:t>
            </a:r>
            <a:r>
              <a:rPr lang="en-US" altLang="en-US" dirty="0" err="1"/>
              <a:t>unladen</a:t>
            </a:r>
            <a:r>
              <a:rPr lang="en-US" altLang="en-US" dirty="0"/>
              <a:t> does not exceed 254 kilograms and which is specially designed and constructed, and not merely adapted, for the use of a person suffering from some physical defect or disability and is used solely by such a person.</a:t>
            </a:r>
            <a:br>
              <a:rPr lang="en-US" altLang="en-US" dirty="0"/>
            </a:br>
            <a:r>
              <a:rPr lang="en-US" altLang="en-US" dirty="0"/>
              <a:t/>
            </a:r>
            <a:br>
              <a:rPr lang="en-US" altLang="en-US" dirty="0"/>
            </a:br>
            <a:endParaRPr lang="en-US" altLang="en-US" dirty="0"/>
          </a:p>
          <a:p>
            <a:pPr>
              <a:lnSpc>
                <a:spcPct val="80000"/>
              </a:lnSpc>
            </a:pPr>
            <a:r>
              <a:rPr lang="en-US" altLang="en-US" dirty="0">
                <a:solidFill>
                  <a:srgbClr val="FF0000"/>
                </a:solidFill>
                <a:latin typeface="Comic Sans MS" panose="030F0702030302020204" pitchFamily="66" charset="0"/>
              </a:rPr>
              <a:t/>
            </a: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976646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GB" altLang="en-US" b="1" dirty="0">
                <a:solidFill>
                  <a:srgbClr val="FF0000"/>
                </a:solidFill>
              </a:rPr>
              <a:t>Passenger </a:t>
            </a:r>
            <a:r>
              <a:rPr lang="en-GB" altLang="en-US" b="1" dirty="0" smtClean="0">
                <a:solidFill>
                  <a:srgbClr val="FF0000"/>
                </a:solidFill>
              </a:rPr>
              <a:t>Vehicle – </a:t>
            </a:r>
            <a:r>
              <a:rPr lang="en-GB" altLang="en-US" dirty="0" smtClean="0"/>
              <a:t>A vehicle constructed solely for the carriage of passengers and their effects</a:t>
            </a:r>
          </a:p>
          <a:p>
            <a:pPr>
              <a:lnSpc>
                <a:spcPct val="80000"/>
              </a:lnSpc>
            </a:pPr>
            <a:endParaRPr lang="en-GB" dirty="0">
              <a:solidFill>
                <a:srgbClr val="FF0000"/>
              </a:solidFill>
            </a:endParaRPr>
          </a:p>
          <a:p>
            <a:pPr>
              <a:lnSpc>
                <a:spcPct val="80000"/>
              </a:lnSpc>
            </a:pPr>
            <a:r>
              <a:rPr lang="en-GB" b="1" dirty="0" smtClean="0">
                <a:solidFill>
                  <a:srgbClr val="FF0000"/>
                </a:solidFill>
              </a:rPr>
              <a:t>Minibus </a:t>
            </a:r>
            <a:r>
              <a:rPr lang="en-GB" dirty="0" smtClean="0">
                <a:solidFill>
                  <a:srgbClr val="FF0000"/>
                </a:solidFill>
              </a:rPr>
              <a:t>- </a:t>
            </a:r>
            <a:r>
              <a:rPr lang="en-US" altLang="en-US" dirty="0"/>
              <a:t>A motor vehicle which is constructed or adapted to carry more than 8 but not more than 16 seated passengers in addition to the driver.</a:t>
            </a:r>
            <a:br>
              <a:rPr lang="en-US" altLang="en-US" dirty="0"/>
            </a:br>
            <a:endParaRPr lang="en-US" altLang="en-US" dirty="0"/>
          </a:p>
          <a:p>
            <a:pPr>
              <a:lnSpc>
                <a:spcPct val="80000"/>
              </a:lnSpc>
            </a:pPr>
            <a:r>
              <a:rPr lang="en-US" altLang="en-US" b="1" dirty="0" smtClean="0">
                <a:solidFill>
                  <a:srgbClr val="FF0000"/>
                </a:solidFill>
              </a:rPr>
              <a:t>Large Bus - </a:t>
            </a:r>
            <a:r>
              <a:rPr lang="en-US" altLang="en-US" dirty="0"/>
              <a:t>A vehicle constructed or adapted to carry more than 16 seated passengers in addition to the driver.</a:t>
            </a:r>
            <a:br>
              <a:rPr lang="en-US" altLang="en-US" dirty="0"/>
            </a:br>
            <a:endParaRPr lang="en-US" altLang="en-US" dirty="0"/>
          </a:p>
          <a:p>
            <a:pPr>
              <a:lnSpc>
                <a:spcPct val="80000"/>
              </a:lnSpc>
            </a:pPr>
            <a:r>
              <a:rPr lang="en-US" altLang="en-US" b="1" dirty="0">
                <a:solidFill>
                  <a:srgbClr val="FF0000"/>
                </a:solidFill>
              </a:rPr>
              <a:t>Hackney </a:t>
            </a:r>
            <a:r>
              <a:rPr lang="en-US" altLang="en-US" b="1" dirty="0" smtClean="0">
                <a:solidFill>
                  <a:srgbClr val="FF0000"/>
                </a:solidFill>
              </a:rPr>
              <a:t>Carriage - </a:t>
            </a:r>
            <a:r>
              <a:rPr lang="en-US" altLang="en-US" dirty="0">
                <a:cs typeface="Tahoma" panose="020B0604030504040204" pitchFamily="34" charset="0"/>
              </a:rPr>
              <a:t>UK regulations define a hackney carriage as a taxicab allowed to ply the streets looking for passengers to pick up, as opposed to private hire vehicles (sometimes called minicabs), which may pick up only passengers who have previously booked or who visit the taxi operator's office.</a:t>
            </a:r>
            <a:endParaRPr lang="en-US" altLang="en-US" dirty="0"/>
          </a:p>
          <a:p>
            <a:pPr>
              <a:lnSpc>
                <a:spcPct val="80000"/>
              </a:lnSpc>
            </a:pPr>
            <a:endParaRPr lang="en-GB" dirty="0" smtClean="0"/>
          </a:p>
          <a:p>
            <a:pPr>
              <a:lnSpc>
                <a:spcPct val="80000"/>
              </a:lnSpc>
            </a:pPr>
            <a:r>
              <a:rPr lang="en-US" altLang="en-US" b="1" dirty="0" smtClean="0">
                <a:solidFill>
                  <a:srgbClr val="FF0000"/>
                </a:solidFill>
              </a:rPr>
              <a:t>Invalid Carriage - </a:t>
            </a:r>
            <a:r>
              <a:rPr lang="en-US" altLang="en-US" dirty="0"/>
              <a:t>Means a mechanically propelled vehicle of which the weight </a:t>
            </a:r>
            <a:r>
              <a:rPr lang="en-US" altLang="en-US" dirty="0" err="1"/>
              <a:t>unladen</a:t>
            </a:r>
            <a:r>
              <a:rPr lang="en-US" altLang="en-US" dirty="0"/>
              <a:t> does not exceed 254 kilograms and which is specially designed and constructed, and not merely adapted, for the use of a person suffering from some physical defect or disability and is used solely by such a person.</a:t>
            </a:r>
            <a:br>
              <a:rPr lang="en-US" altLang="en-US" dirty="0"/>
            </a:br>
            <a:r>
              <a:rPr lang="en-US" altLang="en-US" dirty="0"/>
              <a:t/>
            </a:r>
            <a:br>
              <a:rPr lang="en-US" altLang="en-US" dirty="0"/>
            </a:br>
            <a:endParaRPr lang="en-US" altLang="en-US" dirty="0"/>
          </a:p>
          <a:p>
            <a:pPr>
              <a:lnSpc>
                <a:spcPct val="80000"/>
              </a:lnSpc>
            </a:pPr>
            <a:r>
              <a:rPr lang="en-US" altLang="en-US" dirty="0">
                <a:solidFill>
                  <a:srgbClr val="FF0000"/>
                </a:solidFill>
                <a:latin typeface="Comic Sans MS" panose="030F0702030302020204" pitchFamily="66" charset="0"/>
              </a:rPr>
              <a:t/>
            </a: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312287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GB" altLang="en-US" b="1" dirty="0">
                <a:solidFill>
                  <a:srgbClr val="FF0000"/>
                </a:solidFill>
              </a:rPr>
              <a:t>Passenger </a:t>
            </a:r>
            <a:r>
              <a:rPr lang="en-GB" altLang="en-US" b="1" dirty="0" smtClean="0">
                <a:solidFill>
                  <a:srgbClr val="FF0000"/>
                </a:solidFill>
              </a:rPr>
              <a:t>Vehicle – </a:t>
            </a:r>
            <a:r>
              <a:rPr lang="en-GB" altLang="en-US" dirty="0" smtClean="0"/>
              <a:t>A vehicle constructed solely for the carriage of passengers and their effects</a:t>
            </a:r>
          </a:p>
          <a:p>
            <a:pPr>
              <a:lnSpc>
                <a:spcPct val="80000"/>
              </a:lnSpc>
            </a:pPr>
            <a:endParaRPr lang="en-GB" dirty="0">
              <a:solidFill>
                <a:srgbClr val="FF0000"/>
              </a:solidFill>
            </a:endParaRPr>
          </a:p>
          <a:p>
            <a:pPr>
              <a:lnSpc>
                <a:spcPct val="80000"/>
              </a:lnSpc>
            </a:pPr>
            <a:r>
              <a:rPr lang="en-GB" b="1" dirty="0" smtClean="0">
                <a:solidFill>
                  <a:srgbClr val="FF0000"/>
                </a:solidFill>
              </a:rPr>
              <a:t>Minibus </a:t>
            </a:r>
            <a:r>
              <a:rPr lang="en-GB" dirty="0" smtClean="0">
                <a:solidFill>
                  <a:srgbClr val="FF0000"/>
                </a:solidFill>
              </a:rPr>
              <a:t>- </a:t>
            </a:r>
            <a:r>
              <a:rPr lang="en-US" altLang="en-US" dirty="0"/>
              <a:t>A motor vehicle which is constructed or adapted to carry more than 8 but not more than 16 seated passengers in addition to the driver.</a:t>
            </a:r>
            <a:br>
              <a:rPr lang="en-US" altLang="en-US" dirty="0"/>
            </a:br>
            <a:endParaRPr lang="en-US" altLang="en-US" dirty="0"/>
          </a:p>
          <a:p>
            <a:pPr>
              <a:lnSpc>
                <a:spcPct val="80000"/>
              </a:lnSpc>
            </a:pPr>
            <a:r>
              <a:rPr lang="en-US" altLang="en-US" b="1" dirty="0" smtClean="0">
                <a:solidFill>
                  <a:srgbClr val="FF0000"/>
                </a:solidFill>
              </a:rPr>
              <a:t>Large Bus - </a:t>
            </a:r>
            <a:r>
              <a:rPr lang="en-US" altLang="en-US" dirty="0"/>
              <a:t>A vehicle constructed or adapted to carry more than 16 seated passengers in addition to the driver.</a:t>
            </a:r>
            <a:br>
              <a:rPr lang="en-US" altLang="en-US" dirty="0"/>
            </a:br>
            <a:endParaRPr lang="en-US" altLang="en-US" dirty="0"/>
          </a:p>
          <a:p>
            <a:pPr>
              <a:lnSpc>
                <a:spcPct val="80000"/>
              </a:lnSpc>
            </a:pPr>
            <a:r>
              <a:rPr lang="en-US" altLang="en-US" b="1" dirty="0">
                <a:solidFill>
                  <a:srgbClr val="FF0000"/>
                </a:solidFill>
              </a:rPr>
              <a:t>Hackney </a:t>
            </a:r>
            <a:r>
              <a:rPr lang="en-US" altLang="en-US" b="1" dirty="0" smtClean="0">
                <a:solidFill>
                  <a:srgbClr val="FF0000"/>
                </a:solidFill>
              </a:rPr>
              <a:t>Carriage - </a:t>
            </a:r>
            <a:r>
              <a:rPr lang="en-US" altLang="en-US" dirty="0">
                <a:cs typeface="Tahoma" panose="020B0604030504040204" pitchFamily="34" charset="0"/>
              </a:rPr>
              <a:t>UK regulations define a hackney carriage as a taxicab allowed to ply the streets looking for passengers to pick up, as opposed to private hire vehicles (sometimes called minicabs), which may pick up only passengers who have previously booked or who visit the taxi operator's office.</a:t>
            </a:r>
            <a:endParaRPr lang="en-US" altLang="en-US" dirty="0"/>
          </a:p>
          <a:p>
            <a:pPr>
              <a:lnSpc>
                <a:spcPct val="80000"/>
              </a:lnSpc>
            </a:pPr>
            <a:endParaRPr lang="en-GB" dirty="0" smtClean="0"/>
          </a:p>
          <a:p>
            <a:pPr>
              <a:lnSpc>
                <a:spcPct val="80000"/>
              </a:lnSpc>
            </a:pPr>
            <a:r>
              <a:rPr lang="en-US" altLang="en-US" b="1" dirty="0" smtClean="0">
                <a:solidFill>
                  <a:srgbClr val="FF0000"/>
                </a:solidFill>
              </a:rPr>
              <a:t>Invalid Carriage - </a:t>
            </a:r>
            <a:r>
              <a:rPr lang="en-US" altLang="en-US" dirty="0"/>
              <a:t>Means a mechanically propelled vehicle of which the weight </a:t>
            </a:r>
            <a:r>
              <a:rPr lang="en-US" altLang="en-US" dirty="0" err="1"/>
              <a:t>unladen</a:t>
            </a:r>
            <a:r>
              <a:rPr lang="en-US" altLang="en-US" dirty="0"/>
              <a:t> does not exceed 254 kilograms and which is specially designed and constructed, and not merely adapted, for the use of a person suffering from some physical defect or disability and is used solely by such a person.</a:t>
            </a:r>
            <a:br>
              <a:rPr lang="en-US" altLang="en-US" dirty="0"/>
            </a:br>
            <a:r>
              <a:rPr lang="en-US" altLang="en-US" dirty="0"/>
              <a:t/>
            </a:r>
            <a:br>
              <a:rPr lang="en-US" altLang="en-US" dirty="0"/>
            </a:br>
            <a:endParaRPr lang="en-US" altLang="en-US" dirty="0"/>
          </a:p>
          <a:p>
            <a:pPr>
              <a:lnSpc>
                <a:spcPct val="80000"/>
              </a:lnSpc>
            </a:pPr>
            <a:r>
              <a:rPr lang="en-US" altLang="en-US" dirty="0">
                <a:solidFill>
                  <a:srgbClr val="FF0000"/>
                </a:solidFill>
                <a:latin typeface="Comic Sans MS" panose="030F0702030302020204" pitchFamily="66" charset="0"/>
              </a:rPr>
              <a:t/>
            </a: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12757314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US" altLang="en-US" dirty="0">
                <a:solidFill>
                  <a:srgbClr val="FF0000"/>
                </a:solidFill>
                <a:latin typeface="Comic Sans MS" panose="030F0702030302020204" pitchFamily="66" charset="0"/>
              </a:rPr>
              <a:t/>
            </a: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2266180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2653392"/>
          </a:xfrm>
        </p:spPr>
        <p:txBody>
          <a:bodyPr/>
          <a:lstStyle/>
          <a:p>
            <a:pPr>
              <a:lnSpc>
                <a:spcPct val="80000"/>
              </a:lnSpc>
            </a:pPr>
            <a:r>
              <a:rPr lang="en-US" altLang="en-US" dirty="0">
                <a:solidFill>
                  <a:srgbClr val="FF0000"/>
                </a:solidFill>
                <a:latin typeface="Comic Sans MS" panose="030F0702030302020204" pitchFamily="66" charset="0"/>
              </a:rPr>
              <a:t/>
            </a: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21</a:t>
            </a:fld>
            <a:endParaRPr lang="en-GB">
              <a:solidFill>
                <a:prstClr val="black"/>
              </a:solidFill>
            </a:endParaRPr>
          </a:p>
        </p:txBody>
      </p:sp>
      <p:sp>
        <p:nvSpPr>
          <p:cNvPr id="5" name="Rectangle 4"/>
          <p:cNvSpPr/>
          <p:nvPr/>
        </p:nvSpPr>
        <p:spPr>
          <a:xfrm>
            <a:off x="685686" y="2698070"/>
            <a:ext cx="5704115" cy="2031325"/>
          </a:xfrm>
          <a:prstGeom prst="rect">
            <a:avLst/>
          </a:prstGeom>
        </p:spPr>
        <p:txBody>
          <a:bodyPr wrap="square">
            <a:spAutoFit/>
          </a:bodyPr>
          <a:lstStyle/>
          <a:p>
            <a:pPr>
              <a:spcBef>
                <a:spcPct val="0"/>
              </a:spcBef>
            </a:pPr>
            <a:r>
              <a:rPr lang="en-US" altLang="en-US" b="1" dirty="0"/>
              <a:t>Maximum gross weight – (s108 (1) RTA 1988) </a:t>
            </a:r>
            <a:r>
              <a:rPr lang="en-US" altLang="en-US" dirty="0"/>
              <a:t>– The weight of the vehicle laden with the heaviest load which it is constructed or adapted to carry. </a:t>
            </a:r>
            <a:endParaRPr lang="en-US" altLang="en-US" dirty="0" smtClean="0"/>
          </a:p>
          <a:p>
            <a:pPr>
              <a:spcBef>
                <a:spcPct val="0"/>
              </a:spcBef>
            </a:pPr>
            <a:endParaRPr lang="en-US" altLang="en-US" dirty="0"/>
          </a:p>
          <a:p>
            <a:pPr>
              <a:spcBef>
                <a:spcPct val="0"/>
              </a:spcBef>
            </a:pPr>
            <a:r>
              <a:rPr lang="en-US" altLang="en-US" b="1" dirty="0" smtClean="0"/>
              <a:t>Train weight </a:t>
            </a:r>
            <a:r>
              <a:rPr lang="en-US" altLang="en-US" dirty="0" smtClean="0"/>
              <a:t>– In relation to a motor vehicle which may draw a trailer, the maximum laden weight for the motor vehicle together with any trailer which may be drawn by it</a:t>
            </a:r>
            <a:endParaRPr lang="en-US" altLang="en-US" dirty="0"/>
          </a:p>
        </p:txBody>
      </p:sp>
    </p:spTree>
    <p:extLst>
      <p:ext uri="{BB962C8B-B14F-4D97-AF65-F5344CB8AC3E}">
        <p14:creationId xmlns:p14="http://schemas.microsoft.com/office/powerpoint/2010/main" val="19641472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pPr>
              <a:lnSpc>
                <a:spcPct val="80000"/>
              </a:lnSpc>
            </a:pPr>
            <a:r>
              <a:rPr lang="en-US" altLang="en-US" dirty="0"/>
              <a:t/>
            </a:r>
            <a:br>
              <a:rPr lang="en-US" altLang="en-US" dirty="0"/>
            </a:br>
            <a:endParaRPr lang="en-US" altLang="en-US" dirty="0"/>
          </a:p>
          <a:p>
            <a:pPr>
              <a:lnSpc>
                <a:spcPct val="80000"/>
              </a:lnSpc>
            </a:pPr>
            <a:r>
              <a:rPr lang="en-US" altLang="en-US" dirty="0">
                <a:solidFill>
                  <a:srgbClr val="FF0000"/>
                </a:solidFill>
                <a:latin typeface="Comic Sans MS" panose="030F0702030302020204" pitchFamily="66" charset="0"/>
              </a:rPr>
              <a:t/>
            </a:r>
            <a:br>
              <a:rPr lang="en-US" altLang="en-US" dirty="0">
                <a:solidFill>
                  <a:srgbClr val="FF0000"/>
                </a:solidFill>
                <a:latin typeface="Comic Sans MS" panose="030F0702030302020204" pitchFamily="66" charset="0"/>
              </a:rPr>
            </a:b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2623563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wmf"/></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tags" Target="../tags/tag3.xml"/><Relationship Id="rId7" Type="http://schemas.openxmlformats.org/officeDocument/2006/relationships/image" Target="../media/image3.jp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notesSlide" Target="../notesSlides/notesSlide3.xml"/><Relationship Id="rId11" Type="http://schemas.openxmlformats.org/officeDocument/2006/relationships/image" Target="../media/image9.png"/><Relationship Id="rId5" Type="http://schemas.openxmlformats.org/officeDocument/2006/relationships/slideLayout" Target="../slideLayouts/slideLayout7.xml"/><Relationship Id="rId10" Type="http://schemas.openxmlformats.org/officeDocument/2006/relationships/image" Target="../media/image8.png"/><Relationship Id="rId4" Type="http://schemas.openxmlformats.org/officeDocument/2006/relationships/tags" Target="../tags/tag4.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5.wmf"/></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20.png"/><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26.pn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25.jpeg"/><Relationship Id="rId5" Type="http://schemas.openxmlformats.org/officeDocument/2006/relationships/image" Target="../media/image3.jp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28.jpeg"/><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image" Target="../media/image27.jpeg"/><Relationship Id="rId5" Type="http://schemas.openxmlformats.org/officeDocument/2006/relationships/image" Target="../media/image3.jpg"/><Relationship Id="rId4" Type="http://schemas.openxmlformats.org/officeDocument/2006/relationships/notesSlide" Target="../notesSlides/notesSlide13.xml"/><Relationship Id="rId9"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27.jpeg"/><Relationship Id="rId5" Type="http://schemas.openxmlformats.org/officeDocument/2006/relationships/image" Target="../media/image29.jpg"/><Relationship Id="rId4" Type="http://schemas.openxmlformats.org/officeDocument/2006/relationships/image" Target="../media/image3.jp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hyperlink" Target="http://www.structured.co.uk/amw_vehicle_display.php?v=141"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5.wmf"/></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5.wmf"/></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75451" y="126063"/>
            <a:ext cx="639324" cy="772106"/>
          </a:xfrm>
          <a:prstGeom prst="rect">
            <a:avLst/>
          </a:prstGeom>
        </p:spPr>
      </p:pic>
      <p:sp>
        <p:nvSpPr>
          <p:cNvPr id="4" name="TextBox 3"/>
          <p:cNvSpPr txBox="1"/>
          <p:nvPr/>
        </p:nvSpPr>
        <p:spPr>
          <a:xfrm>
            <a:off x="175451" y="898169"/>
            <a:ext cx="4250724" cy="2862322"/>
          </a:xfrm>
          <a:prstGeom prst="rect">
            <a:avLst/>
          </a:prstGeom>
          <a:noFill/>
        </p:spPr>
        <p:txBody>
          <a:bodyPr wrap="square" rtlCol="0">
            <a:spAutoFit/>
          </a:bodyPr>
          <a:lstStyle/>
          <a:p>
            <a:pPr algn="ctr"/>
            <a:r>
              <a:rPr lang="en-GB" sz="3600" b="1" dirty="0" smtClean="0">
                <a:solidFill>
                  <a:srgbClr val="FF0000"/>
                </a:solidFill>
              </a:rPr>
              <a:t>Road Traffic Definitions </a:t>
            </a:r>
          </a:p>
          <a:p>
            <a:pPr algn="ctr"/>
            <a:r>
              <a:rPr lang="en-GB" sz="3600" b="1" dirty="0" smtClean="0">
                <a:solidFill>
                  <a:srgbClr val="FF0000"/>
                </a:solidFill>
              </a:rPr>
              <a:t>&amp; </a:t>
            </a:r>
          </a:p>
          <a:p>
            <a:pPr algn="ctr"/>
            <a:r>
              <a:rPr lang="en-GB" sz="3600" b="1" dirty="0" smtClean="0">
                <a:solidFill>
                  <a:srgbClr val="FF0000"/>
                </a:solidFill>
              </a:rPr>
              <a:t>Commonly used terms…</a:t>
            </a:r>
            <a:endParaRPr lang="en-GB" sz="3600" b="1" dirty="0">
              <a:solidFill>
                <a:srgbClr val="FF0000"/>
              </a:solidFill>
            </a:endParaRPr>
          </a:p>
        </p:txBody>
      </p:sp>
    </p:spTree>
    <p:extLst>
      <p:ext uri="{BB962C8B-B14F-4D97-AF65-F5344CB8AC3E}">
        <p14:creationId xmlns:p14="http://schemas.microsoft.com/office/powerpoint/2010/main" val="711271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6903480" y="661892"/>
            <a:ext cx="2631818"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b="1" dirty="0" smtClean="0">
                <a:solidFill>
                  <a:srgbClr val="F10F0F"/>
                </a:solidFill>
                <a:latin typeface="+mn-lt"/>
              </a:rPr>
              <a:t>Driver</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5548" y="1508254"/>
            <a:ext cx="3810000" cy="3038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073432" y="1508254"/>
            <a:ext cx="4291914" cy="3416320"/>
          </a:xfrm>
          <a:prstGeom prst="rect">
            <a:avLst/>
          </a:prstGeom>
        </p:spPr>
        <p:txBody>
          <a:bodyPr wrap="square">
            <a:spAutoFit/>
          </a:bodyPr>
          <a:lstStyle/>
          <a:p>
            <a:pPr algn="ctr"/>
            <a:r>
              <a:rPr lang="en-US" altLang="en-US" sz="2400" dirty="0"/>
              <a:t>Includes a person who takes a vehicle out on a road, and remains the driver until s/he finishes their </a:t>
            </a:r>
            <a:r>
              <a:rPr lang="en-US" altLang="en-US" sz="2400" dirty="0" smtClean="0"/>
              <a:t>journey</a:t>
            </a:r>
          </a:p>
          <a:p>
            <a:pPr algn="ctr"/>
            <a:endParaRPr lang="en-US" altLang="en-US" sz="2400" dirty="0"/>
          </a:p>
          <a:p>
            <a:pPr algn="ctr"/>
            <a:endParaRPr lang="en-US" altLang="en-US" sz="2400" dirty="0"/>
          </a:p>
          <a:p>
            <a:pPr algn="ctr"/>
            <a:r>
              <a:rPr lang="en-US" altLang="en-US" sz="2400" dirty="0"/>
              <a:t>A person can still be a driver even though they have stopped and switched off the engine </a:t>
            </a:r>
            <a:endParaRPr lang="en-GB" altLang="en-US" sz="2400" dirty="0"/>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936527" y="546187"/>
            <a:ext cx="5827222"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mn-lt"/>
              </a:rPr>
              <a:t>Driving</a:t>
            </a:r>
          </a:p>
        </p:txBody>
      </p:sp>
      <p:pic>
        <p:nvPicPr>
          <p:cNvPr id="3" name="Picture 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a:xfrm>
            <a:off x="7949513" y="1577590"/>
            <a:ext cx="3446292" cy="3219450"/>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4" name="Rectangle 3"/>
          <p:cNvSpPr txBox="1">
            <a:spLocks noChangeArrowheads="1"/>
          </p:cNvSpPr>
          <p:nvPr/>
        </p:nvSpPr>
        <p:spPr>
          <a:xfrm>
            <a:off x="516882" y="1376449"/>
            <a:ext cx="6666512" cy="45259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endParaRPr lang="en-GB" altLang="en-US" b="1" dirty="0" smtClean="0">
              <a:solidFill>
                <a:schemeClr val="bg1"/>
              </a:solidFill>
              <a:latin typeface="Tahoma" panose="020B0604030504040204" pitchFamily="34" charset="0"/>
            </a:endParaRPr>
          </a:p>
          <a:p>
            <a:pPr algn="ctr">
              <a:buFontTx/>
              <a:buNone/>
            </a:pPr>
            <a:r>
              <a:rPr lang="en-GB" altLang="en-US" sz="3200" b="1" dirty="0" smtClean="0"/>
              <a:t>Not defined under Road Traffic Act 1988</a:t>
            </a:r>
          </a:p>
          <a:p>
            <a:pPr algn="ctr">
              <a:buFontTx/>
              <a:buNone/>
            </a:pPr>
            <a:endParaRPr lang="en-GB" altLang="en-US" sz="3200" b="1" dirty="0" smtClean="0"/>
          </a:p>
          <a:p>
            <a:pPr algn="ctr">
              <a:buFontTx/>
              <a:buNone/>
            </a:pPr>
            <a:r>
              <a:rPr lang="en-GB" altLang="en-US" sz="3200" b="1" dirty="0" smtClean="0"/>
              <a:t>… means in control of the propulsion AND the steering of the vehicle</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4611217" y="529562"/>
            <a:ext cx="3101374"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mn-lt"/>
              </a:rPr>
              <a:t>Vehicle</a:t>
            </a:r>
          </a:p>
        </p:txBody>
      </p:sp>
      <p:sp>
        <p:nvSpPr>
          <p:cNvPr id="3" name="Rectangle 2"/>
          <p:cNvSpPr/>
          <p:nvPr/>
        </p:nvSpPr>
        <p:spPr>
          <a:xfrm>
            <a:off x="988542" y="1475135"/>
            <a:ext cx="10346724" cy="3046988"/>
          </a:xfrm>
          <a:prstGeom prst="rect">
            <a:avLst/>
          </a:prstGeom>
        </p:spPr>
        <p:txBody>
          <a:bodyPr wrap="square">
            <a:spAutoFit/>
          </a:bodyPr>
          <a:lstStyle/>
          <a:p>
            <a:r>
              <a:rPr lang="en-GB" altLang="en-US" sz="3200" dirty="0"/>
              <a:t>A </a:t>
            </a:r>
            <a:r>
              <a:rPr lang="en-GB" altLang="en-US" sz="3200" dirty="0" smtClean="0">
                <a:solidFill>
                  <a:srgbClr val="FF0000"/>
                </a:solidFill>
              </a:rPr>
              <a:t>vehicle</a:t>
            </a:r>
            <a:r>
              <a:rPr lang="en-GB" altLang="en-US" sz="3200" dirty="0" smtClean="0"/>
              <a:t> </a:t>
            </a:r>
            <a:r>
              <a:rPr lang="en-GB" altLang="en-US" sz="3200" dirty="0"/>
              <a:t>is any </a:t>
            </a:r>
            <a:r>
              <a:rPr lang="en-GB" altLang="en-US" sz="3200" dirty="0" smtClean="0"/>
              <a:t>kind </a:t>
            </a:r>
            <a:r>
              <a:rPr lang="en-GB" altLang="en-US" sz="3200" dirty="0"/>
              <a:t>of carriage or conveyance, and includes:</a:t>
            </a:r>
          </a:p>
          <a:p>
            <a:pPr algn="ctr"/>
            <a:r>
              <a:rPr lang="en-GB" altLang="en-US" sz="3200" dirty="0" smtClean="0"/>
              <a:t>Coach</a:t>
            </a:r>
          </a:p>
          <a:p>
            <a:pPr algn="ctr"/>
            <a:r>
              <a:rPr lang="en-GB" altLang="en-US" sz="3200" dirty="0" smtClean="0"/>
              <a:t>Car</a:t>
            </a:r>
          </a:p>
          <a:p>
            <a:pPr algn="ctr"/>
            <a:r>
              <a:rPr lang="en-GB" altLang="en-US" sz="3200" dirty="0" smtClean="0"/>
              <a:t>Motorcycle</a:t>
            </a:r>
          </a:p>
          <a:p>
            <a:pPr algn="ctr"/>
            <a:r>
              <a:rPr lang="en-GB" altLang="en-US" sz="3200" dirty="0" smtClean="0"/>
              <a:t>Bicycle</a:t>
            </a:r>
          </a:p>
          <a:p>
            <a:pPr algn="ctr"/>
            <a:r>
              <a:rPr lang="en-GB" altLang="en-US" sz="3200" dirty="0" smtClean="0"/>
              <a:t>Horse </a:t>
            </a:r>
            <a:r>
              <a:rPr lang="en-GB" altLang="en-US" sz="3200" dirty="0"/>
              <a:t>Drawn Cart</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8">
            <a:extLst>
              <a:ext uri="{28A0092B-C50C-407E-A947-70E740481C1C}">
                <a14:useLocalDpi xmlns:a14="http://schemas.microsoft.com/office/drawing/2010/main" val="0"/>
              </a:ext>
            </a:extLst>
          </a:blip>
          <a:srcRect/>
          <a:stretch>
            <a:fillRect/>
          </a:stretch>
        </p:blipFill>
        <p:spPr bwMode="auto">
          <a:xfrm>
            <a:off x="648473" y="693738"/>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9">
            <a:extLst>
              <a:ext uri="{28A0092B-C50C-407E-A947-70E740481C1C}">
                <a14:useLocalDpi xmlns:a14="http://schemas.microsoft.com/office/drawing/2010/main" val="0"/>
              </a:ext>
            </a:extLst>
          </a:blip>
          <a:srcRect/>
          <a:stretch>
            <a:fillRect/>
          </a:stretch>
        </p:blipFill>
        <p:spPr bwMode="auto">
          <a:xfrm>
            <a:off x="8674442" y="568711"/>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10" cstate="print">
            <a:extLst>
              <a:ext uri="{28A0092B-C50C-407E-A947-70E740481C1C}">
                <a14:useLocalDpi xmlns:a14="http://schemas.microsoft.com/office/drawing/2010/main" val="0"/>
              </a:ext>
            </a:extLst>
          </a:blip>
          <a:srcRect/>
          <a:stretch>
            <a:fillRect/>
          </a:stretch>
        </p:blipFill>
        <p:spPr bwMode="auto">
          <a:xfrm>
            <a:off x="557191" y="4025172"/>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1">
            <a:extLst>
              <a:ext uri="{28A0092B-C50C-407E-A947-70E740481C1C}">
                <a14:useLocalDpi xmlns:a14="http://schemas.microsoft.com/office/drawing/2010/main" val="0"/>
              </a:ext>
            </a:extLst>
          </a:blip>
          <a:srcRect/>
          <a:stretch>
            <a:fillRect/>
          </a:stretch>
        </p:blipFill>
        <p:spPr bwMode="auto">
          <a:xfrm>
            <a:off x="8361749" y="3314314"/>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tx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4883380" y="180951"/>
            <a:ext cx="715868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mn-lt"/>
              </a:rPr>
              <a:t>Mechanically Propelled  Vehicle</a:t>
            </a:r>
          </a:p>
        </p:txBody>
      </p:sp>
      <p:pic>
        <p:nvPicPr>
          <p:cNvPr id="9" name="Picture 2" descr="\\Client\G$\CKP Images\Traffic\MPV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6601" y="828394"/>
            <a:ext cx="1733550"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Client\G$\CKP Images\Traffic\motor cycle.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76780" y="2091376"/>
            <a:ext cx="2006600" cy="198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701" y="3466887"/>
            <a:ext cx="24193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2"/>
          <p:cNvSpPr txBox="1">
            <a:spLocks noChangeArrowheads="1"/>
          </p:cNvSpPr>
          <p:nvPr/>
        </p:nvSpPr>
        <p:spPr bwMode="auto">
          <a:xfrm>
            <a:off x="5813629" y="1185841"/>
            <a:ext cx="5563500" cy="5386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chemeClr val="tx1"/>
                </a:solidFill>
              </a:rPr>
              <a:t>A vehicle that is constructed so that it can be propelled </a:t>
            </a:r>
            <a:r>
              <a:rPr lang="en-GB" altLang="en-US" sz="2800" dirty="0" smtClean="0">
                <a:solidFill>
                  <a:schemeClr val="tx1"/>
                </a:solidFill>
              </a:rPr>
              <a:t>mechanically</a:t>
            </a:r>
          </a:p>
          <a:p>
            <a:pPr algn="ctr" eaLnBrk="1" hangingPunct="1">
              <a:spcBef>
                <a:spcPct val="0"/>
              </a:spcBef>
              <a:buFontTx/>
              <a:buNone/>
            </a:pPr>
            <a:endParaRPr lang="en-GB" altLang="en-US" sz="2800" dirty="0" smtClean="0">
              <a:solidFill>
                <a:schemeClr val="tx1"/>
              </a:solidFill>
            </a:endParaRPr>
          </a:p>
          <a:p>
            <a:pPr algn="ctr" eaLnBrk="1" hangingPunct="1">
              <a:spcBef>
                <a:spcPct val="0"/>
              </a:spcBef>
              <a:buNone/>
            </a:pPr>
            <a:r>
              <a:rPr lang="en-GB" altLang="en-US" sz="2800" dirty="0">
                <a:solidFill>
                  <a:schemeClr val="tx1"/>
                </a:solidFill>
              </a:rPr>
              <a:t>Steam</a:t>
            </a:r>
          </a:p>
          <a:p>
            <a:pPr algn="ctr" eaLnBrk="1" hangingPunct="1">
              <a:spcBef>
                <a:spcPct val="0"/>
              </a:spcBef>
              <a:buNone/>
            </a:pPr>
            <a:r>
              <a:rPr lang="en-GB" altLang="en-US" sz="2800" dirty="0">
                <a:solidFill>
                  <a:schemeClr val="tx1"/>
                </a:solidFill>
              </a:rPr>
              <a:t>Electric</a:t>
            </a:r>
          </a:p>
          <a:p>
            <a:pPr algn="ctr" eaLnBrk="1" hangingPunct="1">
              <a:spcBef>
                <a:spcPct val="0"/>
              </a:spcBef>
              <a:buNone/>
            </a:pPr>
            <a:r>
              <a:rPr lang="en-GB" altLang="en-US" sz="2800" dirty="0">
                <a:solidFill>
                  <a:schemeClr val="tx1"/>
                </a:solidFill>
              </a:rPr>
              <a:t>Petrol</a:t>
            </a:r>
          </a:p>
          <a:p>
            <a:pPr algn="ctr" eaLnBrk="1" hangingPunct="1">
              <a:spcBef>
                <a:spcPct val="0"/>
              </a:spcBef>
              <a:buNone/>
            </a:pPr>
            <a:r>
              <a:rPr lang="en-GB" altLang="en-US" sz="2800" dirty="0" smtClean="0">
                <a:solidFill>
                  <a:schemeClr val="tx1"/>
                </a:solidFill>
              </a:rPr>
              <a:t>Diesel</a:t>
            </a:r>
          </a:p>
          <a:p>
            <a:pPr algn="ctr" eaLnBrk="1" hangingPunct="1">
              <a:spcBef>
                <a:spcPct val="0"/>
              </a:spcBef>
              <a:buNone/>
            </a:pPr>
            <a:r>
              <a:rPr lang="en-GB" altLang="en-US" sz="2800" dirty="0" smtClean="0">
                <a:solidFill>
                  <a:schemeClr val="tx1"/>
                </a:solidFill>
              </a:rPr>
              <a:t>Oil</a:t>
            </a:r>
            <a:endParaRPr lang="en-GB" altLang="en-US" sz="2800" dirty="0">
              <a:solidFill>
                <a:schemeClr val="tx1"/>
              </a:solidFill>
            </a:endParaRPr>
          </a:p>
          <a:p>
            <a:pPr algn="ctr" eaLnBrk="1" hangingPunct="1">
              <a:spcBef>
                <a:spcPct val="0"/>
              </a:spcBef>
              <a:buFontTx/>
              <a:buNone/>
            </a:pPr>
            <a:r>
              <a:rPr lang="en-GB" altLang="en-US" sz="2800" dirty="0" smtClean="0">
                <a:solidFill>
                  <a:schemeClr val="tx1"/>
                </a:solidFill>
              </a:rPr>
              <a:t>Gas</a:t>
            </a:r>
          </a:p>
          <a:p>
            <a:pPr algn="ct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p:txBody>
      </p: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2051222" y="64573"/>
            <a:ext cx="715868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mn-lt"/>
              </a:rPr>
              <a:t>Mechanically Propelled  Vehicle</a:t>
            </a:r>
          </a:p>
        </p:txBody>
      </p:sp>
      <p:sp>
        <p:nvSpPr>
          <p:cNvPr id="7" name="Rectangle 3"/>
          <p:cNvSpPr txBox="1">
            <a:spLocks noChangeArrowheads="1"/>
          </p:cNvSpPr>
          <p:nvPr/>
        </p:nvSpPr>
        <p:spPr>
          <a:xfrm>
            <a:off x="568412" y="996520"/>
            <a:ext cx="10923372" cy="491001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None/>
            </a:pPr>
            <a:r>
              <a:rPr lang="en-GB" altLang="en-US" sz="3200" dirty="0" smtClean="0"/>
              <a:t>This refers to any source of mechanical power:</a:t>
            </a:r>
          </a:p>
          <a:p>
            <a:pPr>
              <a:lnSpc>
                <a:spcPct val="80000"/>
              </a:lnSpc>
            </a:pPr>
            <a:r>
              <a:rPr lang="en-GB" altLang="en-US" sz="3200" b="1" dirty="0" smtClean="0">
                <a:solidFill>
                  <a:srgbClr val="0000FF"/>
                </a:solidFill>
              </a:rPr>
              <a:t>S</a:t>
            </a:r>
            <a:r>
              <a:rPr lang="en-GB" altLang="en-US" sz="3200" dirty="0" smtClean="0"/>
              <a:t> - Steam</a:t>
            </a:r>
          </a:p>
          <a:p>
            <a:pPr>
              <a:lnSpc>
                <a:spcPct val="80000"/>
              </a:lnSpc>
            </a:pPr>
            <a:r>
              <a:rPr lang="en-GB" altLang="en-US" sz="3200" b="1" dirty="0" smtClean="0">
                <a:solidFill>
                  <a:srgbClr val="0000FF"/>
                </a:solidFill>
              </a:rPr>
              <a:t>E</a:t>
            </a:r>
            <a:r>
              <a:rPr lang="en-GB" altLang="en-US" sz="3200" b="1" dirty="0" smtClean="0"/>
              <a:t> - </a:t>
            </a:r>
            <a:r>
              <a:rPr lang="en-GB" altLang="en-US" sz="3200" dirty="0" smtClean="0"/>
              <a:t> Electricity</a:t>
            </a:r>
          </a:p>
          <a:p>
            <a:pPr>
              <a:lnSpc>
                <a:spcPct val="80000"/>
              </a:lnSpc>
            </a:pPr>
            <a:r>
              <a:rPr lang="en-GB" altLang="en-US" sz="3200" b="1" dirty="0" smtClean="0">
                <a:solidFill>
                  <a:srgbClr val="0000FF"/>
                </a:solidFill>
              </a:rPr>
              <a:t>P</a:t>
            </a:r>
            <a:r>
              <a:rPr lang="en-GB" altLang="en-US" sz="3200" dirty="0" smtClean="0"/>
              <a:t>  - Petrol</a:t>
            </a:r>
          </a:p>
          <a:p>
            <a:pPr>
              <a:lnSpc>
                <a:spcPct val="80000"/>
              </a:lnSpc>
            </a:pPr>
            <a:r>
              <a:rPr lang="en-GB" altLang="en-US" sz="3200" b="1" dirty="0" smtClean="0">
                <a:solidFill>
                  <a:srgbClr val="0000FF"/>
                </a:solidFill>
              </a:rPr>
              <a:t>D</a:t>
            </a:r>
            <a:r>
              <a:rPr lang="en-GB" altLang="en-US" sz="3200" dirty="0" smtClean="0"/>
              <a:t>  - Diesel</a:t>
            </a:r>
          </a:p>
          <a:p>
            <a:pPr>
              <a:lnSpc>
                <a:spcPct val="80000"/>
              </a:lnSpc>
            </a:pPr>
            <a:r>
              <a:rPr lang="en-GB" altLang="en-US" sz="3200" b="1" dirty="0" smtClean="0">
                <a:solidFill>
                  <a:srgbClr val="0000FF"/>
                </a:solidFill>
              </a:rPr>
              <a:t>O</a:t>
            </a:r>
            <a:r>
              <a:rPr lang="en-GB" altLang="en-US" sz="3200" b="1" dirty="0" smtClean="0"/>
              <a:t> - </a:t>
            </a:r>
            <a:r>
              <a:rPr lang="en-GB" altLang="en-US" sz="3200" dirty="0" smtClean="0"/>
              <a:t> Oil</a:t>
            </a:r>
          </a:p>
          <a:p>
            <a:pPr>
              <a:lnSpc>
                <a:spcPct val="80000"/>
              </a:lnSpc>
            </a:pPr>
            <a:r>
              <a:rPr lang="en-GB" altLang="en-US" sz="3200" b="1" dirty="0" smtClean="0">
                <a:solidFill>
                  <a:srgbClr val="0000FF"/>
                </a:solidFill>
              </a:rPr>
              <a:t>G</a:t>
            </a:r>
            <a:r>
              <a:rPr lang="en-GB" altLang="en-US" sz="3200" b="1" dirty="0" smtClean="0"/>
              <a:t> -  </a:t>
            </a:r>
            <a:r>
              <a:rPr lang="en-GB" altLang="en-US" sz="3200" dirty="0" smtClean="0"/>
              <a:t>Gas                               </a:t>
            </a:r>
          </a:p>
          <a:p>
            <a:pPr>
              <a:lnSpc>
                <a:spcPct val="80000"/>
              </a:lnSpc>
            </a:pPr>
            <a:endParaRPr lang="en-GB" altLang="en-US" sz="3200" dirty="0"/>
          </a:p>
          <a:p>
            <a:pPr marL="0" indent="0" algn="ctr">
              <a:lnSpc>
                <a:spcPct val="80000"/>
              </a:lnSpc>
              <a:buNone/>
            </a:pPr>
            <a:r>
              <a:rPr lang="en-GB" altLang="en-US" sz="3200" dirty="0" smtClean="0"/>
              <a:t>  Remember ‘</a:t>
            </a:r>
            <a:r>
              <a:rPr lang="en-GB" altLang="en-US" sz="3200" i="1" dirty="0" smtClean="0">
                <a:solidFill>
                  <a:srgbClr val="0000FF"/>
                </a:solidFill>
              </a:rPr>
              <a:t>SEP</a:t>
            </a:r>
            <a:r>
              <a:rPr lang="en-GB" altLang="en-US" sz="3200" dirty="0" smtClean="0"/>
              <a:t> the </a:t>
            </a:r>
            <a:r>
              <a:rPr lang="en-GB" altLang="en-US" sz="3200" i="1" dirty="0" smtClean="0">
                <a:solidFill>
                  <a:srgbClr val="0000FF"/>
                </a:solidFill>
              </a:rPr>
              <a:t>DOG</a:t>
            </a:r>
            <a:r>
              <a:rPr lang="en-GB" altLang="en-US" sz="3200" dirty="0" smtClean="0"/>
              <a:t>’</a:t>
            </a:r>
          </a:p>
        </p:txBody>
      </p:sp>
      <p:pic>
        <p:nvPicPr>
          <p:cNvPr id="8" name="Picture 3" descr="Image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3103" y="1925294"/>
            <a:ext cx="2741612"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4" descr="Image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19598" y="2520606"/>
            <a:ext cx="2425700" cy="133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6767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6226703" y="804048"/>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Road</a:t>
            </a:r>
          </a:p>
        </p:txBody>
      </p:sp>
      <p:pic>
        <p:nvPicPr>
          <p:cNvPr id="9" name="Picture 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a:xfrm>
            <a:off x="469557" y="1045219"/>
            <a:ext cx="4539048" cy="3960812"/>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10" name="Rectangle 3"/>
          <p:cNvSpPr txBox="1">
            <a:spLocks noChangeArrowheads="1"/>
          </p:cNvSpPr>
          <p:nvPr/>
        </p:nvSpPr>
        <p:spPr>
          <a:xfrm>
            <a:off x="5008606" y="1705876"/>
            <a:ext cx="6853880" cy="263949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GB" altLang="en-US" sz="3200" dirty="0" smtClean="0"/>
              <a:t>…any highway and any other road to which the public has access, and includes bridges over which a road passes.</a:t>
            </a:r>
          </a:p>
          <a:p>
            <a:pPr algn="ctr">
              <a:buFontTx/>
              <a:buNone/>
            </a:pPr>
            <a:r>
              <a:rPr lang="en-GB" altLang="en-US" sz="2400" dirty="0" smtClean="0">
                <a:solidFill>
                  <a:srgbClr val="0000FF"/>
                </a:solidFill>
              </a:rPr>
              <a:t>Sec.192(1) of the Road Traffic Act 1988</a:t>
            </a:r>
            <a:r>
              <a:rPr lang="en-GB" altLang="en-US" sz="3200" b="1" dirty="0" smtClean="0">
                <a:solidFill>
                  <a:schemeClr val="bg1"/>
                </a:solidFill>
              </a:rPr>
              <a:t>.</a:t>
            </a:r>
          </a:p>
        </p:txBody>
      </p:sp>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3416728" y="351439"/>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Highway</a:t>
            </a:r>
          </a:p>
        </p:txBody>
      </p:sp>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988" y="570514"/>
            <a:ext cx="246697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3825" y="3743840"/>
            <a:ext cx="27813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15948" y="570514"/>
            <a:ext cx="27051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74442" y="3299898"/>
            <a:ext cx="2632075" cy="1965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3"/>
          <p:cNvSpPr txBox="1">
            <a:spLocks noChangeArrowheads="1"/>
          </p:cNvSpPr>
          <p:nvPr/>
        </p:nvSpPr>
        <p:spPr>
          <a:xfrm>
            <a:off x="3097424" y="1605389"/>
            <a:ext cx="5165125" cy="40010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US" altLang="en-US" dirty="0" smtClean="0"/>
              <a:t>The whole or a part of a highway other than a ferry or waterway.</a:t>
            </a:r>
          </a:p>
          <a:p>
            <a:pPr algn="ctr">
              <a:buFontTx/>
              <a:buNone/>
            </a:pPr>
            <a:endParaRPr lang="en-US" altLang="en-US" dirty="0"/>
          </a:p>
          <a:p>
            <a:pPr algn="ctr">
              <a:buFontTx/>
              <a:buNone/>
            </a:pPr>
            <a:r>
              <a:rPr lang="en-US" altLang="en-US" dirty="0" smtClean="0"/>
              <a:t> Where a highway passes over a bridge or through a tunnel, that bridge or tunnel is to be taken for the purposes of the Act to be a part of the highway.</a:t>
            </a:r>
            <a:endParaRPr lang="en-GB" altLang="en-US" dirty="0" smtClean="0"/>
          </a:p>
        </p:txBody>
      </p:sp>
    </p:spTree>
    <p:extLst>
      <p:ext uri="{BB962C8B-B14F-4D97-AF65-F5344CB8AC3E}">
        <p14:creationId xmlns:p14="http://schemas.microsoft.com/office/powerpoint/2010/main" val="18929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806805" y="1078202"/>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Carriageway</a:t>
            </a:r>
          </a:p>
        </p:txBody>
      </p:sp>
      <p:pic>
        <p:nvPicPr>
          <p:cNvPr id="5" name="Picture 3" descr="\\Client\G$\CKP Images\Traffic\Road 1.png"/>
          <p:cNvPicPr>
            <a:picLocks noChangeAspect="1" noChangeArrowheads="1"/>
          </p:cNvPicPr>
          <p:nvPr>
            <p:custDataLst>
              <p:tags r:id="rId1"/>
            </p:custDataLst>
          </p:nvPr>
        </p:nvPicPr>
        <p:blipFill>
          <a:blip r:embed="rId5">
            <a:extLst>
              <a:ext uri="{28A0092B-C50C-407E-A947-70E740481C1C}">
                <a14:useLocalDpi xmlns:a14="http://schemas.microsoft.com/office/drawing/2010/main" val="0"/>
              </a:ext>
            </a:extLst>
          </a:blip>
          <a:srcRect/>
          <a:stretch>
            <a:fillRect/>
          </a:stretch>
        </p:blipFill>
        <p:spPr bwMode="auto">
          <a:xfrm>
            <a:off x="7051589" y="1265238"/>
            <a:ext cx="4497860" cy="3262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282229" y="1840294"/>
            <a:ext cx="6456321" cy="2677656"/>
          </a:xfrm>
          <a:prstGeom prst="rect">
            <a:avLst/>
          </a:prstGeom>
        </p:spPr>
        <p:txBody>
          <a:bodyPr wrap="square">
            <a:spAutoFit/>
          </a:bodyPr>
          <a:lstStyle/>
          <a:p>
            <a:pPr algn="ctr">
              <a:spcBef>
                <a:spcPct val="0"/>
              </a:spcBef>
            </a:pPr>
            <a:r>
              <a:rPr lang="en-US" altLang="en-US" dirty="0" smtClean="0">
                <a:latin typeface="Tahoma" panose="020B0604030504040204" pitchFamily="34" charset="0"/>
                <a:cs typeface="Tahoma" panose="020B0604030504040204" pitchFamily="34" charset="0"/>
              </a:rPr>
              <a:t> </a:t>
            </a:r>
            <a:r>
              <a:rPr lang="en-US" altLang="en-US" sz="2800" dirty="0">
                <a:cs typeface="Tahoma" panose="020B0604030504040204" pitchFamily="34" charset="0"/>
              </a:rPr>
              <a:t>A way constituting or comprised in a highway, being a way (other than a cycle track) over which the public have a right of way for the passage of vehicles. </a:t>
            </a:r>
            <a:endParaRPr lang="en-US" altLang="en-US" sz="2800" dirty="0" smtClean="0">
              <a:cs typeface="Tahoma" panose="020B0604030504040204" pitchFamily="34" charset="0"/>
            </a:endParaRPr>
          </a:p>
          <a:p>
            <a:pPr algn="ctr">
              <a:spcBef>
                <a:spcPct val="0"/>
              </a:spcBef>
            </a:pPr>
            <a:endParaRPr lang="en-US" altLang="en-US" sz="2800" b="1" dirty="0" smtClean="0">
              <a:solidFill>
                <a:srgbClr val="0000FF"/>
              </a:solidFill>
              <a:cs typeface="Tahoma" panose="020B0604030504040204" pitchFamily="34" charset="0"/>
            </a:endParaRPr>
          </a:p>
          <a:p>
            <a:pPr algn="ctr">
              <a:spcBef>
                <a:spcPct val="0"/>
              </a:spcBef>
            </a:pPr>
            <a:r>
              <a:rPr lang="en-US" altLang="en-US" sz="2400" b="1" dirty="0" smtClean="0">
                <a:solidFill>
                  <a:srgbClr val="0000FF"/>
                </a:solidFill>
                <a:cs typeface="Tahoma" panose="020B0604030504040204" pitchFamily="34" charset="0"/>
              </a:rPr>
              <a:t>Sec. </a:t>
            </a:r>
            <a:r>
              <a:rPr lang="en-US" altLang="en-US" sz="2400" b="1" dirty="0">
                <a:solidFill>
                  <a:srgbClr val="0000FF"/>
                </a:solidFill>
                <a:cs typeface="Tahoma" panose="020B0604030504040204" pitchFamily="34" charset="0"/>
              </a:rPr>
              <a:t>329 of the Highway Act </a:t>
            </a:r>
            <a:r>
              <a:rPr lang="en-US" altLang="en-US" sz="2400" b="1" dirty="0" smtClean="0">
                <a:solidFill>
                  <a:srgbClr val="0000FF"/>
                </a:solidFill>
                <a:cs typeface="Tahoma" panose="020B0604030504040204" pitchFamily="34" charset="0"/>
              </a:rPr>
              <a:t>1980</a:t>
            </a:r>
            <a:endParaRPr lang="en-GB" altLang="en-US" sz="2400" dirty="0">
              <a:solidFill>
                <a:srgbClr val="0000FF"/>
              </a:solidFill>
              <a:cs typeface="Tahoma" panose="020B0604030504040204" pitchFamily="34" charset="0"/>
            </a:endParaRPr>
          </a:p>
        </p:txBody>
      </p:sp>
    </p:spTree>
    <p:extLst>
      <p:ext uri="{BB962C8B-B14F-4D97-AF65-F5344CB8AC3E}">
        <p14:creationId xmlns:p14="http://schemas.microsoft.com/office/powerpoint/2010/main" val="31194521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6045609" y="596064"/>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Motorcycle</a:t>
            </a:r>
          </a:p>
        </p:txBody>
      </p:sp>
      <p:pic>
        <p:nvPicPr>
          <p:cNvPr id="6" name="Picture 12" descr="ANd9GcTxQXAg_RMGtm9f1ieEUc5yv8Fg1htWSxn5PIBFZG-XrgMjYgzsL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695" y="784097"/>
            <a:ext cx="2816868"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4" descr="ANd9GcR8Djd5xnUAWMyxvOb4xPPGUemdrWRLt5V0X3bknZnnTjSAH2Gb_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6159" y="3461394"/>
            <a:ext cx="3455988" cy="228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Box 6"/>
          <p:cNvSpPr txBox="1">
            <a:spLocks noChangeArrowheads="1"/>
          </p:cNvSpPr>
          <p:nvPr/>
        </p:nvSpPr>
        <p:spPr bwMode="auto">
          <a:xfrm>
            <a:off x="5810596" y="1473476"/>
            <a:ext cx="5062451" cy="3754874"/>
          </a:xfrm>
          <a:prstGeom prst="rect">
            <a:avLst/>
          </a:prstGeom>
          <a:noFill/>
          <a:ln>
            <a:noFill/>
          </a:ln>
          <a:effectLs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Bef>
                <a:spcPct val="50000"/>
              </a:spcBef>
              <a:defRPr/>
            </a:pPr>
            <a:r>
              <a:rPr lang="en-GB" sz="2800" dirty="0" smtClean="0">
                <a:latin typeface="+mn-lt"/>
              </a:rPr>
              <a:t>A Motorcycle is a MPV other than an invalid carriage</a:t>
            </a:r>
          </a:p>
          <a:p>
            <a:pPr algn="ctr" eaLnBrk="1" hangingPunct="1">
              <a:spcBef>
                <a:spcPct val="50000"/>
              </a:spcBef>
              <a:defRPr/>
            </a:pPr>
            <a:r>
              <a:rPr lang="en-GB" sz="2800" dirty="0" smtClean="0">
                <a:latin typeface="+mn-lt"/>
              </a:rPr>
              <a:t>It has 3 wheels or less</a:t>
            </a:r>
          </a:p>
          <a:p>
            <a:pPr algn="ctr" eaLnBrk="1" hangingPunct="1">
              <a:spcBef>
                <a:spcPct val="50000"/>
              </a:spcBef>
              <a:defRPr/>
            </a:pPr>
            <a:r>
              <a:rPr lang="en-GB" sz="2800" dirty="0" smtClean="0">
                <a:solidFill>
                  <a:srgbClr val="FF0000"/>
                </a:solidFill>
                <a:latin typeface="+mn-lt"/>
              </a:rPr>
              <a:t>Max </a:t>
            </a:r>
            <a:r>
              <a:rPr lang="en-GB" sz="2800" dirty="0" err="1" smtClean="0">
                <a:solidFill>
                  <a:srgbClr val="FF0000"/>
                </a:solidFill>
                <a:latin typeface="+mn-lt"/>
              </a:rPr>
              <a:t>unladen</a:t>
            </a:r>
            <a:r>
              <a:rPr lang="en-GB" sz="2800" dirty="0" smtClean="0">
                <a:solidFill>
                  <a:srgbClr val="FF0000"/>
                </a:solidFill>
                <a:latin typeface="+mn-lt"/>
              </a:rPr>
              <a:t> weight not to exceed 410kgs</a:t>
            </a:r>
          </a:p>
          <a:p>
            <a:pPr algn="ctr" eaLnBrk="1" hangingPunct="1">
              <a:spcBef>
                <a:spcPct val="50000"/>
              </a:spcBef>
              <a:defRPr/>
            </a:pPr>
            <a:r>
              <a:rPr lang="en-GB" sz="2800" dirty="0" smtClean="0">
                <a:latin typeface="+mn-lt"/>
              </a:rPr>
              <a:t>Sidecar is part of the motorcycle and not a trailer </a:t>
            </a:r>
          </a:p>
        </p:txBody>
      </p:sp>
    </p:spTree>
    <p:extLst>
      <p:ext uri="{BB962C8B-B14F-4D97-AF65-F5344CB8AC3E}">
        <p14:creationId xmlns:p14="http://schemas.microsoft.com/office/powerpoint/2010/main" val="28429604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608695" y="330056"/>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Learner Motorcycle</a:t>
            </a:r>
          </a:p>
        </p:txBody>
      </p:sp>
      <p:pic>
        <p:nvPicPr>
          <p:cNvPr id="9" name="Picture 3" descr="prd_bike_bl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6600" y="999181"/>
            <a:ext cx="5105400"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4"/>
          <p:cNvSpPr txBox="1">
            <a:spLocks noChangeArrowheads="1"/>
          </p:cNvSpPr>
          <p:nvPr/>
        </p:nvSpPr>
        <p:spPr bwMode="auto">
          <a:xfrm>
            <a:off x="7810500" y="3165388"/>
            <a:ext cx="3657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400" b="1" dirty="0">
                <a:solidFill>
                  <a:srgbClr val="0000FF"/>
                </a:solidFill>
                <a:latin typeface="+mn-lt"/>
              </a:rPr>
              <a:t>Honda CG 125</a:t>
            </a:r>
          </a:p>
          <a:p>
            <a:pPr algn="ctr" eaLnBrk="1" hangingPunct="1">
              <a:spcBef>
                <a:spcPct val="50000"/>
              </a:spcBef>
              <a:buFontTx/>
              <a:buNone/>
            </a:pPr>
            <a:r>
              <a:rPr lang="en-GB" altLang="en-US" sz="2400" b="1" dirty="0">
                <a:solidFill>
                  <a:srgbClr val="0000FF"/>
                </a:solidFill>
                <a:latin typeface="+mn-lt"/>
              </a:rPr>
              <a:t>8kw output</a:t>
            </a:r>
          </a:p>
          <a:p>
            <a:pPr algn="ctr" eaLnBrk="1" hangingPunct="1">
              <a:spcBef>
                <a:spcPct val="50000"/>
              </a:spcBef>
              <a:buFontTx/>
              <a:buNone/>
            </a:pPr>
            <a:r>
              <a:rPr lang="en-GB" altLang="en-US" sz="2400" b="1" dirty="0">
                <a:solidFill>
                  <a:srgbClr val="0000FF"/>
                </a:solidFill>
                <a:latin typeface="+mn-lt"/>
              </a:rPr>
              <a:t>124cc</a:t>
            </a:r>
          </a:p>
        </p:txBody>
      </p:sp>
      <p:sp>
        <p:nvSpPr>
          <p:cNvPr id="11" name="Text Box 5"/>
          <p:cNvSpPr txBox="1">
            <a:spLocks noChangeArrowheads="1"/>
          </p:cNvSpPr>
          <p:nvPr/>
        </p:nvSpPr>
        <p:spPr bwMode="auto">
          <a:xfrm>
            <a:off x="399707" y="1265238"/>
            <a:ext cx="70104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dirty="0">
                <a:latin typeface="+mn-lt"/>
              </a:rPr>
              <a:t>Propelled by electric </a:t>
            </a:r>
            <a:r>
              <a:rPr lang="en-GB" altLang="en-US" dirty="0" smtClean="0">
                <a:latin typeface="+mn-lt"/>
              </a:rPr>
              <a:t>power</a:t>
            </a:r>
          </a:p>
          <a:p>
            <a:pPr algn="ctr" eaLnBrk="1" hangingPunct="1">
              <a:spcBef>
                <a:spcPct val="50000"/>
              </a:spcBef>
              <a:buFontTx/>
              <a:buNone/>
            </a:pPr>
            <a:r>
              <a:rPr lang="en-GB" altLang="en-US" dirty="0" smtClean="0">
                <a:latin typeface="+mn-lt"/>
              </a:rPr>
              <a:t>or</a:t>
            </a:r>
            <a:endParaRPr lang="en-GB" altLang="en-US" dirty="0">
              <a:latin typeface="+mn-lt"/>
            </a:endParaRPr>
          </a:p>
          <a:p>
            <a:pPr algn="ctr" eaLnBrk="1" hangingPunct="1">
              <a:spcBef>
                <a:spcPct val="50000"/>
              </a:spcBef>
              <a:buFontTx/>
              <a:buNone/>
            </a:pPr>
            <a:r>
              <a:rPr lang="en-GB" altLang="en-US" dirty="0">
                <a:latin typeface="+mn-lt"/>
              </a:rPr>
              <a:t>Engine capacity not exceeding </a:t>
            </a:r>
            <a:r>
              <a:rPr lang="en-GB" altLang="en-US" dirty="0" smtClean="0">
                <a:latin typeface="+mn-lt"/>
              </a:rPr>
              <a:t>125cc</a:t>
            </a:r>
          </a:p>
          <a:p>
            <a:pPr algn="ctr" eaLnBrk="1" hangingPunct="1">
              <a:spcBef>
                <a:spcPct val="50000"/>
              </a:spcBef>
              <a:buFontTx/>
              <a:buNone/>
            </a:pPr>
            <a:r>
              <a:rPr lang="en-GB" altLang="en-US" dirty="0" smtClean="0">
                <a:latin typeface="+mn-lt"/>
              </a:rPr>
              <a:t>and</a:t>
            </a:r>
            <a:endParaRPr lang="en-GB" altLang="en-US" dirty="0">
              <a:latin typeface="+mn-lt"/>
            </a:endParaRPr>
          </a:p>
          <a:p>
            <a:pPr algn="ctr" eaLnBrk="1" hangingPunct="1">
              <a:spcBef>
                <a:spcPct val="50000"/>
              </a:spcBef>
              <a:buFontTx/>
              <a:buNone/>
            </a:pPr>
            <a:r>
              <a:rPr lang="en-GB" altLang="en-US" dirty="0">
                <a:latin typeface="+mn-lt"/>
              </a:rPr>
              <a:t>The maximum net power output of its engine does not exceed 11 Kilowatts</a:t>
            </a:r>
            <a:r>
              <a:rPr lang="en-GB" altLang="en-US" sz="2800" dirty="0"/>
              <a:t>.</a:t>
            </a:r>
          </a:p>
        </p:txBody>
      </p:sp>
    </p:spTree>
    <p:extLst>
      <p:ext uri="{BB962C8B-B14F-4D97-AF65-F5344CB8AC3E}">
        <p14:creationId xmlns:p14="http://schemas.microsoft.com/office/powerpoint/2010/main" val="7410711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5932039" y="504623"/>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Moped</a:t>
            </a:r>
          </a:p>
        </p:txBody>
      </p:sp>
      <p:pic>
        <p:nvPicPr>
          <p:cNvPr id="6" name="Picture 5" descr="moped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7169" y="1770533"/>
            <a:ext cx="3244850" cy="2488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5340887" y="1367856"/>
            <a:ext cx="5774725" cy="3970318"/>
          </a:xfrm>
          <a:prstGeom prst="rect">
            <a:avLst/>
          </a:prstGeom>
          <a:noFill/>
        </p:spPr>
        <p:txBody>
          <a:bodyPr wrap="square" rtlCol="0">
            <a:spAutoFit/>
          </a:bodyPr>
          <a:lstStyle/>
          <a:p>
            <a:pPr algn="ctr"/>
            <a:r>
              <a:rPr lang="en-GB" sz="2800" dirty="0" smtClean="0"/>
              <a:t>A motor vehicle which has fewer than four wheels</a:t>
            </a:r>
          </a:p>
          <a:p>
            <a:pPr algn="ctr"/>
            <a:endParaRPr lang="en-GB" sz="2800" dirty="0"/>
          </a:p>
          <a:p>
            <a:pPr algn="ctr"/>
            <a:r>
              <a:rPr lang="en-GB" sz="2800" dirty="0" smtClean="0"/>
              <a:t>Maximum design speed not exceeding 50 km/h (30 mph)</a:t>
            </a:r>
          </a:p>
          <a:p>
            <a:pPr algn="ctr"/>
            <a:endParaRPr lang="en-GB" sz="2800" dirty="0"/>
          </a:p>
          <a:p>
            <a:pPr algn="ctr"/>
            <a:r>
              <a:rPr lang="en-GB" sz="2800" dirty="0" smtClean="0"/>
              <a:t>If propelled by an internal combustion engine, has a cylinder capacity not exceeding 50 cc</a:t>
            </a:r>
            <a:endParaRPr lang="en-GB" sz="2800" dirty="0"/>
          </a:p>
        </p:txBody>
      </p:sp>
    </p:spTree>
    <p:extLst>
      <p:ext uri="{BB962C8B-B14F-4D97-AF65-F5344CB8AC3E}">
        <p14:creationId xmlns:p14="http://schemas.microsoft.com/office/powerpoint/2010/main" val="21077907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3400375" y="384032"/>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Motor car</a:t>
            </a:r>
          </a:p>
        </p:txBody>
      </p:sp>
      <p:sp>
        <p:nvSpPr>
          <p:cNvPr id="3" name="Rectangle 2"/>
          <p:cNvSpPr/>
          <p:nvPr/>
        </p:nvSpPr>
        <p:spPr>
          <a:xfrm>
            <a:off x="1683436" y="1326293"/>
            <a:ext cx="8620298" cy="1471172"/>
          </a:xfrm>
          <a:prstGeom prst="rect">
            <a:avLst/>
          </a:prstGeom>
        </p:spPr>
        <p:txBody>
          <a:bodyPr wrap="square">
            <a:spAutoFit/>
          </a:bodyPr>
          <a:lstStyle/>
          <a:p>
            <a:pPr algn="ctr">
              <a:lnSpc>
                <a:spcPct val="80000"/>
              </a:lnSpc>
              <a:buClr>
                <a:srgbClr val="FF00FF"/>
              </a:buClr>
            </a:pPr>
            <a:r>
              <a:rPr lang="en-US" altLang="en-US" sz="2800" dirty="0"/>
              <a:t>Means a </a:t>
            </a:r>
            <a:r>
              <a:rPr lang="en-US" altLang="en-US" sz="2800" dirty="0">
                <a:solidFill>
                  <a:srgbClr val="FF0000"/>
                </a:solidFill>
              </a:rPr>
              <a:t>Mechanically Propelled Vehicle</a:t>
            </a:r>
            <a:r>
              <a:rPr lang="en-US" altLang="en-US" sz="2800" dirty="0">
                <a:solidFill>
                  <a:schemeClr val="bg1"/>
                </a:solidFill>
              </a:rPr>
              <a:t>, </a:t>
            </a:r>
            <a:r>
              <a:rPr lang="en-US" altLang="en-US" sz="2800" dirty="0"/>
              <a:t>not being a   motor cycle, motor tractor or an invalid carriage, which is constructed itself to carry a load or passengers and of which the weight </a:t>
            </a:r>
            <a:r>
              <a:rPr lang="en-US" altLang="en-US" sz="2800" dirty="0" err="1" smtClean="0"/>
              <a:t>unladen</a:t>
            </a:r>
            <a:r>
              <a:rPr lang="en-US" altLang="en-US" sz="2800" dirty="0"/>
              <a:t> </a:t>
            </a:r>
            <a:r>
              <a:rPr lang="en-US" altLang="en-US" sz="2800" dirty="0" smtClean="0"/>
              <a:t>does not exceed 3050kgs</a:t>
            </a:r>
            <a:endParaRPr lang="en-US" altLang="en-US" sz="2800" dirty="0"/>
          </a:p>
        </p:txBody>
      </p:sp>
      <p:pic>
        <p:nvPicPr>
          <p:cNvPr id="7" name="Picture 9" descr="p806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4886" y="3451566"/>
            <a:ext cx="2197100" cy="154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descr="\\Client\G$\CKP Images\Traffic\Vehicles on a road.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7191634" y="3091440"/>
            <a:ext cx="3871784" cy="22690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Client\G$\CKP Images\Traffic\MPV 4.jp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3721421" y="3538987"/>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686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3882513" y="1540476"/>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Goods vehicles</a:t>
            </a:r>
          </a:p>
        </p:txBody>
      </p:sp>
      <p:pic>
        <p:nvPicPr>
          <p:cNvPr id="9" name="Picture 10" descr="ANd9GcSErlPWgFVpWeOzTGDdNMiOL4xyetzmd8dsBsASt0eMs7WTFj7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1942" y="4532914"/>
            <a:ext cx="2141537"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descr="S4%20LGV"/>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43324" y="724930"/>
            <a:ext cx="2767141" cy="1631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3" descr="\\Client\G$\CKP Images\Traffic\Van.png"/>
          <p:cNvPicPr>
            <a:picLocks noChangeAspect="1" noChangeArrowheads="1"/>
          </p:cNvPicPr>
          <p:nvPr>
            <p:custDataLst>
              <p:tags r:id="rId1"/>
            </p:custDataLst>
          </p:nvPr>
        </p:nvPicPr>
        <p:blipFill>
          <a:blip r:embed="rId8">
            <a:extLst>
              <a:ext uri="{28A0092B-C50C-407E-A947-70E740481C1C}">
                <a14:useLocalDpi xmlns:a14="http://schemas.microsoft.com/office/drawing/2010/main" val="0"/>
              </a:ext>
            </a:extLst>
          </a:blip>
          <a:srcRect/>
          <a:stretch>
            <a:fillRect/>
          </a:stretch>
        </p:blipFill>
        <p:spPr bwMode="auto">
          <a:xfrm>
            <a:off x="8822723" y="829685"/>
            <a:ext cx="2776538" cy="1672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descr="\\Client\G$\CKP Images\Traffic\MPV 2.png"/>
          <p:cNvPicPr>
            <a:picLocks noChangeAspect="1" noChangeArrowheads="1"/>
          </p:cNvPicPr>
          <p:nvPr>
            <p:custDataLst>
              <p:tags r:id="rId2"/>
            </p:custDataLst>
          </p:nvPr>
        </p:nvPicPr>
        <p:blipFill>
          <a:blip r:embed="rId9">
            <a:extLst>
              <a:ext uri="{28A0092B-C50C-407E-A947-70E740481C1C}">
                <a14:useLocalDpi xmlns:a14="http://schemas.microsoft.com/office/drawing/2010/main" val="0"/>
              </a:ext>
            </a:extLst>
          </a:blip>
          <a:srcRect/>
          <a:stretch>
            <a:fillRect/>
          </a:stretch>
        </p:blipFill>
        <p:spPr bwMode="auto">
          <a:xfrm>
            <a:off x="8822723" y="3963494"/>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2108" y="2759676"/>
            <a:ext cx="9745362" cy="954107"/>
          </a:xfrm>
          <a:prstGeom prst="rect">
            <a:avLst/>
          </a:prstGeom>
          <a:noFill/>
        </p:spPr>
        <p:txBody>
          <a:bodyPr wrap="square" rtlCol="0">
            <a:spAutoFit/>
          </a:bodyPr>
          <a:lstStyle/>
          <a:p>
            <a:r>
              <a:rPr lang="en-GB" sz="2800" dirty="0" smtClean="0"/>
              <a:t>A motor vehicle or trailer constructed or adapted for use for the carriage or haulage of goods or burden of any description</a:t>
            </a:r>
            <a:endParaRPr lang="en-GB" sz="2800" dirty="0"/>
          </a:p>
        </p:txBody>
      </p:sp>
    </p:spTree>
    <p:extLst>
      <p:ext uri="{BB962C8B-B14F-4D97-AF65-F5344CB8AC3E}">
        <p14:creationId xmlns:p14="http://schemas.microsoft.com/office/powerpoint/2010/main" val="33636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4082019" y="122238"/>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Goods vehicles</a:t>
            </a:r>
          </a:p>
        </p:txBody>
      </p:sp>
      <p:sp>
        <p:nvSpPr>
          <p:cNvPr id="3" name="TextBox 2"/>
          <p:cNvSpPr txBox="1"/>
          <p:nvPr/>
        </p:nvSpPr>
        <p:spPr>
          <a:xfrm>
            <a:off x="535457" y="1103870"/>
            <a:ext cx="2092411" cy="523220"/>
          </a:xfrm>
          <a:prstGeom prst="rect">
            <a:avLst/>
          </a:prstGeom>
          <a:noFill/>
        </p:spPr>
        <p:txBody>
          <a:bodyPr wrap="square" rtlCol="0">
            <a:spAutoFit/>
          </a:bodyPr>
          <a:lstStyle/>
          <a:p>
            <a:r>
              <a:rPr lang="en-GB" sz="2800" dirty="0" smtClean="0"/>
              <a:t>Small</a:t>
            </a:r>
            <a:endParaRPr lang="en-GB" sz="2800" dirty="0"/>
          </a:p>
        </p:txBody>
      </p:sp>
      <p:sp>
        <p:nvSpPr>
          <p:cNvPr id="12" name="TextBox 11"/>
          <p:cNvSpPr txBox="1"/>
          <p:nvPr/>
        </p:nvSpPr>
        <p:spPr>
          <a:xfrm>
            <a:off x="535458" y="3032518"/>
            <a:ext cx="2092411" cy="523220"/>
          </a:xfrm>
          <a:prstGeom prst="rect">
            <a:avLst/>
          </a:prstGeom>
          <a:noFill/>
        </p:spPr>
        <p:txBody>
          <a:bodyPr wrap="square" rtlCol="0">
            <a:spAutoFit/>
          </a:bodyPr>
          <a:lstStyle/>
          <a:p>
            <a:r>
              <a:rPr lang="en-GB" sz="2800" dirty="0" smtClean="0"/>
              <a:t>Medium</a:t>
            </a:r>
            <a:endParaRPr lang="en-GB" sz="2800" dirty="0"/>
          </a:p>
        </p:txBody>
      </p:sp>
      <p:sp>
        <p:nvSpPr>
          <p:cNvPr id="14" name="TextBox 13"/>
          <p:cNvSpPr txBox="1"/>
          <p:nvPr/>
        </p:nvSpPr>
        <p:spPr>
          <a:xfrm>
            <a:off x="304798" y="4740732"/>
            <a:ext cx="2092411" cy="523220"/>
          </a:xfrm>
          <a:prstGeom prst="rect">
            <a:avLst/>
          </a:prstGeom>
          <a:noFill/>
        </p:spPr>
        <p:txBody>
          <a:bodyPr wrap="square" rtlCol="0">
            <a:spAutoFit/>
          </a:bodyPr>
          <a:lstStyle/>
          <a:p>
            <a:r>
              <a:rPr lang="en-GB" sz="2800" dirty="0" smtClean="0"/>
              <a:t>Large/Heavy</a:t>
            </a:r>
            <a:endParaRPr lang="en-GB" sz="28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33244" y="883670"/>
            <a:ext cx="1987037" cy="1070146"/>
          </a:xfrm>
          <a:prstGeom prst="rect">
            <a:avLst/>
          </a:prstGeom>
        </p:spPr>
      </p:pic>
      <p:pic>
        <p:nvPicPr>
          <p:cNvPr id="15" name="Picture 10" descr="ANd9GcSErlPWgFVpWeOzTGDdNMiOL4xyetzmd8dsBsASt0eMs7WTFj7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78744" y="2580547"/>
            <a:ext cx="2141537" cy="142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3" descr="\\Client\G$\CKP Images\Traffic\MPV 2.pn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2932669" y="4252849"/>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16"/>
          <p:cNvSpPr txBox="1"/>
          <p:nvPr/>
        </p:nvSpPr>
        <p:spPr>
          <a:xfrm>
            <a:off x="6709716" y="1103870"/>
            <a:ext cx="2092411" cy="523220"/>
          </a:xfrm>
          <a:prstGeom prst="rect">
            <a:avLst/>
          </a:prstGeom>
          <a:noFill/>
        </p:spPr>
        <p:txBody>
          <a:bodyPr wrap="square" rtlCol="0">
            <a:spAutoFit/>
          </a:bodyPr>
          <a:lstStyle/>
          <a:p>
            <a:r>
              <a:rPr lang="en-GB" sz="2800" dirty="0" smtClean="0"/>
              <a:t>&lt; 3.5 tonnes</a:t>
            </a:r>
            <a:endParaRPr lang="en-GB" sz="2800" dirty="0"/>
          </a:p>
        </p:txBody>
      </p:sp>
      <p:sp>
        <p:nvSpPr>
          <p:cNvPr id="18" name="TextBox 17"/>
          <p:cNvSpPr txBox="1"/>
          <p:nvPr/>
        </p:nvSpPr>
        <p:spPr>
          <a:xfrm>
            <a:off x="6709716" y="3032518"/>
            <a:ext cx="2656705" cy="523220"/>
          </a:xfrm>
          <a:prstGeom prst="rect">
            <a:avLst/>
          </a:prstGeom>
          <a:noFill/>
        </p:spPr>
        <p:txBody>
          <a:bodyPr wrap="square" rtlCol="0">
            <a:spAutoFit/>
          </a:bodyPr>
          <a:lstStyle/>
          <a:p>
            <a:r>
              <a:rPr lang="en-GB" sz="2800" dirty="0" smtClean="0"/>
              <a:t> 3.5 &gt; 7.5 tonnes</a:t>
            </a:r>
            <a:endParaRPr lang="en-GB" sz="2800" dirty="0"/>
          </a:p>
        </p:txBody>
      </p:sp>
      <p:sp>
        <p:nvSpPr>
          <p:cNvPr id="19" name="TextBox 18"/>
          <p:cNvSpPr txBox="1"/>
          <p:nvPr/>
        </p:nvSpPr>
        <p:spPr>
          <a:xfrm>
            <a:off x="6709717" y="4740732"/>
            <a:ext cx="2656705" cy="523220"/>
          </a:xfrm>
          <a:prstGeom prst="rect">
            <a:avLst/>
          </a:prstGeom>
          <a:noFill/>
        </p:spPr>
        <p:txBody>
          <a:bodyPr wrap="square" rtlCol="0">
            <a:spAutoFit/>
          </a:bodyPr>
          <a:lstStyle/>
          <a:p>
            <a:r>
              <a:rPr lang="en-GB" sz="2800" dirty="0" smtClean="0"/>
              <a:t>  7.5 tonnes &gt;</a:t>
            </a:r>
            <a:endParaRPr lang="en-GB" sz="2800" dirty="0"/>
          </a:p>
        </p:txBody>
      </p:sp>
    </p:spTree>
    <p:extLst>
      <p:ext uri="{BB962C8B-B14F-4D97-AF65-F5344CB8AC3E}">
        <p14:creationId xmlns:p14="http://schemas.microsoft.com/office/powerpoint/2010/main" val="85436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4082019" y="122238"/>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Passenger vehicles</a:t>
            </a:r>
          </a:p>
        </p:txBody>
      </p:sp>
      <p:sp>
        <p:nvSpPr>
          <p:cNvPr id="5" name="TextBox 4"/>
          <p:cNvSpPr txBox="1"/>
          <p:nvPr/>
        </p:nvSpPr>
        <p:spPr>
          <a:xfrm>
            <a:off x="1466335" y="2702011"/>
            <a:ext cx="7562334" cy="954107"/>
          </a:xfrm>
          <a:prstGeom prst="rect">
            <a:avLst/>
          </a:prstGeom>
          <a:noFill/>
        </p:spPr>
        <p:txBody>
          <a:bodyPr wrap="square" rtlCol="0">
            <a:spAutoFit/>
          </a:bodyPr>
          <a:lstStyle/>
          <a:p>
            <a:r>
              <a:rPr lang="en-GB" sz="2800" dirty="0" smtClean="0">
                <a:solidFill>
                  <a:prstClr val="black"/>
                </a:solidFill>
              </a:rPr>
              <a:t>A vehicle constructed solely for the carriage of passengers and their effects</a:t>
            </a:r>
            <a:endParaRPr lang="en-GB" sz="2800" dirty="0">
              <a:solidFill>
                <a:prstClr val="black"/>
              </a:solidFill>
            </a:endParaRPr>
          </a:p>
        </p:txBody>
      </p:sp>
      <p:pic>
        <p:nvPicPr>
          <p:cNvPr id="8" name="Picture 5" descr="D500_1_71_126_-1_-1_-1_-1_-1_-1_-1_2007_minibus02B">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6410" y="928669"/>
            <a:ext cx="2614011" cy="1221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2030_11_1---Arriva-Bus-Service_web"/>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28669" y="1993556"/>
            <a:ext cx="2413687" cy="182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032039" y="4052502"/>
            <a:ext cx="2594404" cy="13927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5357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387178" y="1552027"/>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Trailer</a:t>
            </a:r>
          </a:p>
        </p:txBody>
      </p:sp>
      <p:sp>
        <p:nvSpPr>
          <p:cNvPr id="5" name="TextBox 4"/>
          <p:cNvSpPr txBox="1"/>
          <p:nvPr/>
        </p:nvSpPr>
        <p:spPr>
          <a:xfrm>
            <a:off x="387178" y="2430162"/>
            <a:ext cx="4522573" cy="1077218"/>
          </a:xfrm>
          <a:prstGeom prst="rect">
            <a:avLst/>
          </a:prstGeom>
          <a:noFill/>
        </p:spPr>
        <p:txBody>
          <a:bodyPr wrap="square" rtlCol="0">
            <a:spAutoFit/>
          </a:bodyPr>
          <a:lstStyle/>
          <a:p>
            <a:pPr algn="ctr"/>
            <a:r>
              <a:rPr lang="en-GB" sz="3200" dirty="0" smtClean="0">
                <a:solidFill>
                  <a:prstClr val="black"/>
                </a:solidFill>
              </a:rPr>
              <a:t>A vehicle drawn by a motor vehicle</a:t>
            </a:r>
            <a:endParaRPr lang="en-GB" sz="3200" dirty="0">
              <a:solidFill>
                <a:prstClr val="black"/>
              </a:solidFill>
            </a:endParaRPr>
          </a:p>
        </p:txBody>
      </p:sp>
      <p:pic>
        <p:nvPicPr>
          <p:cNvPr id="7" name="Picture 5" descr="trailer%20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7199" y="1246016"/>
            <a:ext cx="4733839" cy="3952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35077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6472964" y="1309817"/>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Semi - Trailer</a:t>
            </a:r>
          </a:p>
        </p:txBody>
      </p:sp>
      <p:sp>
        <p:nvSpPr>
          <p:cNvPr id="5" name="TextBox 4"/>
          <p:cNvSpPr txBox="1"/>
          <p:nvPr/>
        </p:nvSpPr>
        <p:spPr>
          <a:xfrm>
            <a:off x="6507890" y="2152873"/>
            <a:ext cx="4522573" cy="2062103"/>
          </a:xfrm>
          <a:prstGeom prst="rect">
            <a:avLst/>
          </a:prstGeom>
          <a:noFill/>
        </p:spPr>
        <p:txBody>
          <a:bodyPr wrap="square" rtlCol="0">
            <a:spAutoFit/>
          </a:bodyPr>
          <a:lstStyle/>
          <a:p>
            <a:pPr algn="ctr"/>
            <a:r>
              <a:rPr lang="en-GB" sz="3200" dirty="0" smtClean="0">
                <a:solidFill>
                  <a:prstClr val="black"/>
                </a:solidFill>
              </a:rPr>
              <a:t>A vehicle which is constructed or adapted to form part of an articulated vehicle</a:t>
            </a:r>
            <a:endParaRPr lang="en-GB" sz="3200" dirty="0">
              <a:solidFill>
                <a:prstClr val="black"/>
              </a:solidFill>
            </a:endParaRPr>
          </a:p>
        </p:txBody>
      </p:sp>
      <p:pic>
        <p:nvPicPr>
          <p:cNvPr id="6" name="Picture 5" descr="item9976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687" y="1309817"/>
            <a:ext cx="4853329" cy="3748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69044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1074834" y="737455"/>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err="1" smtClean="0">
                <a:solidFill>
                  <a:srgbClr val="F10F0F"/>
                </a:solidFill>
                <a:latin typeface="Calibri" panose="020F0502020204030204"/>
              </a:rPr>
              <a:t>Unladen</a:t>
            </a:r>
            <a:r>
              <a:rPr lang="en-GB" altLang="en-US" sz="4000" b="1" dirty="0" smtClean="0">
                <a:solidFill>
                  <a:srgbClr val="F10F0F"/>
                </a:solidFill>
                <a:latin typeface="Calibri" panose="020F0502020204030204"/>
              </a:rPr>
              <a:t> Weight</a:t>
            </a:r>
          </a:p>
        </p:txBody>
      </p:sp>
      <p:pic>
        <p:nvPicPr>
          <p:cNvPr id="7" name="Picture 5" descr="TRUCK03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9038" y="1754569"/>
            <a:ext cx="5609968" cy="238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214184" y="1754569"/>
            <a:ext cx="6096000" cy="2308324"/>
          </a:xfrm>
          <a:prstGeom prst="rect">
            <a:avLst/>
          </a:prstGeom>
        </p:spPr>
        <p:txBody>
          <a:bodyPr>
            <a:spAutoFit/>
          </a:bodyPr>
          <a:lstStyle/>
          <a:p>
            <a:pPr algn="ctr">
              <a:spcBef>
                <a:spcPct val="50000"/>
              </a:spcBef>
            </a:pPr>
            <a:r>
              <a:rPr lang="en-GB" altLang="en-US" sz="2400" dirty="0"/>
              <a:t>Includes the weight of the body and all parts.</a:t>
            </a:r>
          </a:p>
          <a:p>
            <a:pPr algn="ctr">
              <a:spcBef>
                <a:spcPct val="50000"/>
              </a:spcBef>
            </a:pPr>
            <a:r>
              <a:rPr lang="en-GB" altLang="en-US" sz="2400" dirty="0"/>
              <a:t>Excludes: Water, fuel, accumulators (batteries) used for supply of power for propulsion, loose tools and equipment. </a:t>
            </a:r>
            <a:endParaRPr lang="en-GB" altLang="en-US" sz="2400" dirty="0" smtClean="0"/>
          </a:p>
          <a:p>
            <a:pPr algn="ctr">
              <a:spcBef>
                <a:spcPct val="50000"/>
              </a:spcBef>
            </a:pPr>
            <a:r>
              <a:rPr lang="en-GB" altLang="en-US" sz="2400" dirty="0" smtClean="0"/>
              <a:t>Does </a:t>
            </a:r>
            <a:r>
              <a:rPr lang="en-GB" altLang="en-US" sz="2400" dirty="0"/>
              <a:t>not include the load.</a:t>
            </a:r>
          </a:p>
        </p:txBody>
      </p:sp>
    </p:spTree>
    <p:extLst>
      <p:ext uri="{BB962C8B-B14F-4D97-AF65-F5344CB8AC3E}">
        <p14:creationId xmlns:p14="http://schemas.microsoft.com/office/powerpoint/2010/main" val="30744977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2957384" y="114000"/>
            <a:ext cx="5494637"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Maximum Gross Weight</a:t>
            </a:r>
          </a:p>
        </p:txBody>
      </p:sp>
      <p:pic>
        <p:nvPicPr>
          <p:cNvPr id="5" name="Picture 5" descr="TRUCK03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130" y="2087221"/>
            <a:ext cx="6096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AutoShape 6"/>
          <p:cNvSpPr>
            <a:spLocks noChangeArrowheads="1"/>
          </p:cNvSpPr>
          <p:nvPr/>
        </p:nvSpPr>
        <p:spPr bwMode="auto">
          <a:xfrm>
            <a:off x="952372" y="1321487"/>
            <a:ext cx="3429000" cy="1274763"/>
          </a:xfrm>
          <a:prstGeom prst="can">
            <a:avLst>
              <a:gd name="adj" fmla="val 25000"/>
            </a:avLst>
          </a:prstGeom>
          <a:solidFill>
            <a:schemeClr val="accent1"/>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endParaRPr lang="en-US" altLang="en-US" sz="2400">
              <a:latin typeface="Times New Roman" panose="02020603050405020304" pitchFamily="18" charset="0"/>
            </a:endParaRPr>
          </a:p>
        </p:txBody>
      </p:sp>
      <p:sp>
        <p:nvSpPr>
          <p:cNvPr id="8" name="Line 9"/>
          <p:cNvSpPr>
            <a:spLocks noChangeShapeType="1"/>
          </p:cNvSpPr>
          <p:nvPr/>
        </p:nvSpPr>
        <p:spPr bwMode="auto">
          <a:xfrm flipH="1">
            <a:off x="4666778" y="1652716"/>
            <a:ext cx="3027363" cy="0"/>
          </a:xfrm>
          <a:prstGeom prst="line">
            <a:avLst/>
          </a:prstGeom>
          <a:noFill/>
          <a:ln w="444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 name="Text Box 8"/>
          <p:cNvSpPr txBox="1">
            <a:spLocks noChangeArrowheads="1"/>
          </p:cNvSpPr>
          <p:nvPr/>
        </p:nvSpPr>
        <p:spPr bwMode="auto">
          <a:xfrm>
            <a:off x="8066903" y="1437052"/>
            <a:ext cx="1447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000" b="1" dirty="0"/>
              <a:t>2 Tonnes</a:t>
            </a:r>
          </a:p>
        </p:txBody>
      </p:sp>
      <p:sp>
        <p:nvSpPr>
          <p:cNvPr id="10" name="Line 9"/>
          <p:cNvSpPr>
            <a:spLocks noChangeShapeType="1"/>
          </p:cNvSpPr>
          <p:nvPr/>
        </p:nvSpPr>
        <p:spPr bwMode="auto">
          <a:xfrm flipH="1">
            <a:off x="6778196" y="3362067"/>
            <a:ext cx="3027363" cy="0"/>
          </a:xfrm>
          <a:prstGeom prst="line">
            <a:avLst/>
          </a:prstGeom>
          <a:noFill/>
          <a:ln w="444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1" name="Text Box 8"/>
          <p:cNvSpPr txBox="1">
            <a:spLocks noChangeArrowheads="1"/>
          </p:cNvSpPr>
          <p:nvPr/>
        </p:nvSpPr>
        <p:spPr bwMode="auto">
          <a:xfrm>
            <a:off x="9984259" y="3113861"/>
            <a:ext cx="158625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000" b="1" dirty="0" smtClean="0"/>
              <a:t>2.5 </a:t>
            </a:r>
            <a:r>
              <a:rPr lang="en-GB" altLang="en-US" sz="2000" b="1" dirty="0"/>
              <a:t>Tonnes</a:t>
            </a:r>
          </a:p>
        </p:txBody>
      </p:sp>
      <p:sp>
        <p:nvSpPr>
          <p:cNvPr id="4" name="Rectangle 3"/>
          <p:cNvSpPr/>
          <p:nvPr/>
        </p:nvSpPr>
        <p:spPr>
          <a:xfrm>
            <a:off x="278541" y="4434789"/>
            <a:ext cx="7415600" cy="1384995"/>
          </a:xfrm>
          <a:prstGeom prst="rect">
            <a:avLst/>
          </a:prstGeom>
        </p:spPr>
        <p:txBody>
          <a:bodyPr wrap="square">
            <a:spAutoFit/>
          </a:bodyPr>
          <a:lstStyle/>
          <a:p>
            <a:pPr algn="ctr">
              <a:spcBef>
                <a:spcPct val="50000"/>
              </a:spcBef>
            </a:pPr>
            <a:r>
              <a:rPr lang="en-GB" altLang="en-US" sz="2800" dirty="0"/>
              <a:t>The sum of the </a:t>
            </a:r>
            <a:r>
              <a:rPr lang="en-GB" altLang="en-US" sz="2800" dirty="0" err="1"/>
              <a:t>unladen</a:t>
            </a:r>
            <a:r>
              <a:rPr lang="en-GB" altLang="en-US" sz="2800" dirty="0"/>
              <a:t> weight and the maximum weight of the load which the vehicle may lawfully carry or pull.</a:t>
            </a:r>
          </a:p>
        </p:txBody>
      </p:sp>
      <p:sp>
        <p:nvSpPr>
          <p:cNvPr id="12" name="Text Box 13"/>
          <p:cNvSpPr txBox="1">
            <a:spLocks noChangeArrowheads="1"/>
          </p:cNvSpPr>
          <p:nvPr/>
        </p:nvSpPr>
        <p:spPr bwMode="auto">
          <a:xfrm>
            <a:off x="8909221" y="4631206"/>
            <a:ext cx="231071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2400" b="1" dirty="0">
                <a:solidFill>
                  <a:srgbClr val="FF0000"/>
                </a:solidFill>
              </a:rPr>
              <a:t>= </a:t>
            </a:r>
            <a:r>
              <a:rPr lang="en-GB" altLang="en-US" sz="2400" b="1" dirty="0" smtClean="0">
                <a:solidFill>
                  <a:srgbClr val="FF0000"/>
                </a:solidFill>
              </a:rPr>
              <a:t>4.5 </a:t>
            </a:r>
            <a:r>
              <a:rPr lang="en-GB" altLang="en-US" sz="2400" b="1" dirty="0">
                <a:solidFill>
                  <a:srgbClr val="FF0000"/>
                </a:solidFill>
              </a:rPr>
              <a:t>Tonnes</a:t>
            </a:r>
          </a:p>
        </p:txBody>
      </p:sp>
    </p:spTree>
    <p:extLst>
      <p:ext uri="{BB962C8B-B14F-4D97-AF65-F5344CB8AC3E}">
        <p14:creationId xmlns:p14="http://schemas.microsoft.com/office/powerpoint/2010/main" val="20351244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201998" y="2947816"/>
            <a:ext cx="4592423" cy="602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smtClean="0">
                <a:solidFill>
                  <a:srgbClr val="F10F0F"/>
                </a:solidFill>
                <a:latin typeface="Calibri" panose="020F0502020204030204"/>
              </a:rPr>
              <a:t>Any questions?</a:t>
            </a:r>
          </a:p>
        </p:txBody>
      </p:sp>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8400" y="906248"/>
            <a:ext cx="6502400" cy="4337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428391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DA2F58F2-0F30-4C61-A3D5-B21618F44FEA}"/>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955</TotalTime>
  <Words>3495</Words>
  <Application>Microsoft Office PowerPoint</Application>
  <PresentationFormat>Widescreen</PresentationFormat>
  <Paragraphs>299</Paragraphs>
  <Slides>22</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ＭＳ Ｐゴシック</vt:lpstr>
      <vt:lpstr>Arial</vt:lpstr>
      <vt:lpstr>Calibri</vt:lpstr>
      <vt:lpstr>Calibri Light</vt:lpstr>
      <vt:lpstr>Comic Sans MS</vt:lpstr>
      <vt:lpstr>Microsoft Sans Serif</vt:lpstr>
      <vt:lpstr>Tahoma</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80</cp:revision>
  <dcterms:created xsi:type="dcterms:W3CDTF">2018-01-30T11:09:50Z</dcterms:created>
  <dcterms:modified xsi:type="dcterms:W3CDTF">2019-02-26T13:00:32Z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