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6" r:id="rId4"/>
  </p:sldMasterIdLst>
  <p:sldIdLst>
    <p:sldId id="257" r:id="rId5"/>
    <p:sldId id="259" r:id="rId6"/>
    <p:sldId id="261" r:id="rId7"/>
    <p:sldId id="260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BA8B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07742A3-316A-425C-99F3-61062214D750}" v="9" dt="2021-05-09T18:34:48.94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>
        <p:scale>
          <a:sx n="67" d="100"/>
          <a:sy n="67" d="100"/>
        </p:scale>
        <p:origin x="644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ETWALY, Ahmed (MARKET QUARTER MEDICAL PRACTICE)" userId="9499c677-9a5a-41fc-8d05-5daa81fe8236" providerId="ADAL" clId="{F07742A3-316A-425C-99F3-61062214D750}"/>
    <pc:docChg chg="custSel addSld modSld">
      <pc:chgData name="METWALY, Ahmed (MARKET QUARTER MEDICAL PRACTICE)" userId="9499c677-9a5a-41fc-8d05-5daa81fe8236" providerId="ADAL" clId="{F07742A3-316A-425C-99F3-61062214D750}" dt="2021-05-09T18:34:50.514" v="51" actId="113"/>
      <pc:docMkLst>
        <pc:docMk/>
      </pc:docMkLst>
      <pc:sldChg chg="modSp">
        <pc:chgData name="METWALY, Ahmed (MARKET QUARTER MEDICAL PRACTICE)" userId="9499c677-9a5a-41fc-8d05-5daa81fe8236" providerId="ADAL" clId="{F07742A3-316A-425C-99F3-61062214D750}" dt="2021-05-09T17:57:05.840" v="5" actId="207"/>
        <pc:sldMkLst>
          <pc:docMk/>
          <pc:sldMk cId="1229552050" sldId="259"/>
        </pc:sldMkLst>
        <pc:spChg chg="mod">
          <ac:chgData name="METWALY, Ahmed (MARKET QUARTER MEDICAL PRACTICE)" userId="9499c677-9a5a-41fc-8d05-5daa81fe8236" providerId="ADAL" clId="{F07742A3-316A-425C-99F3-61062214D750}" dt="2021-05-09T17:57:05.840" v="5" actId="207"/>
          <ac:spMkLst>
            <pc:docMk/>
            <pc:sldMk cId="1229552050" sldId="259"/>
            <ac:spMk id="3" creationId="{13E7E52B-13F7-4AD9-B31A-EF1B9036F378}"/>
          </ac:spMkLst>
        </pc:spChg>
      </pc:sldChg>
      <pc:sldChg chg="modSp">
        <pc:chgData name="METWALY, Ahmed (MARKET QUARTER MEDICAL PRACTICE)" userId="9499c677-9a5a-41fc-8d05-5daa81fe8236" providerId="ADAL" clId="{F07742A3-316A-425C-99F3-61062214D750}" dt="2021-05-09T17:57:32.554" v="6" actId="207"/>
        <pc:sldMkLst>
          <pc:docMk/>
          <pc:sldMk cId="3445246970" sldId="261"/>
        </pc:sldMkLst>
        <pc:spChg chg="mod">
          <ac:chgData name="METWALY, Ahmed (MARKET QUARTER MEDICAL PRACTICE)" userId="9499c677-9a5a-41fc-8d05-5daa81fe8236" providerId="ADAL" clId="{F07742A3-316A-425C-99F3-61062214D750}" dt="2021-05-09T17:57:32.554" v="6" actId="207"/>
          <ac:spMkLst>
            <pc:docMk/>
            <pc:sldMk cId="3445246970" sldId="261"/>
            <ac:spMk id="3" creationId="{7D7715B9-0A1C-45F8-825E-BE9858A18FEF}"/>
          </ac:spMkLst>
        </pc:spChg>
      </pc:sldChg>
      <pc:sldChg chg="modSp">
        <pc:chgData name="METWALY, Ahmed (MARKET QUARTER MEDICAL PRACTICE)" userId="9499c677-9a5a-41fc-8d05-5daa81fe8236" providerId="ADAL" clId="{F07742A3-316A-425C-99F3-61062214D750}" dt="2021-05-09T17:59:35.265" v="7" actId="207"/>
        <pc:sldMkLst>
          <pc:docMk/>
          <pc:sldMk cId="1455676637" sldId="266"/>
        </pc:sldMkLst>
        <pc:spChg chg="mod">
          <ac:chgData name="METWALY, Ahmed (MARKET QUARTER MEDICAL PRACTICE)" userId="9499c677-9a5a-41fc-8d05-5daa81fe8236" providerId="ADAL" clId="{F07742A3-316A-425C-99F3-61062214D750}" dt="2021-05-09T17:59:35.265" v="7" actId="207"/>
          <ac:spMkLst>
            <pc:docMk/>
            <pc:sldMk cId="1455676637" sldId="266"/>
            <ac:spMk id="3" creationId="{9541EC8A-E956-4D6A-B832-0243A2EF6E42}"/>
          </ac:spMkLst>
        </pc:spChg>
      </pc:sldChg>
      <pc:sldChg chg="modSp">
        <pc:chgData name="METWALY, Ahmed (MARKET QUARTER MEDICAL PRACTICE)" userId="9499c677-9a5a-41fc-8d05-5daa81fe8236" providerId="ADAL" clId="{F07742A3-316A-425C-99F3-61062214D750}" dt="2021-05-09T18:02:41.192" v="8" actId="20577"/>
        <pc:sldMkLst>
          <pc:docMk/>
          <pc:sldMk cId="3476265892" sldId="269"/>
        </pc:sldMkLst>
        <pc:spChg chg="mod">
          <ac:chgData name="METWALY, Ahmed (MARKET QUARTER MEDICAL PRACTICE)" userId="9499c677-9a5a-41fc-8d05-5daa81fe8236" providerId="ADAL" clId="{F07742A3-316A-425C-99F3-61062214D750}" dt="2021-05-09T18:02:41.192" v="8" actId="20577"/>
          <ac:spMkLst>
            <pc:docMk/>
            <pc:sldMk cId="3476265892" sldId="269"/>
            <ac:spMk id="3" creationId="{5DCB25C3-2DCE-4548-9FDB-9321FEF68A88}"/>
          </ac:spMkLst>
        </pc:spChg>
      </pc:sldChg>
      <pc:sldChg chg="modSp">
        <pc:chgData name="METWALY, Ahmed (MARKET QUARTER MEDICAL PRACTICE)" userId="9499c677-9a5a-41fc-8d05-5daa81fe8236" providerId="ADAL" clId="{F07742A3-316A-425C-99F3-61062214D750}" dt="2021-05-09T18:04:26.419" v="21" actId="20577"/>
        <pc:sldMkLst>
          <pc:docMk/>
          <pc:sldMk cId="3329261538" sldId="271"/>
        </pc:sldMkLst>
        <pc:spChg chg="mod">
          <ac:chgData name="METWALY, Ahmed (MARKET QUARTER MEDICAL PRACTICE)" userId="9499c677-9a5a-41fc-8d05-5daa81fe8236" providerId="ADAL" clId="{F07742A3-316A-425C-99F3-61062214D750}" dt="2021-05-09T18:04:26.419" v="21" actId="20577"/>
          <ac:spMkLst>
            <pc:docMk/>
            <pc:sldMk cId="3329261538" sldId="271"/>
            <ac:spMk id="2" creationId="{6B96C407-548F-4298-82BD-5C9F74AD4D37}"/>
          </ac:spMkLst>
        </pc:spChg>
      </pc:sldChg>
      <pc:sldChg chg="modSp">
        <pc:chgData name="METWALY, Ahmed (MARKET QUARTER MEDICAL PRACTICE)" userId="9499c677-9a5a-41fc-8d05-5daa81fe8236" providerId="ADAL" clId="{F07742A3-316A-425C-99F3-61062214D750}" dt="2021-05-09T18:04:36.503" v="24" actId="20577"/>
        <pc:sldMkLst>
          <pc:docMk/>
          <pc:sldMk cId="4096249283" sldId="272"/>
        </pc:sldMkLst>
        <pc:spChg chg="mod">
          <ac:chgData name="METWALY, Ahmed (MARKET QUARTER MEDICAL PRACTICE)" userId="9499c677-9a5a-41fc-8d05-5daa81fe8236" providerId="ADAL" clId="{F07742A3-316A-425C-99F3-61062214D750}" dt="2021-05-09T18:04:36.503" v="24" actId="20577"/>
          <ac:spMkLst>
            <pc:docMk/>
            <pc:sldMk cId="4096249283" sldId="272"/>
            <ac:spMk id="2" creationId="{A16F6FA3-4BEF-4486-93B2-026C50418026}"/>
          </ac:spMkLst>
        </pc:spChg>
        <pc:spChg chg="mod">
          <ac:chgData name="METWALY, Ahmed (MARKET QUARTER MEDICAL PRACTICE)" userId="9499c677-9a5a-41fc-8d05-5daa81fe8236" providerId="ADAL" clId="{F07742A3-316A-425C-99F3-61062214D750}" dt="2021-05-09T18:03:45.940" v="10" actId="113"/>
          <ac:spMkLst>
            <pc:docMk/>
            <pc:sldMk cId="4096249283" sldId="272"/>
            <ac:spMk id="3" creationId="{541F41F6-FF24-4942-8135-08F4F8AFA8E3}"/>
          </ac:spMkLst>
        </pc:spChg>
      </pc:sldChg>
      <pc:sldChg chg="modSp">
        <pc:chgData name="METWALY, Ahmed (MARKET QUARTER MEDICAL PRACTICE)" userId="9499c677-9a5a-41fc-8d05-5daa81fe8236" providerId="ADAL" clId="{F07742A3-316A-425C-99F3-61062214D750}" dt="2021-05-09T18:26:50.134" v="49" actId="207"/>
        <pc:sldMkLst>
          <pc:docMk/>
          <pc:sldMk cId="840963302" sldId="273"/>
        </pc:sldMkLst>
        <pc:spChg chg="mod">
          <ac:chgData name="METWALY, Ahmed (MARKET QUARTER MEDICAL PRACTICE)" userId="9499c677-9a5a-41fc-8d05-5daa81fe8236" providerId="ADAL" clId="{F07742A3-316A-425C-99F3-61062214D750}" dt="2021-05-09T18:04:44.694" v="27" actId="20577"/>
          <ac:spMkLst>
            <pc:docMk/>
            <pc:sldMk cId="840963302" sldId="273"/>
            <ac:spMk id="2" creationId="{18C10E65-378F-43D4-998B-AE53944AFC04}"/>
          </ac:spMkLst>
        </pc:spChg>
        <pc:spChg chg="mod">
          <ac:chgData name="METWALY, Ahmed (MARKET QUARTER MEDICAL PRACTICE)" userId="9499c677-9a5a-41fc-8d05-5daa81fe8236" providerId="ADAL" clId="{F07742A3-316A-425C-99F3-61062214D750}" dt="2021-05-09T18:26:50.134" v="49" actId="207"/>
          <ac:spMkLst>
            <pc:docMk/>
            <pc:sldMk cId="840963302" sldId="273"/>
            <ac:spMk id="3" creationId="{4C81B8E2-DCF1-46FA-BE60-5079C5682672}"/>
          </ac:spMkLst>
        </pc:spChg>
      </pc:sldChg>
      <pc:sldChg chg="modSp">
        <pc:chgData name="METWALY, Ahmed (MARKET QUARTER MEDICAL PRACTICE)" userId="9499c677-9a5a-41fc-8d05-5daa81fe8236" providerId="ADAL" clId="{F07742A3-316A-425C-99F3-61062214D750}" dt="2021-05-09T18:34:50.514" v="51" actId="113"/>
        <pc:sldMkLst>
          <pc:docMk/>
          <pc:sldMk cId="3199726696" sldId="274"/>
        </pc:sldMkLst>
        <pc:spChg chg="mod">
          <ac:chgData name="METWALY, Ahmed (MARKET QUARTER MEDICAL PRACTICE)" userId="9499c677-9a5a-41fc-8d05-5daa81fe8236" providerId="ADAL" clId="{F07742A3-316A-425C-99F3-61062214D750}" dt="2021-05-09T18:04:51.966" v="30" actId="20577"/>
          <ac:spMkLst>
            <pc:docMk/>
            <pc:sldMk cId="3199726696" sldId="274"/>
            <ac:spMk id="2" creationId="{3CB702E2-DE06-45AE-9A7A-8DFDE4BF4808}"/>
          </ac:spMkLst>
        </pc:spChg>
        <pc:spChg chg="mod">
          <ac:chgData name="METWALY, Ahmed (MARKET QUARTER MEDICAL PRACTICE)" userId="9499c677-9a5a-41fc-8d05-5daa81fe8236" providerId="ADAL" clId="{F07742A3-316A-425C-99F3-61062214D750}" dt="2021-05-09T18:34:50.514" v="51" actId="113"/>
          <ac:spMkLst>
            <pc:docMk/>
            <pc:sldMk cId="3199726696" sldId="274"/>
            <ac:spMk id="3" creationId="{842FC9D9-70E2-4932-9EDB-42D0D8B923DF}"/>
          </ac:spMkLst>
        </pc:spChg>
      </pc:sldChg>
      <pc:sldChg chg="modSp add">
        <pc:chgData name="METWALY, Ahmed (MARKET QUARTER MEDICAL PRACTICE)" userId="9499c677-9a5a-41fc-8d05-5daa81fe8236" providerId="ADAL" clId="{F07742A3-316A-425C-99F3-61062214D750}" dt="2021-05-09T18:19:15.397" v="48" actId="20577"/>
        <pc:sldMkLst>
          <pc:docMk/>
          <pc:sldMk cId="1315553064" sldId="276"/>
        </pc:sldMkLst>
        <pc:spChg chg="mod">
          <ac:chgData name="METWALY, Ahmed (MARKET QUARTER MEDICAL PRACTICE)" userId="9499c677-9a5a-41fc-8d05-5daa81fe8236" providerId="ADAL" clId="{F07742A3-316A-425C-99F3-61062214D750}" dt="2021-05-09T18:19:15.397" v="48" actId="20577"/>
          <ac:spMkLst>
            <pc:docMk/>
            <pc:sldMk cId="1315553064" sldId="276"/>
            <ac:spMk id="2" creationId="{B2890CF6-019C-433C-A382-89E6CF86683E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5/9/2021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83314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5/9/2021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26706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5/9/2021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41625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5/9/2021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66630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5/9/2021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81946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5/9/2021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18605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5/9/2021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14226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5/9/2021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32822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5/9/2021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32677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5506EE-1026-4F35-9ACC-BD05BE0F9B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2A279-0833-481D-8C56-F67FD0AC6C50}" type="datetime1">
              <a:rPr lang="en-US" smtClean="0"/>
              <a:t>5/9/2021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7696E5F-8D95-4450-AE52-5438E6EDE2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B2253-74CC-409E-BEB0-F8EFCFCB5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22698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1B68A5B-D9FA-424B-A4EB-30E7223836B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33D6B0-F070-45C4-A472-19F432BE39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7DA83-5663-4C9C-B9AA-0B40A3DAFF81}" type="datetime1">
              <a:rPr lang="en-US" smtClean="0"/>
              <a:t>5/9/2021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975399F-DAB2-410D-967F-ED17E6F79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762A46F-6BE5-4D12-9412-5CA7672EA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18272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5/9/2021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349822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8" r:id="rId1"/>
    <p:sldLayoutId id="2147483749" r:id="rId2"/>
    <p:sldLayoutId id="2147483747" r:id="rId3"/>
    <p:sldLayoutId id="2147483743" r:id="rId4"/>
    <p:sldLayoutId id="2147483738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700" i="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1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7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A9286AD2-18A9-4868-A4E3-7A2097A208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1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FD68DA-43BA-4508-8DE2-BA9BB7B2FA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057774" y="639097"/>
            <a:ext cx="6886575" cy="3859810"/>
          </a:xfrm>
        </p:spPr>
        <p:txBody>
          <a:bodyPr>
            <a:normAutofit fontScale="90000"/>
          </a:bodyPr>
          <a:lstStyle/>
          <a:p>
            <a:r>
              <a:rPr lang="en-GB" dirty="0"/>
              <a:t>Contemporary Marketing Issues in </a:t>
            </a:r>
            <a:r>
              <a:rPr lang="en-GB" dirty="0" err="1"/>
              <a:t>Eyadda</a:t>
            </a:r>
            <a:r>
              <a:rPr lang="en-GB" dirty="0"/>
              <a:t>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8E9CFF2-3777-4FF4-A759-8491175B0B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89753" y="4672739"/>
            <a:ext cx="6269347" cy="1021498"/>
          </a:xfrm>
        </p:spPr>
        <p:txBody>
          <a:bodyPr>
            <a:normAutofit/>
          </a:bodyPr>
          <a:lstStyle/>
          <a:p>
            <a:r>
              <a:rPr lang="en-US" sz="2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Ahmed </a:t>
            </a:r>
            <a:r>
              <a:rPr lang="en-US" sz="24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metwaly</a:t>
            </a:r>
            <a:endParaRPr lang="en-US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5" name="Picture 4" descr="A picture containing building, sitting, bench, side&#10;&#10;Description automatically generated">
            <a:extLst>
              <a:ext uri="{FF2B5EF4-FFF2-40B4-BE49-F238E27FC236}">
                <a16:creationId xmlns:a16="http://schemas.microsoft.com/office/drawing/2014/main" id="{282CF6DD-7FE8-4063-9551-1B7BBCE92AB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1" y="1"/>
            <a:ext cx="4635315" cy="6857999"/>
          </a:xfrm>
          <a:prstGeom prst="rect">
            <a:avLst/>
          </a:prstGeom>
        </p:spPr>
      </p:pic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E7A7CD63-7EC3-44F3-95D0-595C4019FF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27754" y="4498925"/>
            <a:ext cx="5636107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437378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8D34D4-CD1A-4245-A541-04DA1E438F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Eyadda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E7E52B-13F7-4AD9-B31A-EF1B9036F3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 err="1"/>
              <a:t>Eyadda</a:t>
            </a:r>
            <a:r>
              <a:rPr lang="en-GB" sz="2400" dirty="0"/>
              <a:t> is a </a:t>
            </a:r>
            <a:r>
              <a:rPr lang="en-GB" sz="2400" b="1" dirty="0">
                <a:solidFill>
                  <a:srgbClr val="FF0000"/>
                </a:solidFill>
              </a:rPr>
              <a:t>medical application </a:t>
            </a:r>
            <a:r>
              <a:rPr lang="en-GB" sz="2400" b="1" dirty="0" err="1">
                <a:solidFill>
                  <a:srgbClr val="FF0000"/>
                </a:solidFill>
              </a:rPr>
              <a:t>startup</a:t>
            </a:r>
            <a:r>
              <a:rPr lang="en-GB" sz="2400" b="1" dirty="0">
                <a:solidFill>
                  <a:srgbClr val="FF0000"/>
                </a:solidFill>
              </a:rPr>
              <a:t> </a:t>
            </a:r>
            <a:r>
              <a:rPr lang="en-GB" sz="2400" dirty="0"/>
              <a:t>that aims to build accurate medical notes system for developing countries with complex health system like Egypt.</a:t>
            </a:r>
          </a:p>
          <a:p>
            <a:r>
              <a:rPr lang="en-GB" sz="2400" dirty="0"/>
              <a:t> </a:t>
            </a:r>
          </a:p>
          <a:p>
            <a:r>
              <a:rPr lang="en-GB" sz="2400" dirty="0"/>
              <a:t>It was</a:t>
            </a:r>
            <a:r>
              <a:rPr lang="en-GB" sz="2400" dirty="0">
                <a:solidFill>
                  <a:srgbClr val="FF0000"/>
                </a:solidFill>
              </a:rPr>
              <a:t> launched </a:t>
            </a:r>
            <a:r>
              <a:rPr lang="en-GB" sz="2400" dirty="0"/>
              <a:t>on the 9</a:t>
            </a:r>
            <a:r>
              <a:rPr lang="en-GB" sz="2400" baseline="30000" dirty="0"/>
              <a:t>th</a:t>
            </a:r>
            <a:r>
              <a:rPr lang="en-GB" sz="2400" dirty="0"/>
              <a:t> of March, 2021. </a:t>
            </a:r>
          </a:p>
          <a:p>
            <a:endParaRPr lang="en-GB" sz="2400" dirty="0"/>
          </a:p>
          <a:p>
            <a:r>
              <a:rPr lang="en-GB" sz="2400" dirty="0">
                <a:solidFill>
                  <a:srgbClr val="FF0000"/>
                </a:solidFill>
              </a:rPr>
              <a:t>Social</a:t>
            </a:r>
            <a:r>
              <a:rPr lang="en-GB" sz="2400" dirty="0"/>
              <a:t> media marketing. </a:t>
            </a:r>
          </a:p>
          <a:p>
            <a:pPr algn="r"/>
            <a:r>
              <a:rPr lang="en-GB" sz="1800" dirty="0"/>
              <a:t>(</a:t>
            </a:r>
            <a:r>
              <a:rPr lang="en-GB" sz="1800" dirty="0" err="1"/>
              <a:t>Eyadda</a:t>
            </a:r>
            <a:r>
              <a:rPr lang="en-GB" sz="1800" dirty="0"/>
              <a:t>, 2021)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2295520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169361-9294-4C6B-9F64-B672BD1ABA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7715B9-0A1C-45F8-825E-BE9858A18F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However, there is a lot of interest from the government in encouraging </a:t>
            </a:r>
            <a:r>
              <a:rPr lang="en-GB" sz="2400" dirty="0" err="1"/>
              <a:t>startups</a:t>
            </a:r>
            <a:r>
              <a:rPr lang="en-GB" sz="2400" dirty="0"/>
              <a:t>, but there is evidence that </a:t>
            </a:r>
            <a:r>
              <a:rPr lang="en-GB" sz="2400" b="1" dirty="0" err="1">
                <a:solidFill>
                  <a:srgbClr val="FF0000"/>
                </a:solidFill>
              </a:rPr>
              <a:t>startups</a:t>
            </a:r>
            <a:r>
              <a:rPr lang="en-GB" sz="2400" b="1" dirty="0">
                <a:solidFill>
                  <a:srgbClr val="FF0000"/>
                </a:solidFill>
              </a:rPr>
              <a:t> face a lot of challenges </a:t>
            </a:r>
            <a:r>
              <a:rPr lang="en-GB" sz="2400" dirty="0"/>
              <a:t>to enter markets and succeed that is making </a:t>
            </a:r>
            <a:r>
              <a:rPr lang="en-GB" sz="2400" dirty="0">
                <a:solidFill>
                  <a:srgbClr val="FF0000"/>
                </a:solidFill>
              </a:rPr>
              <a:t>fewer entrepreneurs </a:t>
            </a:r>
            <a:r>
              <a:rPr lang="en-GB" sz="2400" dirty="0"/>
              <a:t>taking the risk because of the greater probability of failure and exit  </a:t>
            </a:r>
          </a:p>
          <a:p>
            <a:endParaRPr lang="en-GB" sz="2400" dirty="0"/>
          </a:p>
          <a:p>
            <a:pPr algn="r"/>
            <a:r>
              <a:rPr lang="en-GB" dirty="0"/>
              <a:t>(Rad, and </a:t>
            </a:r>
            <a:r>
              <a:rPr lang="en-GB" dirty="0" err="1"/>
              <a:t>Abolhasani</a:t>
            </a:r>
            <a:r>
              <a:rPr lang="en-GB" dirty="0"/>
              <a:t>, 2020; Amjad et al., 2020; Ha &amp; </a:t>
            </a:r>
            <a:r>
              <a:rPr lang="en-GB" dirty="0" err="1"/>
              <a:t>Hoa</a:t>
            </a:r>
            <a:r>
              <a:rPr lang="en-GB" dirty="0"/>
              <a:t>, 2018; Hendrickson et al., 2015).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52469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B3F27A-526D-4728-BFEA-01BB54D0F0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Defining the marketing issues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4687C7-B14B-4A1A-84E3-8CFD1B9B884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47175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9F62F3-86CA-4FF3-A04F-AEC795FE60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Challenges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67BD65-04E2-44F0-8094-81E9E32EA2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en-GB" sz="3200" b="1" dirty="0" err="1">
                <a:solidFill>
                  <a:srgbClr val="FF0000"/>
                </a:solidFill>
              </a:rPr>
              <a:t>Startup</a:t>
            </a:r>
            <a:r>
              <a:rPr lang="en-GB" sz="3200" b="1" dirty="0">
                <a:solidFill>
                  <a:srgbClr val="FF0000"/>
                </a:solidFill>
              </a:rPr>
              <a:t> budget</a:t>
            </a:r>
          </a:p>
          <a:p>
            <a:pPr lvl="0"/>
            <a:r>
              <a:rPr lang="en-GB" sz="3200" b="1" dirty="0">
                <a:solidFill>
                  <a:srgbClr val="FF0000"/>
                </a:solidFill>
              </a:rPr>
              <a:t>weak marketing knowledge and experience. </a:t>
            </a:r>
          </a:p>
          <a:p>
            <a:pPr lvl="0"/>
            <a:r>
              <a:rPr lang="en-GB" sz="3200" b="1" dirty="0">
                <a:solidFill>
                  <a:srgbClr val="FF0000"/>
                </a:solidFill>
              </a:rPr>
              <a:t>Lack of trust</a:t>
            </a:r>
          </a:p>
          <a:p>
            <a:endParaRPr lang="en-GB" sz="3200" b="1" dirty="0"/>
          </a:p>
        </p:txBody>
      </p:sp>
    </p:spTree>
    <p:extLst>
      <p:ext uri="{BB962C8B-B14F-4D97-AF65-F5344CB8AC3E}">
        <p14:creationId xmlns:p14="http://schemas.microsoft.com/office/powerpoint/2010/main" val="42522572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593948-E108-4202-B4B3-C8B9299FAD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1- Budget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2249AB4-10AB-4834-A4EF-AFF8EA4BA52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26609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F10CF1-F728-40BA-BC4C-95BB5431C4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Financing Life Cycle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7C06A7-8688-448A-911C-37E6E4DB0F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z="2400" dirty="0"/>
              <a:t>Funding by </a:t>
            </a:r>
            <a:r>
              <a:rPr lang="en-GB" sz="2400" b="1" dirty="0">
                <a:solidFill>
                  <a:srgbClr val="0070C0"/>
                </a:solidFill>
              </a:rPr>
              <a:t>Angel Investors/ Seed Funds </a:t>
            </a:r>
            <a:r>
              <a:rPr lang="en-GB" sz="2400" dirty="0"/>
              <a:t>(idea) </a:t>
            </a:r>
          </a:p>
          <a:p>
            <a:pPr lvl="0"/>
            <a:endParaRPr lang="en-GB" sz="2400" dirty="0"/>
          </a:p>
          <a:p>
            <a:pPr lvl="0"/>
            <a:r>
              <a:rPr lang="en-GB" sz="2400" b="1" dirty="0">
                <a:solidFill>
                  <a:srgbClr val="FF0000"/>
                </a:solidFill>
              </a:rPr>
              <a:t>Venture Capital</a:t>
            </a:r>
            <a:r>
              <a:rPr lang="en-GB" sz="2400" dirty="0"/>
              <a:t>: scale the company’s business model</a:t>
            </a:r>
          </a:p>
          <a:p>
            <a:pPr lvl="0"/>
            <a:endParaRPr lang="en-GB" sz="2400" dirty="0"/>
          </a:p>
          <a:p>
            <a:pPr lvl="0"/>
            <a:r>
              <a:rPr lang="en-GB" sz="2400" b="1" dirty="0">
                <a:solidFill>
                  <a:srgbClr val="00B050"/>
                </a:solidFill>
              </a:rPr>
              <a:t>Public Markets</a:t>
            </a:r>
          </a:p>
          <a:p>
            <a:pPr algn="r"/>
            <a:r>
              <a:rPr lang="en-GB" dirty="0"/>
              <a:t>(Sharma et al., 2018)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64709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CF2225-4102-4FAB-81F4-1EEBF1E303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2- Knowledge and Experience: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28E6D7-1245-48E8-B9DA-301405DD917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50224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4AA5E8-5CCC-45BD-8132-3F4D6BB5D3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41EC8A-E956-4D6A-B832-0243A2EF6E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z="2400" dirty="0"/>
              <a:t>Entrepreneurs are </a:t>
            </a:r>
            <a:r>
              <a:rPr lang="en-GB" sz="2400" b="1" dirty="0">
                <a:solidFill>
                  <a:srgbClr val="0070C0"/>
                </a:solidFill>
              </a:rPr>
              <a:t>not well prepared</a:t>
            </a:r>
            <a:r>
              <a:rPr lang="en-GB" sz="2400" dirty="0"/>
              <a:t> to perform marketing management </a:t>
            </a:r>
          </a:p>
          <a:p>
            <a:pPr algn="r"/>
            <a:r>
              <a:rPr lang="en-GB" dirty="0"/>
              <a:t>(Garo,  2017; </a:t>
            </a:r>
            <a:r>
              <a:rPr lang="en-GB" dirty="0" err="1"/>
              <a:t>Hanage</a:t>
            </a:r>
            <a:r>
              <a:rPr lang="en-GB" dirty="0"/>
              <a:t> et al., 2016)</a:t>
            </a:r>
          </a:p>
          <a:p>
            <a:pPr lvl="0"/>
            <a:endParaRPr lang="en-GB" sz="2400" dirty="0"/>
          </a:p>
          <a:p>
            <a:pPr lvl="0"/>
            <a:r>
              <a:rPr lang="en-GB" sz="2400" dirty="0"/>
              <a:t>Two critical problems that happen in </a:t>
            </a:r>
            <a:r>
              <a:rPr lang="en-GB" sz="2400" dirty="0" err="1"/>
              <a:t>startups</a:t>
            </a:r>
            <a:r>
              <a:rPr lang="en-GB" sz="2400" dirty="0"/>
              <a:t> the </a:t>
            </a:r>
            <a:r>
              <a:rPr lang="en-GB" sz="2400" dirty="0">
                <a:solidFill>
                  <a:srgbClr val="0070C0"/>
                </a:solidFill>
              </a:rPr>
              <a:t>unorganised</a:t>
            </a:r>
            <a:r>
              <a:rPr lang="en-GB" sz="2400" dirty="0"/>
              <a:t> </a:t>
            </a:r>
            <a:r>
              <a:rPr lang="en-GB" sz="2400" b="1" dirty="0">
                <a:solidFill>
                  <a:srgbClr val="FF0000"/>
                </a:solidFill>
              </a:rPr>
              <a:t>ad hoc marketing </a:t>
            </a:r>
            <a:r>
              <a:rPr lang="en-GB" sz="2400" dirty="0"/>
              <a:t>and complex branding. </a:t>
            </a:r>
          </a:p>
          <a:p>
            <a:pPr algn="r"/>
            <a:r>
              <a:rPr lang="en-GB" dirty="0"/>
              <a:t>(Sharma et al., 2018; Amjad et al., 2020)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556766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A4CFA0-5473-47EB-8766-298F6A4049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3- Lack of trust: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7EE7C7-0452-4949-B362-4023602C922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34086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AF0981-7612-467F-A514-1F8830F9BF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F963CA-DE47-4A31-8D48-5F553EBCCB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b="1" dirty="0">
                <a:solidFill>
                  <a:schemeClr val="tx1"/>
                </a:solidFill>
              </a:rPr>
              <a:t>Internet and social media have given an </a:t>
            </a:r>
            <a:r>
              <a:rPr lang="en-GB" sz="2400" b="1" dirty="0">
                <a:solidFill>
                  <a:srgbClr val="FF0000"/>
                </a:solidFill>
              </a:rPr>
              <a:t>excellent opportunity </a:t>
            </a:r>
            <a:r>
              <a:rPr lang="en-GB" sz="2400" b="1" dirty="0">
                <a:solidFill>
                  <a:schemeClr val="tx1"/>
                </a:solidFill>
              </a:rPr>
              <a:t>for small businesses marketing for many reasons : </a:t>
            </a:r>
          </a:p>
          <a:p>
            <a:r>
              <a:rPr lang="en-GB" sz="2400" dirty="0"/>
              <a:t>- Cost-effective</a:t>
            </a:r>
          </a:p>
          <a:p>
            <a:r>
              <a:rPr lang="en-GB" sz="2400" dirty="0"/>
              <a:t>- Personalisation, </a:t>
            </a:r>
          </a:p>
          <a:p>
            <a:r>
              <a:rPr lang="en-GB" sz="2400" dirty="0"/>
              <a:t>- 24/7 availability </a:t>
            </a:r>
          </a:p>
          <a:p>
            <a:r>
              <a:rPr lang="en-GB" sz="2400" dirty="0"/>
              <a:t>- Trackability </a:t>
            </a:r>
          </a:p>
          <a:p>
            <a:pPr algn="r"/>
            <a:r>
              <a:rPr lang="en-GB" dirty="0"/>
              <a:t>(Pathak and Saxena, 2019)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81842822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AB955F-3C0B-4D76-9C40-5E688A75CA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CB25C3-2DCE-4548-9FDB-9321FEF68A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en-GB" sz="2400" b="1" dirty="0"/>
              <a:t>But it has some </a:t>
            </a:r>
            <a:r>
              <a:rPr lang="en-GB" sz="2400" b="1" dirty="0">
                <a:solidFill>
                  <a:srgbClr val="0070C0"/>
                </a:solidFill>
              </a:rPr>
              <a:t>disadvantages </a:t>
            </a:r>
          </a:p>
          <a:p>
            <a:r>
              <a:rPr lang="en-GB" sz="2400" dirty="0"/>
              <a:t>- Lack of face to face and personal contact</a:t>
            </a:r>
          </a:p>
          <a:p>
            <a:r>
              <a:rPr lang="en-GB" sz="2400" dirty="0"/>
              <a:t>- Security and privacy</a:t>
            </a:r>
          </a:p>
          <a:p>
            <a:r>
              <a:rPr lang="en-GB" sz="2400" dirty="0"/>
              <a:t>- </a:t>
            </a:r>
            <a:r>
              <a:rPr lang="en-GB" sz="2400" b="1" dirty="0">
                <a:solidFill>
                  <a:srgbClr val="C00000"/>
                </a:solidFill>
              </a:rPr>
              <a:t>Lack of trust </a:t>
            </a:r>
          </a:p>
          <a:p>
            <a:pPr algn="r"/>
            <a:r>
              <a:rPr lang="en-GB" dirty="0"/>
              <a:t>(Pathak and Saxena, 2019)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47626589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CE8BCD-CE82-45A0-AE6F-1CAEC4E921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Eyadda</a:t>
            </a:r>
            <a:r>
              <a:rPr lang="en-GB" dirty="0"/>
              <a:t> Response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A66E38-DC83-47B0-A8AF-F11D5DF19FE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988872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96C407-548F-4298-82BD-5C9F74AD4D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1- Budget - Action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1D2768-2C0C-4579-9CB4-A5D48FACEF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z="2400" dirty="0" err="1"/>
              <a:t>Startups</a:t>
            </a:r>
            <a:r>
              <a:rPr lang="en-GB" sz="2400" dirty="0"/>
              <a:t> usually have </a:t>
            </a:r>
            <a:r>
              <a:rPr lang="en-GB" sz="2400" b="1" dirty="0">
                <a:solidFill>
                  <a:srgbClr val="0070C0"/>
                </a:solidFill>
              </a:rPr>
              <a:t>limited financial resources </a:t>
            </a:r>
            <a:r>
              <a:rPr lang="en-GB" sz="2400" dirty="0"/>
              <a:t>that require </a:t>
            </a:r>
            <a:r>
              <a:rPr lang="en-GB" sz="2400" b="1" dirty="0">
                <a:solidFill>
                  <a:srgbClr val="FF0000"/>
                </a:solidFill>
              </a:rPr>
              <a:t>creative marketing tactics</a:t>
            </a:r>
            <a:r>
              <a:rPr lang="en-GB" b="1" dirty="0">
                <a:solidFill>
                  <a:srgbClr val="FF0000"/>
                </a:solidFill>
              </a:rPr>
              <a:t>. </a:t>
            </a:r>
          </a:p>
          <a:p>
            <a:pPr algn="r"/>
            <a:r>
              <a:rPr lang="en-GB" dirty="0"/>
              <a:t>(Elvira et al, 2014)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926153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6F6FA3-4BEF-4486-93B2-026C504180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1- Budget - Action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1F41F6-FF24-4942-8135-08F4F8AFA8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2108201"/>
            <a:ext cx="10058400" cy="3740149"/>
          </a:xfrm>
        </p:spPr>
        <p:txBody>
          <a:bodyPr>
            <a:normAutofit/>
          </a:bodyPr>
          <a:lstStyle/>
          <a:p>
            <a:pPr lvl="0"/>
            <a:r>
              <a:rPr lang="en-GB" sz="2400" dirty="0"/>
              <a:t>1- Some marketing </a:t>
            </a:r>
            <a:r>
              <a:rPr lang="en-GB" sz="2400" b="1" dirty="0">
                <a:solidFill>
                  <a:srgbClr val="FF0000"/>
                </a:solidFill>
              </a:rPr>
              <a:t>tactics do not cost anything</a:t>
            </a:r>
            <a:r>
              <a:rPr lang="en-GB" sz="2400" dirty="0"/>
              <a:t>, like increasing </a:t>
            </a:r>
            <a:r>
              <a:rPr lang="en-GB" sz="2400" dirty="0">
                <a:solidFill>
                  <a:srgbClr val="00B0F0"/>
                </a:solidFill>
              </a:rPr>
              <a:t>Instagram followers </a:t>
            </a:r>
            <a:r>
              <a:rPr lang="en-GB" sz="2400" dirty="0"/>
              <a:t>by following potential customers. The research showed that following potential customers is the most effective to gain followers in comparison to likes and comments. </a:t>
            </a:r>
          </a:p>
          <a:p>
            <a:pPr algn="r"/>
            <a:r>
              <a:rPr lang="en-GB" dirty="0"/>
              <a:t>(Virtanen et al., 2017)</a:t>
            </a:r>
          </a:p>
          <a:p>
            <a:pPr lvl="0"/>
            <a:r>
              <a:rPr lang="en-GB" sz="2400" dirty="0"/>
              <a:t>2- Building up a business that can </a:t>
            </a:r>
            <a:r>
              <a:rPr lang="en-GB" sz="2400" b="1" dirty="0">
                <a:solidFill>
                  <a:srgbClr val="FF0000"/>
                </a:solidFill>
              </a:rPr>
              <a:t>attract funding </a:t>
            </a:r>
          </a:p>
          <a:p>
            <a:pPr lvl="0"/>
            <a:r>
              <a:rPr lang="en-GB" sz="2400" dirty="0"/>
              <a:t>3- Once the fund is available: </a:t>
            </a:r>
            <a:r>
              <a:rPr lang="en-GB" sz="2400" b="1" dirty="0">
                <a:solidFill>
                  <a:srgbClr val="FF0000"/>
                </a:solidFill>
              </a:rPr>
              <a:t>build up a team</a:t>
            </a:r>
            <a:r>
              <a:rPr lang="en-GB" sz="2400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409624928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C10E65-378F-43D4-998B-AE53944AFC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2- Knowledge - Action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81B8E2-DCF1-46FA-BE60-5079C56826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2108202"/>
            <a:ext cx="10058400" cy="3844924"/>
          </a:xfrm>
        </p:spPr>
        <p:txBody>
          <a:bodyPr>
            <a:normAutofit/>
          </a:bodyPr>
          <a:lstStyle/>
          <a:p>
            <a:r>
              <a:rPr lang="en-GB" sz="2400" dirty="0"/>
              <a:t>There is a </a:t>
            </a:r>
            <a:r>
              <a:rPr lang="en-GB" sz="2400" dirty="0">
                <a:solidFill>
                  <a:srgbClr val="FF0000"/>
                </a:solidFill>
              </a:rPr>
              <a:t>need to upgrade curricula </a:t>
            </a:r>
            <a:r>
              <a:rPr lang="en-GB" sz="2400" dirty="0"/>
              <a:t>in the entrepreneurship education </a:t>
            </a:r>
          </a:p>
          <a:p>
            <a:pPr algn="r"/>
            <a:r>
              <a:rPr lang="en-GB" dirty="0"/>
              <a:t> (</a:t>
            </a:r>
            <a:r>
              <a:rPr lang="en-GB" dirty="0" err="1"/>
              <a:t>Plewa</a:t>
            </a:r>
            <a:r>
              <a:rPr lang="en-GB" dirty="0"/>
              <a:t>  et  al.,  2015)</a:t>
            </a:r>
          </a:p>
          <a:p>
            <a:pPr lvl="0"/>
            <a:r>
              <a:rPr lang="en-GB" dirty="0"/>
              <a:t>Actions : </a:t>
            </a:r>
          </a:p>
          <a:p>
            <a:pPr lvl="0"/>
            <a:r>
              <a:rPr lang="en-GB" sz="2400" dirty="0"/>
              <a:t>1- </a:t>
            </a:r>
            <a:r>
              <a:rPr lang="en-GB" sz="2400" dirty="0">
                <a:solidFill>
                  <a:srgbClr val="00B0F0"/>
                </a:solidFill>
              </a:rPr>
              <a:t>study</a:t>
            </a:r>
            <a:r>
              <a:rPr lang="en-GB" sz="2400" dirty="0"/>
              <a:t> MBA</a:t>
            </a:r>
          </a:p>
          <a:p>
            <a:pPr lvl="0"/>
            <a:r>
              <a:rPr lang="en-GB" sz="2400" dirty="0"/>
              <a:t>2- stay in </a:t>
            </a:r>
            <a:r>
              <a:rPr lang="en-GB" sz="2400" dirty="0">
                <a:solidFill>
                  <a:srgbClr val="00B0F0"/>
                </a:solidFill>
              </a:rPr>
              <a:t>connection</a:t>
            </a:r>
            <a:r>
              <a:rPr lang="en-GB" sz="2400" dirty="0"/>
              <a:t> with entrepreneurs and build up relations, and know about others experiences</a:t>
            </a:r>
          </a:p>
          <a:p>
            <a:pPr lvl="0"/>
            <a:r>
              <a:rPr lang="en-GB" sz="2400" dirty="0"/>
              <a:t>3- online marketing </a:t>
            </a:r>
            <a:r>
              <a:rPr lang="en-GB" sz="2400" dirty="0">
                <a:solidFill>
                  <a:srgbClr val="00B0F0"/>
                </a:solidFill>
              </a:rPr>
              <a:t>courses </a:t>
            </a:r>
          </a:p>
        </p:txBody>
      </p:sp>
    </p:spTree>
    <p:extLst>
      <p:ext uri="{BB962C8B-B14F-4D97-AF65-F5344CB8AC3E}">
        <p14:creationId xmlns:p14="http://schemas.microsoft.com/office/powerpoint/2010/main" val="84096330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B702E2-DE06-45AE-9A7A-8DFDE4BF48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3- Building up trust - Action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2FC9D9-70E2-4932-9EDB-42D0D8B923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There are </a:t>
            </a:r>
            <a:r>
              <a:rPr lang="en-GB" sz="2400" b="1" dirty="0">
                <a:solidFill>
                  <a:srgbClr val="FF0000"/>
                </a:solidFill>
              </a:rPr>
              <a:t>two types of building legitimacy</a:t>
            </a:r>
            <a:r>
              <a:rPr lang="en-GB" sz="2400" dirty="0"/>
              <a:t> 1) confirming legitimacy. 2) strategic legitimacy. </a:t>
            </a:r>
          </a:p>
          <a:p>
            <a:pPr algn="r"/>
            <a:r>
              <a:rPr lang="en-GB" dirty="0"/>
              <a:t>(</a:t>
            </a:r>
            <a:r>
              <a:rPr lang="en-GB" dirty="0" err="1"/>
              <a:t>Tornikoski</a:t>
            </a:r>
            <a:r>
              <a:rPr lang="en-GB" dirty="0"/>
              <a:t> and </a:t>
            </a:r>
            <a:r>
              <a:rPr lang="en-GB" dirty="0" err="1"/>
              <a:t>Newbert</a:t>
            </a:r>
            <a:r>
              <a:rPr lang="en-GB" dirty="0"/>
              <a:t> 2007)</a:t>
            </a:r>
          </a:p>
          <a:p>
            <a:pPr lvl="0"/>
            <a:r>
              <a:rPr lang="en-GB" dirty="0"/>
              <a:t>Action: </a:t>
            </a:r>
          </a:p>
          <a:p>
            <a:pPr lvl="0"/>
            <a:r>
              <a:rPr lang="en-GB" sz="2400" dirty="0"/>
              <a:t>1- </a:t>
            </a:r>
            <a:r>
              <a:rPr lang="en-GB" sz="2400" dirty="0">
                <a:solidFill>
                  <a:srgbClr val="FF0000"/>
                </a:solidFill>
              </a:rPr>
              <a:t>Founder </a:t>
            </a:r>
            <a:r>
              <a:rPr lang="en-GB" sz="2400" dirty="0"/>
              <a:t>and working </a:t>
            </a:r>
            <a:r>
              <a:rPr lang="en-GB" sz="2400" dirty="0">
                <a:solidFill>
                  <a:srgbClr val="00B0F0"/>
                </a:solidFill>
              </a:rPr>
              <a:t>team profiles </a:t>
            </a:r>
            <a:r>
              <a:rPr lang="en-GB" sz="2400" dirty="0"/>
              <a:t>(confirming)</a:t>
            </a:r>
          </a:p>
          <a:p>
            <a:r>
              <a:rPr lang="en-GB" sz="2400" dirty="0"/>
              <a:t>2- Use the legitimacy of existing trustworthy </a:t>
            </a:r>
            <a:r>
              <a:rPr lang="en-GB" sz="2400" dirty="0">
                <a:solidFill>
                  <a:srgbClr val="00B0F0"/>
                </a:solidFill>
              </a:rPr>
              <a:t>local doctors </a:t>
            </a:r>
            <a:r>
              <a:rPr lang="en-GB" sz="2400" dirty="0"/>
              <a:t>to exchange free application for a certain period (strategic)</a:t>
            </a:r>
          </a:p>
        </p:txBody>
      </p:sp>
    </p:spTree>
    <p:extLst>
      <p:ext uri="{BB962C8B-B14F-4D97-AF65-F5344CB8AC3E}">
        <p14:creationId xmlns:p14="http://schemas.microsoft.com/office/powerpoint/2010/main" val="319972669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9DD14A52-EAB5-4858-90F3-89CBC23DC5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C8D90B64-50F6-4368-AA5A-414BA57562E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400" b="1" dirty="0">
                <a:solidFill>
                  <a:srgbClr val="0070C0"/>
                </a:solidFill>
              </a:rPr>
              <a:t>Challenges</a:t>
            </a:r>
            <a:r>
              <a:rPr lang="en-GB" dirty="0"/>
              <a:t> 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262B742C-6120-48CC-A98C-C120BB6DC0F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en-GB" sz="2400" b="1" dirty="0"/>
              <a:t>Funding </a:t>
            </a:r>
          </a:p>
          <a:p>
            <a:endParaRPr lang="en-GB" sz="2400" b="1" dirty="0"/>
          </a:p>
          <a:p>
            <a:r>
              <a:rPr lang="en-GB" sz="2400" b="1" dirty="0"/>
              <a:t>Weak knowledge and experience </a:t>
            </a:r>
          </a:p>
          <a:p>
            <a:endParaRPr lang="en-GB" sz="2400" b="1" dirty="0"/>
          </a:p>
          <a:p>
            <a:r>
              <a:rPr lang="en-GB" sz="2400" b="1" dirty="0"/>
              <a:t>Trust 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6289AD60-3960-4F5C-B968-020A05BF2A8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en-GB" sz="2400" b="1" dirty="0">
                <a:solidFill>
                  <a:srgbClr val="0070C0"/>
                </a:solidFill>
              </a:rPr>
              <a:t>Strategy 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EB7A282E-1002-4ACE-8917-1855454AB2D5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 fontScale="92500"/>
          </a:bodyPr>
          <a:lstStyle/>
          <a:p>
            <a:r>
              <a:rPr lang="en-GB" sz="2400" b="1" dirty="0"/>
              <a:t>Use creative and low-cost tactics</a:t>
            </a:r>
          </a:p>
          <a:p>
            <a:endParaRPr lang="en-GB" sz="2400" b="1" dirty="0"/>
          </a:p>
          <a:p>
            <a:r>
              <a:rPr lang="en-GB" sz="2400" b="1" dirty="0"/>
              <a:t>Build up knowledge and experience</a:t>
            </a:r>
          </a:p>
          <a:p>
            <a:endParaRPr lang="en-GB" sz="2400" b="1" dirty="0"/>
          </a:p>
          <a:p>
            <a:r>
              <a:rPr lang="en-GB" sz="2400" b="1" dirty="0"/>
              <a:t>Build legitimacy </a:t>
            </a:r>
          </a:p>
          <a:p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400057208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890CF6-019C-433C-A382-89E6CF8668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Thank you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421193E-96DE-42E9-8EAD-6155BA3410D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5553064"/>
      </p:ext>
    </p:extLst>
  </p:cSld>
  <p:clrMapOvr>
    <a:masterClrMapping/>
  </p:clrMapOvr>
</p:sld>
</file>

<file path=ppt/theme/theme1.xml><?xml version="1.0" encoding="utf-8"?>
<a:theme xmlns:a="http://schemas.openxmlformats.org/drawingml/2006/main" name="1_RetrospectVTI">
  <a:themeElements>
    <a:clrScheme name="Custom 37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9BA8B7"/>
      </a:accent1>
      <a:accent2>
        <a:srgbClr val="E6A02E"/>
      </a:accent2>
      <a:accent3>
        <a:srgbClr val="BF6A3B"/>
      </a:accent3>
      <a:accent4>
        <a:srgbClr val="92987A"/>
      </a:accent4>
      <a:accent5>
        <a:srgbClr val="857659"/>
      </a:accent5>
      <a:accent6>
        <a:srgbClr val="A0988C"/>
      </a:accent6>
      <a:hlink>
        <a:srgbClr val="00B0F0"/>
      </a:hlink>
      <a:folHlink>
        <a:srgbClr val="738F97"/>
      </a:folHlink>
    </a:clrScheme>
    <a:fontScheme name="Retrospect">
      <a:majorFont>
        <a:latin typeface="Bookman Old Style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WO.pptx" id="{769520F8-BFE5-4C8C-A7AA-375C025A91CE}" vid="{AEAFD717-D3C8-4034-8F7E-D5220B0CCEB8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BE5599CB8896E4A8A2CF31222602D4F" ma:contentTypeVersion="13" ma:contentTypeDescription="Create a new document." ma:contentTypeScope="" ma:versionID="3b72a0b752b85fd6201f0688c8845940">
  <xsd:schema xmlns:xsd="http://www.w3.org/2001/XMLSchema" xmlns:xs="http://www.w3.org/2001/XMLSchema" xmlns:p="http://schemas.microsoft.com/office/2006/metadata/properties" xmlns:ns1="http://schemas.microsoft.com/sharepoint/v3" xmlns:ns3="35a4ad38-c1f7-470f-b590-495b41476995" xmlns:ns4="606e9f30-98dc-478d-8149-081228e1ceb0" targetNamespace="http://schemas.microsoft.com/office/2006/metadata/properties" ma:root="true" ma:fieldsID="dc0a188cc8ebc3b02a6a7250cd5083d4" ns1:_="" ns3:_="" ns4:_="">
    <xsd:import namespace="http://schemas.microsoft.com/sharepoint/v3"/>
    <xsd:import namespace="35a4ad38-c1f7-470f-b590-495b41476995"/>
    <xsd:import namespace="606e9f30-98dc-478d-8149-081228e1ceb0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DateTaken" minOccurs="0"/>
                <xsd:element ref="ns4:MediaServiceAutoTags" minOccurs="0"/>
                <xsd:element ref="ns4:MediaServiceGenerationTime" minOccurs="0"/>
                <xsd:element ref="ns4:MediaServiceEventHashCode" minOccurs="0"/>
                <xsd:element ref="ns1:_ip_UnifiedCompliancePolicyProperties" minOccurs="0"/>
                <xsd:element ref="ns1:_ip_UnifiedCompliancePolicyUIAction" minOccurs="0"/>
                <xsd:element ref="ns4:MediaServiceAutoKeyPoints" minOccurs="0"/>
                <xsd:element ref="ns4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17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18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5a4ad38-c1f7-470f-b590-495b41476995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06e9f30-98dc-478d-8149-081228e1ceb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_ip_UnifiedCompliancePolicyProperties xmlns="http://schemas.microsoft.com/sharepoint/v3" xsi:nil="true"/>
  </documentManagement>
</p:properties>
</file>

<file path=customXml/itemProps1.xml><?xml version="1.0" encoding="utf-8"?>
<ds:datastoreItem xmlns:ds="http://schemas.openxmlformats.org/officeDocument/2006/customXml" ds:itemID="{97E10FDE-87CC-48BE-820E-A32DA49872D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36EDDE4-5549-4E92-AC96-1ED7901AB0F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35a4ad38-c1f7-470f-b590-495b41476995"/>
    <ds:schemaRef ds:uri="606e9f30-98dc-478d-8149-081228e1ceb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78FB71FB-0F05-49EE-9E4C-070827987CE6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{AD72D54F-2182-4CA7-93BF-FD381E9D1307}tf56160789_win32</Template>
  <TotalTime>99</TotalTime>
  <Words>524</Words>
  <Application>Microsoft Office PowerPoint</Application>
  <PresentationFormat>Widescreen</PresentationFormat>
  <Paragraphs>79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3" baseType="lpstr">
      <vt:lpstr>Bookman Old Style</vt:lpstr>
      <vt:lpstr>Calibri</vt:lpstr>
      <vt:lpstr>Franklin Gothic Book</vt:lpstr>
      <vt:lpstr>1_RetrospectVTI</vt:lpstr>
      <vt:lpstr>Contemporary Marketing Issues in Eyadda </vt:lpstr>
      <vt:lpstr>Eyadda</vt:lpstr>
      <vt:lpstr>PowerPoint Presentation</vt:lpstr>
      <vt:lpstr>Defining the marketing issues</vt:lpstr>
      <vt:lpstr>Challenges </vt:lpstr>
      <vt:lpstr>1- Budget</vt:lpstr>
      <vt:lpstr>Financing Life Cycle</vt:lpstr>
      <vt:lpstr>2- Knowledge and Experience: </vt:lpstr>
      <vt:lpstr>PowerPoint Presentation</vt:lpstr>
      <vt:lpstr>3- Lack of trust: </vt:lpstr>
      <vt:lpstr>PowerPoint Presentation</vt:lpstr>
      <vt:lpstr>PowerPoint Presentation</vt:lpstr>
      <vt:lpstr>Eyadda Response</vt:lpstr>
      <vt:lpstr>1- Budget - Action</vt:lpstr>
      <vt:lpstr>1- Budget - Action</vt:lpstr>
      <vt:lpstr>2- Knowledge - Action</vt:lpstr>
      <vt:lpstr>3- Building up trust - Action</vt:lpstr>
      <vt:lpstr>Summary</vt:lpstr>
      <vt:lpstr>Thank you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Contemporary Marketing Issues in Eyadda </dc:title>
  <dc:creator>METWALY, Ahmed (MARKET QUARTER MEDICAL PRACTICE)</dc:creator>
  <cp:lastModifiedBy>METWALY, Ahmed (MARKET QUARTER MEDICAL PRACTICE)</cp:lastModifiedBy>
  <cp:revision>4</cp:revision>
  <dcterms:created xsi:type="dcterms:W3CDTF">2021-05-09T15:22:35Z</dcterms:created>
  <dcterms:modified xsi:type="dcterms:W3CDTF">2021-05-09T18:34:55Z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0x0101003BE5599CB8896E4A8A2CF31222602D4F</vt:lpwstr>
  </property>
</Properties>
</file>