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0"/>
  </p:handoutMasterIdLst>
  <p:sldIdLst>
    <p:sldId id="256" r:id="rId2"/>
    <p:sldId id="257" r:id="rId3"/>
    <p:sldId id="258" r:id="rId4"/>
    <p:sldId id="261" r:id="rId5"/>
    <p:sldId id="260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662" autoAdjust="0"/>
    <p:restoredTop sz="94660"/>
  </p:normalViewPr>
  <p:slideViewPr>
    <p:cSldViewPr>
      <p:cViewPr>
        <p:scale>
          <a:sx n="100" d="100"/>
          <a:sy n="100" d="100"/>
        </p:scale>
        <p:origin x="-372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B11DF6-185D-4AC1-BED3-F8ADCCE8C561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A55AD8-4C63-495C-B066-FC4E8E10D07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4BEA-5A05-40B4-B814-4FFAD78FF5B2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C5D37-F608-444C-8E95-F5D495324A1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4BEA-5A05-40B4-B814-4FFAD78FF5B2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C5D37-F608-444C-8E95-F5D495324A1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4BEA-5A05-40B4-B814-4FFAD78FF5B2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C5D37-F608-444C-8E95-F5D495324A1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4BEA-5A05-40B4-B814-4FFAD78FF5B2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C5D37-F608-444C-8E95-F5D495324A1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4BEA-5A05-40B4-B814-4FFAD78FF5B2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C5D37-F608-444C-8E95-F5D495324A1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4BEA-5A05-40B4-B814-4FFAD78FF5B2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C5D37-F608-444C-8E95-F5D495324A1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4BEA-5A05-40B4-B814-4FFAD78FF5B2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C5D37-F608-444C-8E95-F5D495324A1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4BEA-5A05-40B4-B814-4FFAD78FF5B2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C5D37-F608-444C-8E95-F5D495324A1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4BEA-5A05-40B4-B814-4FFAD78FF5B2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C5D37-F608-444C-8E95-F5D495324A1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4BEA-5A05-40B4-B814-4FFAD78FF5B2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C5D37-F608-444C-8E95-F5D495324A1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4BEA-5A05-40B4-B814-4FFAD78FF5B2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C5D37-F608-444C-8E95-F5D495324A1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384BEA-5A05-40B4-B814-4FFAD78FF5B2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3C5D37-F608-444C-8E95-F5D495324A1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Strategic Integration and Fit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en-GB" b="1" dirty="0" smtClean="0"/>
              <a:t>CIPD</a:t>
            </a:r>
          </a:p>
          <a:p>
            <a:pPr algn="l"/>
            <a:r>
              <a:rPr lang="en-GB" b="1" dirty="0" smtClean="0"/>
              <a:t>Caroline Usei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r>
              <a:rPr lang="en-GB" b="1" dirty="0" smtClean="0"/>
              <a:t>Strategic Integration </a:t>
            </a:r>
            <a:r>
              <a:rPr lang="en-GB" dirty="0" smtClean="0"/>
              <a:t>means that strategies are linked together to form a coherent whole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 smtClean="0"/>
          </a:p>
          <a:p>
            <a:r>
              <a:rPr lang="en-GB" b="1" dirty="0" smtClean="0"/>
              <a:t>Strategic Fit </a:t>
            </a:r>
            <a:r>
              <a:rPr lang="en-GB" dirty="0" smtClean="0"/>
              <a:t>means that both the business and the HR strategies meet the particular needs and circumstances of the organisation.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922114"/>
          </a:xfrm>
        </p:spPr>
        <p:txBody>
          <a:bodyPr/>
          <a:lstStyle/>
          <a:p>
            <a:pPr algn="l"/>
            <a:r>
              <a:rPr lang="en-GB" b="1" dirty="0" smtClean="0"/>
              <a:t>Horizontal Integration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5400600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en-GB" sz="2800" b="1" dirty="0" smtClean="0"/>
              <a:t>Horizontal integration </a:t>
            </a:r>
            <a:r>
              <a:rPr lang="en-GB" sz="2800" dirty="0" smtClean="0"/>
              <a:t>is achieved when a range of coherent, interconnected and mutually reinforcing HR strategies are established (Armstrong, 2,000, p. 26)</a:t>
            </a:r>
          </a:p>
          <a:p>
            <a:pPr>
              <a:lnSpc>
                <a:spcPct val="120000"/>
              </a:lnSpc>
              <a:buNone/>
            </a:pPr>
            <a:endParaRPr lang="en-GB" sz="1200" dirty="0" smtClean="0"/>
          </a:p>
          <a:p>
            <a:pPr>
              <a:lnSpc>
                <a:spcPct val="120000"/>
              </a:lnSpc>
            </a:pPr>
            <a:r>
              <a:rPr lang="en-GB" sz="2800" b="1" dirty="0" smtClean="0"/>
              <a:t>Horizontal integration</a:t>
            </a:r>
            <a:r>
              <a:rPr lang="en-GB" sz="2800" dirty="0" smtClean="0"/>
              <a:t> is about the </a:t>
            </a:r>
            <a:r>
              <a:rPr lang="en-GB" sz="2800" b="1" i="1" dirty="0" smtClean="0"/>
              <a:t>Efficiency of HR</a:t>
            </a:r>
          </a:p>
          <a:p>
            <a:pPr>
              <a:lnSpc>
                <a:spcPct val="120000"/>
              </a:lnSpc>
            </a:pPr>
            <a:r>
              <a:rPr lang="en-GB" sz="2800" dirty="0" smtClean="0"/>
              <a:t>HR is efficient when its components (strategy, systems and tools) are aligned with each other. </a:t>
            </a:r>
          </a:p>
          <a:p>
            <a:pPr>
              <a:lnSpc>
                <a:spcPct val="120000"/>
              </a:lnSpc>
            </a:pPr>
            <a:r>
              <a:rPr lang="en-GB" sz="2800" dirty="0" smtClean="0"/>
              <a:t>It is about enabling people to </a:t>
            </a:r>
            <a:r>
              <a:rPr lang="en-GB" sz="2800" i="1" dirty="0" smtClean="0"/>
              <a:t>'do things the right way’.</a:t>
            </a:r>
          </a:p>
          <a:p>
            <a:pPr>
              <a:lnSpc>
                <a:spcPct val="120000"/>
              </a:lnSpc>
              <a:buNone/>
            </a:pPr>
            <a:endParaRPr lang="en-GB" sz="2800" dirty="0" smtClean="0"/>
          </a:p>
          <a:p>
            <a:pPr>
              <a:lnSpc>
                <a:spcPct val="120000"/>
              </a:lnSpc>
            </a:pPr>
            <a:endParaRPr lang="en-GB" sz="2800" b="1" dirty="0" smtClean="0"/>
          </a:p>
          <a:p>
            <a:pPr>
              <a:lnSpc>
                <a:spcPct val="120000"/>
              </a:lnSpc>
            </a:pPr>
            <a:endParaRPr lang="en-GB" sz="2800" dirty="0" smtClean="0"/>
          </a:p>
          <a:p>
            <a:pPr>
              <a:lnSpc>
                <a:spcPct val="120000"/>
              </a:lnSpc>
            </a:pPr>
            <a:endParaRPr lang="en-GB" sz="2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b="1" dirty="0" smtClean="0"/>
              <a:t>Horizontal integration </a:t>
            </a:r>
            <a:r>
              <a:rPr lang="en-GB" dirty="0" smtClean="0"/>
              <a:t>is found in the way </a:t>
            </a:r>
            <a:r>
              <a:rPr lang="en-GB" u="sng" dirty="0" smtClean="0"/>
              <a:t>all HR activities feed into each other and support each other </a:t>
            </a:r>
          </a:p>
          <a:p>
            <a:pPr>
              <a:lnSpc>
                <a:spcPct val="120000"/>
              </a:lnSpc>
              <a:buNone/>
            </a:pP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b="1" dirty="0" smtClean="0"/>
              <a:t>E.g.</a:t>
            </a:r>
            <a:r>
              <a:rPr lang="en-GB" dirty="0" smtClean="0"/>
              <a:t> Recruitment and Selection, Performance Management, Personal Development and Reward Management must be tailored is such a way that each feeds into and is in turn supported by the others.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 smtClean="0"/>
              <a:t>Vertical Integration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12776"/>
            <a:ext cx="8640960" cy="5040560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0000"/>
              </a:lnSpc>
            </a:pPr>
            <a:r>
              <a:rPr lang="en-GB" sz="4500" b="1" dirty="0" smtClean="0"/>
              <a:t>Vertical integration </a:t>
            </a:r>
            <a:r>
              <a:rPr lang="en-GB" sz="4500" dirty="0" smtClean="0"/>
              <a:t>takes place when HR strategies are linked to and support business strategies (Armstrong, 2,000, p. 26)</a:t>
            </a:r>
          </a:p>
          <a:p>
            <a:pPr>
              <a:lnSpc>
                <a:spcPct val="120000"/>
              </a:lnSpc>
              <a:buNone/>
            </a:pPr>
            <a:endParaRPr lang="en-GB" sz="1900" b="1" dirty="0" smtClean="0"/>
          </a:p>
          <a:p>
            <a:pPr>
              <a:lnSpc>
                <a:spcPct val="120000"/>
              </a:lnSpc>
              <a:buNone/>
            </a:pPr>
            <a:endParaRPr lang="en-GB" sz="1900" b="1" dirty="0"/>
          </a:p>
          <a:p>
            <a:pPr>
              <a:lnSpc>
                <a:spcPct val="120000"/>
              </a:lnSpc>
              <a:buNone/>
            </a:pPr>
            <a:endParaRPr lang="en-GB" sz="1900" b="1" dirty="0" smtClean="0"/>
          </a:p>
          <a:p>
            <a:pPr>
              <a:lnSpc>
                <a:spcPct val="120000"/>
              </a:lnSpc>
              <a:buNone/>
            </a:pPr>
            <a:endParaRPr lang="en-GB" sz="1900" b="1" dirty="0" smtClean="0"/>
          </a:p>
          <a:p>
            <a:pPr>
              <a:lnSpc>
                <a:spcPct val="120000"/>
              </a:lnSpc>
            </a:pPr>
            <a:r>
              <a:rPr lang="en-GB" sz="4500" b="1" dirty="0" smtClean="0"/>
              <a:t>Vertical integration</a:t>
            </a:r>
            <a:r>
              <a:rPr lang="en-GB" sz="4500" dirty="0" smtClean="0"/>
              <a:t> is about the </a:t>
            </a:r>
            <a:r>
              <a:rPr lang="en-GB" sz="4500" b="1" i="1" dirty="0" smtClean="0"/>
              <a:t>Effectiveness of HR</a:t>
            </a:r>
            <a:endParaRPr lang="en-GB" sz="4500" b="1" dirty="0" smtClean="0"/>
          </a:p>
          <a:p>
            <a:pPr>
              <a:lnSpc>
                <a:spcPct val="120000"/>
              </a:lnSpc>
            </a:pPr>
            <a:r>
              <a:rPr lang="en-GB" sz="4500" dirty="0" smtClean="0"/>
              <a:t>HR is effective when it contributes to the mission and objectives of the organisation</a:t>
            </a:r>
          </a:p>
          <a:p>
            <a:pPr>
              <a:lnSpc>
                <a:spcPct val="120000"/>
              </a:lnSpc>
            </a:pPr>
            <a:r>
              <a:rPr lang="en-GB" sz="4500" dirty="0" smtClean="0"/>
              <a:t>It is about enabling people to </a:t>
            </a:r>
            <a:r>
              <a:rPr lang="en-GB" sz="4500" i="1" dirty="0" smtClean="0"/>
              <a:t>'do the right things‘.</a:t>
            </a:r>
          </a:p>
          <a:p>
            <a:pPr>
              <a:lnSpc>
                <a:spcPct val="120000"/>
              </a:lnSpc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fontScale="92500"/>
          </a:bodyPr>
          <a:lstStyle/>
          <a:p>
            <a:r>
              <a:rPr lang="en-GB" b="1" dirty="0" smtClean="0"/>
              <a:t>Vertical integration </a:t>
            </a:r>
            <a:r>
              <a:rPr lang="en-GB" dirty="0" smtClean="0"/>
              <a:t>refers to the way HR activities should dovetail and support the overall organisational activities</a:t>
            </a:r>
          </a:p>
          <a:p>
            <a:r>
              <a:rPr lang="en-GB" dirty="0" smtClean="0"/>
              <a:t>In other words HR activities must move in the same direction as the organisation’s mission and vision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This needs </a:t>
            </a:r>
            <a:r>
              <a:rPr lang="en-GB" i="1" dirty="0" smtClean="0"/>
              <a:t>translation </a:t>
            </a:r>
            <a:r>
              <a:rPr lang="en-GB" dirty="0" smtClean="0"/>
              <a:t>of the organisational vision and strategy into a HR strategy, aimed at acquiring and </a:t>
            </a:r>
            <a:r>
              <a:rPr lang="en-GB" smtClean="0"/>
              <a:t>developing  the </a:t>
            </a:r>
            <a:r>
              <a:rPr lang="en-GB" dirty="0" smtClean="0"/>
              <a:t>talent required to realise that vision and those strategies.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995936" y="1268760"/>
            <a:ext cx="90441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 smtClean="0"/>
              <a:t>Vision</a:t>
            </a:r>
            <a:endParaRPr lang="en-GB" sz="22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3779912" y="1772816"/>
            <a:ext cx="136815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 smtClean="0"/>
              <a:t>Mission</a:t>
            </a:r>
            <a:endParaRPr lang="en-GB" sz="22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3707904" y="2348880"/>
            <a:ext cx="14401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 smtClean="0"/>
              <a:t>Strategic Objectives</a:t>
            </a:r>
            <a:endParaRPr lang="en-GB" sz="22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3779912" y="3140968"/>
            <a:ext cx="136815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/>
              <a:t>S</a:t>
            </a:r>
            <a:r>
              <a:rPr lang="en-GB" sz="2200" b="1" dirty="0" smtClean="0"/>
              <a:t>trategies</a:t>
            </a:r>
            <a:endParaRPr lang="en-GB" sz="2200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2195736" y="3717032"/>
            <a:ext cx="518457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 smtClean="0"/>
              <a:t>HR Model / Human Resource Management</a:t>
            </a:r>
            <a:endParaRPr lang="en-GB" sz="2200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1979712" y="4869160"/>
            <a:ext cx="19442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 smtClean="0"/>
              <a:t>Recruitment &amp; Selection</a:t>
            </a:r>
            <a:endParaRPr lang="en-GB" sz="2200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755576" y="4653136"/>
            <a:ext cx="122413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 smtClean="0"/>
              <a:t>Mindset</a:t>
            </a:r>
          </a:p>
          <a:p>
            <a:pPr algn="ctr"/>
            <a:r>
              <a:rPr lang="en-GB" sz="2200" b="1" dirty="0"/>
              <a:t>a</a:t>
            </a:r>
            <a:r>
              <a:rPr lang="en-GB" sz="2200" b="1" dirty="0" smtClean="0"/>
              <a:t>nd</a:t>
            </a:r>
          </a:p>
          <a:p>
            <a:pPr algn="ctr"/>
            <a:r>
              <a:rPr lang="en-GB" sz="2200" b="1" dirty="0"/>
              <a:t>C</a:t>
            </a:r>
            <a:r>
              <a:rPr lang="en-GB" sz="2200" b="1" dirty="0" smtClean="0"/>
              <a:t>ulture</a:t>
            </a:r>
            <a:endParaRPr lang="en-GB" sz="22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3995936" y="4869160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 smtClean="0"/>
              <a:t>Performance Management</a:t>
            </a:r>
            <a:endParaRPr lang="en-GB" sz="22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5868144" y="5085184"/>
            <a:ext cx="108012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 smtClean="0"/>
              <a:t>Reward</a:t>
            </a:r>
            <a:endParaRPr lang="en-GB" sz="22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6948264" y="4869160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 smtClean="0"/>
              <a:t>Training and Development</a:t>
            </a:r>
            <a:endParaRPr lang="en-GB" sz="2200" b="1" dirty="0"/>
          </a:p>
        </p:txBody>
      </p:sp>
      <p:sp>
        <p:nvSpPr>
          <p:cNvPr id="25" name="TextBox 24"/>
          <p:cNvSpPr txBox="1"/>
          <p:nvPr/>
        </p:nvSpPr>
        <p:spPr>
          <a:xfrm>
            <a:off x="755576" y="1484784"/>
            <a:ext cx="16561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VERTICAL INTEGRATION</a:t>
            </a:r>
          </a:p>
          <a:p>
            <a:pPr algn="ctr"/>
            <a:r>
              <a:rPr lang="en-GB" b="1" dirty="0" smtClean="0"/>
              <a:t>(Effectiveness)</a:t>
            </a:r>
            <a:endParaRPr lang="en-GB" b="1" dirty="0"/>
          </a:p>
        </p:txBody>
      </p:sp>
      <p:sp>
        <p:nvSpPr>
          <p:cNvPr id="26" name="TextBox 25"/>
          <p:cNvSpPr txBox="1"/>
          <p:nvPr/>
        </p:nvSpPr>
        <p:spPr>
          <a:xfrm>
            <a:off x="3131840" y="6093296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HORIZONTAL INTEGRATION (Efficiency)</a:t>
            </a:r>
            <a:endParaRPr lang="en-GB" b="1" dirty="0"/>
          </a:p>
        </p:txBody>
      </p:sp>
      <p:sp>
        <p:nvSpPr>
          <p:cNvPr id="27" name="TextBox 26"/>
          <p:cNvSpPr txBox="1"/>
          <p:nvPr/>
        </p:nvSpPr>
        <p:spPr>
          <a:xfrm>
            <a:off x="683568" y="404664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/>
              <a:t>Horizontal and Vertical Integration of HR</a:t>
            </a:r>
            <a:endParaRPr lang="en-GB" sz="3200" b="1" dirty="0"/>
          </a:p>
        </p:txBody>
      </p:sp>
      <p:sp>
        <p:nvSpPr>
          <p:cNvPr id="28" name="Up-Down Arrow 27"/>
          <p:cNvSpPr/>
          <p:nvPr/>
        </p:nvSpPr>
        <p:spPr>
          <a:xfrm>
            <a:off x="395536" y="980728"/>
            <a:ext cx="216024" cy="4896544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Left-Right Arrow 28"/>
          <p:cNvSpPr/>
          <p:nvPr/>
        </p:nvSpPr>
        <p:spPr>
          <a:xfrm>
            <a:off x="539552" y="5805264"/>
            <a:ext cx="8280920" cy="21602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b="1" dirty="0" smtClean="0"/>
              <a:t>Activity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</p:spPr>
        <p:txBody>
          <a:bodyPr/>
          <a:lstStyle/>
          <a:p>
            <a:pPr algn="ctr">
              <a:buNone/>
            </a:pPr>
            <a:r>
              <a:rPr lang="en-GB" dirty="0" smtClean="0"/>
              <a:t>	</a:t>
            </a:r>
            <a:r>
              <a:rPr lang="en-GB" b="1" dirty="0" smtClean="0"/>
              <a:t>Consider the extent to which the HR function in your organisation is Horizontally and Vertically integrated</a:t>
            </a:r>
            <a:endParaRPr lang="en-GB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303</Words>
  <Application>Microsoft Office PowerPoint</Application>
  <PresentationFormat>On-screen Show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Strategic Integration and Fit</vt:lpstr>
      <vt:lpstr>Slide 2</vt:lpstr>
      <vt:lpstr>Horizontal Integration</vt:lpstr>
      <vt:lpstr>Slide 4</vt:lpstr>
      <vt:lpstr>Vertical Integration</vt:lpstr>
      <vt:lpstr>Slide 6</vt:lpstr>
      <vt:lpstr>Slide 7</vt:lpstr>
      <vt:lpstr>Activity</vt:lpstr>
    </vt:vector>
  </TitlesOfParts>
  <Company>SIHE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Integration and Fit</dc:title>
  <dc:creator>edu-cu</dc:creator>
  <cp:lastModifiedBy>edu-cu</cp:lastModifiedBy>
  <cp:revision>20</cp:revision>
  <dcterms:created xsi:type="dcterms:W3CDTF">2010-12-01T17:38:18Z</dcterms:created>
  <dcterms:modified xsi:type="dcterms:W3CDTF">2010-12-01T19:35:17Z</dcterms:modified>
</cp:coreProperties>
</file>