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4"/>
  </p:sldMasterIdLst>
  <p:notesMasterIdLst>
    <p:notesMasterId r:id="rId26"/>
  </p:notesMasterIdLst>
  <p:sldIdLst>
    <p:sldId id="256" r:id="rId5"/>
    <p:sldId id="257" r:id="rId6"/>
    <p:sldId id="258" r:id="rId7"/>
    <p:sldId id="259" r:id="rId8"/>
    <p:sldId id="283" r:id="rId9"/>
    <p:sldId id="280" r:id="rId10"/>
    <p:sldId id="282" r:id="rId11"/>
    <p:sldId id="260" r:id="rId12"/>
    <p:sldId id="279" r:id="rId13"/>
    <p:sldId id="266" r:id="rId14"/>
    <p:sldId id="278" r:id="rId15"/>
    <p:sldId id="276" r:id="rId16"/>
    <p:sldId id="277" r:id="rId17"/>
    <p:sldId id="268" r:id="rId18"/>
    <p:sldId id="275" r:id="rId19"/>
    <p:sldId id="274" r:id="rId20"/>
    <p:sldId id="269" r:id="rId21"/>
    <p:sldId id="262" r:id="rId22"/>
    <p:sldId id="263" r:id="rId23"/>
    <p:sldId id="265" r:id="rId24"/>
    <p:sldId id="271"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7F947F-6AAD-481B-A8BF-9B720425A5B8}" v="154" dt="2021-12-15T10:02:26.8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311" autoAdjust="0"/>
  </p:normalViewPr>
  <p:slideViewPr>
    <p:cSldViewPr snapToGrid="0">
      <p:cViewPr varScale="1">
        <p:scale>
          <a:sx n="68" d="100"/>
          <a:sy n="68" d="100"/>
        </p:scale>
        <p:origin x="1171" y="53"/>
      </p:cViewPr>
      <p:guideLst/>
    </p:cSldViewPr>
  </p:slideViewPr>
  <p:outlineViewPr>
    <p:cViewPr>
      <p:scale>
        <a:sx n="33" d="100"/>
        <a:sy n="33" d="100"/>
      </p:scale>
      <p:origin x="0" y="-1411"/>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8BEECB-48DC-41F7-804E-DEF12AAA98B2}"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D9AA1B0E-AE58-40D6-B6A8-31CE9BB97090}">
      <dgm:prSet custT="1"/>
      <dgm:spPr/>
      <dgm:t>
        <a:bodyPr/>
        <a:lstStyle/>
        <a:p>
          <a:r>
            <a:rPr lang="en-GB" sz="3200" dirty="0"/>
            <a:t>Introduction</a:t>
          </a:r>
          <a:endParaRPr lang="en-US" sz="3200" dirty="0"/>
        </a:p>
      </dgm:t>
    </dgm:pt>
    <dgm:pt modelId="{7FE2FD38-9D62-43E1-9217-9FB048FF0844}" type="parTrans" cxnId="{7199BBD5-625E-452F-B8F8-D6FC4DE60248}">
      <dgm:prSet/>
      <dgm:spPr/>
      <dgm:t>
        <a:bodyPr/>
        <a:lstStyle/>
        <a:p>
          <a:endParaRPr lang="en-US" sz="2400"/>
        </a:p>
      </dgm:t>
    </dgm:pt>
    <dgm:pt modelId="{99B1C855-E73E-438F-8E9B-82CE6E5545D5}" type="sibTrans" cxnId="{7199BBD5-625E-452F-B8F8-D6FC4DE60248}">
      <dgm:prSet/>
      <dgm:spPr/>
      <dgm:t>
        <a:bodyPr/>
        <a:lstStyle/>
        <a:p>
          <a:endParaRPr lang="en-US" sz="2400"/>
        </a:p>
      </dgm:t>
    </dgm:pt>
    <dgm:pt modelId="{08F4F834-8A8A-40A7-AA80-86C5C44CBCCF}">
      <dgm:prSet custT="1"/>
      <dgm:spPr/>
      <dgm:t>
        <a:bodyPr/>
        <a:lstStyle/>
        <a:p>
          <a:r>
            <a:rPr lang="en-GB" sz="3200" b="0" dirty="0"/>
            <a:t>Human Resource Management</a:t>
          </a:r>
        </a:p>
        <a:p>
          <a:r>
            <a:rPr lang="en-GB" sz="3200" b="0" dirty="0">
              <a:latin typeface="+mn-lt"/>
              <a:cs typeface="Times New Roman" panose="02020603050405020304" pitchFamily="18" charset="0"/>
            </a:rPr>
            <a:t>E</a:t>
          </a:r>
          <a:r>
            <a:rPr lang="en-GB" sz="3200" b="0" dirty="0">
              <a:effectLst/>
              <a:latin typeface="+mn-lt"/>
              <a:ea typeface="Calibri" panose="020F0502020204030204" pitchFamily="34" charset="0"/>
              <a:cs typeface="Times New Roman" panose="02020603050405020304" pitchFamily="18" charset="0"/>
            </a:rPr>
            <a:t>pistemology of HRM</a:t>
          </a:r>
          <a:r>
            <a:rPr lang="en-US" sz="3200" b="0" dirty="0">
              <a:latin typeface="+mn-lt"/>
            </a:rPr>
            <a:t> </a:t>
          </a:r>
        </a:p>
      </dgm:t>
    </dgm:pt>
    <dgm:pt modelId="{9E76398F-B947-40CF-9FF0-0DE5FA90E092}" type="parTrans" cxnId="{4454794F-5979-428D-8E73-AD60D42E9413}">
      <dgm:prSet/>
      <dgm:spPr/>
      <dgm:t>
        <a:bodyPr/>
        <a:lstStyle/>
        <a:p>
          <a:endParaRPr lang="en-US" sz="2400"/>
        </a:p>
      </dgm:t>
    </dgm:pt>
    <dgm:pt modelId="{0C8C262A-52B7-4163-AD86-69BCD56BD54F}" type="sibTrans" cxnId="{4454794F-5979-428D-8E73-AD60D42E9413}">
      <dgm:prSet/>
      <dgm:spPr/>
      <dgm:t>
        <a:bodyPr/>
        <a:lstStyle/>
        <a:p>
          <a:endParaRPr lang="en-US" sz="2400"/>
        </a:p>
      </dgm:t>
    </dgm:pt>
    <dgm:pt modelId="{0967DDF4-DC28-4992-8BCA-127AF449421D}">
      <dgm:prSet custT="1"/>
      <dgm:spPr/>
      <dgm:t>
        <a:bodyPr/>
        <a:lstStyle/>
        <a:p>
          <a:endParaRPr lang="en-US" sz="3200" dirty="0"/>
        </a:p>
      </dgm:t>
    </dgm:pt>
    <dgm:pt modelId="{E7F9C552-E5F8-4EC7-8F39-FCEA49347FD4}" type="parTrans" cxnId="{0B437557-DB2D-4BF7-BEC7-4534D43BF476}">
      <dgm:prSet/>
      <dgm:spPr/>
      <dgm:t>
        <a:bodyPr/>
        <a:lstStyle/>
        <a:p>
          <a:endParaRPr lang="en-US" sz="2400"/>
        </a:p>
      </dgm:t>
    </dgm:pt>
    <dgm:pt modelId="{C1D2C822-DAC3-46DA-AE11-F1B54C451C04}" type="sibTrans" cxnId="{0B437557-DB2D-4BF7-BEC7-4534D43BF476}">
      <dgm:prSet/>
      <dgm:spPr/>
      <dgm:t>
        <a:bodyPr/>
        <a:lstStyle/>
        <a:p>
          <a:endParaRPr lang="en-US" sz="2400"/>
        </a:p>
      </dgm:t>
    </dgm:pt>
    <dgm:pt modelId="{045E30B6-7814-44E8-811D-600D1E3EE423}">
      <dgm:prSet custT="1"/>
      <dgm:spPr/>
      <dgm:t>
        <a:bodyPr/>
        <a:lstStyle/>
        <a:p>
          <a:r>
            <a:rPr lang="en-GB" sz="3200" b="0" dirty="0"/>
            <a:t>HRM and Ontology</a:t>
          </a:r>
          <a:endParaRPr lang="en-US" sz="3200" b="0" dirty="0"/>
        </a:p>
      </dgm:t>
    </dgm:pt>
    <dgm:pt modelId="{84A734D7-6F64-4E78-87FA-2D5F48532974}" type="parTrans" cxnId="{BDB18682-61CF-4BA4-93CC-B3235A94BE49}">
      <dgm:prSet/>
      <dgm:spPr/>
      <dgm:t>
        <a:bodyPr/>
        <a:lstStyle/>
        <a:p>
          <a:endParaRPr lang="en-US" sz="2400"/>
        </a:p>
      </dgm:t>
    </dgm:pt>
    <dgm:pt modelId="{9B61C6B5-06B8-4A87-A5ED-0FE0B2458155}" type="sibTrans" cxnId="{BDB18682-61CF-4BA4-93CC-B3235A94BE49}">
      <dgm:prSet/>
      <dgm:spPr/>
      <dgm:t>
        <a:bodyPr/>
        <a:lstStyle/>
        <a:p>
          <a:endParaRPr lang="en-US" sz="2400"/>
        </a:p>
      </dgm:t>
    </dgm:pt>
    <dgm:pt modelId="{EF3ABDE5-0345-4E57-B088-581DED65C2ED}">
      <dgm:prSet custT="1"/>
      <dgm:spPr/>
      <dgm:t>
        <a:bodyPr/>
        <a:lstStyle/>
        <a:p>
          <a:r>
            <a:rPr lang="en-GB" sz="3200" b="0" dirty="0"/>
            <a:t>Positivism</a:t>
          </a:r>
          <a:r>
            <a:rPr lang="en-GB" sz="3200" dirty="0"/>
            <a:t> and Interpretivism</a:t>
          </a:r>
        </a:p>
        <a:p>
          <a:r>
            <a:rPr lang="en-GB" sz="3200" dirty="0"/>
            <a:t>HRM Axiology</a:t>
          </a:r>
        </a:p>
        <a:p>
          <a:endParaRPr lang="en-GB" sz="3200" dirty="0"/>
        </a:p>
        <a:p>
          <a:endParaRPr lang="en-GB" sz="3200" dirty="0"/>
        </a:p>
        <a:p>
          <a:endParaRPr lang="en-US" sz="3200" dirty="0"/>
        </a:p>
      </dgm:t>
    </dgm:pt>
    <dgm:pt modelId="{771D8E59-F329-4966-8E74-8353F2A453AB}" type="parTrans" cxnId="{E1015E41-1861-46D1-9F09-BD8BD6122E65}">
      <dgm:prSet/>
      <dgm:spPr/>
      <dgm:t>
        <a:bodyPr/>
        <a:lstStyle/>
        <a:p>
          <a:endParaRPr lang="en-US" sz="2400"/>
        </a:p>
      </dgm:t>
    </dgm:pt>
    <dgm:pt modelId="{4D1CD1BB-0783-4D91-879C-6DA535E5F5EE}" type="sibTrans" cxnId="{E1015E41-1861-46D1-9F09-BD8BD6122E65}">
      <dgm:prSet/>
      <dgm:spPr/>
      <dgm:t>
        <a:bodyPr/>
        <a:lstStyle/>
        <a:p>
          <a:endParaRPr lang="en-US" sz="2400"/>
        </a:p>
      </dgm:t>
    </dgm:pt>
    <dgm:pt modelId="{43C9ABFB-2FD2-41B9-AE68-26015005BD5C}">
      <dgm:prSet custT="1"/>
      <dgm:spPr/>
      <dgm:t>
        <a:bodyPr/>
        <a:lstStyle/>
        <a:p>
          <a:endParaRPr lang="en-US" sz="3200" dirty="0"/>
        </a:p>
      </dgm:t>
    </dgm:pt>
    <dgm:pt modelId="{DF043246-3820-4328-A0E9-77C4ACF5AFE6}" type="parTrans" cxnId="{1A124A26-25D2-4B6F-B9AE-31B047204966}">
      <dgm:prSet/>
      <dgm:spPr/>
      <dgm:t>
        <a:bodyPr/>
        <a:lstStyle/>
        <a:p>
          <a:endParaRPr lang="en-US" sz="2400"/>
        </a:p>
      </dgm:t>
    </dgm:pt>
    <dgm:pt modelId="{A1F2ED92-C91A-4EBD-B962-A3E239C3842E}" type="sibTrans" cxnId="{1A124A26-25D2-4B6F-B9AE-31B047204966}">
      <dgm:prSet/>
      <dgm:spPr/>
      <dgm:t>
        <a:bodyPr/>
        <a:lstStyle/>
        <a:p>
          <a:endParaRPr lang="en-US" sz="2400"/>
        </a:p>
      </dgm:t>
    </dgm:pt>
    <dgm:pt modelId="{4F9D0637-BA5B-4B3F-AD55-1E102E8A495D}">
      <dgm:prSet custT="1"/>
      <dgm:spPr/>
      <dgm:t>
        <a:bodyPr/>
        <a:lstStyle/>
        <a:p>
          <a:r>
            <a:rPr lang="en-GB" sz="3200" b="0" dirty="0"/>
            <a:t>HRM Positivism</a:t>
          </a:r>
        </a:p>
        <a:p>
          <a:r>
            <a:rPr lang="en-GB" sz="3200" dirty="0"/>
            <a:t>HRM Interpretivism</a:t>
          </a:r>
          <a:endParaRPr lang="en-US" sz="3200" b="0" dirty="0"/>
        </a:p>
      </dgm:t>
    </dgm:pt>
    <dgm:pt modelId="{106EDE05-4D84-4E01-B198-CB4A3A33972C}" type="parTrans" cxnId="{806FE439-40F4-42F2-A36A-B4052022B188}">
      <dgm:prSet/>
      <dgm:spPr/>
      <dgm:t>
        <a:bodyPr/>
        <a:lstStyle/>
        <a:p>
          <a:endParaRPr lang="en-GB" sz="2400"/>
        </a:p>
      </dgm:t>
    </dgm:pt>
    <dgm:pt modelId="{6EEA0168-7E4F-4290-89FD-1CB1B4835B79}" type="sibTrans" cxnId="{806FE439-40F4-42F2-A36A-B4052022B188}">
      <dgm:prSet/>
      <dgm:spPr/>
      <dgm:t>
        <a:bodyPr/>
        <a:lstStyle/>
        <a:p>
          <a:endParaRPr lang="en-GB" sz="2400"/>
        </a:p>
      </dgm:t>
    </dgm:pt>
    <dgm:pt modelId="{432B6B22-415C-45CC-BB2D-847D05471678}">
      <dgm:prSet custT="1"/>
      <dgm:spPr/>
      <dgm:t>
        <a:bodyPr/>
        <a:lstStyle/>
        <a:p>
          <a:endParaRPr lang="en-US" sz="3200" dirty="0"/>
        </a:p>
      </dgm:t>
    </dgm:pt>
    <dgm:pt modelId="{E06A0775-4563-4E87-8AF3-873D8EB528BC}" type="parTrans" cxnId="{83F17A23-DB60-4BD9-809E-8E057C1462C6}">
      <dgm:prSet/>
      <dgm:spPr/>
      <dgm:t>
        <a:bodyPr/>
        <a:lstStyle/>
        <a:p>
          <a:endParaRPr lang="en-GB" sz="2400"/>
        </a:p>
      </dgm:t>
    </dgm:pt>
    <dgm:pt modelId="{9FF4F66F-9208-46C9-93A0-5327DF7A3E47}" type="sibTrans" cxnId="{83F17A23-DB60-4BD9-809E-8E057C1462C6}">
      <dgm:prSet/>
      <dgm:spPr/>
      <dgm:t>
        <a:bodyPr/>
        <a:lstStyle/>
        <a:p>
          <a:endParaRPr lang="en-GB" sz="2400"/>
        </a:p>
      </dgm:t>
    </dgm:pt>
    <dgm:pt modelId="{DEDD804E-BC90-4DB6-8C7F-6313186B26B5}" type="pres">
      <dgm:prSet presAssocID="{258BEECB-48DC-41F7-804E-DEF12AAA98B2}" presName="vert0" presStyleCnt="0">
        <dgm:presLayoutVars>
          <dgm:dir/>
          <dgm:animOne val="branch"/>
          <dgm:animLvl val="lvl"/>
        </dgm:presLayoutVars>
      </dgm:prSet>
      <dgm:spPr/>
    </dgm:pt>
    <dgm:pt modelId="{8046859D-ED7D-43A3-B03E-32D26E60C1AA}" type="pres">
      <dgm:prSet presAssocID="{D9AA1B0E-AE58-40D6-B6A8-31CE9BB97090}" presName="thickLine" presStyleLbl="alignNode1" presStyleIdx="0" presStyleCnt="8"/>
      <dgm:spPr/>
    </dgm:pt>
    <dgm:pt modelId="{CE47FC1C-60CD-4158-A362-F455B06C45BD}" type="pres">
      <dgm:prSet presAssocID="{D9AA1B0E-AE58-40D6-B6A8-31CE9BB97090}" presName="horz1" presStyleCnt="0"/>
      <dgm:spPr/>
    </dgm:pt>
    <dgm:pt modelId="{C494FD50-C489-4CAD-8A25-85F76A730B73}" type="pres">
      <dgm:prSet presAssocID="{D9AA1B0E-AE58-40D6-B6A8-31CE9BB97090}" presName="tx1" presStyleLbl="revTx" presStyleIdx="0" presStyleCnt="8"/>
      <dgm:spPr/>
    </dgm:pt>
    <dgm:pt modelId="{C131B6D8-A386-4484-8BB4-B8AA17C348C1}" type="pres">
      <dgm:prSet presAssocID="{D9AA1B0E-AE58-40D6-B6A8-31CE9BB97090}" presName="vert1" presStyleCnt="0"/>
      <dgm:spPr/>
    </dgm:pt>
    <dgm:pt modelId="{BFCAB603-57C8-4EE0-8B8F-DDB85F049991}" type="pres">
      <dgm:prSet presAssocID="{08F4F834-8A8A-40A7-AA80-86C5C44CBCCF}" presName="thickLine" presStyleLbl="alignNode1" presStyleIdx="1" presStyleCnt="8"/>
      <dgm:spPr/>
    </dgm:pt>
    <dgm:pt modelId="{4D33A54E-67FE-4597-A4B7-07E122DF4D33}" type="pres">
      <dgm:prSet presAssocID="{08F4F834-8A8A-40A7-AA80-86C5C44CBCCF}" presName="horz1" presStyleCnt="0"/>
      <dgm:spPr/>
    </dgm:pt>
    <dgm:pt modelId="{5808D29A-686D-4BF1-9D79-9CB4BFEC4104}" type="pres">
      <dgm:prSet presAssocID="{08F4F834-8A8A-40A7-AA80-86C5C44CBCCF}" presName="tx1" presStyleLbl="revTx" presStyleIdx="1" presStyleCnt="8"/>
      <dgm:spPr/>
    </dgm:pt>
    <dgm:pt modelId="{6FBC8EF6-258A-467A-890E-C4FC0235E514}" type="pres">
      <dgm:prSet presAssocID="{08F4F834-8A8A-40A7-AA80-86C5C44CBCCF}" presName="vert1" presStyleCnt="0"/>
      <dgm:spPr/>
    </dgm:pt>
    <dgm:pt modelId="{1DFB7C0C-BB56-458F-B61D-5D9BE6777D1E}" type="pres">
      <dgm:prSet presAssocID="{0967DDF4-DC28-4992-8BCA-127AF449421D}" presName="thickLine" presStyleLbl="alignNode1" presStyleIdx="2" presStyleCnt="8"/>
      <dgm:spPr/>
    </dgm:pt>
    <dgm:pt modelId="{B9EC7ED5-552C-4C8B-864F-AA11339E47FD}" type="pres">
      <dgm:prSet presAssocID="{0967DDF4-DC28-4992-8BCA-127AF449421D}" presName="horz1" presStyleCnt="0"/>
      <dgm:spPr/>
    </dgm:pt>
    <dgm:pt modelId="{352D835D-CD1D-44BA-81D0-0CEAF62C835A}" type="pres">
      <dgm:prSet presAssocID="{0967DDF4-DC28-4992-8BCA-127AF449421D}" presName="tx1" presStyleLbl="revTx" presStyleIdx="2" presStyleCnt="8"/>
      <dgm:spPr/>
    </dgm:pt>
    <dgm:pt modelId="{E3A254D5-48FF-4E1F-A6E5-72644FED3297}" type="pres">
      <dgm:prSet presAssocID="{0967DDF4-DC28-4992-8BCA-127AF449421D}" presName="vert1" presStyleCnt="0"/>
      <dgm:spPr/>
    </dgm:pt>
    <dgm:pt modelId="{B17D78C5-B42D-4091-B5E6-BC3EBFC4FADB}" type="pres">
      <dgm:prSet presAssocID="{045E30B6-7814-44E8-811D-600D1E3EE423}" presName="thickLine" presStyleLbl="alignNode1" presStyleIdx="3" presStyleCnt="8"/>
      <dgm:spPr/>
    </dgm:pt>
    <dgm:pt modelId="{324E7116-FE90-4AEA-8D96-DE582D0A9797}" type="pres">
      <dgm:prSet presAssocID="{045E30B6-7814-44E8-811D-600D1E3EE423}" presName="horz1" presStyleCnt="0"/>
      <dgm:spPr/>
    </dgm:pt>
    <dgm:pt modelId="{F5479D18-F8A5-4C09-924D-A90AE740BE7A}" type="pres">
      <dgm:prSet presAssocID="{045E30B6-7814-44E8-811D-600D1E3EE423}" presName="tx1" presStyleLbl="revTx" presStyleIdx="3" presStyleCnt="8"/>
      <dgm:spPr/>
    </dgm:pt>
    <dgm:pt modelId="{5E75213E-834C-4008-AE07-1709F70DF226}" type="pres">
      <dgm:prSet presAssocID="{045E30B6-7814-44E8-811D-600D1E3EE423}" presName="vert1" presStyleCnt="0"/>
      <dgm:spPr/>
    </dgm:pt>
    <dgm:pt modelId="{B2D39996-B62F-4451-A0DD-5F30D7197021}" type="pres">
      <dgm:prSet presAssocID="{4F9D0637-BA5B-4B3F-AD55-1E102E8A495D}" presName="thickLine" presStyleLbl="alignNode1" presStyleIdx="4" presStyleCnt="8"/>
      <dgm:spPr/>
    </dgm:pt>
    <dgm:pt modelId="{4376F65F-594B-44E8-98D2-678986D771C0}" type="pres">
      <dgm:prSet presAssocID="{4F9D0637-BA5B-4B3F-AD55-1E102E8A495D}" presName="horz1" presStyleCnt="0"/>
      <dgm:spPr/>
    </dgm:pt>
    <dgm:pt modelId="{907575F2-9461-434B-B0F0-552E11BEAFB1}" type="pres">
      <dgm:prSet presAssocID="{4F9D0637-BA5B-4B3F-AD55-1E102E8A495D}" presName="tx1" presStyleLbl="revTx" presStyleIdx="4" presStyleCnt="8"/>
      <dgm:spPr/>
    </dgm:pt>
    <dgm:pt modelId="{B3000DEB-F234-4D27-AA74-4B069379C2DB}" type="pres">
      <dgm:prSet presAssocID="{4F9D0637-BA5B-4B3F-AD55-1E102E8A495D}" presName="vert1" presStyleCnt="0"/>
      <dgm:spPr/>
    </dgm:pt>
    <dgm:pt modelId="{2A0F3940-B2D5-4B80-9992-AD483EBB8646}" type="pres">
      <dgm:prSet presAssocID="{432B6B22-415C-45CC-BB2D-847D05471678}" presName="thickLine" presStyleLbl="alignNode1" presStyleIdx="5" presStyleCnt="8"/>
      <dgm:spPr/>
    </dgm:pt>
    <dgm:pt modelId="{B1C813EF-0B7D-46F0-86F4-EEA4D41AFE2A}" type="pres">
      <dgm:prSet presAssocID="{432B6B22-415C-45CC-BB2D-847D05471678}" presName="horz1" presStyleCnt="0"/>
      <dgm:spPr/>
    </dgm:pt>
    <dgm:pt modelId="{549EF78D-79B7-4E56-B16F-A06D396DD9B2}" type="pres">
      <dgm:prSet presAssocID="{432B6B22-415C-45CC-BB2D-847D05471678}" presName="tx1" presStyleLbl="revTx" presStyleIdx="5" presStyleCnt="8"/>
      <dgm:spPr/>
    </dgm:pt>
    <dgm:pt modelId="{DF9E25E7-2E6F-4ACB-925B-72C4807CC9D6}" type="pres">
      <dgm:prSet presAssocID="{432B6B22-415C-45CC-BB2D-847D05471678}" presName="vert1" presStyleCnt="0"/>
      <dgm:spPr/>
    </dgm:pt>
    <dgm:pt modelId="{77AC9081-DFFB-4099-8645-8F6D89926918}" type="pres">
      <dgm:prSet presAssocID="{EF3ABDE5-0345-4E57-B088-581DED65C2ED}" presName="thickLine" presStyleLbl="alignNode1" presStyleIdx="6" presStyleCnt="8"/>
      <dgm:spPr/>
    </dgm:pt>
    <dgm:pt modelId="{BC401375-3A83-43DB-8527-234DE021C629}" type="pres">
      <dgm:prSet presAssocID="{EF3ABDE5-0345-4E57-B088-581DED65C2ED}" presName="horz1" presStyleCnt="0"/>
      <dgm:spPr/>
    </dgm:pt>
    <dgm:pt modelId="{13C2DAB9-9BAB-4556-BAD0-54FD220011E5}" type="pres">
      <dgm:prSet presAssocID="{EF3ABDE5-0345-4E57-B088-581DED65C2ED}" presName="tx1" presStyleLbl="revTx" presStyleIdx="6" presStyleCnt="8"/>
      <dgm:spPr/>
    </dgm:pt>
    <dgm:pt modelId="{CB1532FF-D14B-4DE8-8F26-BEF841CA10D2}" type="pres">
      <dgm:prSet presAssocID="{EF3ABDE5-0345-4E57-B088-581DED65C2ED}" presName="vert1" presStyleCnt="0"/>
      <dgm:spPr/>
    </dgm:pt>
    <dgm:pt modelId="{611D7ACE-3301-4023-832E-9F62E55D511F}" type="pres">
      <dgm:prSet presAssocID="{43C9ABFB-2FD2-41B9-AE68-26015005BD5C}" presName="thickLine" presStyleLbl="alignNode1" presStyleIdx="7" presStyleCnt="8"/>
      <dgm:spPr/>
    </dgm:pt>
    <dgm:pt modelId="{262035F4-3229-4A6C-B8F2-A4347049F564}" type="pres">
      <dgm:prSet presAssocID="{43C9ABFB-2FD2-41B9-AE68-26015005BD5C}" presName="horz1" presStyleCnt="0"/>
      <dgm:spPr/>
    </dgm:pt>
    <dgm:pt modelId="{EFE3037D-AB09-4C25-A7BA-2237AA01A3DA}" type="pres">
      <dgm:prSet presAssocID="{43C9ABFB-2FD2-41B9-AE68-26015005BD5C}" presName="tx1" presStyleLbl="revTx" presStyleIdx="7" presStyleCnt="8"/>
      <dgm:spPr/>
    </dgm:pt>
    <dgm:pt modelId="{D129F499-2D3A-4616-8D17-61FE4920E7DF}" type="pres">
      <dgm:prSet presAssocID="{43C9ABFB-2FD2-41B9-AE68-26015005BD5C}" presName="vert1" presStyleCnt="0"/>
      <dgm:spPr/>
    </dgm:pt>
  </dgm:ptLst>
  <dgm:cxnLst>
    <dgm:cxn modelId="{2BD9F801-A58B-45B0-9EED-49E6C81FD0AF}" type="presOf" srcId="{045E30B6-7814-44E8-811D-600D1E3EE423}" destId="{F5479D18-F8A5-4C09-924D-A90AE740BE7A}" srcOrd="0" destOrd="0" presId="urn:microsoft.com/office/officeart/2008/layout/LinedList"/>
    <dgm:cxn modelId="{667AEC04-D2AF-4DF6-901C-C78E23F2BF90}" type="presOf" srcId="{EF3ABDE5-0345-4E57-B088-581DED65C2ED}" destId="{13C2DAB9-9BAB-4556-BAD0-54FD220011E5}" srcOrd="0" destOrd="0" presId="urn:microsoft.com/office/officeart/2008/layout/LinedList"/>
    <dgm:cxn modelId="{563D5A0E-E5F3-469F-A969-67B7C726F72F}" type="presOf" srcId="{08F4F834-8A8A-40A7-AA80-86C5C44CBCCF}" destId="{5808D29A-686D-4BF1-9D79-9CB4BFEC4104}" srcOrd="0" destOrd="0" presId="urn:microsoft.com/office/officeart/2008/layout/LinedList"/>
    <dgm:cxn modelId="{83F17A23-DB60-4BD9-809E-8E057C1462C6}" srcId="{258BEECB-48DC-41F7-804E-DEF12AAA98B2}" destId="{432B6B22-415C-45CC-BB2D-847D05471678}" srcOrd="5" destOrd="0" parTransId="{E06A0775-4563-4E87-8AF3-873D8EB528BC}" sibTransId="{9FF4F66F-9208-46C9-93A0-5327DF7A3E47}"/>
    <dgm:cxn modelId="{1A124A26-25D2-4B6F-B9AE-31B047204966}" srcId="{258BEECB-48DC-41F7-804E-DEF12AAA98B2}" destId="{43C9ABFB-2FD2-41B9-AE68-26015005BD5C}" srcOrd="7" destOrd="0" parTransId="{DF043246-3820-4328-A0E9-77C4ACF5AFE6}" sibTransId="{A1F2ED92-C91A-4EBD-B962-A3E239C3842E}"/>
    <dgm:cxn modelId="{806FE439-40F4-42F2-A36A-B4052022B188}" srcId="{258BEECB-48DC-41F7-804E-DEF12AAA98B2}" destId="{4F9D0637-BA5B-4B3F-AD55-1E102E8A495D}" srcOrd="4" destOrd="0" parTransId="{106EDE05-4D84-4E01-B198-CB4A3A33972C}" sibTransId="{6EEA0168-7E4F-4290-89FD-1CB1B4835B79}"/>
    <dgm:cxn modelId="{E1015E41-1861-46D1-9F09-BD8BD6122E65}" srcId="{258BEECB-48DC-41F7-804E-DEF12AAA98B2}" destId="{EF3ABDE5-0345-4E57-B088-581DED65C2ED}" srcOrd="6" destOrd="0" parTransId="{771D8E59-F329-4966-8E74-8353F2A453AB}" sibTransId="{4D1CD1BB-0783-4D91-879C-6DA535E5F5EE}"/>
    <dgm:cxn modelId="{2D6C0969-0A47-4DE8-815A-7CC3DF624236}" type="presOf" srcId="{0967DDF4-DC28-4992-8BCA-127AF449421D}" destId="{352D835D-CD1D-44BA-81D0-0CEAF62C835A}" srcOrd="0" destOrd="0" presId="urn:microsoft.com/office/officeart/2008/layout/LinedList"/>
    <dgm:cxn modelId="{B31A3749-027A-49C1-91CD-113369D99A37}" type="presOf" srcId="{4F9D0637-BA5B-4B3F-AD55-1E102E8A495D}" destId="{907575F2-9461-434B-B0F0-552E11BEAFB1}" srcOrd="0" destOrd="0" presId="urn:microsoft.com/office/officeart/2008/layout/LinedList"/>
    <dgm:cxn modelId="{4454794F-5979-428D-8E73-AD60D42E9413}" srcId="{258BEECB-48DC-41F7-804E-DEF12AAA98B2}" destId="{08F4F834-8A8A-40A7-AA80-86C5C44CBCCF}" srcOrd="1" destOrd="0" parTransId="{9E76398F-B947-40CF-9FF0-0DE5FA90E092}" sibTransId="{0C8C262A-52B7-4163-AD86-69BCD56BD54F}"/>
    <dgm:cxn modelId="{5402DF71-C729-49CB-A79D-4B6548ACD4B2}" type="presOf" srcId="{43C9ABFB-2FD2-41B9-AE68-26015005BD5C}" destId="{EFE3037D-AB09-4C25-A7BA-2237AA01A3DA}" srcOrd="0" destOrd="0" presId="urn:microsoft.com/office/officeart/2008/layout/LinedList"/>
    <dgm:cxn modelId="{0B437557-DB2D-4BF7-BEC7-4534D43BF476}" srcId="{258BEECB-48DC-41F7-804E-DEF12AAA98B2}" destId="{0967DDF4-DC28-4992-8BCA-127AF449421D}" srcOrd="2" destOrd="0" parTransId="{E7F9C552-E5F8-4EC7-8F39-FCEA49347FD4}" sibTransId="{C1D2C822-DAC3-46DA-AE11-F1B54C451C04}"/>
    <dgm:cxn modelId="{BDB18682-61CF-4BA4-93CC-B3235A94BE49}" srcId="{258BEECB-48DC-41F7-804E-DEF12AAA98B2}" destId="{045E30B6-7814-44E8-811D-600D1E3EE423}" srcOrd="3" destOrd="0" parTransId="{84A734D7-6F64-4E78-87FA-2D5F48532974}" sibTransId="{9B61C6B5-06B8-4A87-A5ED-0FE0B2458155}"/>
    <dgm:cxn modelId="{CCE1C9AD-E8A7-4A0E-9C39-25C6EB2C21B1}" type="presOf" srcId="{432B6B22-415C-45CC-BB2D-847D05471678}" destId="{549EF78D-79B7-4E56-B16F-A06D396DD9B2}" srcOrd="0" destOrd="0" presId="urn:microsoft.com/office/officeart/2008/layout/LinedList"/>
    <dgm:cxn modelId="{7199BBD5-625E-452F-B8F8-D6FC4DE60248}" srcId="{258BEECB-48DC-41F7-804E-DEF12AAA98B2}" destId="{D9AA1B0E-AE58-40D6-B6A8-31CE9BB97090}" srcOrd="0" destOrd="0" parTransId="{7FE2FD38-9D62-43E1-9217-9FB048FF0844}" sibTransId="{99B1C855-E73E-438F-8E9B-82CE6E5545D5}"/>
    <dgm:cxn modelId="{95C5F3D9-0BAE-43EA-B32F-D5C276B5B067}" type="presOf" srcId="{258BEECB-48DC-41F7-804E-DEF12AAA98B2}" destId="{DEDD804E-BC90-4DB6-8C7F-6313186B26B5}" srcOrd="0" destOrd="0" presId="urn:microsoft.com/office/officeart/2008/layout/LinedList"/>
    <dgm:cxn modelId="{412879F7-C344-412D-B4A5-250E1E7E00F4}" type="presOf" srcId="{D9AA1B0E-AE58-40D6-B6A8-31CE9BB97090}" destId="{C494FD50-C489-4CAD-8A25-85F76A730B73}" srcOrd="0" destOrd="0" presId="urn:microsoft.com/office/officeart/2008/layout/LinedList"/>
    <dgm:cxn modelId="{7BCFDC8B-6DA3-484F-9242-9D876D38FB7C}" type="presParOf" srcId="{DEDD804E-BC90-4DB6-8C7F-6313186B26B5}" destId="{8046859D-ED7D-43A3-B03E-32D26E60C1AA}" srcOrd="0" destOrd="0" presId="urn:microsoft.com/office/officeart/2008/layout/LinedList"/>
    <dgm:cxn modelId="{272839C5-074E-4FDE-BB71-39C87AA605EA}" type="presParOf" srcId="{DEDD804E-BC90-4DB6-8C7F-6313186B26B5}" destId="{CE47FC1C-60CD-4158-A362-F455B06C45BD}" srcOrd="1" destOrd="0" presId="urn:microsoft.com/office/officeart/2008/layout/LinedList"/>
    <dgm:cxn modelId="{5E20A4E5-B48B-4476-A236-3A5F71DA527C}" type="presParOf" srcId="{CE47FC1C-60CD-4158-A362-F455B06C45BD}" destId="{C494FD50-C489-4CAD-8A25-85F76A730B73}" srcOrd="0" destOrd="0" presId="urn:microsoft.com/office/officeart/2008/layout/LinedList"/>
    <dgm:cxn modelId="{E45294E1-2546-4020-8673-7050DD4744F9}" type="presParOf" srcId="{CE47FC1C-60CD-4158-A362-F455B06C45BD}" destId="{C131B6D8-A386-4484-8BB4-B8AA17C348C1}" srcOrd="1" destOrd="0" presId="urn:microsoft.com/office/officeart/2008/layout/LinedList"/>
    <dgm:cxn modelId="{0FE22318-1A0A-43AB-BCB4-B661814545B8}" type="presParOf" srcId="{DEDD804E-BC90-4DB6-8C7F-6313186B26B5}" destId="{BFCAB603-57C8-4EE0-8B8F-DDB85F049991}" srcOrd="2" destOrd="0" presId="urn:microsoft.com/office/officeart/2008/layout/LinedList"/>
    <dgm:cxn modelId="{7B86ADE6-349D-4116-8341-4C2E358AFEDE}" type="presParOf" srcId="{DEDD804E-BC90-4DB6-8C7F-6313186B26B5}" destId="{4D33A54E-67FE-4597-A4B7-07E122DF4D33}" srcOrd="3" destOrd="0" presId="urn:microsoft.com/office/officeart/2008/layout/LinedList"/>
    <dgm:cxn modelId="{4B7FE6C3-E25B-4C91-A069-E45475B3F79F}" type="presParOf" srcId="{4D33A54E-67FE-4597-A4B7-07E122DF4D33}" destId="{5808D29A-686D-4BF1-9D79-9CB4BFEC4104}" srcOrd="0" destOrd="0" presId="urn:microsoft.com/office/officeart/2008/layout/LinedList"/>
    <dgm:cxn modelId="{0CFA5BD3-F854-4054-A98D-86D3876326C1}" type="presParOf" srcId="{4D33A54E-67FE-4597-A4B7-07E122DF4D33}" destId="{6FBC8EF6-258A-467A-890E-C4FC0235E514}" srcOrd="1" destOrd="0" presId="urn:microsoft.com/office/officeart/2008/layout/LinedList"/>
    <dgm:cxn modelId="{05F6D76B-344C-4E10-B08C-9CFE8106AFD9}" type="presParOf" srcId="{DEDD804E-BC90-4DB6-8C7F-6313186B26B5}" destId="{1DFB7C0C-BB56-458F-B61D-5D9BE6777D1E}" srcOrd="4" destOrd="0" presId="urn:microsoft.com/office/officeart/2008/layout/LinedList"/>
    <dgm:cxn modelId="{AE5F83BF-DFE7-4C4E-A660-5BD38BE8243B}" type="presParOf" srcId="{DEDD804E-BC90-4DB6-8C7F-6313186B26B5}" destId="{B9EC7ED5-552C-4C8B-864F-AA11339E47FD}" srcOrd="5" destOrd="0" presId="urn:microsoft.com/office/officeart/2008/layout/LinedList"/>
    <dgm:cxn modelId="{5AC32E86-524A-4D5E-ACD7-50ACB4243B55}" type="presParOf" srcId="{B9EC7ED5-552C-4C8B-864F-AA11339E47FD}" destId="{352D835D-CD1D-44BA-81D0-0CEAF62C835A}" srcOrd="0" destOrd="0" presId="urn:microsoft.com/office/officeart/2008/layout/LinedList"/>
    <dgm:cxn modelId="{B570AEF3-BA5A-4F7B-B9BB-30E5E4C60C13}" type="presParOf" srcId="{B9EC7ED5-552C-4C8B-864F-AA11339E47FD}" destId="{E3A254D5-48FF-4E1F-A6E5-72644FED3297}" srcOrd="1" destOrd="0" presId="urn:microsoft.com/office/officeart/2008/layout/LinedList"/>
    <dgm:cxn modelId="{62692767-1964-4817-ACB2-F679A86B6058}" type="presParOf" srcId="{DEDD804E-BC90-4DB6-8C7F-6313186B26B5}" destId="{B17D78C5-B42D-4091-B5E6-BC3EBFC4FADB}" srcOrd="6" destOrd="0" presId="urn:microsoft.com/office/officeart/2008/layout/LinedList"/>
    <dgm:cxn modelId="{A22374B3-B008-42A3-9B35-F8857633FF4D}" type="presParOf" srcId="{DEDD804E-BC90-4DB6-8C7F-6313186B26B5}" destId="{324E7116-FE90-4AEA-8D96-DE582D0A9797}" srcOrd="7" destOrd="0" presId="urn:microsoft.com/office/officeart/2008/layout/LinedList"/>
    <dgm:cxn modelId="{E363D0F0-AE25-444A-BFCB-5365B86BF6A2}" type="presParOf" srcId="{324E7116-FE90-4AEA-8D96-DE582D0A9797}" destId="{F5479D18-F8A5-4C09-924D-A90AE740BE7A}" srcOrd="0" destOrd="0" presId="urn:microsoft.com/office/officeart/2008/layout/LinedList"/>
    <dgm:cxn modelId="{E019BC3C-F42A-468E-9F20-4EDED1A4F86A}" type="presParOf" srcId="{324E7116-FE90-4AEA-8D96-DE582D0A9797}" destId="{5E75213E-834C-4008-AE07-1709F70DF226}" srcOrd="1" destOrd="0" presId="urn:microsoft.com/office/officeart/2008/layout/LinedList"/>
    <dgm:cxn modelId="{A4CD86B4-7738-4106-B374-08A1C18173F4}" type="presParOf" srcId="{DEDD804E-BC90-4DB6-8C7F-6313186B26B5}" destId="{B2D39996-B62F-4451-A0DD-5F30D7197021}" srcOrd="8" destOrd="0" presId="urn:microsoft.com/office/officeart/2008/layout/LinedList"/>
    <dgm:cxn modelId="{08D64440-53A6-4C7F-A005-3804169273EE}" type="presParOf" srcId="{DEDD804E-BC90-4DB6-8C7F-6313186B26B5}" destId="{4376F65F-594B-44E8-98D2-678986D771C0}" srcOrd="9" destOrd="0" presId="urn:microsoft.com/office/officeart/2008/layout/LinedList"/>
    <dgm:cxn modelId="{9E2F66F5-DCED-4803-91C8-97C1C002C07D}" type="presParOf" srcId="{4376F65F-594B-44E8-98D2-678986D771C0}" destId="{907575F2-9461-434B-B0F0-552E11BEAFB1}" srcOrd="0" destOrd="0" presId="urn:microsoft.com/office/officeart/2008/layout/LinedList"/>
    <dgm:cxn modelId="{DE9EC53E-F96C-4CB8-A693-C604197FCCB2}" type="presParOf" srcId="{4376F65F-594B-44E8-98D2-678986D771C0}" destId="{B3000DEB-F234-4D27-AA74-4B069379C2DB}" srcOrd="1" destOrd="0" presId="urn:microsoft.com/office/officeart/2008/layout/LinedList"/>
    <dgm:cxn modelId="{E701C29D-1711-4276-BEF8-4E5B9DE19C7B}" type="presParOf" srcId="{DEDD804E-BC90-4DB6-8C7F-6313186B26B5}" destId="{2A0F3940-B2D5-4B80-9992-AD483EBB8646}" srcOrd="10" destOrd="0" presId="urn:microsoft.com/office/officeart/2008/layout/LinedList"/>
    <dgm:cxn modelId="{D7DD7E21-66E1-4A45-BDD0-85B449EC7D9B}" type="presParOf" srcId="{DEDD804E-BC90-4DB6-8C7F-6313186B26B5}" destId="{B1C813EF-0B7D-46F0-86F4-EEA4D41AFE2A}" srcOrd="11" destOrd="0" presId="urn:microsoft.com/office/officeart/2008/layout/LinedList"/>
    <dgm:cxn modelId="{08A05FCD-50B8-4D8C-8048-E4A97AAFB00C}" type="presParOf" srcId="{B1C813EF-0B7D-46F0-86F4-EEA4D41AFE2A}" destId="{549EF78D-79B7-4E56-B16F-A06D396DD9B2}" srcOrd="0" destOrd="0" presId="urn:microsoft.com/office/officeart/2008/layout/LinedList"/>
    <dgm:cxn modelId="{79A50124-95D6-4E43-88BD-46ECC5CBC33A}" type="presParOf" srcId="{B1C813EF-0B7D-46F0-86F4-EEA4D41AFE2A}" destId="{DF9E25E7-2E6F-4ACB-925B-72C4807CC9D6}" srcOrd="1" destOrd="0" presId="urn:microsoft.com/office/officeart/2008/layout/LinedList"/>
    <dgm:cxn modelId="{9D2A342A-6252-45E7-93FC-96C522ECF182}" type="presParOf" srcId="{DEDD804E-BC90-4DB6-8C7F-6313186B26B5}" destId="{77AC9081-DFFB-4099-8645-8F6D89926918}" srcOrd="12" destOrd="0" presId="urn:microsoft.com/office/officeart/2008/layout/LinedList"/>
    <dgm:cxn modelId="{AB5D4D26-45EB-457E-8B47-68F8DF311369}" type="presParOf" srcId="{DEDD804E-BC90-4DB6-8C7F-6313186B26B5}" destId="{BC401375-3A83-43DB-8527-234DE021C629}" srcOrd="13" destOrd="0" presId="urn:microsoft.com/office/officeart/2008/layout/LinedList"/>
    <dgm:cxn modelId="{7CD5D20E-9979-43EC-A4D0-66B4566F2C43}" type="presParOf" srcId="{BC401375-3A83-43DB-8527-234DE021C629}" destId="{13C2DAB9-9BAB-4556-BAD0-54FD220011E5}" srcOrd="0" destOrd="0" presId="urn:microsoft.com/office/officeart/2008/layout/LinedList"/>
    <dgm:cxn modelId="{92A7ADA0-C5DE-4A77-BECF-F5EB7E03B96F}" type="presParOf" srcId="{BC401375-3A83-43DB-8527-234DE021C629}" destId="{CB1532FF-D14B-4DE8-8F26-BEF841CA10D2}" srcOrd="1" destOrd="0" presId="urn:microsoft.com/office/officeart/2008/layout/LinedList"/>
    <dgm:cxn modelId="{A2400412-3AD0-40A9-BE2A-6B814B671D9A}" type="presParOf" srcId="{DEDD804E-BC90-4DB6-8C7F-6313186B26B5}" destId="{611D7ACE-3301-4023-832E-9F62E55D511F}" srcOrd="14" destOrd="0" presId="urn:microsoft.com/office/officeart/2008/layout/LinedList"/>
    <dgm:cxn modelId="{0B9E2CD5-A062-4588-B16A-7FC3BD872557}" type="presParOf" srcId="{DEDD804E-BC90-4DB6-8C7F-6313186B26B5}" destId="{262035F4-3229-4A6C-B8F2-A4347049F564}" srcOrd="15" destOrd="0" presId="urn:microsoft.com/office/officeart/2008/layout/LinedList"/>
    <dgm:cxn modelId="{EF9EBD4D-17E6-4A98-99D6-852B66DB7FD6}" type="presParOf" srcId="{262035F4-3229-4A6C-B8F2-A4347049F564}" destId="{EFE3037D-AB09-4C25-A7BA-2237AA01A3DA}" srcOrd="0" destOrd="0" presId="urn:microsoft.com/office/officeart/2008/layout/LinedList"/>
    <dgm:cxn modelId="{0F39A1A1-3DA4-4D17-B1A6-7C1517E5C031}" type="presParOf" srcId="{262035F4-3229-4A6C-B8F2-A4347049F564}" destId="{D129F499-2D3A-4616-8D17-61FE4920E7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6859D-ED7D-43A3-B03E-32D26E60C1AA}">
      <dsp:nvSpPr>
        <dsp:cNvPr id="0" name=""/>
        <dsp:cNvSpPr/>
      </dsp:nvSpPr>
      <dsp:spPr>
        <a:xfrm>
          <a:off x="0" y="0"/>
          <a:ext cx="6492875"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94FD50-C489-4CAD-8A25-85F76A730B73}">
      <dsp:nvSpPr>
        <dsp:cNvPr id="0" name=""/>
        <dsp:cNvSpPr/>
      </dsp:nvSpPr>
      <dsp:spPr>
        <a:xfrm>
          <a:off x="0" y="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Introduction</a:t>
          </a:r>
          <a:endParaRPr lang="en-US" sz="3200" kern="1200" dirty="0"/>
        </a:p>
      </dsp:txBody>
      <dsp:txXfrm>
        <a:off x="0" y="0"/>
        <a:ext cx="6492875" cy="638175"/>
      </dsp:txXfrm>
    </dsp:sp>
    <dsp:sp modelId="{BFCAB603-57C8-4EE0-8B8F-DDB85F049991}">
      <dsp:nvSpPr>
        <dsp:cNvPr id="0" name=""/>
        <dsp:cNvSpPr/>
      </dsp:nvSpPr>
      <dsp:spPr>
        <a:xfrm>
          <a:off x="0" y="638175"/>
          <a:ext cx="6492875" cy="0"/>
        </a:xfrm>
        <a:prstGeom prst="line">
          <a:avLst/>
        </a:prstGeom>
        <a:solidFill>
          <a:schemeClr val="accent5">
            <a:hueOff val="858672"/>
            <a:satOff val="-3769"/>
            <a:lumOff val="1120"/>
            <a:alphaOff val="0"/>
          </a:schemeClr>
        </a:solidFill>
        <a:ln w="15875" cap="rnd" cmpd="sng" algn="ctr">
          <a:solidFill>
            <a:schemeClr val="accent5">
              <a:hueOff val="858672"/>
              <a:satOff val="-3769"/>
              <a:lumOff val="112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08D29A-686D-4BF1-9D79-9CB4BFEC4104}">
      <dsp:nvSpPr>
        <dsp:cNvPr id="0" name=""/>
        <dsp:cNvSpPr/>
      </dsp:nvSpPr>
      <dsp:spPr>
        <a:xfrm>
          <a:off x="0" y="6381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0" kern="1200" dirty="0"/>
            <a:t>Human Resource Management</a:t>
          </a:r>
        </a:p>
        <a:p>
          <a:pPr marL="0" lvl="0" indent="0" algn="l" defTabSz="1422400">
            <a:lnSpc>
              <a:spcPct val="90000"/>
            </a:lnSpc>
            <a:spcBef>
              <a:spcPct val="0"/>
            </a:spcBef>
            <a:spcAft>
              <a:spcPct val="35000"/>
            </a:spcAft>
            <a:buNone/>
          </a:pPr>
          <a:r>
            <a:rPr lang="en-GB" sz="3200" b="0" kern="1200" dirty="0">
              <a:latin typeface="+mn-lt"/>
              <a:cs typeface="Times New Roman" panose="02020603050405020304" pitchFamily="18" charset="0"/>
            </a:rPr>
            <a:t>E</a:t>
          </a:r>
          <a:r>
            <a:rPr lang="en-GB" sz="3200" b="0" kern="1200" dirty="0">
              <a:effectLst/>
              <a:latin typeface="+mn-lt"/>
              <a:ea typeface="Calibri" panose="020F0502020204030204" pitchFamily="34" charset="0"/>
              <a:cs typeface="Times New Roman" panose="02020603050405020304" pitchFamily="18" charset="0"/>
            </a:rPr>
            <a:t>pistemology of HRM</a:t>
          </a:r>
          <a:r>
            <a:rPr lang="en-US" sz="3200" b="0" kern="1200" dirty="0">
              <a:latin typeface="+mn-lt"/>
            </a:rPr>
            <a:t> </a:t>
          </a:r>
        </a:p>
      </dsp:txBody>
      <dsp:txXfrm>
        <a:off x="0" y="638175"/>
        <a:ext cx="6492875" cy="638175"/>
      </dsp:txXfrm>
    </dsp:sp>
    <dsp:sp modelId="{1DFB7C0C-BB56-458F-B61D-5D9BE6777D1E}">
      <dsp:nvSpPr>
        <dsp:cNvPr id="0" name=""/>
        <dsp:cNvSpPr/>
      </dsp:nvSpPr>
      <dsp:spPr>
        <a:xfrm>
          <a:off x="0" y="1276350"/>
          <a:ext cx="6492875" cy="0"/>
        </a:xfrm>
        <a:prstGeom prst="line">
          <a:avLst/>
        </a:prstGeom>
        <a:solidFill>
          <a:schemeClr val="accent5">
            <a:hueOff val="1717344"/>
            <a:satOff val="-7537"/>
            <a:lumOff val="2241"/>
            <a:alphaOff val="0"/>
          </a:schemeClr>
        </a:solidFill>
        <a:ln w="15875" cap="rnd" cmpd="sng" algn="ctr">
          <a:solidFill>
            <a:schemeClr val="accent5">
              <a:hueOff val="1717344"/>
              <a:satOff val="-7537"/>
              <a:lumOff val="22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2D835D-CD1D-44BA-81D0-0CEAF62C835A}">
      <dsp:nvSpPr>
        <dsp:cNvPr id="0" name=""/>
        <dsp:cNvSpPr/>
      </dsp:nvSpPr>
      <dsp:spPr>
        <a:xfrm>
          <a:off x="0" y="12763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endParaRPr lang="en-US" sz="3200" kern="1200" dirty="0"/>
        </a:p>
      </dsp:txBody>
      <dsp:txXfrm>
        <a:off x="0" y="1276350"/>
        <a:ext cx="6492875" cy="638175"/>
      </dsp:txXfrm>
    </dsp:sp>
    <dsp:sp modelId="{B17D78C5-B42D-4091-B5E6-BC3EBFC4FADB}">
      <dsp:nvSpPr>
        <dsp:cNvPr id="0" name=""/>
        <dsp:cNvSpPr/>
      </dsp:nvSpPr>
      <dsp:spPr>
        <a:xfrm>
          <a:off x="0" y="1914524"/>
          <a:ext cx="6492875" cy="0"/>
        </a:xfrm>
        <a:prstGeom prst="line">
          <a:avLst/>
        </a:prstGeom>
        <a:solidFill>
          <a:schemeClr val="accent5">
            <a:hueOff val="2576015"/>
            <a:satOff val="-11306"/>
            <a:lumOff val="3361"/>
            <a:alphaOff val="0"/>
          </a:schemeClr>
        </a:solidFill>
        <a:ln w="15875" cap="rnd" cmpd="sng" algn="ctr">
          <a:solidFill>
            <a:schemeClr val="accent5">
              <a:hueOff val="2576015"/>
              <a:satOff val="-11306"/>
              <a:lumOff val="33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79D18-F8A5-4C09-924D-A90AE740BE7A}">
      <dsp:nvSpPr>
        <dsp:cNvPr id="0" name=""/>
        <dsp:cNvSpPr/>
      </dsp:nvSpPr>
      <dsp:spPr>
        <a:xfrm>
          <a:off x="0" y="19145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0" kern="1200" dirty="0"/>
            <a:t>HRM and Ontology</a:t>
          </a:r>
          <a:endParaRPr lang="en-US" sz="3200" b="0" kern="1200" dirty="0"/>
        </a:p>
      </dsp:txBody>
      <dsp:txXfrm>
        <a:off x="0" y="1914525"/>
        <a:ext cx="6492875" cy="638175"/>
      </dsp:txXfrm>
    </dsp:sp>
    <dsp:sp modelId="{B2D39996-B62F-4451-A0DD-5F30D7197021}">
      <dsp:nvSpPr>
        <dsp:cNvPr id="0" name=""/>
        <dsp:cNvSpPr/>
      </dsp:nvSpPr>
      <dsp:spPr>
        <a:xfrm>
          <a:off x="0" y="2552700"/>
          <a:ext cx="6492875" cy="0"/>
        </a:xfrm>
        <a:prstGeom prst="line">
          <a:avLst/>
        </a:prstGeom>
        <a:solidFill>
          <a:schemeClr val="accent5">
            <a:hueOff val="3434687"/>
            <a:satOff val="-15074"/>
            <a:lumOff val="4482"/>
            <a:alphaOff val="0"/>
          </a:schemeClr>
        </a:solidFill>
        <a:ln w="15875" cap="rnd" cmpd="sng" algn="ctr">
          <a:solidFill>
            <a:schemeClr val="accent5">
              <a:hueOff val="3434687"/>
              <a:satOff val="-15074"/>
              <a:lumOff val="44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7575F2-9461-434B-B0F0-552E11BEAFB1}">
      <dsp:nvSpPr>
        <dsp:cNvPr id="0" name=""/>
        <dsp:cNvSpPr/>
      </dsp:nvSpPr>
      <dsp:spPr>
        <a:xfrm>
          <a:off x="0" y="255270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0" kern="1200" dirty="0"/>
            <a:t>HRM Positivism</a:t>
          </a:r>
        </a:p>
        <a:p>
          <a:pPr marL="0" lvl="0" indent="0" algn="l" defTabSz="1422400">
            <a:lnSpc>
              <a:spcPct val="90000"/>
            </a:lnSpc>
            <a:spcBef>
              <a:spcPct val="0"/>
            </a:spcBef>
            <a:spcAft>
              <a:spcPct val="35000"/>
            </a:spcAft>
            <a:buNone/>
          </a:pPr>
          <a:r>
            <a:rPr lang="en-GB" sz="3200" kern="1200" dirty="0"/>
            <a:t>HRM Interpretivism</a:t>
          </a:r>
          <a:endParaRPr lang="en-US" sz="3200" b="0" kern="1200" dirty="0"/>
        </a:p>
      </dsp:txBody>
      <dsp:txXfrm>
        <a:off x="0" y="2552700"/>
        <a:ext cx="6492875" cy="638175"/>
      </dsp:txXfrm>
    </dsp:sp>
    <dsp:sp modelId="{2A0F3940-B2D5-4B80-9992-AD483EBB8646}">
      <dsp:nvSpPr>
        <dsp:cNvPr id="0" name=""/>
        <dsp:cNvSpPr/>
      </dsp:nvSpPr>
      <dsp:spPr>
        <a:xfrm>
          <a:off x="0" y="3190874"/>
          <a:ext cx="6492875" cy="0"/>
        </a:xfrm>
        <a:prstGeom prst="line">
          <a:avLst/>
        </a:prstGeom>
        <a:solidFill>
          <a:schemeClr val="accent5">
            <a:hueOff val="4293359"/>
            <a:satOff val="-18843"/>
            <a:lumOff val="5602"/>
            <a:alphaOff val="0"/>
          </a:schemeClr>
        </a:solidFill>
        <a:ln w="15875" cap="rnd" cmpd="sng" algn="ctr">
          <a:solidFill>
            <a:schemeClr val="accent5">
              <a:hueOff val="4293359"/>
              <a:satOff val="-18843"/>
              <a:lumOff val="56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9EF78D-79B7-4E56-B16F-A06D396DD9B2}">
      <dsp:nvSpPr>
        <dsp:cNvPr id="0" name=""/>
        <dsp:cNvSpPr/>
      </dsp:nvSpPr>
      <dsp:spPr>
        <a:xfrm>
          <a:off x="0" y="31908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endParaRPr lang="en-US" sz="3200" kern="1200" dirty="0"/>
        </a:p>
      </dsp:txBody>
      <dsp:txXfrm>
        <a:off x="0" y="3190875"/>
        <a:ext cx="6492875" cy="638175"/>
      </dsp:txXfrm>
    </dsp:sp>
    <dsp:sp modelId="{77AC9081-DFFB-4099-8645-8F6D89926918}">
      <dsp:nvSpPr>
        <dsp:cNvPr id="0" name=""/>
        <dsp:cNvSpPr/>
      </dsp:nvSpPr>
      <dsp:spPr>
        <a:xfrm>
          <a:off x="0" y="3829050"/>
          <a:ext cx="6492875" cy="0"/>
        </a:xfrm>
        <a:prstGeom prst="line">
          <a:avLst/>
        </a:prstGeom>
        <a:solidFill>
          <a:schemeClr val="accent5">
            <a:hueOff val="5152031"/>
            <a:satOff val="-22611"/>
            <a:lumOff val="6723"/>
            <a:alphaOff val="0"/>
          </a:schemeClr>
        </a:solidFill>
        <a:ln w="15875" cap="rnd" cmpd="sng" algn="ctr">
          <a:solidFill>
            <a:schemeClr val="accent5">
              <a:hueOff val="5152031"/>
              <a:satOff val="-22611"/>
              <a:lumOff val="67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C2DAB9-9BAB-4556-BAD0-54FD220011E5}">
      <dsp:nvSpPr>
        <dsp:cNvPr id="0" name=""/>
        <dsp:cNvSpPr/>
      </dsp:nvSpPr>
      <dsp:spPr>
        <a:xfrm>
          <a:off x="0" y="38290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0" kern="1200" dirty="0"/>
            <a:t>Positivism</a:t>
          </a:r>
          <a:r>
            <a:rPr lang="en-GB" sz="3200" kern="1200" dirty="0"/>
            <a:t> and Interpretivism</a:t>
          </a:r>
        </a:p>
        <a:p>
          <a:pPr marL="0" lvl="0" indent="0" algn="l" defTabSz="1422400">
            <a:lnSpc>
              <a:spcPct val="90000"/>
            </a:lnSpc>
            <a:spcBef>
              <a:spcPct val="0"/>
            </a:spcBef>
            <a:spcAft>
              <a:spcPct val="35000"/>
            </a:spcAft>
            <a:buNone/>
          </a:pPr>
          <a:r>
            <a:rPr lang="en-GB" sz="3200" kern="1200" dirty="0"/>
            <a:t>HRM Axiology</a:t>
          </a:r>
        </a:p>
        <a:p>
          <a:pPr marL="0" lvl="0" indent="0" algn="l" defTabSz="1422400">
            <a:lnSpc>
              <a:spcPct val="90000"/>
            </a:lnSpc>
            <a:spcBef>
              <a:spcPct val="0"/>
            </a:spcBef>
            <a:spcAft>
              <a:spcPct val="35000"/>
            </a:spcAft>
            <a:buNone/>
          </a:pPr>
          <a:endParaRPr lang="en-GB" sz="3200" kern="1200" dirty="0"/>
        </a:p>
        <a:p>
          <a:pPr marL="0" lvl="0" indent="0" algn="l" defTabSz="1422400">
            <a:lnSpc>
              <a:spcPct val="90000"/>
            </a:lnSpc>
            <a:spcBef>
              <a:spcPct val="0"/>
            </a:spcBef>
            <a:spcAft>
              <a:spcPct val="35000"/>
            </a:spcAft>
            <a:buNone/>
          </a:pPr>
          <a:endParaRPr lang="en-GB" sz="3200" kern="1200" dirty="0"/>
        </a:p>
        <a:p>
          <a:pPr marL="0" lvl="0" indent="0" algn="l" defTabSz="1422400">
            <a:lnSpc>
              <a:spcPct val="90000"/>
            </a:lnSpc>
            <a:spcBef>
              <a:spcPct val="0"/>
            </a:spcBef>
            <a:spcAft>
              <a:spcPct val="35000"/>
            </a:spcAft>
            <a:buNone/>
          </a:pPr>
          <a:endParaRPr lang="en-US" sz="3200" kern="1200" dirty="0"/>
        </a:p>
      </dsp:txBody>
      <dsp:txXfrm>
        <a:off x="0" y="3829050"/>
        <a:ext cx="6492875" cy="638175"/>
      </dsp:txXfrm>
    </dsp:sp>
    <dsp:sp modelId="{611D7ACE-3301-4023-832E-9F62E55D511F}">
      <dsp:nvSpPr>
        <dsp:cNvPr id="0" name=""/>
        <dsp:cNvSpPr/>
      </dsp:nvSpPr>
      <dsp:spPr>
        <a:xfrm>
          <a:off x="0" y="4467225"/>
          <a:ext cx="6492875" cy="0"/>
        </a:xfrm>
        <a:prstGeom prst="line">
          <a:avLst/>
        </a:prstGeom>
        <a:solidFill>
          <a:schemeClr val="accent5">
            <a:hueOff val="6010703"/>
            <a:satOff val="-26380"/>
            <a:lumOff val="7843"/>
            <a:alphaOff val="0"/>
          </a:schemeClr>
        </a:solidFill>
        <a:ln w="15875" cap="rnd" cmpd="sng" algn="ctr">
          <a:solidFill>
            <a:schemeClr val="accent5">
              <a:hueOff val="6010703"/>
              <a:satOff val="-26380"/>
              <a:lumOff val="78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E3037D-AB09-4C25-A7BA-2237AA01A3DA}">
      <dsp:nvSpPr>
        <dsp:cNvPr id="0" name=""/>
        <dsp:cNvSpPr/>
      </dsp:nvSpPr>
      <dsp:spPr>
        <a:xfrm>
          <a:off x="0" y="44672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endParaRPr lang="en-US" sz="3200" kern="1200" dirty="0"/>
        </a:p>
      </dsp:txBody>
      <dsp:txXfrm>
        <a:off x="0" y="4467225"/>
        <a:ext cx="6492875" cy="6381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3E537-2BC5-4C13-96A3-0FA81A8E443A}" type="datetimeFigureOut">
              <a:rPr lang="en-GB" smtClean="0"/>
              <a:t>15/12/2021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E95F46-E404-4A1B-9CAD-9504C238AB5A}" type="slidenum">
              <a:rPr lang="en-GB" smtClean="0"/>
              <a:t>‹#›</a:t>
            </a:fld>
            <a:endParaRPr lang="en-GB"/>
          </a:p>
        </p:txBody>
      </p:sp>
    </p:spTree>
    <p:extLst>
      <p:ext uri="{BB962C8B-B14F-4D97-AF65-F5344CB8AC3E}">
        <p14:creationId xmlns:p14="http://schemas.microsoft.com/office/powerpoint/2010/main" val="1242949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E95F46-E404-4A1B-9CAD-9504C238AB5A}" type="slidenum">
              <a:rPr lang="en-GB" smtClean="0"/>
              <a:t>2</a:t>
            </a:fld>
            <a:endParaRPr lang="en-GB"/>
          </a:p>
        </p:txBody>
      </p:sp>
    </p:spTree>
    <p:extLst>
      <p:ext uri="{BB962C8B-B14F-4D97-AF65-F5344CB8AC3E}">
        <p14:creationId xmlns:p14="http://schemas.microsoft.com/office/powerpoint/2010/main" val="3611641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E95F46-E404-4A1B-9CAD-9504C238AB5A}" type="slidenum">
              <a:rPr lang="en-GB" smtClean="0"/>
              <a:t>8</a:t>
            </a:fld>
            <a:endParaRPr lang="en-GB"/>
          </a:p>
        </p:txBody>
      </p:sp>
    </p:spTree>
    <p:extLst>
      <p:ext uri="{BB962C8B-B14F-4D97-AF65-F5344CB8AC3E}">
        <p14:creationId xmlns:p14="http://schemas.microsoft.com/office/powerpoint/2010/main" val="2066752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E95F46-E404-4A1B-9CAD-9504C238AB5A}" type="slidenum">
              <a:rPr lang="en-GB" smtClean="0"/>
              <a:t>9</a:t>
            </a:fld>
            <a:endParaRPr lang="en-GB"/>
          </a:p>
        </p:txBody>
      </p:sp>
    </p:spTree>
    <p:extLst>
      <p:ext uri="{BB962C8B-B14F-4D97-AF65-F5344CB8AC3E}">
        <p14:creationId xmlns:p14="http://schemas.microsoft.com/office/powerpoint/2010/main" val="1471474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1674926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3970936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4066123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58B126-9D97-4EAF-BF51-E654258A240F}"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3969343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58B126-9D97-4EAF-BF51-E654258A240F}" type="datetimeFigureOut">
              <a:rPr lang="en-GB" smtClean="0"/>
              <a:t>15/12/2021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380469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858B126-9D97-4EAF-BF51-E654258A240F}" type="datetimeFigureOut">
              <a:rPr lang="en-GB" smtClean="0"/>
              <a:t>15/12/2021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1581717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58B126-9D97-4EAF-BF51-E654258A240F}" type="datetimeFigureOut">
              <a:rPr lang="en-GB" smtClean="0"/>
              <a:t>15/12/2021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3259341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58B126-9D97-4EAF-BF51-E654258A240F}"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3783269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58B126-9D97-4EAF-BF51-E654258A240F}"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3505766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58B126-9D97-4EAF-BF51-E654258A240F}"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2664537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4254566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905098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2572514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31255062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1108899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20357888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58B126-9D97-4EAF-BF51-E654258A240F}"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54125-96B6-439F-B3DD-9AA47CC020A4}" type="slidenum">
              <a:rPr lang="en-GB" smtClean="0"/>
              <a:t>‹#›</a:t>
            </a:fld>
            <a:endParaRPr lang="en-GB"/>
          </a:p>
        </p:txBody>
      </p:sp>
    </p:spTree>
    <p:extLst>
      <p:ext uri="{BB962C8B-B14F-4D97-AF65-F5344CB8AC3E}">
        <p14:creationId xmlns:p14="http://schemas.microsoft.com/office/powerpoint/2010/main" val="4066397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858B126-9D97-4EAF-BF51-E654258A240F}" type="datetimeFigureOut">
              <a:rPr lang="en-GB" smtClean="0"/>
              <a:t>15/12/2021</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E54125-96B6-439F-B3DD-9AA47CC020A4}" type="slidenum">
              <a:rPr lang="en-GB" smtClean="0"/>
              <a:t>‹#›</a:t>
            </a:fld>
            <a:endParaRPr lang="en-GB"/>
          </a:p>
        </p:txBody>
      </p:sp>
    </p:spTree>
    <p:extLst>
      <p:ext uri="{BB962C8B-B14F-4D97-AF65-F5344CB8AC3E}">
        <p14:creationId xmlns:p14="http://schemas.microsoft.com/office/powerpoint/2010/main" val="3694496334"/>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17F7B-BC36-4C3C-BC05-2008F8201425}"/>
              </a:ext>
            </a:extLst>
          </p:cNvPr>
          <p:cNvSpPr>
            <a:spLocks noGrp="1"/>
          </p:cNvSpPr>
          <p:nvPr>
            <p:ph type="ctrTitle"/>
          </p:nvPr>
        </p:nvSpPr>
        <p:spPr>
          <a:xfrm>
            <a:off x="3111241" y="298579"/>
            <a:ext cx="7766936" cy="3130421"/>
          </a:xfrm>
        </p:spPr>
        <p:txBody>
          <a:bodyPr>
            <a:normAutofit fontScale="90000"/>
          </a:bodyPr>
          <a:lstStyle/>
          <a:p>
            <a:pPr algn="ctr"/>
            <a:r>
              <a:rPr lang="en-GB" b="1" u="sng" dirty="0">
                <a:solidFill>
                  <a:schemeClr val="tx1"/>
                </a:solidFill>
                <a:effectLst>
                  <a:outerShdw blurRad="38100" dist="38100" dir="2700000" algn="tl">
                    <a:srgbClr val="000000">
                      <a:alpha val="43137"/>
                    </a:srgbClr>
                  </a:outerShdw>
                </a:effectLst>
              </a:rPr>
              <a:t>Human Resource Management</a:t>
            </a:r>
            <a:br>
              <a:rPr lang="en-GB" b="1" u="sng" dirty="0">
                <a:solidFill>
                  <a:schemeClr val="tx1"/>
                </a:solidFill>
                <a:effectLst>
                  <a:outerShdw blurRad="38100" dist="38100" dir="2700000" algn="tl">
                    <a:srgbClr val="000000">
                      <a:alpha val="43137"/>
                    </a:srgbClr>
                  </a:outerShdw>
                </a:effectLst>
              </a:rPr>
            </a:br>
            <a:r>
              <a:rPr lang="en-GB" b="1" u="sng" dirty="0">
                <a:solidFill>
                  <a:schemeClr val="tx1"/>
                </a:solidFill>
                <a:effectLst>
                  <a:outerShdw blurRad="38100" dist="38100" dir="2700000" algn="tl">
                    <a:srgbClr val="000000">
                      <a:alpha val="43137"/>
                    </a:srgbClr>
                  </a:outerShdw>
                </a:effectLst>
              </a:rPr>
              <a:t>Epistemology, Ontology and Axiology </a:t>
            </a:r>
          </a:p>
        </p:txBody>
      </p:sp>
      <p:sp>
        <p:nvSpPr>
          <p:cNvPr id="5" name="Subtitle 4">
            <a:extLst>
              <a:ext uri="{FF2B5EF4-FFF2-40B4-BE49-F238E27FC236}">
                <a16:creationId xmlns:a16="http://schemas.microsoft.com/office/drawing/2014/main" id="{282B81FF-8C53-4146-983C-4DC9EE183EC7}"/>
              </a:ext>
            </a:extLst>
          </p:cNvPr>
          <p:cNvSpPr>
            <a:spLocks noGrp="1"/>
          </p:cNvSpPr>
          <p:nvPr>
            <p:ph type="subTitle" idx="1"/>
          </p:nvPr>
        </p:nvSpPr>
        <p:spPr>
          <a:xfrm>
            <a:off x="2974116" y="3489648"/>
            <a:ext cx="8041186" cy="2200717"/>
          </a:xfrm>
        </p:spPr>
        <p:txBody>
          <a:bodyPr>
            <a:normAutofit fontScale="92500" lnSpcReduction="10000"/>
          </a:bodyPr>
          <a:lstStyle/>
          <a:p>
            <a:pPr algn="ctr"/>
            <a:endParaRPr lang="en-GB" sz="3000" b="1" dirty="0">
              <a:solidFill>
                <a:schemeClr val="tx1"/>
              </a:solidFill>
              <a:latin typeface="Calibri" panose="020F0502020204030204" pitchFamily="34" charset="0"/>
              <a:cs typeface="Calibri" panose="020F0502020204030204" pitchFamily="34" charset="0"/>
            </a:endParaRPr>
          </a:p>
          <a:p>
            <a:pPr algn="ctr"/>
            <a:r>
              <a:rPr lang="en-GB" sz="3000" dirty="0">
                <a:solidFill>
                  <a:schemeClr val="tx1"/>
                </a:solidFill>
                <a:latin typeface="Calibri" panose="020F0502020204030204" pitchFamily="34" charset="0"/>
                <a:cs typeface="Calibri" panose="020F0502020204030204" pitchFamily="34" charset="0"/>
              </a:rPr>
              <a:t>Carol Vaughan-Roberts 1604568</a:t>
            </a:r>
          </a:p>
          <a:p>
            <a:pPr algn="ctr"/>
            <a:r>
              <a:rPr lang="en-GB" sz="3000" b="1" dirty="0">
                <a:solidFill>
                  <a:schemeClr val="tx1"/>
                </a:solidFill>
                <a:latin typeface="Calibri" panose="020F0502020204030204" pitchFamily="34" charset="0"/>
                <a:cs typeface="Calibri" panose="020F0502020204030204" pitchFamily="34" charset="0"/>
              </a:rPr>
              <a:t>Tutor</a:t>
            </a:r>
          </a:p>
          <a:p>
            <a:pPr algn="ctr"/>
            <a:r>
              <a:rPr lang="en-GB" sz="3000" dirty="0">
                <a:solidFill>
                  <a:schemeClr val="tx1"/>
                </a:solidFill>
                <a:latin typeface="Calibri" panose="020F0502020204030204" pitchFamily="34" charset="0"/>
                <a:cs typeface="Calibri" panose="020F0502020204030204" pitchFamily="34" charset="0"/>
              </a:rPr>
              <a:t>Nandish Patel</a:t>
            </a:r>
          </a:p>
          <a:p>
            <a:pPr algn="ctr"/>
            <a:endParaRPr lang="en-GB" dirty="0"/>
          </a:p>
        </p:txBody>
      </p:sp>
    </p:spTree>
    <p:extLst>
      <p:ext uri="{BB962C8B-B14F-4D97-AF65-F5344CB8AC3E}">
        <p14:creationId xmlns:p14="http://schemas.microsoft.com/office/powerpoint/2010/main" val="4231772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B37C5-E943-4A67-B500-B6219F6DD264}"/>
              </a:ext>
            </a:extLst>
          </p:cNvPr>
          <p:cNvSpPr>
            <a:spLocks noGrp="1"/>
          </p:cNvSpPr>
          <p:nvPr>
            <p:ph type="title"/>
          </p:nvPr>
        </p:nvSpPr>
        <p:spPr>
          <a:xfrm>
            <a:off x="535021" y="685800"/>
            <a:ext cx="2639962" cy="5105400"/>
          </a:xfrm>
        </p:spPr>
        <p:txBody>
          <a:bodyPr>
            <a:normAutofit/>
          </a:bodyPr>
          <a:lstStyle/>
          <a:p>
            <a:r>
              <a:rPr lang="en-GB" dirty="0">
                <a:solidFill>
                  <a:srgbClr val="FFFFFF"/>
                </a:solidFill>
              </a:rPr>
              <a:t>Content </a:t>
            </a:r>
          </a:p>
        </p:txBody>
      </p:sp>
      <p:graphicFrame>
        <p:nvGraphicFramePr>
          <p:cNvPr id="5" name="Content Placeholder 2">
            <a:extLst>
              <a:ext uri="{FF2B5EF4-FFF2-40B4-BE49-F238E27FC236}">
                <a16:creationId xmlns:a16="http://schemas.microsoft.com/office/drawing/2014/main" id="{0A0B82A6-A6C3-4932-AEA1-7963BB274FD0}"/>
              </a:ext>
            </a:extLst>
          </p:cNvPr>
          <p:cNvGraphicFramePr>
            <a:graphicFrameLocks noGrp="1"/>
          </p:cNvGraphicFramePr>
          <p:nvPr>
            <p:ph idx="1"/>
            <p:extLst>
              <p:ext uri="{D42A27DB-BD31-4B8C-83A1-F6EECF244321}">
                <p14:modId xmlns:p14="http://schemas.microsoft.com/office/powerpoint/2010/main" val="3976155291"/>
              </p:ext>
            </p:extLst>
          </p:nvPr>
        </p:nvGraphicFramePr>
        <p:xfrm>
          <a:off x="5010150" y="703729"/>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8872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41"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4" name="Group 43">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5"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6"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7"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8"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9"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0"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Title 2">
            <a:extLst>
              <a:ext uri="{FF2B5EF4-FFF2-40B4-BE49-F238E27FC236}">
                <a16:creationId xmlns:a16="http://schemas.microsoft.com/office/drawing/2014/main" id="{21B371FA-37D1-4110-AA86-A4D6D7C2450F}"/>
              </a:ext>
            </a:extLst>
          </p:cNvPr>
          <p:cNvSpPr>
            <a:spLocks noGrp="1"/>
          </p:cNvSpPr>
          <p:nvPr>
            <p:ph type="title"/>
          </p:nvPr>
        </p:nvSpPr>
        <p:spPr>
          <a:xfrm>
            <a:off x="3962399" y="31284"/>
            <a:ext cx="7345891" cy="1413933"/>
          </a:xfrm>
        </p:spPr>
        <p:txBody>
          <a:bodyPr vert="horz" lIns="91440" tIns="45720" rIns="91440" bIns="45720" rtlCol="0">
            <a:normAutofit/>
          </a:bodyPr>
          <a:lstStyle/>
          <a:p>
            <a:r>
              <a:rPr lang="en-US" b="1" dirty="0"/>
              <a:t>Introduction</a:t>
            </a:r>
          </a:p>
        </p:txBody>
      </p:sp>
      <p:pic>
        <p:nvPicPr>
          <p:cNvPr id="34" name="Picture 33" descr="A molecular model">
            <a:extLst>
              <a:ext uri="{FF2B5EF4-FFF2-40B4-BE49-F238E27FC236}">
                <a16:creationId xmlns:a16="http://schemas.microsoft.com/office/drawing/2014/main" id="{00C2AB1C-ABB2-4F62-BA26-91D885D817CE}"/>
              </a:ext>
            </a:extLst>
          </p:cNvPr>
          <p:cNvPicPr>
            <a:picLocks noChangeAspect="1"/>
          </p:cNvPicPr>
          <p:nvPr/>
        </p:nvPicPr>
        <p:blipFill rotWithShape="1">
          <a:blip r:embed="rId3"/>
          <a:srcRect l="23749" r="42582"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4" name="Content Placeholder 3">
            <a:extLst>
              <a:ext uri="{FF2B5EF4-FFF2-40B4-BE49-F238E27FC236}">
                <a16:creationId xmlns:a16="http://schemas.microsoft.com/office/drawing/2014/main" id="{F2486016-22BC-45C7-923D-4F37BB3574EC}"/>
              </a:ext>
            </a:extLst>
          </p:cNvPr>
          <p:cNvSpPr>
            <a:spLocks noGrp="1"/>
          </p:cNvSpPr>
          <p:nvPr>
            <p:ph idx="1"/>
          </p:nvPr>
        </p:nvSpPr>
        <p:spPr>
          <a:xfrm>
            <a:off x="3843867" y="2159351"/>
            <a:ext cx="7659156" cy="3742267"/>
          </a:xfrm>
        </p:spPr>
        <p:txBody>
          <a:bodyPr vert="horz" lIns="91440" tIns="45720" rIns="91440" bIns="45720" rtlCol="0">
            <a:noAutofit/>
          </a:bodyPr>
          <a:lstStyle/>
          <a:p>
            <a:pPr algn="just">
              <a:lnSpc>
                <a:spcPct val="90000"/>
              </a:lnSpc>
            </a:pPr>
            <a:r>
              <a:rPr lang="en-US" sz="1800" dirty="0"/>
              <a:t>Management was defined philosophically as a collection of knowledge and beliefs that serve as the foundation for determining solutions to managerial problems. Each type of knowledge cannot be detached from philosophy, as philosophy served as the foundation for all human knowledge, tangible and intangible scientific and non-scientific. </a:t>
            </a:r>
          </a:p>
          <a:p>
            <a:pPr algn="just">
              <a:lnSpc>
                <a:spcPct val="90000"/>
              </a:lnSpc>
            </a:pPr>
            <a:r>
              <a:rPr lang="en-US" sz="1800" dirty="0"/>
              <a:t>Management Philosophy and science are inextricably linked. Management practice and science have a profound philosophical dimension. Management cannot be divorced from philosophy, because management lacks a solid foundation without philosophy. Without management, philosophy will remain a collection of unapplied knowledge. </a:t>
            </a:r>
          </a:p>
          <a:p>
            <a:pPr algn="just">
              <a:lnSpc>
                <a:spcPct val="90000"/>
              </a:lnSpc>
            </a:pPr>
            <a:r>
              <a:rPr lang="en-US" sz="1800" dirty="0"/>
              <a:t>Today, we will examine the philosophical foundations of HRM through the lenses of ontology, epistemology, and axiology. Management practice was identified by its ontological perspectives on management science. Epistemological perspective is associated with the scientific method as a normal practice for studying management. Additionally, the axiological perspective on value requires humans to consider a variety of factors when determining what is valuable.</a:t>
            </a:r>
          </a:p>
        </p:txBody>
      </p:sp>
      <p:sp>
        <p:nvSpPr>
          <p:cNvPr id="8" name="TextBox 7">
            <a:extLst>
              <a:ext uri="{FF2B5EF4-FFF2-40B4-BE49-F238E27FC236}">
                <a16:creationId xmlns:a16="http://schemas.microsoft.com/office/drawing/2014/main" id="{EE470C4E-46C7-41A1-9E11-0F526A6B8E3C}"/>
              </a:ext>
            </a:extLst>
          </p:cNvPr>
          <p:cNvSpPr txBox="1"/>
          <p:nvPr/>
        </p:nvSpPr>
        <p:spPr>
          <a:xfrm>
            <a:off x="3842758" y="3244334"/>
            <a:ext cx="4913611" cy="369332"/>
          </a:xfrm>
          <a:prstGeom prst="rect">
            <a:avLst/>
          </a:prstGeom>
          <a:noFill/>
        </p:spPr>
        <p:txBody>
          <a:bodyPr wrap="square">
            <a:spAutoFit/>
          </a:bodyPr>
          <a:lstStyle/>
          <a:p>
            <a:pPr>
              <a:spcAft>
                <a:spcPts val="600"/>
              </a:spcAft>
            </a:pPr>
            <a:r>
              <a:rPr lang="en-GB"/>
              <a:t> </a:t>
            </a:r>
          </a:p>
        </p:txBody>
      </p:sp>
    </p:spTree>
    <p:extLst>
      <p:ext uri="{BB962C8B-B14F-4D97-AF65-F5344CB8AC3E}">
        <p14:creationId xmlns:p14="http://schemas.microsoft.com/office/powerpoint/2010/main" val="4245224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1B70BE-FB54-4F79-BF49-33689B970819}"/>
              </a:ext>
            </a:extLst>
          </p:cNvPr>
          <p:cNvSpPr>
            <a:spLocks noGrp="1"/>
          </p:cNvSpPr>
          <p:nvPr>
            <p:ph type="title"/>
          </p:nvPr>
        </p:nvSpPr>
        <p:spPr>
          <a:xfrm>
            <a:off x="1484311" y="10536"/>
            <a:ext cx="10018713" cy="1752599"/>
          </a:xfrm>
        </p:spPr>
        <p:txBody>
          <a:bodyPr>
            <a:normAutofit/>
          </a:bodyPr>
          <a:lstStyle/>
          <a:p>
            <a:r>
              <a:rPr lang="en-GB" sz="4400" b="1" dirty="0"/>
              <a:t>Human Resource Management</a:t>
            </a:r>
            <a:endParaRPr lang="en-GB" sz="4400" b="1" dirty="0">
              <a:solidFill>
                <a:schemeClr val="tx1"/>
              </a:solidFill>
            </a:endParaRPr>
          </a:p>
        </p:txBody>
      </p:sp>
      <p:sp>
        <p:nvSpPr>
          <p:cNvPr id="4" name="Content Placeholder 3">
            <a:extLst>
              <a:ext uri="{FF2B5EF4-FFF2-40B4-BE49-F238E27FC236}">
                <a16:creationId xmlns:a16="http://schemas.microsoft.com/office/drawing/2014/main" id="{81D675FE-65B1-4ADB-9643-8736975175E7}"/>
              </a:ext>
            </a:extLst>
          </p:cNvPr>
          <p:cNvSpPr>
            <a:spLocks noGrp="1"/>
          </p:cNvSpPr>
          <p:nvPr>
            <p:ph idx="1"/>
          </p:nvPr>
        </p:nvSpPr>
        <p:spPr>
          <a:xfrm>
            <a:off x="1628149" y="1745160"/>
            <a:ext cx="10018713" cy="4181581"/>
          </a:xfrm>
        </p:spPr>
        <p:txBody>
          <a:bodyPr>
            <a:normAutofit fontScale="92500" lnSpcReduction="20000"/>
          </a:bodyPr>
          <a:lstStyle/>
          <a:p>
            <a:pPr algn="just"/>
            <a:r>
              <a:rPr lang="en-GB" dirty="0"/>
              <a:t>According to Armstrong (2006) Human Resource Management (HRM) is defined as a strategic and coherent approach to the management of an organization’s most valued assets</a:t>
            </a:r>
          </a:p>
          <a:p>
            <a:pPr algn="just"/>
            <a:r>
              <a:rPr lang="en-GB" dirty="0"/>
              <a:t>Various attempts have been made towards tracing the historical development of the discipline of Human Resource Management (HRM). However, these initiatives have largely been concentrated on certain specific periods of time and experiences of specific countries </a:t>
            </a:r>
          </a:p>
          <a:p>
            <a:pPr algn="just"/>
            <a:r>
              <a:rPr lang="en-GB" b="0" i="0" dirty="0">
                <a:solidFill>
                  <a:srgbClr val="000000"/>
                </a:solidFill>
                <a:effectLst/>
              </a:rPr>
              <a:t>Employees are integral for any business, and understanding the human resource function is essential to manage them. Business plans, strategies and implementation of these plans are dependent on how human resources discover innovative approaches to resolve employee-related issues. A review of the past stages of the HR department's evolution helps in understanding how HR reached its present state.</a:t>
            </a:r>
            <a:endParaRPr lang="en-GB" dirty="0"/>
          </a:p>
          <a:p>
            <a:pPr algn="just"/>
            <a:endParaRPr lang="en-GB" dirty="0"/>
          </a:p>
        </p:txBody>
      </p:sp>
    </p:spTree>
    <p:extLst>
      <p:ext uri="{BB962C8B-B14F-4D97-AF65-F5344CB8AC3E}">
        <p14:creationId xmlns:p14="http://schemas.microsoft.com/office/powerpoint/2010/main" val="398459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7207E266-5589-4696-ADD2-DD39362E00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4934" y="338666"/>
            <a:ext cx="10069688" cy="5994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333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74A1C-E78E-4D81-891B-F278DE5FC183}"/>
              </a:ext>
            </a:extLst>
          </p:cNvPr>
          <p:cNvSpPr>
            <a:spLocks noGrp="1"/>
          </p:cNvSpPr>
          <p:nvPr>
            <p:ph type="title"/>
          </p:nvPr>
        </p:nvSpPr>
        <p:spPr>
          <a:xfrm>
            <a:off x="1484311" y="-41788"/>
            <a:ext cx="10018713" cy="1752599"/>
          </a:xfrm>
        </p:spPr>
        <p:txBody>
          <a:bodyPr/>
          <a:lstStyle/>
          <a:p>
            <a:r>
              <a:rPr lang="en-GB" b="1" dirty="0"/>
              <a:t>HRM Theories </a:t>
            </a:r>
          </a:p>
        </p:txBody>
      </p:sp>
      <p:sp>
        <p:nvSpPr>
          <p:cNvPr id="3" name="Content Placeholder 2">
            <a:extLst>
              <a:ext uri="{FF2B5EF4-FFF2-40B4-BE49-F238E27FC236}">
                <a16:creationId xmlns:a16="http://schemas.microsoft.com/office/drawing/2014/main" id="{D4D18186-F7D8-44AF-AC54-7C2CCBE0A2A7}"/>
              </a:ext>
            </a:extLst>
          </p:cNvPr>
          <p:cNvSpPr>
            <a:spLocks noGrp="1"/>
          </p:cNvSpPr>
          <p:nvPr>
            <p:ph idx="1"/>
          </p:nvPr>
        </p:nvSpPr>
        <p:spPr>
          <a:xfrm>
            <a:off x="1484310" y="2204883"/>
            <a:ext cx="10018713" cy="3124201"/>
          </a:xfrm>
        </p:spPr>
        <p:txBody>
          <a:bodyPr>
            <a:normAutofit fontScale="25000" lnSpcReduction="20000"/>
          </a:bodyPr>
          <a:lstStyle/>
          <a:p>
            <a:pPr marL="285750" indent="-285750" algn="just">
              <a:buFont typeface="Arial" panose="020B0604020202020204" pitchFamily="34" charset="0"/>
              <a:buChar char="•"/>
            </a:pPr>
            <a:r>
              <a:rPr lang="en-GB" sz="8800" dirty="0"/>
              <a:t>1. Organization behaviour theory </a:t>
            </a:r>
          </a:p>
          <a:p>
            <a:pPr marL="285750" indent="-285750" algn="just">
              <a:buFont typeface="Arial" panose="020B0604020202020204" pitchFamily="34" charset="0"/>
              <a:buChar char="•"/>
            </a:pPr>
            <a:r>
              <a:rPr lang="en-GB" sz="8800" dirty="0"/>
              <a:t>2. Motivation theory </a:t>
            </a:r>
          </a:p>
          <a:p>
            <a:pPr marL="285750" indent="-285750" algn="just">
              <a:buFont typeface="Arial" panose="020B0604020202020204" pitchFamily="34" charset="0"/>
              <a:buChar char="•"/>
            </a:pPr>
            <a:r>
              <a:rPr lang="en-GB" sz="8800" dirty="0"/>
              <a:t>3. AMO (Ability, Motivation, Opportunity) to participate </a:t>
            </a:r>
          </a:p>
          <a:p>
            <a:pPr marL="285750" indent="-285750" algn="just">
              <a:buFont typeface="Arial" panose="020B0604020202020204" pitchFamily="34" charset="0"/>
              <a:buChar char="•"/>
            </a:pPr>
            <a:r>
              <a:rPr lang="en-GB" sz="8800" dirty="0"/>
              <a:t>4. Human capital theory</a:t>
            </a:r>
          </a:p>
          <a:p>
            <a:pPr marL="285750" indent="-285750" algn="just">
              <a:buFont typeface="Arial" panose="020B0604020202020204" pitchFamily="34" charset="0"/>
              <a:buChar char="•"/>
            </a:pPr>
            <a:r>
              <a:rPr lang="en-GB" sz="8800" dirty="0"/>
              <a:t> 5. Resources-based theory</a:t>
            </a:r>
          </a:p>
          <a:p>
            <a:pPr marL="285750" indent="-285750" algn="just">
              <a:buFont typeface="Arial" panose="020B0604020202020204" pitchFamily="34" charset="0"/>
              <a:buChar char="•"/>
            </a:pPr>
            <a:r>
              <a:rPr lang="en-GB" sz="8800" dirty="0"/>
              <a:t> 6. Institutional theory</a:t>
            </a:r>
          </a:p>
          <a:p>
            <a:pPr marL="285750" indent="-285750" algn="just">
              <a:buFont typeface="Arial" panose="020B0604020202020204" pitchFamily="34" charset="0"/>
              <a:buChar char="•"/>
            </a:pPr>
            <a:r>
              <a:rPr lang="en-GB" sz="8800" dirty="0"/>
              <a:t> 7. Transaction costs theory</a:t>
            </a:r>
          </a:p>
          <a:p>
            <a:pPr marL="285750" indent="-285750" algn="just">
              <a:buFont typeface="Arial" panose="020B0604020202020204" pitchFamily="34" charset="0"/>
              <a:buChar char="•"/>
            </a:pPr>
            <a:r>
              <a:rPr lang="en-GB" sz="8800" dirty="0"/>
              <a:t> 8. Agency theory </a:t>
            </a:r>
          </a:p>
          <a:p>
            <a:pPr marL="285750" indent="-285750" algn="just">
              <a:buFont typeface="Arial" panose="020B0604020202020204" pitchFamily="34" charset="0"/>
              <a:buChar char="•"/>
            </a:pPr>
            <a:r>
              <a:rPr lang="en-GB" sz="8800" dirty="0"/>
              <a:t>9. Contingency theory</a:t>
            </a:r>
          </a:p>
          <a:p>
            <a:endParaRPr lang="en-GB" dirty="0"/>
          </a:p>
        </p:txBody>
      </p:sp>
    </p:spTree>
    <p:extLst>
      <p:ext uri="{BB962C8B-B14F-4D97-AF65-F5344CB8AC3E}">
        <p14:creationId xmlns:p14="http://schemas.microsoft.com/office/powerpoint/2010/main" val="3399127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1ED66-B359-44FB-9878-ABCA84A03410}"/>
              </a:ext>
            </a:extLst>
          </p:cNvPr>
          <p:cNvSpPr>
            <a:spLocks noGrp="1"/>
          </p:cNvSpPr>
          <p:nvPr>
            <p:ph type="title"/>
          </p:nvPr>
        </p:nvSpPr>
        <p:spPr>
          <a:xfrm>
            <a:off x="1484309" y="90310"/>
            <a:ext cx="10018713" cy="1752599"/>
          </a:xfrm>
        </p:spPr>
        <p:txBody>
          <a:bodyPr/>
          <a:lstStyle/>
          <a:p>
            <a:r>
              <a:rPr lang="en-GB" b="1" dirty="0"/>
              <a:t>HRM Continued…</a:t>
            </a:r>
          </a:p>
        </p:txBody>
      </p:sp>
      <p:sp>
        <p:nvSpPr>
          <p:cNvPr id="3" name="Content Placeholder 2">
            <a:extLst>
              <a:ext uri="{FF2B5EF4-FFF2-40B4-BE49-F238E27FC236}">
                <a16:creationId xmlns:a16="http://schemas.microsoft.com/office/drawing/2014/main" id="{FA7BC854-FEF1-46B4-825F-1D648F81403B}"/>
              </a:ext>
            </a:extLst>
          </p:cNvPr>
          <p:cNvSpPr>
            <a:spLocks noGrp="1"/>
          </p:cNvSpPr>
          <p:nvPr>
            <p:ph idx="1"/>
          </p:nvPr>
        </p:nvSpPr>
        <p:spPr>
          <a:xfrm>
            <a:off x="1484310" y="1854199"/>
            <a:ext cx="10018713" cy="3124201"/>
          </a:xfrm>
        </p:spPr>
        <p:txBody>
          <a:bodyPr>
            <a:normAutofit fontScale="92500" lnSpcReduction="10000"/>
          </a:bodyPr>
          <a:lstStyle/>
          <a:p>
            <a:pPr algn="just"/>
            <a:r>
              <a:rPr lang="en-GB" dirty="0"/>
              <a:t>According to HRM scholars, reality is regulated by universal rules rather than personal nature, and hence may be better comprehended through objective ontology rather than through people' knowledge of reality, perceptions, and desires. As a result, the majority of HRM research is epistemologically motivated by the expansion of the positivistic perspective rather than the replication of theory.</a:t>
            </a:r>
          </a:p>
          <a:p>
            <a:pPr algn="just"/>
            <a:r>
              <a:rPr lang="en-GB" dirty="0"/>
              <a:t>To comprehend HRM research, one must apply and revise all human resource activities in their internal and external contexts, as they affect the processes of human resource management in organisations throughout the global environment, with the goal of enhancing the experience of multiple stakeholders</a:t>
            </a:r>
          </a:p>
        </p:txBody>
      </p:sp>
    </p:spTree>
    <p:extLst>
      <p:ext uri="{BB962C8B-B14F-4D97-AF65-F5344CB8AC3E}">
        <p14:creationId xmlns:p14="http://schemas.microsoft.com/office/powerpoint/2010/main" val="877712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1B70BE-FB54-4F79-BF49-33689B970819}"/>
              </a:ext>
            </a:extLst>
          </p:cNvPr>
          <p:cNvSpPr>
            <a:spLocks noGrp="1"/>
          </p:cNvSpPr>
          <p:nvPr>
            <p:ph type="title"/>
          </p:nvPr>
        </p:nvSpPr>
        <p:spPr>
          <a:xfrm>
            <a:off x="1484311" y="-406404"/>
            <a:ext cx="10018713" cy="1717990"/>
          </a:xfrm>
        </p:spPr>
        <p:txBody>
          <a:bodyPr>
            <a:normAutofit/>
          </a:bodyPr>
          <a:lstStyle/>
          <a:p>
            <a:r>
              <a:rPr lang="en-GB" sz="4400" b="1" dirty="0"/>
              <a:t> </a:t>
            </a:r>
            <a:r>
              <a:rPr lang="en-GB" sz="4400" b="1" dirty="0">
                <a:latin typeface="Calibri" panose="020F0502020204030204" pitchFamily="34" charset="0"/>
                <a:cs typeface="Times New Roman" panose="02020603050405020304" pitchFamily="18" charset="0"/>
              </a:rPr>
              <a:t>E</a:t>
            </a:r>
            <a:r>
              <a:rPr lang="en-GB" sz="4400" b="1" dirty="0">
                <a:effectLst/>
                <a:latin typeface="Calibri" panose="020F0502020204030204" pitchFamily="34" charset="0"/>
                <a:ea typeface="Calibri" panose="020F0502020204030204" pitchFamily="34" charset="0"/>
                <a:cs typeface="Times New Roman" panose="02020603050405020304" pitchFamily="18" charset="0"/>
              </a:rPr>
              <a:t>pistemology </a:t>
            </a:r>
            <a:endParaRPr lang="en-GB" sz="4400" b="1" dirty="0">
              <a:solidFill>
                <a:schemeClr val="tx1"/>
              </a:solidFill>
            </a:endParaRPr>
          </a:p>
        </p:txBody>
      </p:sp>
      <p:sp>
        <p:nvSpPr>
          <p:cNvPr id="4" name="Content Placeholder 3">
            <a:extLst>
              <a:ext uri="{FF2B5EF4-FFF2-40B4-BE49-F238E27FC236}">
                <a16:creationId xmlns:a16="http://schemas.microsoft.com/office/drawing/2014/main" id="{81D675FE-65B1-4ADB-9643-8736975175E7}"/>
              </a:ext>
            </a:extLst>
          </p:cNvPr>
          <p:cNvSpPr>
            <a:spLocks noGrp="1"/>
          </p:cNvSpPr>
          <p:nvPr>
            <p:ph idx="1"/>
          </p:nvPr>
        </p:nvSpPr>
        <p:spPr>
          <a:xfrm>
            <a:off x="1806222" y="1641883"/>
            <a:ext cx="9820223" cy="4752433"/>
          </a:xfrm>
        </p:spPr>
        <p:txBody>
          <a:bodyPr>
            <a:normAutofit fontScale="25000" lnSpcReduction="20000"/>
          </a:bodyPr>
          <a:lstStyle/>
          <a:p>
            <a:pPr marL="285750" indent="-285750" algn="l">
              <a:buFont typeface="Arial" panose="020B0604020202020204" pitchFamily="34" charset="0"/>
              <a:buChar char="•"/>
            </a:pPr>
            <a:endParaRPr lang="en-GB" sz="2200" b="1" i="0"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sz="2200" i="0"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sz="2200" i="0"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sz="2200" i="0" dirty="0">
              <a:solidFill>
                <a:srgbClr val="000000"/>
              </a:solidFill>
              <a:effectLst/>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8800" dirty="0">
                <a:cs typeface="Arial" panose="020B0604020202020204" pitchFamily="34" charset="0"/>
              </a:rPr>
              <a:t>At first, perspective of epistemology was based on the very possibility of knowledge, whether the purest knowledge can be achieved. Perspective of epistemology in management science revolves around the beginning of the process that allows the acquisition of knowledge in the form of science: what were the procedures, what must be considered to obtain correct knowledge, what was called truth, what were the criteria, and what tools help people to gain knowledge in the form of science</a:t>
            </a:r>
          </a:p>
          <a:p>
            <a:pPr algn="just">
              <a:buFont typeface="Arial" panose="020B0604020202020204" pitchFamily="34" charset="0"/>
              <a:buChar char="•"/>
            </a:pPr>
            <a:r>
              <a:rPr lang="en-GB" sz="8800" dirty="0"/>
              <a:t>Epistemology, as a part of philosophy, is concerned with the sources of knowledge in business study. Epistemology, more precisely, is concerned with the possibilities, nature, origins, and limits of knowledge in a particular field of study. Alternatively, epistemology may be defined as the study of the criteria used by the researcher to classify what constitutes knowledge and what does not. In a nutshell, epistemology is concerned with what is known to be true. It is a mode of thought that is diametrically opposed to ontology.</a:t>
            </a:r>
          </a:p>
          <a:p>
            <a:pPr marL="285750" indent="-285750" algn="just">
              <a:buFont typeface="Arial" panose="020B0604020202020204" pitchFamily="34" charset="0"/>
              <a:buChar char="•"/>
            </a:pPr>
            <a:endParaRPr lang="en-GB" sz="5500" i="0" dirty="0">
              <a:solidFill>
                <a:srgbClr val="000000"/>
              </a:solidFill>
              <a:effectLst/>
              <a:cs typeface="Arial" panose="020B0604020202020204" pitchFamily="34" charset="0"/>
            </a:endParaRPr>
          </a:p>
          <a:p>
            <a:pPr marL="0" indent="0" algn="l">
              <a:buNone/>
            </a:pPr>
            <a:endParaRPr lang="en-GB" sz="2800" b="1"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387672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FB25D-C106-4CA9-BFA5-CC3E10A2B730}"/>
              </a:ext>
            </a:extLst>
          </p:cNvPr>
          <p:cNvSpPr>
            <a:spLocks noGrp="1"/>
          </p:cNvSpPr>
          <p:nvPr>
            <p:ph type="title"/>
          </p:nvPr>
        </p:nvSpPr>
        <p:spPr>
          <a:xfrm>
            <a:off x="1484311" y="-541871"/>
            <a:ext cx="10018713" cy="1811200"/>
          </a:xfrm>
        </p:spPr>
        <p:txBody>
          <a:bodyPr/>
          <a:lstStyle/>
          <a:p>
            <a:r>
              <a:rPr lang="en-GB" sz="4000" b="1" dirty="0"/>
              <a:t> </a:t>
            </a:r>
            <a:r>
              <a:rPr lang="en-GB" sz="4000" b="1" dirty="0">
                <a:latin typeface="Calibri" panose="020F0502020204030204" pitchFamily="34" charset="0"/>
                <a:cs typeface="Times New Roman" panose="02020603050405020304" pitchFamily="18" charset="0"/>
              </a:rPr>
              <a:t>E</a:t>
            </a:r>
            <a:r>
              <a:rPr lang="en-GB" sz="4000" b="1" dirty="0">
                <a:effectLst/>
                <a:latin typeface="Calibri" panose="020F0502020204030204" pitchFamily="34" charset="0"/>
                <a:ea typeface="Calibri" panose="020F0502020204030204" pitchFamily="34" charset="0"/>
                <a:cs typeface="Times New Roman" panose="02020603050405020304" pitchFamily="18" charset="0"/>
              </a:rPr>
              <a:t>pistemology Continued…</a:t>
            </a:r>
            <a:endParaRPr lang="en-GB" dirty="0"/>
          </a:p>
        </p:txBody>
      </p:sp>
      <p:sp>
        <p:nvSpPr>
          <p:cNvPr id="3" name="Content Placeholder 2">
            <a:extLst>
              <a:ext uri="{FF2B5EF4-FFF2-40B4-BE49-F238E27FC236}">
                <a16:creationId xmlns:a16="http://schemas.microsoft.com/office/drawing/2014/main" id="{3E6993B9-3379-4617-B145-B3448C63D32E}"/>
              </a:ext>
            </a:extLst>
          </p:cNvPr>
          <p:cNvSpPr>
            <a:spLocks noGrp="1"/>
          </p:cNvSpPr>
          <p:nvPr>
            <p:ph idx="1"/>
          </p:nvPr>
        </p:nvSpPr>
        <p:spPr>
          <a:xfrm>
            <a:off x="1484310" y="2531531"/>
            <a:ext cx="10018713" cy="3124201"/>
          </a:xfrm>
        </p:spPr>
        <p:txBody>
          <a:bodyPr>
            <a:normAutofit fontScale="25000" lnSpcReduction="20000"/>
          </a:bodyPr>
          <a:lstStyle/>
          <a:p>
            <a:pPr algn="just"/>
            <a:r>
              <a:rPr lang="en-GB" sz="8800" dirty="0"/>
              <a:t>Knowledge management is a systematic strategy to ensuring that a business maximises the value of its intellectual capital in order to maintain a competitive edge. Knowledge management is an organisational discipline that fosters collaborative methods for the production, capture, organisation, access, and use of information assets, including uncaptured human knowledge</a:t>
            </a:r>
            <a:r>
              <a:rPr lang="en-GB" sz="8800" dirty="0">
                <a:effectLst/>
                <a:ea typeface="Calibri" panose="020F0502020204030204" pitchFamily="34" charset="0"/>
                <a:cs typeface="Times New Roman" panose="02020603050405020304" pitchFamily="18" charset="0"/>
              </a:rPr>
              <a:t>  </a:t>
            </a:r>
            <a:r>
              <a:rPr lang="en-GB" sz="4400" dirty="0">
                <a:effectLst/>
                <a:ea typeface="Calibri" panose="020F0502020204030204" pitchFamily="34" charset="0"/>
                <a:cs typeface="Times New Roman" panose="02020603050405020304" pitchFamily="18" charset="0"/>
              </a:rPr>
              <a:t>(</a:t>
            </a:r>
            <a:r>
              <a:rPr lang="en-GB" sz="4400" dirty="0" err="1">
                <a:effectLst/>
                <a:ea typeface="Calibri" panose="020F0502020204030204" pitchFamily="34" charset="0"/>
                <a:cs typeface="Times New Roman" panose="02020603050405020304" pitchFamily="18" charset="0"/>
              </a:rPr>
              <a:t>Centobelli</a:t>
            </a:r>
            <a:r>
              <a:rPr lang="en-GB" sz="4400" dirty="0">
                <a:effectLst/>
                <a:ea typeface="Calibri" panose="020F0502020204030204" pitchFamily="34" charset="0"/>
                <a:cs typeface="Times New Roman" panose="02020603050405020304" pitchFamily="18" charset="0"/>
              </a:rPr>
              <a:t>, et al., 2017)</a:t>
            </a:r>
            <a:r>
              <a:rPr lang="en-GB" sz="4400" dirty="0"/>
              <a:t>.</a:t>
            </a:r>
          </a:p>
          <a:p>
            <a:pPr algn="just"/>
            <a:r>
              <a:rPr lang="en-GB" sz="8800" dirty="0"/>
              <a:t>There are several sources of information in research philosophy. The four categories of sources of knowledge applicable to business research are as follows:</a:t>
            </a:r>
          </a:p>
          <a:p>
            <a:pPr marL="457200" indent="-457200" algn="just">
              <a:buFont typeface="+mj-lt"/>
              <a:buAutoNum type="arabicPeriod"/>
            </a:pPr>
            <a:r>
              <a:rPr lang="en-GB" sz="8800" b="1" i="0" dirty="0">
                <a:solidFill>
                  <a:srgbClr val="212529"/>
                </a:solidFill>
                <a:effectLst/>
              </a:rPr>
              <a:t>Intuitive knowledge</a:t>
            </a:r>
            <a:r>
              <a:rPr lang="en-GB" sz="8800" dirty="0">
                <a:solidFill>
                  <a:srgbClr val="212529"/>
                </a:solidFill>
              </a:rPr>
              <a:t> - Intuitive knowledge is founded on intuition, faith, and convictions, among other things. Intuitive knowledge is more reliant on human sentiments than on factual information. </a:t>
            </a:r>
          </a:p>
          <a:p>
            <a:pPr marL="457200" indent="-457200" algn="just">
              <a:buFont typeface="+mj-lt"/>
              <a:buAutoNum type="arabicPeriod"/>
            </a:pPr>
            <a:r>
              <a:rPr lang="en-GB" sz="8800" b="1" i="0" dirty="0">
                <a:solidFill>
                  <a:srgbClr val="212529"/>
                </a:solidFill>
                <a:effectLst/>
              </a:rPr>
              <a:t>Authoritarian knowledge </a:t>
            </a:r>
            <a:r>
              <a:rPr lang="en-GB" sz="8800" i="0" dirty="0">
                <a:solidFill>
                  <a:srgbClr val="212529"/>
                </a:solidFill>
                <a:effectLst/>
              </a:rPr>
              <a:t>- rely on knowledge gleaned from books, research papers, specialists, and supreme authorities, among other sources.</a:t>
            </a:r>
          </a:p>
          <a:p>
            <a:pPr marL="457200" indent="-457200" algn="just">
              <a:buFont typeface="+mj-lt"/>
              <a:buAutoNum type="arabicPeriod"/>
            </a:pPr>
            <a:r>
              <a:rPr lang="en-GB" sz="8800" b="1" i="0" dirty="0">
                <a:solidFill>
                  <a:srgbClr val="212529"/>
                </a:solidFill>
                <a:effectLst/>
              </a:rPr>
              <a:t>Logical knowledge </a:t>
            </a:r>
            <a:r>
              <a:rPr lang="en-GB" sz="8800" i="0" dirty="0">
                <a:solidFill>
                  <a:srgbClr val="212529"/>
                </a:solidFill>
                <a:effectLst/>
              </a:rPr>
              <a:t>- is the process of developing new information via the use of logical reasoning.</a:t>
            </a:r>
          </a:p>
          <a:p>
            <a:pPr marL="457200" indent="-457200" algn="just">
              <a:buFont typeface="+mj-lt"/>
              <a:buAutoNum type="arabicPeriod"/>
            </a:pPr>
            <a:r>
              <a:rPr lang="en-GB" sz="8800" b="1" i="0" dirty="0">
                <a:solidFill>
                  <a:srgbClr val="212529"/>
                </a:solidFill>
                <a:effectLst/>
              </a:rPr>
              <a:t>Empirical knowledge - </a:t>
            </a:r>
            <a:r>
              <a:rPr lang="en-GB" sz="8800" i="0" dirty="0">
                <a:solidFill>
                  <a:srgbClr val="212529"/>
                </a:solidFill>
                <a:effectLst/>
              </a:rPr>
              <a:t>is founded on proven and demonstrable factual truths.</a:t>
            </a:r>
            <a:endParaRPr lang="en-GB" sz="8800" dirty="0">
              <a:solidFill>
                <a:srgbClr val="212529"/>
              </a:solidFill>
            </a:endParaRPr>
          </a:p>
          <a:p>
            <a:pPr marL="457200" indent="-457200" algn="just">
              <a:buFont typeface="+mj-lt"/>
              <a:buAutoNum type="arabicPeriod"/>
            </a:pPr>
            <a:endParaRPr lang="en-GB" sz="8000" i="0" dirty="0">
              <a:solidFill>
                <a:srgbClr val="212529"/>
              </a:solidFill>
              <a:effectLst/>
            </a:endParaRPr>
          </a:p>
          <a:p>
            <a:pPr marL="457200" indent="-457200" algn="just">
              <a:buFont typeface="+mj-lt"/>
              <a:buAutoNum type="arabicPeriod"/>
            </a:pPr>
            <a:endParaRPr lang="en-GB" sz="8000" i="0" dirty="0">
              <a:solidFill>
                <a:srgbClr val="212529"/>
              </a:solidFill>
              <a:effectLst/>
            </a:endParaRPr>
          </a:p>
          <a:p>
            <a:pPr marL="457200" indent="-457200">
              <a:buFont typeface="+mj-lt"/>
              <a:buAutoNum type="arabicPeriod"/>
            </a:pPr>
            <a:endParaRPr lang="en-GB" dirty="0"/>
          </a:p>
        </p:txBody>
      </p:sp>
    </p:spTree>
    <p:extLst>
      <p:ext uri="{BB962C8B-B14F-4D97-AF65-F5344CB8AC3E}">
        <p14:creationId xmlns:p14="http://schemas.microsoft.com/office/powerpoint/2010/main" val="2051423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83494-B9DA-4114-A971-638352015492}"/>
              </a:ext>
            </a:extLst>
          </p:cNvPr>
          <p:cNvSpPr>
            <a:spLocks noGrp="1"/>
          </p:cNvSpPr>
          <p:nvPr>
            <p:ph type="title"/>
          </p:nvPr>
        </p:nvSpPr>
        <p:spPr>
          <a:xfrm>
            <a:off x="1484313" y="-327381"/>
            <a:ext cx="10018712" cy="1826807"/>
          </a:xfrm>
        </p:spPr>
        <p:txBody>
          <a:bodyPr vert="horz" lIns="91440" tIns="45720" rIns="91440" bIns="45720" rtlCol="0" anchor="ctr">
            <a:normAutofit/>
          </a:bodyPr>
          <a:lstStyle/>
          <a:p>
            <a:r>
              <a:rPr lang="en-GB" dirty="0"/>
              <a:t> Ontology</a:t>
            </a:r>
            <a:endParaRPr lang="en-US" dirty="0"/>
          </a:p>
        </p:txBody>
      </p:sp>
      <p:sp>
        <p:nvSpPr>
          <p:cNvPr id="3" name="Content Placeholder 2">
            <a:extLst>
              <a:ext uri="{FF2B5EF4-FFF2-40B4-BE49-F238E27FC236}">
                <a16:creationId xmlns:a16="http://schemas.microsoft.com/office/drawing/2014/main" id="{B608ABC4-0406-4C78-BA86-370661F3686E}"/>
              </a:ext>
            </a:extLst>
          </p:cNvPr>
          <p:cNvSpPr>
            <a:spLocks noGrp="1"/>
          </p:cNvSpPr>
          <p:nvPr>
            <p:ph idx="1"/>
          </p:nvPr>
        </p:nvSpPr>
        <p:spPr>
          <a:xfrm>
            <a:off x="1484313" y="2198176"/>
            <a:ext cx="10018712" cy="3124200"/>
          </a:xfrm>
        </p:spPr>
        <p:txBody>
          <a:bodyPr vert="horz" lIns="91440" tIns="45720" rIns="91440" bIns="45720" rtlCol="0" anchor="ctr">
            <a:noAutofit/>
          </a:bodyPr>
          <a:lstStyle/>
          <a:p>
            <a:r>
              <a:rPr lang="en-GB" sz="2200" dirty="0"/>
              <a:t>Ontology can be thought of as the metaphysical counterpart to philosophy. Andronicus of Rhodesia coined the word metaphysics in the seventh century BC. Ontology encompasses everything that deals with supra-physical phenomena or an explanatory framework that extends beyond the limitations or inadequacies of conventional thinking. Another definition of metaphysics is the science that enquires into the nature of what lies behind the surface of reality. The term "metaphysics" refers to the natural sciences. Ontology is synonymous with natural science.</a:t>
            </a:r>
          </a:p>
          <a:p>
            <a:r>
              <a:rPr lang="en-GB" sz="2200" dirty="0"/>
              <a:t>HR-Ontology functions as a knowledge base, allowing users to query roles based on their skills, authority, and so on, as well as processes based on the given position, the appropriate tools and techniques, and the required artefacts.  The suggested ontology may be used to construct decision support systems that aid in the management of human resources.</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Zaougaa</a:t>
            </a:r>
            <a:r>
              <a:rPr lang="en-GB" sz="1100" dirty="0">
                <a:effectLst/>
                <a:latin typeface="Calibri" panose="020F0502020204030204" pitchFamily="34" charset="0"/>
                <a:ea typeface="Calibri" panose="020F0502020204030204" pitchFamily="34" charset="0"/>
                <a:cs typeface="Times New Roman" panose="02020603050405020304" pitchFamily="18" charset="0"/>
              </a:rPr>
              <a:t>, et al., 2019).</a:t>
            </a:r>
          </a:p>
          <a:p>
            <a:r>
              <a:rPr lang="en-GB" sz="2200" dirty="0"/>
              <a:t>.</a:t>
            </a:r>
            <a:endParaRPr lang="en-US" sz="2200" dirty="0"/>
          </a:p>
        </p:txBody>
      </p:sp>
    </p:spTree>
    <p:extLst>
      <p:ext uri="{BB962C8B-B14F-4D97-AF65-F5344CB8AC3E}">
        <p14:creationId xmlns:p14="http://schemas.microsoft.com/office/powerpoint/2010/main" val="2481274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4E8C8-2996-4ED0-8E79-1D6D90DE0F16}"/>
              </a:ext>
            </a:extLst>
          </p:cNvPr>
          <p:cNvSpPr>
            <a:spLocks noGrp="1"/>
          </p:cNvSpPr>
          <p:nvPr>
            <p:ph type="title"/>
          </p:nvPr>
        </p:nvSpPr>
        <p:spPr>
          <a:xfrm>
            <a:off x="1484311" y="-219637"/>
            <a:ext cx="10018713" cy="1752599"/>
          </a:xfrm>
        </p:spPr>
        <p:txBody>
          <a:bodyPr/>
          <a:lstStyle/>
          <a:p>
            <a:r>
              <a:rPr lang="en-GB" dirty="0"/>
              <a:t> Ontology Continued</a:t>
            </a:r>
          </a:p>
        </p:txBody>
      </p:sp>
      <p:sp>
        <p:nvSpPr>
          <p:cNvPr id="3" name="Content Placeholder 2">
            <a:extLst>
              <a:ext uri="{FF2B5EF4-FFF2-40B4-BE49-F238E27FC236}">
                <a16:creationId xmlns:a16="http://schemas.microsoft.com/office/drawing/2014/main" id="{88357A7C-6BB3-4566-9CBF-138E427C5CE1}"/>
              </a:ext>
            </a:extLst>
          </p:cNvPr>
          <p:cNvSpPr>
            <a:spLocks noGrp="1"/>
          </p:cNvSpPr>
          <p:nvPr>
            <p:ph idx="1"/>
          </p:nvPr>
        </p:nvSpPr>
        <p:spPr>
          <a:xfrm>
            <a:off x="1484310" y="2369503"/>
            <a:ext cx="10018713" cy="3877236"/>
          </a:xfrm>
        </p:spPr>
        <p:txBody>
          <a:bodyPr>
            <a:normAutofit fontScale="25000" lnSpcReduction="20000"/>
          </a:bodyPr>
          <a:lstStyle/>
          <a:p>
            <a:pPr algn="just"/>
            <a:r>
              <a:rPr lang="en-GB" sz="8800" dirty="0">
                <a:effectLst/>
                <a:latin typeface="Calibri" panose="020F0502020204030204" pitchFamily="34" charset="0"/>
                <a:ea typeface="Calibri" panose="020F0502020204030204" pitchFamily="34" charset="0"/>
                <a:cs typeface="Times New Roman" panose="02020603050405020304" pitchFamily="18" charset="0"/>
              </a:rPr>
              <a:t>Positivism - External, different perspectives were chosen to aid in solving the study topic.</a:t>
            </a:r>
          </a:p>
          <a:p>
            <a:pPr algn="just"/>
            <a:r>
              <a:rPr lang="en-GB" sz="8800" dirty="0">
                <a:effectLst/>
                <a:latin typeface="Calibri" panose="020F0502020204030204" pitchFamily="34" charset="0"/>
                <a:ea typeface="Calibri" panose="020F0502020204030204" pitchFamily="34" charset="0"/>
                <a:cs typeface="Times New Roman" panose="02020603050405020304" pitchFamily="18" charset="0"/>
              </a:rPr>
              <a:t>Realism</a:t>
            </a:r>
            <a:r>
              <a:rPr lang="en-GB" sz="8800" dirty="0">
                <a:latin typeface="Calibri" panose="020F0502020204030204" pitchFamily="34" charset="0"/>
                <a:ea typeface="Calibri" panose="020F0502020204030204" pitchFamily="34" charset="0"/>
                <a:cs typeface="Times New Roman" panose="02020603050405020304" pitchFamily="18" charset="0"/>
              </a:rPr>
              <a:t> - External, impartial, and disinterested in the actions of social actors</a:t>
            </a:r>
          </a:p>
          <a:p>
            <a:pPr algn="just"/>
            <a:r>
              <a:rPr lang="en-GB" sz="8800" dirty="0">
                <a:latin typeface="Calibri" panose="020F0502020204030204" pitchFamily="34" charset="0"/>
                <a:ea typeface="Calibri" panose="020F0502020204030204" pitchFamily="34" charset="0"/>
                <a:cs typeface="Times New Roman" panose="02020603050405020304" pitchFamily="18" charset="0"/>
              </a:rPr>
              <a:t>Interpretivism - Is impartial. Exists irrespective of human thoughts, beliefs, or awareness of their existence (realist), but is perceived as a result of social conditioning (critical realist)</a:t>
            </a:r>
          </a:p>
          <a:p>
            <a:pPr algn="just"/>
            <a:r>
              <a:rPr lang="en-GB" sz="8800" dirty="0">
                <a:effectLst/>
                <a:latin typeface="Calibri" panose="020F0502020204030204" pitchFamily="34" charset="0"/>
                <a:ea typeface="Calibri" panose="020F0502020204030204" pitchFamily="34" charset="0"/>
                <a:cs typeface="Times New Roman" panose="02020603050405020304" pitchFamily="18" charset="0"/>
              </a:rPr>
              <a:t>Pragmatism - Multiple, socially created, subjective, susceptible to change</a:t>
            </a:r>
          </a:p>
          <a:p>
            <a:pPr algn="just"/>
            <a:r>
              <a:rPr lang="en-GB" sz="8800" dirty="0">
                <a:latin typeface="Calibri" panose="020F0502020204030204" pitchFamily="34" charset="0"/>
                <a:ea typeface="Calibri" panose="020F0502020204030204" pitchFamily="34" charset="0"/>
                <a:cs typeface="Times New Roman" panose="02020603050405020304" pitchFamily="18" charset="0"/>
              </a:rPr>
              <a:t>The identification of an ontology at the outset of the research process is significant since it influences the study design decision. </a:t>
            </a:r>
            <a:endParaRPr lang="en-GB" sz="4400" dirty="0">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4400" dirty="0">
                <a:effectLst/>
                <a:latin typeface="Calibri" panose="020F0502020204030204" pitchFamily="34" charset="0"/>
                <a:ea typeface="Calibri" panose="020F0502020204030204" pitchFamily="34" charset="0"/>
                <a:cs typeface="Times New Roman" panose="02020603050405020304" pitchFamily="18" charset="0"/>
              </a:rPr>
              <a:t>Al-</a:t>
            </a:r>
            <a:r>
              <a:rPr lang="en-GB" sz="4400" dirty="0" err="1">
                <a:effectLst/>
                <a:latin typeface="Calibri" panose="020F0502020204030204" pitchFamily="34" charset="0"/>
                <a:ea typeface="Calibri" panose="020F0502020204030204" pitchFamily="34" charset="0"/>
                <a:cs typeface="Times New Roman" panose="02020603050405020304" pitchFamily="18" charset="0"/>
              </a:rPr>
              <a:t>Ababneh</a:t>
            </a:r>
            <a:r>
              <a:rPr lang="en-GB" sz="4400" dirty="0">
                <a:effectLst/>
                <a:latin typeface="Calibri" panose="020F0502020204030204" pitchFamily="34" charset="0"/>
                <a:ea typeface="Calibri" panose="020F0502020204030204" pitchFamily="34" charset="0"/>
                <a:cs typeface="Times New Roman" panose="02020603050405020304" pitchFamily="18" charset="0"/>
              </a:rPr>
              <a:t>, 2020)</a:t>
            </a:r>
          </a:p>
          <a:p>
            <a:pPr marL="0" indent="0" algn="just">
              <a:buNone/>
            </a:pPr>
            <a:endParaRPr lang="en-GB" sz="44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42532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E1A95-FA86-4D66-8C79-59D32552F741}"/>
              </a:ext>
            </a:extLst>
          </p:cNvPr>
          <p:cNvSpPr>
            <a:spLocks noGrp="1"/>
          </p:cNvSpPr>
          <p:nvPr>
            <p:ph type="title"/>
          </p:nvPr>
        </p:nvSpPr>
        <p:spPr>
          <a:xfrm>
            <a:off x="1484311" y="76194"/>
            <a:ext cx="10018713" cy="1752599"/>
          </a:xfrm>
        </p:spPr>
        <p:txBody>
          <a:bodyPr/>
          <a:lstStyle/>
          <a:p>
            <a:r>
              <a:rPr lang="en-US" sz="4000" dirty="0"/>
              <a:t>Positivism </a:t>
            </a:r>
            <a:endParaRPr lang="en-GB" dirty="0"/>
          </a:p>
        </p:txBody>
      </p:sp>
      <p:sp>
        <p:nvSpPr>
          <p:cNvPr id="3" name="Content Placeholder 2">
            <a:extLst>
              <a:ext uri="{FF2B5EF4-FFF2-40B4-BE49-F238E27FC236}">
                <a16:creationId xmlns:a16="http://schemas.microsoft.com/office/drawing/2014/main" id="{57BC526F-3DCB-4DDF-B1E2-B62A6C6C901E}"/>
              </a:ext>
            </a:extLst>
          </p:cNvPr>
          <p:cNvSpPr>
            <a:spLocks noGrp="1"/>
          </p:cNvSpPr>
          <p:nvPr>
            <p:ph idx="1"/>
          </p:nvPr>
        </p:nvSpPr>
        <p:spPr>
          <a:xfrm>
            <a:off x="1642355" y="2438399"/>
            <a:ext cx="10018713" cy="3124201"/>
          </a:xfrm>
        </p:spPr>
        <p:txBody>
          <a:bodyPr>
            <a:normAutofit fontScale="25000" lnSpcReduction="20000"/>
          </a:bodyPr>
          <a:lstStyle/>
          <a:p>
            <a:pPr algn="just"/>
            <a:r>
              <a:rPr lang="en-GB" sz="8800" dirty="0"/>
              <a:t>It must be noted that the positivist research philosophy is notoriously difficult to convey succinctly. This is because the contexts in which positivism is applied by researchers vary significantly. The number of explanations for positivism may be equal to the number of authors who addressed the study philosophy field. Nonetheless, positivism is fundamentally predicated on the belief that science is the sole means to discover the truth. </a:t>
            </a:r>
          </a:p>
          <a:p>
            <a:pPr algn="just"/>
            <a:r>
              <a:rPr lang="en-GB" sz="8800" dirty="0"/>
              <a:t>Positivism as a philosophy is based on the belief that only "factual" information received from observation (the senses), including measurement, is reliable. In positivist investigations, the researcher's participation is confined to data gathering and objective interpretation. Typically, the findings of these sorts of investigations are observable and quantitative.</a:t>
            </a:r>
          </a:p>
          <a:p>
            <a:pPr marL="0" indent="0">
              <a:buNone/>
            </a:pPr>
            <a:r>
              <a:rPr lang="en-GB" sz="4400" dirty="0">
                <a:ea typeface="Calibri" panose="020F0502020204030204" pitchFamily="34" charset="0"/>
                <a:cs typeface="Times New Roman" panose="02020603050405020304" pitchFamily="18" charset="0"/>
              </a:rPr>
              <a:t>       </a:t>
            </a:r>
            <a:r>
              <a:rPr lang="en-GB" sz="4400" dirty="0" err="1">
                <a:effectLst/>
                <a:ea typeface="Calibri" panose="020F0502020204030204" pitchFamily="34" charset="0"/>
                <a:cs typeface="Times New Roman" panose="02020603050405020304" pitchFamily="18" charset="0"/>
              </a:rPr>
              <a:t>Marsonet</a:t>
            </a:r>
            <a:r>
              <a:rPr lang="en-GB" sz="4400" dirty="0">
                <a:effectLst/>
                <a:ea typeface="Calibri" panose="020F0502020204030204" pitchFamily="34" charset="0"/>
                <a:cs typeface="Times New Roman" panose="02020603050405020304" pitchFamily="18" charset="0"/>
              </a:rPr>
              <a:t>, 2019)</a:t>
            </a:r>
            <a:endParaRPr lang="en-GB" sz="4400" dirty="0"/>
          </a:p>
          <a:p>
            <a:endParaRPr lang="en-GB" sz="2200" dirty="0"/>
          </a:p>
        </p:txBody>
      </p:sp>
    </p:spTree>
    <p:extLst>
      <p:ext uri="{BB962C8B-B14F-4D97-AF65-F5344CB8AC3E}">
        <p14:creationId xmlns:p14="http://schemas.microsoft.com/office/powerpoint/2010/main" val="3097819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0CAF-DAC3-43AE-9173-D9649876097D}"/>
              </a:ext>
            </a:extLst>
          </p:cNvPr>
          <p:cNvSpPr>
            <a:spLocks noGrp="1"/>
          </p:cNvSpPr>
          <p:nvPr>
            <p:ph type="title"/>
          </p:nvPr>
        </p:nvSpPr>
        <p:spPr>
          <a:xfrm>
            <a:off x="1484311" y="22410"/>
            <a:ext cx="10018713" cy="1752599"/>
          </a:xfrm>
        </p:spPr>
        <p:txBody>
          <a:bodyPr/>
          <a:lstStyle/>
          <a:p>
            <a:r>
              <a:rPr lang="en-US" sz="4000" dirty="0"/>
              <a:t> Positivism Continued…</a:t>
            </a:r>
            <a:endParaRPr lang="en-GB" dirty="0"/>
          </a:p>
        </p:txBody>
      </p:sp>
      <p:sp>
        <p:nvSpPr>
          <p:cNvPr id="3" name="Content Placeholder 2">
            <a:extLst>
              <a:ext uri="{FF2B5EF4-FFF2-40B4-BE49-F238E27FC236}">
                <a16:creationId xmlns:a16="http://schemas.microsoft.com/office/drawing/2014/main" id="{1123ED6A-BFCE-4593-AEA8-8E79E2788F3C}"/>
              </a:ext>
            </a:extLst>
          </p:cNvPr>
          <p:cNvSpPr>
            <a:spLocks noGrp="1"/>
          </p:cNvSpPr>
          <p:nvPr>
            <p:ph idx="1"/>
          </p:nvPr>
        </p:nvSpPr>
        <p:spPr>
          <a:xfrm>
            <a:off x="1484310" y="1779490"/>
            <a:ext cx="10018713" cy="3124201"/>
          </a:xfrm>
        </p:spPr>
        <p:txBody>
          <a:bodyPr>
            <a:normAutofit fontScale="25000" lnSpcReduction="20000"/>
          </a:bodyPr>
          <a:lstStyle/>
          <a:p>
            <a:pPr marL="0" indent="0" algn="just">
              <a:buNone/>
            </a:pPr>
            <a:r>
              <a:rPr lang="en-GB" sz="8800" dirty="0"/>
              <a:t>The following summarises the five basic concepts of positivism's research philosophy.</a:t>
            </a:r>
          </a:p>
          <a:p>
            <a:pPr marL="457200" indent="-457200" algn="just">
              <a:buFont typeface="+mj-lt"/>
              <a:buAutoNum type="arabicPeriod"/>
            </a:pPr>
            <a:r>
              <a:rPr lang="en-GB" sz="8800" dirty="0"/>
              <a:t>The purpose of the research should be to explain and forecast.</a:t>
            </a:r>
          </a:p>
          <a:p>
            <a:pPr marL="457200" indent="-457200" algn="just">
              <a:buFont typeface="+mj-lt"/>
              <a:buAutoNum type="arabicPeriod"/>
            </a:pPr>
            <a:r>
              <a:rPr lang="en-GB" sz="8800" dirty="0"/>
              <a:t>The research should be visible objectively via human senses.</a:t>
            </a:r>
          </a:p>
          <a:p>
            <a:pPr marL="457200" indent="-457200" algn="just">
              <a:buFont typeface="+mj-lt"/>
              <a:buAutoNum type="arabicPeriod"/>
            </a:pPr>
            <a:r>
              <a:rPr lang="en-GB" sz="8800" dirty="0"/>
              <a:t> Inductive reasoning should be used to formulate propositions (hypotheses) that will be tested throughout the research process.</a:t>
            </a:r>
          </a:p>
          <a:p>
            <a:pPr marL="457200" indent="-457200" algn="just">
              <a:buFont typeface="+mj-lt"/>
              <a:buAutoNum type="arabicPeriod"/>
            </a:pPr>
            <a:r>
              <a:rPr lang="en-GB" sz="8800" dirty="0"/>
              <a:t>Science is distinct from common sense. The research findings should not be skewed by ‘common sense’.</a:t>
            </a:r>
          </a:p>
          <a:p>
            <a:pPr marL="457200" indent="-457200" algn="just">
              <a:buFont typeface="+mj-lt"/>
              <a:buAutoNum type="arabicPeriod"/>
            </a:pPr>
            <a:r>
              <a:rPr lang="en-GB" sz="8800" dirty="0"/>
              <a:t>Science must be devoid of values and evaluated only on the basis of logic.</a:t>
            </a:r>
          </a:p>
          <a:p>
            <a:pPr marL="457200" indent="-457200">
              <a:buFont typeface="+mj-lt"/>
              <a:buAutoNum type="arabicPeriod"/>
            </a:pPr>
            <a:endParaRPr lang="en-GB" dirty="0"/>
          </a:p>
        </p:txBody>
      </p:sp>
    </p:spTree>
    <p:extLst>
      <p:ext uri="{BB962C8B-B14F-4D97-AF65-F5344CB8AC3E}">
        <p14:creationId xmlns:p14="http://schemas.microsoft.com/office/powerpoint/2010/main" val="2038445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DBED2-16C5-41AB-B124-B8C8F6000DFC}"/>
              </a:ext>
            </a:extLst>
          </p:cNvPr>
          <p:cNvSpPr>
            <a:spLocks noGrp="1"/>
          </p:cNvSpPr>
          <p:nvPr>
            <p:ph type="title"/>
          </p:nvPr>
        </p:nvSpPr>
        <p:spPr>
          <a:xfrm>
            <a:off x="1484311" y="-76205"/>
            <a:ext cx="10018713" cy="1752599"/>
          </a:xfrm>
        </p:spPr>
        <p:txBody>
          <a:bodyPr/>
          <a:lstStyle/>
          <a:p>
            <a:r>
              <a:rPr lang="en-GB" b="1" dirty="0"/>
              <a:t> Interpretivism</a:t>
            </a:r>
          </a:p>
        </p:txBody>
      </p:sp>
      <p:sp>
        <p:nvSpPr>
          <p:cNvPr id="3" name="Content Placeholder 2">
            <a:extLst>
              <a:ext uri="{FF2B5EF4-FFF2-40B4-BE49-F238E27FC236}">
                <a16:creationId xmlns:a16="http://schemas.microsoft.com/office/drawing/2014/main" id="{049B12E7-7DF8-4CBA-BF35-57DA5EA162D2}"/>
              </a:ext>
            </a:extLst>
          </p:cNvPr>
          <p:cNvSpPr>
            <a:spLocks noGrp="1"/>
          </p:cNvSpPr>
          <p:nvPr>
            <p:ph idx="1"/>
          </p:nvPr>
        </p:nvSpPr>
        <p:spPr/>
        <p:txBody>
          <a:bodyPr>
            <a:noAutofit/>
          </a:bodyPr>
          <a:lstStyle/>
          <a:p>
            <a:pPr algn="just"/>
            <a:r>
              <a:rPr lang="en-GB" sz="2200" dirty="0"/>
              <a:t>Interpretivism is a philosophical phenomenological approach. Although it is a relatively uncommon perspective in the field of human resource management and qualitative research, some work inspired by this paradigm has been published in prestigious management journals.</a:t>
            </a:r>
          </a:p>
          <a:p>
            <a:pPr algn="just"/>
            <a:r>
              <a:rPr lang="en-GB" sz="2200" dirty="0"/>
              <a:t>Human resource management is primarily concerned with quality functions rather than quantity functions. Thus, there is no justification that research in human resource management should primarily adopt an interpretative methodological approach that concentrates on the qualitative characteristics of human resources.</a:t>
            </a:r>
          </a:p>
          <a:p>
            <a:pPr marL="0" indent="0" algn="just">
              <a:buNone/>
            </a:pPr>
            <a:r>
              <a:rPr lang="en-GB" sz="1100" dirty="0">
                <a:effectLst/>
                <a:ea typeface="Calibri" panose="020F0502020204030204" pitchFamily="34" charset="0"/>
                <a:cs typeface="Times New Roman" panose="02020603050405020304" pitchFamily="18" charset="0"/>
              </a:rPr>
              <a:t>(Armstrong, 2006)</a:t>
            </a:r>
            <a:endParaRPr lang="en-GB" sz="1100" dirty="0"/>
          </a:p>
          <a:p>
            <a:pPr algn="just"/>
            <a:endParaRPr lang="en-GB" sz="2200" dirty="0"/>
          </a:p>
          <a:p>
            <a:pPr marL="0" indent="0">
              <a:buNone/>
            </a:pPr>
            <a:endParaRPr lang="en-GB" sz="3600" dirty="0"/>
          </a:p>
        </p:txBody>
      </p:sp>
    </p:spTree>
    <p:extLst>
      <p:ext uri="{BB962C8B-B14F-4D97-AF65-F5344CB8AC3E}">
        <p14:creationId xmlns:p14="http://schemas.microsoft.com/office/powerpoint/2010/main" val="1459959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B64E1-53F0-44EF-8CEE-8C63ECE880A8}"/>
              </a:ext>
            </a:extLst>
          </p:cNvPr>
          <p:cNvSpPr>
            <a:spLocks noGrp="1"/>
          </p:cNvSpPr>
          <p:nvPr>
            <p:ph type="title"/>
          </p:nvPr>
        </p:nvSpPr>
        <p:spPr>
          <a:xfrm>
            <a:off x="1484311" y="-461692"/>
            <a:ext cx="10018713" cy="1752599"/>
          </a:xfrm>
        </p:spPr>
        <p:txBody>
          <a:bodyPr/>
          <a:lstStyle/>
          <a:p>
            <a:r>
              <a:rPr lang="en-GB" b="1" dirty="0"/>
              <a:t>Interpretivism continued…</a:t>
            </a:r>
            <a:endParaRPr lang="en-GB" dirty="0"/>
          </a:p>
        </p:txBody>
      </p:sp>
      <p:sp>
        <p:nvSpPr>
          <p:cNvPr id="3" name="Content Placeholder 2">
            <a:extLst>
              <a:ext uri="{FF2B5EF4-FFF2-40B4-BE49-F238E27FC236}">
                <a16:creationId xmlns:a16="http://schemas.microsoft.com/office/drawing/2014/main" id="{A880CD1F-AD01-4AC5-9367-EE3C2692B383}"/>
              </a:ext>
            </a:extLst>
          </p:cNvPr>
          <p:cNvSpPr>
            <a:spLocks noGrp="1"/>
          </p:cNvSpPr>
          <p:nvPr>
            <p:ph idx="1"/>
          </p:nvPr>
        </p:nvSpPr>
        <p:spPr>
          <a:xfrm>
            <a:off x="1484310" y="2344265"/>
            <a:ext cx="10018713" cy="3124201"/>
          </a:xfrm>
        </p:spPr>
        <p:txBody>
          <a:bodyPr>
            <a:normAutofit fontScale="25000" lnSpcReduction="20000"/>
          </a:bodyPr>
          <a:lstStyle/>
          <a:p>
            <a:pPr algn="just"/>
            <a:r>
              <a:rPr lang="en-GB" sz="8000" dirty="0"/>
              <a:t>Interpretivism, alternatively referred to as </a:t>
            </a:r>
            <a:r>
              <a:rPr lang="en-GB" sz="8000" b="0" i="0" dirty="0">
                <a:solidFill>
                  <a:srgbClr val="111111"/>
                </a:solidFill>
                <a:effectLst/>
              </a:rPr>
              <a:t>Interpretive</a:t>
            </a:r>
            <a:r>
              <a:rPr lang="en-GB" sz="8000" dirty="0"/>
              <a:t>, requires researchers to interpret study parts; consequently, interpretivism incorporates human interest into a study. As a result, "interpretive scholars argue that the only way to access reality (whether given or socially produced) is through social creations such as language, awareness, shared meanings, and tools." The development of interpretivist philosophy is predicated on the social sciences' critique of positivism. As a result, this ideology places a higher premium on qualitative analysis than on quantitative research.</a:t>
            </a:r>
          </a:p>
          <a:p>
            <a:pPr algn="just"/>
            <a:r>
              <a:rPr lang="en-GB" sz="8000" dirty="0"/>
              <a:t>Interpretivism is "connected with the philosophical viewpoint of idealism and is used to gather together disparate methods such as social constructivism, phenomenology, and hermeneutics; approaches that reject the objectivist concept that meaning exists independently of awareness in the world." According to the interpretivist perspective, it is critical for the researcher to comprehend the distinctions between individuals as a social actor. Additionally, interpretivism research are often focused on meaning and may apply a variety of methodologies to represent various facets of the topic.</a:t>
            </a:r>
          </a:p>
          <a:p>
            <a:pPr algn="just"/>
            <a:r>
              <a:rPr lang="en-GB" sz="8000" dirty="0"/>
              <a:t>The interpretivist perspective is founded on naturalistic data collecting methods such as interviews and observations. Secondary data analysis is also popular among adherents of the interpretivism ideology. Meanings arise often at the conclusion of the research process in this sort of study.</a:t>
            </a:r>
          </a:p>
          <a:p>
            <a:pPr algn="just"/>
            <a:endParaRPr lang="en-GB" sz="2200" dirty="0"/>
          </a:p>
        </p:txBody>
      </p:sp>
    </p:spTree>
    <p:extLst>
      <p:ext uri="{BB962C8B-B14F-4D97-AF65-F5344CB8AC3E}">
        <p14:creationId xmlns:p14="http://schemas.microsoft.com/office/powerpoint/2010/main" val="3496949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DBF677FE-1FF0-45C1-8B69-F20BED6BA4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7676" y="394636"/>
            <a:ext cx="9009246" cy="54767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8C1E00A-6B13-4B2C-B085-A5E571757853}"/>
              </a:ext>
            </a:extLst>
          </p:cNvPr>
          <p:cNvSpPr txBox="1"/>
          <p:nvPr/>
        </p:nvSpPr>
        <p:spPr>
          <a:xfrm>
            <a:off x="1893250" y="5956680"/>
            <a:ext cx="6097604" cy="281231"/>
          </a:xfrm>
          <a:prstGeom prst="rect">
            <a:avLst/>
          </a:prstGeom>
          <a:noFill/>
        </p:spPr>
        <p:txBody>
          <a:bodyPr wrap="square">
            <a:spAutoFit/>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Courtesy of (Slideserve.com, 2019)</a:t>
            </a:r>
          </a:p>
        </p:txBody>
      </p:sp>
    </p:spTree>
    <p:extLst>
      <p:ext uri="{BB962C8B-B14F-4D97-AF65-F5344CB8AC3E}">
        <p14:creationId xmlns:p14="http://schemas.microsoft.com/office/powerpoint/2010/main" val="8988389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5F579-21C3-42F5-8341-23D833D59C6C}"/>
              </a:ext>
            </a:extLst>
          </p:cNvPr>
          <p:cNvSpPr>
            <a:spLocks noGrp="1"/>
          </p:cNvSpPr>
          <p:nvPr>
            <p:ph type="title"/>
          </p:nvPr>
        </p:nvSpPr>
        <p:spPr>
          <a:xfrm>
            <a:off x="1484311" y="-542371"/>
            <a:ext cx="10018713" cy="1752599"/>
          </a:xfrm>
        </p:spPr>
        <p:txBody>
          <a:bodyPr>
            <a:normAutofit/>
          </a:bodyPr>
          <a:lstStyle/>
          <a:p>
            <a:r>
              <a:rPr lang="en-GB" sz="4000" b="1" dirty="0"/>
              <a:t>Positivism and Interpretivism</a:t>
            </a:r>
            <a:endParaRPr lang="en-GB" b="1" dirty="0"/>
          </a:p>
        </p:txBody>
      </p:sp>
      <p:sp>
        <p:nvSpPr>
          <p:cNvPr id="3" name="Content Placeholder 2">
            <a:extLst>
              <a:ext uri="{FF2B5EF4-FFF2-40B4-BE49-F238E27FC236}">
                <a16:creationId xmlns:a16="http://schemas.microsoft.com/office/drawing/2014/main" id="{6D942F2E-5F75-4A62-BCE6-A005C28E4771}"/>
              </a:ext>
            </a:extLst>
          </p:cNvPr>
          <p:cNvSpPr>
            <a:spLocks noGrp="1"/>
          </p:cNvSpPr>
          <p:nvPr>
            <p:ph sz="half" idx="1"/>
          </p:nvPr>
        </p:nvSpPr>
        <p:spPr/>
        <p:txBody>
          <a:bodyPr>
            <a:normAutofit/>
          </a:bodyPr>
          <a:lstStyle/>
          <a:p>
            <a:pPr marL="0" indent="0">
              <a:buNone/>
            </a:pPr>
            <a:endParaRPr lang="en-GB" sz="7600" dirty="0"/>
          </a:p>
          <a:p>
            <a:endParaRPr lang="en-GB" dirty="0"/>
          </a:p>
        </p:txBody>
      </p:sp>
      <p:sp>
        <p:nvSpPr>
          <p:cNvPr id="6" name="Content Placeholder 5">
            <a:extLst>
              <a:ext uri="{FF2B5EF4-FFF2-40B4-BE49-F238E27FC236}">
                <a16:creationId xmlns:a16="http://schemas.microsoft.com/office/drawing/2014/main" id="{6856E755-6F7C-49E1-BAA3-5D22447E02D1}"/>
              </a:ext>
            </a:extLst>
          </p:cNvPr>
          <p:cNvSpPr>
            <a:spLocks noGrp="1"/>
          </p:cNvSpPr>
          <p:nvPr>
            <p:ph sz="half" idx="2"/>
          </p:nvPr>
        </p:nvSpPr>
        <p:spPr>
          <a:xfrm>
            <a:off x="2303905" y="2071835"/>
            <a:ext cx="8453740" cy="4001756"/>
          </a:xfrm>
        </p:spPr>
        <p:txBody>
          <a:bodyPr>
            <a:noAutofit/>
          </a:bodyPr>
          <a:lstStyle/>
          <a:p>
            <a:pPr marL="0" indent="0" algn="just">
              <a:buNone/>
            </a:pPr>
            <a:r>
              <a:rPr lang="en-GB" sz="2000" dirty="0"/>
              <a:t>Positivism and interpretivism take opposing positions on a number of critical topics and concerns about the 'correct' method to do research in HRM. Positivism and post-positivism are well-rehearsed arguments in the literature and are widely accepted as the conventional knowledge in social and behavioural science. Non-positivism and anti-positivism, on the other hand, are not as clearly defined within interpretivism, as "the interpretive paradigm encompasses a broad range of philosophical and sociological thought that shares the common characteristic of taking the time to understand and explain the social world primarily through the eyes of the actors directly involved in the process." Particularly the notion that, rather than a single undiscovered truth that may serve as a direction for action, there are several, socially manufactured truths. Thus, interpretivists are unconcerned with 'objective reality' that exists 'out there'. Rather than that, they are interested in identifying and examining unique subjective realities that exist 'in here,' in the experiences and thoughts of social actors. As a result, the technique and procedures necessary to perform such inquiries are fundamentally different (and must be) from those utilised by positivists.</a:t>
            </a:r>
          </a:p>
          <a:p>
            <a:pPr marL="0" indent="0" algn="just">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Bonache</a:t>
            </a:r>
            <a:r>
              <a:rPr lang="en-GB" sz="10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Festing</a:t>
            </a:r>
            <a:r>
              <a:rPr lang="en-GB" sz="1000" dirty="0">
                <a:effectLst/>
                <a:latin typeface="Calibri" panose="020F0502020204030204" pitchFamily="34" charset="0"/>
                <a:ea typeface="Calibri" panose="020F0502020204030204" pitchFamily="34" charset="0"/>
                <a:cs typeface="Times New Roman" panose="02020603050405020304" pitchFamily="18" charset="0"/>
              </a:rPr>
              <a:t>, 2020)</a:t>
            </a:r>
          </a:p>
          <a:p>
            <a:pPr marL="0" indent="0" algn="just">
              <a:buNone/>
            </a:pPr>
            <a:endParaRPr lang="en-GB" sz="2000" dirty="0"/>
          </a:p>
        </p:txBody>
      </p:sp>
    </p:spTree>
    <p:extLst>
      <p:ext uri="{BB962C8B-B14F-4D97-AF65-F5344CB8AC3E}">
        <p14:creationId xmlns:p14="http://schemas.microsoft.com/office/powerpoint/2010/main" val="1913370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5318D-C659-4FA3-9A0E-3D5960427539}"/>
              </a:ext>
            </a:extLst>
          </p:cNvPr>
          <p:cNvSpPr>
            <a:spLocks noGrp="1"/>
          </p:cNvSpPr>
          <p:nvPr>
            <p:ph type="title"/>
          </p:nvPr>
        </p:nvSpPr>
        <p:spPr>
          <a:xfrm>
            <a:off x="1484311" y="10547"/>
            <a:ext cx="10133381" cy="1874520"/>
          </a:xfrm>
        </p:spPr>
        <p:txBody>
          <a:bodyPr>
            <a:normAutofit/>
          </a:bodyPr>
          <a:lstStyle/>
          <a:p>
            <a:r>
              <a:rPr lang="en-GB" sz="4600" b="1" dirty="0"/>
              <a:t> Axiology</a:t>
            </a:r>
          </a:p>
        </p:txBody>
      </p:sp>
      <p:sp>
        <p:nvSpPr>
          <p:cNvPr id="3" name="Content Placeholder 2">
            <a:extLst>
              <a:ext uri="{FF2B5EF4-FFF2-40B4-BE49-F238E27FC236}">
                <a16:creationId xmlns:a16="http://schemas.microsoft.com/office/drawing/2014/main" id="{60B6AED6-CFA9-492D-9E8A-C683151D5EFA}"/>
              </a:ext>
            </a:extLst>
          </p:cNvPr>
          <p:cNvSpPr>
            <a:spLocks noGrp="1"/>
          </p:cNvSpPr>
          <p:nvPr>
            <p:ph idx="1"/>
          </p:nvPr>
        </p:nvSpPr>
        <p:spPr>
          <a:xfrm>
            <a:off x="1484309" y="1841374"/>
            <a:ext cx="10133383" cy="4369870"/>
          </a:xfrm>
        </p:spPr>
        <p:txBody>
          <a:bodyPr>
            <a:noAutofit/>
          </a:bodyPr>
          <a:lstStyle/>
          <a:p>
            <a:pPr algn="just"/>
            <a:r>
              <a:rPr lang="en-GB" sz="2200" dirty="0"/>
              <a:t>Axiology is derived from the Greek </a:t>
            </a:r>
            <a:r>
              <a:rPr lang="en-GB" sz="2200" dirty="0" err="1"/>
              <a:t>axios</a:t>
            </a:r>
            <a:r>
              <a:rPr lang="en-GB" sz="2200" dirty="0"/>
              <a:t>, which means 'to have value', and logos, which means 'theory’ or 'reasoning'. Axiology is a term that refers to a theory of desired values or to a theory of excellent and selected values. Since Plato's time, the theory has evolved in connection to the debate of forms or concepts (the idea of goodness).</a:t>
            </a:r>
          </a:p>
          <a:p>
            <a:pPr algn="just"/>
            <a:r>
              <a:rPr lang="en-GB" sz="2200" dirty="0"/>
              <a:t>Values is central to axiology. The value in question was something about which humans must make numerous decisions. Philosophical theories of value were founded on ethical and aesthetic concerns. Thus, the significance of management science was not only internal as an art form, but also extrinsic as a science that examined the fundamentals of practicable action in practise by minimising negative impacts and boosting positive influences in organisational management.</a:t>
            </a:r>
          </a:p>
        </p:txBody>
      </p:sp>
    </p:spTree>
    <p:extLst>
      <p:ext uri="{BB962C8B-B14F-4D97-AF65-F5344CB8AC3E}">
        <p14:creationId xmlns:p14="http://schemas.microsoft.com/office/powerpoint/2010/main" val="595360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A913B-A32D-4881-B73D-42A25301D879}"/>
              </a:ext>
            </a:extLst>
          </p:cNvPr>
          <p:cNvSpPr>
            <a:spLocks noGrp="1"/>
          </p:cNvSpPr>
          <p:nvPr>
            <p:ph type="title"/>
          </p:nvPr>
        </p:nvSpPr>
        <p:spPr>
          <a:xfrm>
            <a:off x="1484311" y="-524441"/>
            <a:ext cx="10018713" cy="1752599"/>
          </a:xfrm>
        </p:spPr>
        <p:txBody>
          <a:bodyPr vert="horz" lIns="91440" tIns="45720" rIns="91440" bIns="45720" rtlCol="0" anchor="ctr">
            <a:normAutofit/>
          </a:bodyPr>
          <a:lstStyle/>
          <a:p>
            <a:r>
              <a:rPr lang="en-GB" sz="4000" b="1" dirty="0"/>
              <a:t>Axiology Continued…</a:t>
            </a:r>
            <a:endParaRPr lang="en-US" dirty="0"/>
          </a:p>
        </p:txBody>
      </p:sp>
      <p:sp>
        <p:nvSpPr>
          <p:cNvPr id="4" name="Content Placeholder 3">
            <a:extLst>
              <a:ext uri="{FF2B5EF4-FFF2-40B4-BE49-F238E27FC236}">
                <a16:creationId xmlns:a16="http://schemas.microsoft.com/office/drawing/2014/main" id="{5146EFA9-7764-4C23-B696-7FDEE1AE062E}"/>
              </a:ext>
            </a:extLst>
          </p:cNvPr>
          <p:cNvSpPr>
            <a:spLocks noGrp="1"/>
          </p:cNvSpPr>
          <p:nvPr>
            <p:ph idx="1"/>
          </p:nvPr>
        </p:nvSpPr>
        <p:spPr>
          <a:xfrm>
            <a:off x="1484310" y="2075327"/>
            <a:ext cx="10018713" cy="3124201"/>
          </a:xfrm>
        </p:spPr>
        <p:txBody>
          <a:bodyPr>
            <a:normAutofit fontScale="25000" lnSpcReduction="20000"/>
          </a:bodyPr>
          <a:lstStyle/>
          <a:p>
            <a:pPr algn="just"/>
            <a:r>
              <a:rPr lang="en-GB" sz="8800" dirty="0">
                <a:effectLst/>
                <a:latin typeface="Calibri" panose="020F0502020204030204" pitchFamily="34" charset="0"/>
                <a:ea typeface="Calibri" panose="020F0502020204030204" pitchFamily="34" charset="0"/>
                <a:cs typeface="Times New Roman" panose="02020603050405020304" pitchFamily="18" charset="0"/>
              </a:rPr>
              <a:t>Positivism - The researcher conducts the investigation objectively, is unattached to the facts, and maintains an impartial posture. Data collection quantitative can also be used qualitatively. Highly organised, big sample size, measurement.</a:t>
            </a:r>
          </a:p>
          <a:p>
            <a:pPr algn="just"/>
            <a:r>
              <a:rPr lang="en-GB" sz="8800" dirty="0">
                <a:effectLst/>
                <a:latin typeface="Calibri" panose="020F0502020204030204" pitchFamily="34" charset="0"/>
                <a:ea typeface="Calibri" panose="020F0502020204030204" pitchFamily="34" charset="0"/>
                <a:cs typeface="Times New Roman" panose="02020603050405020304" pitchFamily="18" charset="0"/>
              </a:rPr>
              <a:t>Realism - Research is value-laden; the researcher's worldview, cultural experiences, and upbringing all influence his or her findings. These discoveries from effect research. Data collection quantitative or qualitative methods must be appropriate for the topic matter.</a:t>
            </a:r>
          </a:p>
          <a:p>
            <a:pPr algn="just"/>
            <a:r>
              <a:rPr lang="en-GB" sz="8800" dirty="0">
                <a:latin typeface="Calibri" panose="020F0502020204030204" pitchFamily="34" charset="0"/>
                <a:ea typeface="Calibri" panose="020F0502020204030204" pitchFamily="34" charset="0"/>
                <a:cs typeface="Times New Roman" panose="02020603050405020304" pitchFamily="18" charset="0"/>
              </a:rPr>
              <a:t>Interpretivism - Because research is value-driven and the researcher is intrinsically related to the subject of the study and hence cannot be disentangled, the findings will be subjective. Sample sizes are small, in-depth studies are conducted, and the results are qualitative.</a:t>
            </a:r>
          </a:p>
          <a:p>
            <a:pPr algn="just"/>
            <a:r>
              <a:rPr lang="en-GB" sz="8800" dirty="0">
                <a:effectLst/>
                <a:latin typeface="Calibri" panose="020F0502020204030204" pitchFamily="34" charset="0"/>
                <a:ea typeface="Calibri" panose="020F0502020204030204" pitchFamily="34" charset="0"/>
                <a:cs typeface="Times New Roman" panose="02020603050405020304" pitchFamily="18" charset="0"/>
              </a:rPr>
              <a:t>Pragmatism - Values play a significant part in the interpretation of data, with the researcher using both objective and subjective perspectives. Designs use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eesham</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2018)</a:t>
            </a:r>
            <a:r>
              <a:rPr lang="en-GB" sz="8800" dirty="0">
                <a:latin typeface="Calibri" panose="020F0502020204030204" pitchFamily="34" charset="0"/>
                <a:ea typeface="Calibri" panose="020F0502020204030204" pitchFamily="34" charset="0"/>
                <a:cs typeface="Times New Roman" panose="02020603050405020304" pitchFamily="18" charset="0"/>
              </a:rPr>
              <a:t> combination of quantitative and qualitative methods for data collection.</a:t>
            </a:r>
          </a:p>
          <a:p>
            <a:pPr marL="0" indent="0" algn="jus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4400" dirty="0" err="1">
                <a:effectLst/>
                <a:latin typeface="Calibri" panose="020F0502020204030204" pitchFamily="34" charset="0"/>
                <a:ea typeface="Calibri" panose="020F0502020204030204" pitchFamily="34" charset="0"/>
                <a:cs typeface="Times New Roman" panose="02020603050405020304" pitchFamily="18" charset="0"/>
              </a:rPr>
              <a:t>Neesham</a:t>
            </a:r>
            <a:r>
              <a:rPr lang="en-GB" sz="4400" dirty="0">
                <a:effectLst/>
                <a:latin typeface="Calibri" panose="020F0502020204030204" pitchFamily="34" charset="0"/>
                <a:ea typeface="Calibri" panose="020F0502020204030204" pitchFamily="34" charset="0"/>
                <a:cs typeface="Times New Roman" panose="02020603050405020304" pitchFamily="18" charset="0"/>
              </a:rPr>
              <a:t>, 2018)</a:t>
            </a:r>
          </a:p>
        </p:txBody>
      </p:sp>
    </p:spTree>
    <p:extLst>
      <p:ext uri="{BB962C8B-B14F-4D97-AF65-F5344CB8AC3E}">
        <p14:creationId xmlns:p14="http://schemas.microsoft.com/office/powerpoint/2010/main" val="9992503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C4B27-DE47-4399-9FB5-AA341049F841}"/>
              </a:ext>
            </a:extLst>
          </p:cNvPr>
          <p:cNvSpPr>
            <a:spLocks noGrp="1"/>
          </p:cNvSpPr>
          <p:nvPr>
            <p:ph type="title" idx="4294967295"/>
          </p:nvPr>
        </p:nvSpPr>
        <p:spPr>
          <a:xfrm>
            <a:off x="0" y="1379538"/>
            <a:ext cx="5427663" cy="2616200"/>
          </a:xfrm>
        </p:spPr>
        <p:txBody>
          <a:bodyPr vert="horz" lIns="91440" tIns="45720" rIns="91440" bIns="45720" rtlCol="0" anchor="b">
            <a:normAutofit/>
          </a:bodyPr>
          <a:lstStyle/>
          <a:p>
            <a:pPr algn="r"/>
            <a:r>
              <a:rPr lang="en-US" sz="6000"/>
              <a:t>Questions </a:t>
            </a:r>
            <a:br>
              <a:rPr lang="en-US" sz="6000"/>
            </a:br>
            <a:endParaRPr lang="en-US" sz="6000"/>
          </a:p>
        </p:txBody>
      </p:sp>
      <p:pic>
        <p:nvPicPr>
          <p:cNvPr id="4" name="Picture 3" descr="A picture containing food, white, bed, room&#10;&#10;Description automatically generated">
            <a:extLst>
              <a:ext uri="{FF2B5EF4-FFF2-40B4-BE49-F238E27FC236}">
                <a16:creationId xmlns:a16="http://schemas.microsoft.com/office/drawing/2014/main" id="{25191142-98DB-4108-8FDE-EC15D49F2825}"/>
              </a:ext>
            </a:extLst>
          </p:cNvPr>
          <p:cNvPicPr>
            <a:picLocks noChangeAspect="1"/>
          </p:cNvPicPr>
          <p:nvPr/>
        </p:nvPicPr>
        <p:blipFill rotWithShape="1">
          <a:blip r:embed="rId3"/>
          <a:srcRect l="63093" r="759" b="2"/>
          <a:stretch/>
        </p:blipFill>
        <p:spPr>
          <a:xfrm>
            <a:off x="8127998" y="10"/>
            <a:ext cx="4064001" cy="6857990"/>
          </a:xfrm>
          <a:prstGeom prst="rect">
            <a:avLst/>
          </a:prstGeom>
        </p:spPr>
      </p:pic>
    </p:spTree>
    <p:extLst>
      <p:ext uri="{BB962C8B-B14F-4D97-AF65-F5344CB8AC3E}">
        <p14:creationId xmlns:p14="http://schemas.microsoft.com/office/powerpoint/2010/main" val="36838500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1D14469-EFDE-4B71-9F75-7763AC4045FC}"/>
              </a:ext>
            </a:extLst>
          </p:cNvPr>
          <p:cNvSpPr>
            <a:spLocks noGrp="1"/>
          </p:cNvSpPr>
          <p:nvPr>
            <p:ph type="title"/>
          </p:nvPr>
        </p:nvSpPr>
        <p:spPr>
          <a:xfrm>
            <a:off x="1484311" y="-316092"/>
            <a:ext cx="10018713" cy="1740306"/>
          </a:xfrm>
          <a:effectLst/>
        </p:spPr>
        <p:txBody>
          <a:bodyPr anchor="ctr">
            <a:normAutofit/>
          </a:bodyPr>
          <a:lstStyle/>
          <a:p>
            <a:r>
              <a:rPr lang="en-GB" sz="3200" b="1" dirty="0">
                <a:solidFill>
                  <a:schemeClr val="tx2"/>
                </a:solidFill>
              </a:rPr>
              <a:t>References</a:t>
            </a:r>
          </a:p>
        </p:txBody>
      </p:sp>
      <p:sp>
        <p:nvSpPr>
          <p:cNvPr id="4" name="Rectangle 2">
            <a:extLst>
              <a:ext uri="{FF2B5EF4-FFF2-40B4-BE49-F238E27FC236}">
                <a16:creationId xmlns:a16="http://schemas.microsoft.com/office/drawing/2014/main" id="{58AB28AF-3247-481C-BB99-29E9E48BA98B}"/>
              </a:ext>
            </a:extLst>
          </p:cNvPr>
          <p:cNvSpPr>
            <a:spLocks noGrp="1" noChangeArrowheads="1"/>
          </p:cNvSpPr>
          <p:nvPr>
            <p:ph idx="1"/>
          </p:nvPr>
        </p:nvSpPr>
        <p:spPr bwMode="auto">
          <a:xfrm>
            <a:off x="1986844" y="1011359"/>
            <a:ext cx="9155289" cy="5786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Al-</a:t>
            </a: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Ababneh</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M. M., 2020. Linking ontology, epistemology and research methodology.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Science &amp; Philosophy,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8(1), pp. 75-91.</a:t>
            </a:r>
            <a:endParaRPr kumimoji="0" lang="en-GB"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Armstrong, M., 2006.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Human resource management practice.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10th ed. London: Kogan Page.</a:t>
            </a:r>
            <a:endParaRPr kumimoji="0" lang="en-GB"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Bonache</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J. &amp; </a:t>
            </a: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Festing</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M., 2020. Research paradigms in international human resource management: An epistemological </a:t>
            </a: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systematisation</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of the field.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German Journal of Human Resource Management,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34(2), p. 99–123.</a:t>
            </a:r>
            <a:endParaRPr kumimoji="0" lang="en-GB"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Centobelli</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 </a:t>
            </a: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Cerchione</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R. &amp; Esposito, E., 2017. Knowledge Management in Startups: Systematic Literature Review and Future Research Agenda.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Sustainability,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9(3), p. 361.</a:t>
            </a:r>
            <a:endParaRPr kumimoji="0" lang="en-GB"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Collins , H., 2018.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Creative research: the theory and practice of research for the creative industries..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London: Bloomsbury Publishing PLC.</a:t>
            </a:r>
            <a:endParaRPr kumimoji="0" lang="en-GB"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Marsonet</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M., 2019. Philosophy and Logical Positivism. </a:t>
            </a:r>
            <a:r>
              <a:rPr kumimoji="0" lang="en-US" altLang="en-US" sz="1600"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Academicus</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International Scientific Journal,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10(19), pp. 32-36.</a:t>
            </a:r>
            <a:endParaRPr kumimoji="0" lang="en-GB"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Neesham</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 2018. Philosophical foundations of qualitative organizational research.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The Routledge Companion to Qualitative Research in Organization Studies.</a:t>
            </a:r>
            <a:endParaRPr kumimoji="0" lang="en-GB"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Palagolla</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N., 2016. Exploring the linkage between philosophical assumptions and methodological adaptations in HRM research.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Journal of Strategic Human Resource Management;,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5(1).</a:t>
            </a:r>
            <a:endParaRPr kumimoji="0" lang="en-GB"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Slideserve.com, 2019.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Positivist, Interpretivist and Post-modern approaches.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https://www.slideserve.com/woodardb/positivist-interpretivist-and-post-modern-approaches-powerpoint-ppt-presentation</a:t>
            </a:r>
            <a:b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14 December 2021].</a:t>
            </a:r>
            <a:endParaRPr kumimoji="0" lang="en-GB" altLang="en-US" sz="16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Zaougaa</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W., </a:t>
            </a: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Rabai</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L. B. A. &amp; </a:t>
            </a:r>
            <a:r>
              <a:rPr kumimoji="0" lang="en-US" altLang="en-US"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Alalyani</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W. R., 2019. Towards an Ontology Based-Approach for Human Resource Management.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Procedia Computer Science,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Volume 151, pp. 417-424.</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50245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F481468CCF9884A9DC14674B375D20C" ma:contentTypeVersion="4" ma:contentTypeDescription="Create a new document." ma:contentTypeScope="" ma:versionID="9d4b69fb83c880f367c61714ccbb8543">
  <xsd:schema xmlns:xsd="http://www.w3.org/2001/XMLSchema" xmlns:xs="http://www.w3.org/2001/XMLSchema" xmlns:p="http://schemas.microsoft.com/office/2006/metadata/properties" xmlns:ns3="d3116da0-9e78-4f18-87b5-1db626d71ad8" targetNamespace="http://schemas.microsoft.com/office/2006/metadata/properties" ma:root="true" ma:fieldsID="11a4810201b0f10df7ec8a412daffe35" ns3:_="">
    <xsd:import namespace="d3116da0-9e78-4f18-87b5-1db626d71ad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116da0-9e78-4f18-87b5-1db626d71ad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E21B8A-E148-436E-8855-F4F795790BF7}">
  <ds:schemaRefs>
    <ds:schemaRef ds:uri="http://schemas.microsoft.com/sharepoint/v3/contenttype/forms"/>
  </ds:schemaRefs>
</ds:datastoreItem>
</file>

<file path=customXml/itemProps2.xml><?xml version="1.0" encoding="utf-8"?>
<ds:datastoreItem xmlns:ds="http://schemas.openxmlformats.org/officeDocument/2006/customXml" ds:itemID="{2E474670-77A5-4D15-9376-AAFA70E99D13}">
  <ds:schemaRefs>
    <ds:schemaRef ds:uri="http://purl.org/dc/dcmitype/"/>
    <ds:schemaRef ds:uri="http://schemas.microsoft.com/office/2006/documentManagement/types"/>
    <ds:schemaRef ds:uri="http://purl.org/dc/elements/1.1/"/>
    <ds:schemaRef ds:uri="http://purl.org/dc/terms/"/>
    <ds:schemaRef ds:uri="http://schemas.openxmlformats.org/package/2006/metadata/core-properties"/>
    <ds:schemaRef ds:uri="http://schemas.microsoft.com/office/infopath/2007/PartnerControls"/>
    <ds:schemaRef ds:uri="d3116da0-9e78-4f18-87b5-1db626d71ad8"/>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64E83425-7975-4262-9A00-95B150B766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3116da0-9e78-4f18-87b5-1db626d71a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5847</TotalTime>
  <Words>2540</Words>
  <Application>Microsoft Office PowerPoint</Application>
  <PresentationFormat>Widescreen</PresentationFormat>
  <Paragraphs>113</Paragraphs>
  <Slides>21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Corbel</vt:lpstr>
      <vt:lpstr>Parallax</vt:lpstr>
      <vt:lpstr>Human Resource Management Epistemology, Ontology and Axiology </vt:lpstr>
      <vt:lpstr>Content </vt:lpstr>
      <vt:lpstr>Introduction</vt:lpstr>
      <vt:lpstr>Human Resource Management</vt:lpstr>
      <vt:lpstr>PowerPoint Presentation</vt:lpstr>
      <vt:lpstr>HRM Theories </vt:lpstr>
      <vt:lpstr>HRM Continued…</vt:lpstr>
      <vt:lpstr> Epistemology </vt:lpstr>
      <vt:lpstr> Epistemology Continued…</vt:lpstr>
      <vt:lpstr> Ontology</vt:lpstr>
      <vt:lpstr> Ontology Continued</vt:lpstr>
      <vt:lpstr>Positivism </vt:lpstr>
      <vt:lpstr> Positivism Continued…</vt:lpstr>
      <vt:lpstr> Interpretivism</vt:lpstr>
      <vt:lpstr>Interpretivism continued…</vt:lpstr>
      <vt:lpstr>PowerPoint Presentation</vt:lpstr>
      <vt:lpstr>Positivism and Interpretivism</vt:lpstr>
      <vt:lpstr> Axiology</vt:lpstr>
      <vt:lpstr>Axiology Continued…</vt:lpstr>
      <vt:lpstr>Questions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Carol Vaughan</dc:creator>
  <cp:lastModifiedBy>Carol Vaughan</cp:lastModifiedBy>
  <cp:revision>19</cp:revision>
  <dcterms:created xsi:type="dcterms:W3CDTF">2019-12-17T09:31:50Z</dcterms:created>
  <dcterms:modified xsi:type="dcterms:W3CDTF">2021-12-15T10:29:51Z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0x010100CF481468CCF9884A9DC14674B375D20C</vt:lpwstr>
  </property>
</Properties>
</file>