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1" r:id="rId6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2B7D5BC3-B78C-4188-845B-92BA08DE41C4}" type="datetimeFigureOut">
              <a:rPr lang="en-GB" smtClean="0"/>
              <a:t>08/05/2019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7539" y="4693831"/>
            <a:ext cx="5334011" cy="3839975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EA12A1C7-C62C-4BBD-A577-5380EB8122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0361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997741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94268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88284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30263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A12A1C7-C62C-4BBD-A577-5380EB8122A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86442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8779566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278382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3982158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96338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70581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596621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7647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70013891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08391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772564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45899942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891C61-DA15-4D6C-B28E-6F472CD78570}" type="datetimeFigureOut">
              <a:rPr lang="en-US" smtClean="0"/>
              <a:t>5/8/2019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DB7025FB-36BC-43D5-A91B-2200357EC79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47261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and Employability Skills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23528" y="2015733"/>
            <a:ext cx="7967613" cy="3450613"/>
          </a:xfrm>
        </p:spPr>
        <p:txBody>
          <a:bodyPr>
            <a:normAutofit/>
          </a:bodyPr>
          <a:lstStyle/>
          <a:p>
            <a:r>
              <a:rPr lang="en-GB" sz="2000" dirty="0"/>
              <a:t>Aim(s)</a:t>
            </a:r>
          </a:p>
          <a:p>
            <a:r>
              <a:rPr lang="en-GB" sz="2000" dirty="0"/>
              <a:t>To provide students with the underlying study/research strategies and software skills to facilitate effective study in Higher Education.</a:t>
            </a:r>
          </a:p>
          <a:p>
            <a:r>
              <a:rPr lang="en-GB" sz="2000" dirty="0"/>
              <a:t>To enable students to undertake responsibility for their own learning.</a:t>
            </a:r>
          </a:p>
          <a:p>
            <a:r>
              <a:rPr lang="en-GB" sz="2000" dirty="0"/>
              <a:t>To enable students to gain confidence and competence as effective employees by developing a range of employability skills such as  reflection, time management and presentation skills.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2015733"/>
            <a:ext cx="7967613" cy="3450613"/>
          </a:xfrm>
        </p:spPr>
        <p:txBody>
          <a:bodyPr>
            <a:normAutofit/>
          </a:bodyPr>
          <a:lstStyle/>
          <a:p>
            <a:r>
              <a:rPr lang="en-GB" sz="2000" dirty="0"/>
              <a:t>Analyse published literature relating to a specific topic or subject area and produce a fully referenced, appropriately structured academic report.</a:t>
            </a:r>
          </a:p>
          <a:p>
            <a:r>
              <a:rPr lang="en-GB" sz="2000" dirty="0"/>
              <a:t>Reflect on their learning using recognised models of reflection.</a:t>
            </a:r>
          </a:p>
          <a:p>
            <a:r>
              <a:rPr lang="en-GB" sz="2000" dirty="0"/>
              <a:t>Research and present their findings in a variety of formats on a range of employability skills and collect and analyse feedback on their delivery.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Indicative 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853755"/>
            <a:ext cx="7202456" cy="4239541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2400" dirty="0"/>
              <a:t>The student will develop a range of  skills for higher education and employment.</a:t>
            </a:r>
          </a:p>
          <a:p>
            <a:pPr marL="0" indent="0">
              <a:buNone/>
            </a:pPr>
            <a:r>
              <a:rPr lang="en-GB" sz="2400" dirty="0"/>
              <a:t>This will include:</a:t>
            </a:r>
          </a:p>
          <a:p>
            <a:r>
              <a:rPr lang="en-GB" sz="2400" dirty="0"/>
              <a:t>Interpersonal Communication</a:t>
            </a:r>
          </a:p>
          <a:p>
            <a:r>
              <a:rPr lang="en-GB" sz="2400" dirty="0"/>
              <a:t>Conflict and Negotiation</a:t>
            </a:r>
          </a:p>
          <a:p>
            <a:r>
              <a:rPr lang="en-GB" sz="2400" dirty="0"/>
              <a:t>Networking</a:t>
            </a:r>
          </a:p>
          <a:p>
            <a:r>
              <a:rPr lang="en-GB" sz="2400" dirty="0"/>
              <a:t>Time Management</a:t>
            </a:r>
          </a:p>
          <a:p>
            <a:r>
              <a:rPr lang="en-GB" sz="2400" dirty="0"/>
              <a:t>Harvard Referencing</a:t>
            </a:r>
          </a:p>
          <a:p>
            <a:r>
              <a:rPr lang="en-GB" sz="2400" dirty="0"/>
              <a:t>Research Methods</a:t>
            </a:r>
          </a:p>
          <a:p>
            <a:r>
              <a:rPr lang="en-GB" sz="2400" dirty="0"/>
              <a:t>Study Skills- Gathering Information using the library and the internet.</a:t>
            </a:r>
          </a:p>
          <a:p>
            <a:r>
              <a:rPr lang="en-GB" sz="2400" dirty="0"/>
              <a:t>Presentation Skills</a:t>
            </a:r>
          </a:p>
          <a:p>
            <a:r>
              <a:rPr lang="en-GB" sz="2400" dirty="0"/>
              <a:t>Reflection Skills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Teaching and Learning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This will include:</a:t>
            </a:r>
          </a:p>
          <a:p>
            <a:r>
              <a:rPr lang="en-GB" sz="2000" dirty="0"/>
              <a:t>Lectures</a:t>
            </a:r>
          </a:p>
          <a:p>
            <a:r>
              <a:rPr lang="en-GB" sz="2000" dirty="0"/>
              <a:t>Tutor Facilitated Workshops- Small Groups and Individual</a:t>
            </a:r>
          </a:p>
          <a:p>
            <a:r>
              <a:rPr lang="en-GB" sz="2000" dirty="0"/>
              <a:t>Group and Individual Activities – Case Studies, Presentations, Discussions.</a:t>
            </a:r>
          </a:p>
          <a:p>
            <a:endParaRPr lang="en-GB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2015733"/>
            <a:ext cx="7895605" cy="3450613"/>
          </a:xfrm>
        </p:spPr>
        <p:txBody>
          <a:bodyPr>
            <a:normAutofit/>
          </a:bodyPr>
          <a:lstStyle/>
          <a:p>
            <a:r>
              <a:rPr lang="en-GB" sz="2000" dirty="0"/>
              <a:t>The reading list for the module has been placed on Moodle.</a:t>
            </a:r>
          </a:p>
          <a:p>
            <a:r>
              <a:rPr lang="en-GB" sz="2000" dirty="0"/>
              <a:t>The following texts are essential reading:</a:t>
            </a:r>
          </a:p>
          <a:p>
            <a:r>
              <a:rPr lang="en-GB" sz="2000" dirty="0"/>
              <a:t>Cottrell, S.  (2003) The Study Skills Handbook (2</a:t>
            </a:r>
            <a:r>
              <a:rPr lang="en-GB" sz="2000" baseline="30000" dirty="0"/>
              <a:t>nd</a:t>
            </a:r>
            <a:r>
              <a:rPr lang="en-GB" sz="2000" dirty="0"/>
              <a:t> edition). Hampshire: Palgrave Macmillan.</a:t>
            </a:r>
          </a:p>
          <a:p>
            <a:r>
              <a:rPr lang="en-GB" sz="2000" dirty="0"/>
              <a:t>Pears, R. &amp; Shields, G. (2011) Cite Them Right. Basingstoke: Palgrave Macmillan.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52</TotalTime>
  <Words>264</Words>
  <Application>Microsoft Office PowerPoint</Application>
  <PresentationFormat>On-screen Show (4:3)</PresentationFormat>
  <Paragraphs>36</Paragraphs>
  <Slides>5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Gill Sans MT</vt:lpstr>
      <vt:lpstr>Gallery</vt:lpstr>
      <vt:lpstr>Academic and Employability Skills</vt:lpstr>
      <vt:lpstr>LEARNING OUTCOMES</vt:lpstr>
      <vt:lpstr>Indicative Content</vt:lpstr>
      <vt:lpstr>Teaching and Learning Strategies</vt:lpstr>
      <vt:lpstr>Reading </vt:lpstr>
    </vt:vector>
  </TitlesOfParts>
  <Company>0wn Inc.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</dc:title>
  <dc:creator>0wner</dc:creator>
  <cp:lastModifiedBy>Jessica Shore</cp:lastModifiedBy>
  <cp:revision>10</cp:revision>
  <dcterms:created xsi:type="dcterms:W3CDTF">2017-09-25T15:16:49Z</dcterms:created>
  <dcterms:modified xsi:type="dcterms:W3CDTF">2019-05-08T13:21:10Z</dcterms:modified>
</cp:coreProperties>
</file>