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5" d="100"/>
          <a:sy n="105" d="100"/>
        </p:scale>
        <p:origin x="72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4E9B30-93A4-496E-B34D-67E5A96AA52F}" type="datetimeFigureOut">
              <a:rPr lang="en-US" smtClean="0"/>
              <a:t>2/25/2026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39D7C30F-BCFC-47E0-A61F-4738608986AF}"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43586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E9B30-93A4-496E-B34D-67E5A96AA52F}"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D7C30F-BCFC-47E0-A61F-4738608986AF}"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15090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4E9B30-93A4-496E-B34D-67E5A96AA52F}"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D7C30F-BCFC-47E0-A61F-4738608986AF}"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3062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4E9B30-93A4-496E-B34D-67E5A96AA52F}" type="datetimeFigureOut">
              <a:rPr lang="en-US" smtClean="0"/>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D7C30F-BCFC-47E0-A61F-4738608986AF}"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0253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4E9B30-93A4-496E-B34D-67E5A96AA52F}" type="datetimeFigureOut">
              <a:rPr lang="en-US" smtClean="0"/>
              <a:t>2/25/2026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9D7C30F-BCFC-47E0-A61F-4738608986AF}"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11959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4E9B30-93A4-496E-B34D-67E5A96AA52F}" type="datetimeFigureOut">
              <a:rPr lang="en-US" smtClean="0"/>
              <a:t>2/25/2026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9D7C30F-BCFC-47E0-A61F-4738608986AF}"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90166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4E9B30-93A4-496E-B34D-67E5A96AA52F}" type="datetimeFigureOut">
              <a:rPr lang="en-US" smtClean="0"/>
              <a:t>2/25/2026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9D7C30F-BCFC-47E0-A61F-4738608986AF}" type="slidenum">
              <a:rPr lang="en-US" smtClean="0"/>
              <a:t>‹#›</a:t>
            </a:fld>
            <a:endParaRPr lang="en-US"/>
          </a:p>
        </p:txBody>
      </p:sp>
    </p:spTree>
    <p:extLst>
      <p:ext uri="{BB962C8B-B14F-4D97-AF65-F5344CB8AC3E}">
        <p14:creationId xmlns:p14="http://schemas.microsoft.com/office/powerpoint/2010/main" val="4003860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4E9B30-93A4-496E-B34D-67E5A96AA52F}" type="datetimeFigureOut">
              <a:rPr lang="en-US" smtClean="0"/>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D7C30F-BCFC-47E0-A61F-4738608986AF}"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5842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A4E9B30-93A4-496E-B34D-67E5A96AA52F}" type="datetimeFigureOut">
              <a:rPr lang="en-US" smtClean="0"/>
              <a:t>2/25/2026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39D7C30F-BCFC-47E0-A61F-4738608986AF}"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10789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E9B30-93A4-496E-B34D-67E5A96AA52F}"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D7C30F-BCFC-47E0-A61F-4738608986AF}"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3320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E9B30-93A4-496E-B34D-67E5A96AA52F}"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D7C30F-BCFC-47E0-A61F-4738608986AF}"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63261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A4E9B30-93A4-496E-B34D-67E5A96AA52F}" type="datetimeFigureOut">
              <a:rPr lang="en-US" smtClean="0"/>
              <a:t>2/25/2026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9D7C30F-BCFC-47E0-A61F-4738608986AF}"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961985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E507D-0D86-47B5-11D2-B6E8A96F7D7F}"/>
              </a:ext>
            </a:extLst>
          </p:cNvPr>
          <p:cNvSpPr>
            <a:spLocks noGrp="1"/>
          </p:cNvSpPr>
          <p:nvPr>
            <p:ph type="ctrTitle"/>
          </p:nvPr>
        </p:nvSpPr>
        <p:spPr/>
        <p:txBody>
          <a:bodyPr>
            <a:normAutofit fontScale="90000"/>
          </a:bodyPr>
          <a:lstStyle/>
          <a:p>
            <a:r>
              <a:rPr lang="en-US" dirty="0">
                <a:latin typeface="Times New Roman" panose="02020603050405020304" pitchFamily="18" charset="0"/>
                <a:cs typeface="Times New Roman" panose="02020603050405020304" pitchFamily="18" charset="0"/>
              </a:rPr>
              <a:t>Artificial Intelligence and Human collaboration</a:t>
            </a:r>
          </a:p>
        </p:txBody>
      </p:sp>
      <p:sp>
        <p:nvSpPr>
          <p:cNvPr id="3" name="Subtitle 2">
            <a:extLst>
              <a:ext uri="{FF2B5EF4-FFF2-40B4-BE49-F238E27FC236}">
                <a16:creationId xmlns:a16="http://schemas.microsoft.com/office/drawing/2014/main" id="{165C1D0C-A45E-275C-9B34-564D88866793}"/>
              </a:ext>
            </a:extLst>
          </p:cNvPr>
          <p:cNvSpPr>
            <a:spLocks noGrp="1"/>
          </p:cNvSpPr>
          <p:nvPr>
            <p:ph type="subTitle" idx="1"/>
          </p:nvPr>
        </p:nvSpPr>
        <p:spPr/>
        <p:txBody>
          <a:bodyPr/>
          <a:lstStyle/>
          <a:p>
            <a:r>
              <a:rPr lang="en-US" dirty="0">
                <a:latin typeface="Times New Roman" panose="02020603050405020304" pitchFamily="18" charset="0"/>
                <a:cs typeface="Times New Roman" panose="02020603050405020304" pitchFamily="18" charset="0"/>
              </a:rPr>
              <a:t>Berthland Tudor</a:t>
            </a:r>
          </a:p>
          <a:p>
            <a:r>
              <a:rPr lang="en-US" dirty="0">
                <a:latin typeface="Times New Roman" panose="02020603050405020304" pitchFamily="18" charset="0"/>
                <a:cs typeface="Times New Roman" panose="02020603050405020304" pitchFamily="18" charset="0"/>
              </a:rPr>
              <a:t>BMIH6001 Level 6</a:t>
            </a:r>
          </a:p>
        </p:txBody>
      </p:sp>
    </p:spTree>
    <p:extLst>
      <p:ext uri="{BB962C8B-B14F-4D97-AF65-F5344CB8AC3E}">
        <p14:creationId xmlns:p14="http://schemas.microsoft.com/office/powerpoint/2010/main" val="2124243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D642B-6CD5-5A77-D2E9-28EFDAC9142E}"/>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 &amp; Context</a:t>
            </a:r>
          </a:p>
        </p:txBody>
      </p:sp>
      <p:sp>
        <p:nvSpPr>
          <p:cNvPr id="3" name="Content Placeholder 2">
            <a:extLst>
              <a:ext uri="{FF2B5EF4-FFF2-40B4-BE49-F238E27FC236}">
                <a16:creationId xmlns:a16="http://schemas.microsoft.com/office/drawing/2014/main" id="{5B6114B9-31A4-B453-E5B9-C95BE5B5F84B}"/>
              </a:ext>
            </a:extLst>
          </p:cNvPr>
          <p:cNvSpPr>
            <a:spLocks noGrp="1"/>
          </p:cNvSpPr>
          <p:nvPr>
            <p:ph idx="1"/>
          </p:nvPr>
        </p:nvSpPr>
        <p:spPr>
          <a:xfrm>
            <a:off x="838200" y="1825625"/>
            <a:ext cx="6005660" cy="4351338"/>
          </a:xfrm>
        </p:spPr>
        <p:txBody>
          <a:bodyPr>
            <a:normAutofit fontScale="92500" lnSpcReduction="20000"/>
          </a:bodyPr>
          <a:lstStyle/>
          <a:p>
            <a:r>
              <a:rPr lang="en-US" dirty="0">
                <a:latin typeface="Times New Roman" panose="02020603050405020304" pitchFamily="18" charset="0"/>
                <a:cs typeface="Times New Roman" panose="02020603050405020304" pitchFamily="18" charset="0"/>
              </a:rPr>
              <a:t>The background of the hospitality sector includes rising guest expectations, efficiency pressures, and tight margins as this high-touch industry transitions</a:t>
            </a:r>
          </a:p>
          <a:p>
            <a:r>
              <a:rPr lang="en-US" dirty="0">
                <a:latin typeface="Times New Roman" panose="02020603050405020304" pitchFamily="18" charset="0"/>
                <a:cs typeface="Times New Roman" panose="02020603050405020304" pitchFamily="18" charset="0"/>
              </a:rPr>
              <a:t>Human collaboration and artificial intelligence are of critical importance because they combine the efficiency of automation with the essential human touch needed for premium guest service.</a:t>
            </a:r>
          </a:p>
          <a:p>
            <a:r>
              <a:rPr lang="en-US" dirty="0">
                <a:latin typeface="Times New Roman" panose="02020603050405020304" pitchFamily="18" charset="0"/>
                <a:cs typeface="Times New Roman" panose="02020603050405020304" pitchFamily="18" charset="0"/>
              </a:rPr>
              <a:t>In 2026, this collaboration has become a dominant theme, moving beyond mere chatbots to act as a collaborative intelligence that augments staff.</a:t>
            </a:r>
          </a:p>
          <a:p>
            <a:r>
              <a:rPr lang="en-US" dirty="0">
                <a:latin typeface="Times New Roman" panose="02020603050405020304" pitchFamily="18" charset="0"/>
                <a:cs typeface="Times New Roman" panose="02020603050405020304" pitchFamily="18" charset="0"/>
              </a:rPr>
              <a:t>This synergy is important because it enhances the user experience, hyper-personalization, productivity, and job satisfaction.</a:t>
            </a:r>
          </a:p>
        </p:txBody>
      </p:sp>
      <p:pic>
        <p:nvPicPr>
          <p:cNvPr id="5" name="Picture 4">
            <a:extLst>
              <a:ext uri="{FF2B5EF4-FFF2-40B4-BE49-F238E27FC236}">
                <a16:creationId xmlns:a16="http://schemas.microsoft.com/office/drawing/2014/main" id="{56A3B52F-BB70-86A4-16B8-DF140F3C0550}"/>
              </a:ext>
            </a:extLst>
          </p:cNvPr>
          <p:cNvPicPr>
            <a:picLocks noChangeAspect="1"/>
          </p:cNvPicPr>
          <p:nvPr/>
        </p:nvPicPr>
        <p:blipFill>
          <a:blip r:embed="rId2"/>
          <a:stretch>
            <a:fillRect/>
          </a:stretch>
        </p:blipFill>
        <p:spPr>
          <a:xfrm>
            <a:off x="8086489" y="1886531"/>
            <a:ext cx="4105511" cy="4229525"/>
          </a:xfrm>
          <a:prstGeom prst="rect">
            <a:avLst/>
          </a:prstGeom>
        </p:spPr>
      </p:pic>
    </p:spTree>
    <p:extLst>
      <p:ext uri="{BB962C8B-B14F-4D97-AF65-F5344CB8AC3E}">
        <p14:creationId xmlns:p14="http://schemas.microsoft.com/office/powerpoint/2010/main" val="2272572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F82C9-A57E-95C9-61F5-14F2EE30B6E7}"/>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AI in Improving Guest Experience</a:t>
            </a:r>
          </a:p>
        </p:txBody>
      </p:sp>
      <p:sp>
        <p:nvSpPr>
          <p:cNvPr id="3" name="Content Placeholder 2">
            <a:extLst>
              <a:ext uri="{FF2B5EF4-FFF2-40B4-BE49-F238E27FC236}">
                <a16:creationId xmlns:a16="http://schemas.microsoft.com/office/drawing/2014/main" id="{D6984086-88F7-FD0F-D45A-F26325BA8E4B}"/>
              </a:ext>
            </a:extLst>
          </p:cNvPr>
          <p:cNvSpPr>
            <a:spLocks noGrp="1"/>
          </p:cNvSpPr>
          <p:nvPr>
            <p:ph idx="1"/>
          </p:nvPr>
        </p:nvSpPr>
        <p:spPr>
          <a:xfrm>
            <a:off x="838200" y="1825625"/>
            <a:ext cx="6307318" cy="4351338"/>
          </a:xfrm>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According to research by Gursoy (2025), AI systems analyze large amounts of data on guests, including booking history, preferences, and behavior patterns, to offer tailored services.</a:t>
            </a:r>
          </a:p>
          <a:p>
            <a:r>
              <a:rPr lang="en-US" dirty="0">
                <a:latin typeface="Times New Roman" panose="02020603050405020304" pitchFamily="18" charset="0"/>
                <a:cs typeface="Times New Roman" panose="02020603050405020304" pitchFamily="18" charset="0"/>
              </a:rPr>
              <a:t>Chatbots and virtual assistants improve communication by providing 24/7 service, answering frequently asked questions, making reservations, and solving problems instantly.</a:t>
            </a:r>
          </a:p>
          <a:p>
            <a:r>
              <a:rPr lang="en-US" dirty="0">
                <a:latin typeface="Times New Roman" panose="02020603050405020304" pitchFamily="18" charset="0"/>
                <a:cs typeface="Times New Roman" panose="02020603050405020304" pitchFamily="18" charset="0"/>
              </a:rPr>
              <a:t>Based on Manoharan and Ashtikar (2025), smart room technologies allow the visitor to control lighting, temperature, and entertainment with the help of voice or applications, making them feel relaxed and in control.</a:t>
            </a:r>
          </a:p>
          <a:p>
            <a:r>
              <a:rPr lang="en-US" dirty="0">
                <a:latin typeface="Times New Roman" panose="02020603050405020304" pitchFamily="18" charset="0"/>
                <a:cs typeface="Times New Roman" panose="02020603050405020304" pitchFamily="18" charset="0"/>
              </a:rPr>
              <a:t>The literature also states that AI needs to be efficient, easy to use, and not mandatory, as not all guests are accustomed to complex technologies.</a:t>
            </a:r>
          </a:p>
        </p:txBody>
      </p:sp>
      <p:pic>
        <p:nvPicPr>
          <p:cNvPr id="6" name="Picture 5">
            <a:extLst>
              <a:ext uri="{FF2B5EF4-FFF2-40B4-BE49-F238E27FC236}">
                <a16:creationId xmlns:a16="http://schemas.microsoft.com/office/drawing/2014/main" id="{1D19F047-37D8-5662-E703-E64B4DFE58E1}"/>
              </a:ext>
            </a:extLst>
          </p:cNvPr>
          <p:cNvPicPr>
            <a:picLocks noChangeAspect="1"/>
          </p:cNvPicPr>
          <p:nvPr/>
        </p:nvPicPr>
        <p:blipFill>
          <a:blip r:embed="rId2"/>
          <a:stretch>
            <a:fillRect/>
          </a:stretch>
        </p:blipFill>
        <p:spPr>
          <a:xfrm>
            <a:off x="8443162" y="2255764"/>
            <a:ext cx="3748838" cy="3884623"/>
          </a:xfrm>
          <a:prstGeom prst="rect">
            <a:avLst/>
          </a:prstGeom>
        </p:spPr>
      </p:pic>
    </p:spTree>
    <p:extLst>
      <p:ext uri="{BB962C8B-B14F-4D97-AF65-F5344CB8AC3E}">
        <p14:creationId xmlns:p14="http://schemas.microsoft.com/office/powerpoint/2010/main" val="3798038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A4908-3975-C76A-1AE7-77A1FD782ACC}"/>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Balancing Human Touch and Technology</a:t>
            </a:r>
          </a:p>
        </p:txBody>
      </p:sp>
      <p:sp>
        <p:nvSpPr>
          <p:cNvPr id="3" name="Content Placeholder 2">
            <a:extLst>
              <a:ext uri="{FF2B5EF4-FFF2-40B4-BE49-F238E27FC236}">
                <a16:creationId xmlns:a16="http://schemas.microsoft.com/office/drawing/2014/main" id="{57C168DA-978B-3B75-090B-86E5B2DB4A84}"/>
              </a:ext>
            </a:extLst>
          </p:cNvPr>
          <p:cNvSpPr>
            <a:spLocks noGrp="1"/>
          </p:cNvSpPr>
          <p:nvPr>
            <p:ph idx="1"/>
          </p:nvPr>
        </p:nvSpPr>
        <p:spPr>
          <a:xfrm>
            <a:off x="838199" y="1825625"/>
            <a:ext cx="6260185" cy="4351338"/>
          </a:xfrm>
        </p:spPr>
        <p:txBody>
          <a:bodyPr>
            <a:normAutofit fontScale="85000" lnSpcReduction="20000"/>
          </a:bodyPr>
          <a:lstStyle/>
          <a:p>
            <a:r>
              <a:rPr lang="en-US" dirty="0">
                <a:latin typeface="Times New Roman" panose="02020603050405020304" pitchFamily="18" charset="0"/>
                <a:cs typeface="Times New Roman" panose="02020603050405020304" pitchFamily="18" charset="0"/>
              </a:rPr>
              <a:t>Based on this research, Kapur and Williams (2025) agree that AI will not fully replace human workers because it is unachievable for machines to recreate emotional intelligence, empathy, and one-on-one care.</a:t>
            </a:r>
          </a:p>
          <a:p>
            <a:r>
              <a:rPr lang="en-US" dirty="0">
                <a:latin typeface="Times New Roman" panose="02020603050405020304" pitchFamily="18" charset="0"/>
                <a:cs typeface="Times New Roman" panose="02020603050405020304" pitchFamily="18" charset="0"/>
              </a:rPr>
              <a:t>Human contact has been discovered to be the most preferred mode of interaction when addressing emotional needs such as complaints, special requests, or luxury services.</a:t>
            </a:r>
          </a:p>
          <a:p>
            <a:r>
              <a:rPr lang="en-US" dirty="0" err="1">
                <a:latin typeface="Times New Roman" panose="02020603050405020304" pitchFamily="18" charset="0"/>
                <a:cs typeface="Times New Roman" panose="02020603050405020304" pitchFamily="18" charset="0"/>
              </a:rPr>
              <a:t>Hiezl</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Gyuracz</a:t>
            </a:r>
            <a:r>
              <a:rPr lang="en-US" dirty="0">
                <a:latin typeface="Times New Roman" panose="02020603050405020304" pitchFamily="18" charset="0"/>
                <a:cs typeface="Times New Roman" panose="02020603050405020304" pitchFamily="18" charset="0"/>
              </a:rPr>
              <a:t>-Nemeth (2025) established that a hybrid model of service should be applied, in which AI performs operations functions, and human beings focus on the development of relationships.</a:t>
            </a:r>
          </a:p>
          <a:p>
            <a:r>
              <a:rPr lang="en-US" dirty="0">
                <a:latin typeface="Times New Roman" panose="02020603050405020304" pitchFamily="18" charset="0"/>
                <a:cs typeface="Times New Roman" panose="02020603050405020304" pitchFamily="18" charset="0"/>
              </a:rPr>
              <a:t>Researchers emphasize the necessity to educate workers to work with AI to ensure that technology enhances and does not replace human jobs.</a:t>
            </a:r>
          </a:p>
        </p:txBody>
      </p:sp>
      <p:pic>
        <p:nvPicPr>
          <p:cNvPr id="6" name="Picture 5">
            <a:extLst>
              <a:ext uri="{FF2B5EF4-FFF2-40B4-BE49-F238E27FC236}">
                <a16:creationId xmlns:a16="http://schemas.microsoft.com/office/drawing/2014/main" id="{80DD2839-614A-2161-D968-A971D22FFF2A}"/>
              </a:ext>
            </a:extLst>
          </p:cNvPr>
          <p:cNvPicPr>
            <a:picLocks noChangeAspect="1"/>
          </p:cNvPicPr>
          <p:nvPr/>
        </p:nvPicPr>
        <p:blipFill>
          <a:blip r:embed="rId2"/>
          <a:stretch>
            <a:fillRect/>
          </a:stretch>
        </p:blipFill>
        <p:spPr>
          <a:xfrm>
            <a:off x="7339377" y="3585150"/>
            <a:ext cx="4852623" cy="2591813"/>
          </a:xfrm>
          <a:prstGeom prst="rect">
            <a:avLst/>
          </a:prstGeom>
        </p:spPr>
      </p:pic>
    </p:spTree>
    <p:extLst>
      <p:ext uri="{BB962C8B-B14F-4D97-AF65-F5344CB8AC3E}">
        <p14:creationId xmlns:p14="http://schemas.microsoft.com/office/powerpoint/2010/main" val="2123326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844F9-AE61-ACFB-FEAD-446871DD70DD}"/>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Operational Resilience</a:t>
            </a:r>
          </a:p>
        </p:txBody>
      </p:sp>
      <p:sp>
        <p:nvSpPr>
          <p:cNvPr id="3" name="Content Placeholder 2">
            <a:extLst>
              <a:ext uri="{FF2B5EF4-FFF2-40B4-BE49-F238E27FC236}">
                <a16:creationId xmlns:a16="http://schemas.microsoft.com/office/drawing/2014/main" id="{162A3B93-B209-4BD6-0261-5A393077BEB3}"/>
              </a:ext>
            </a:extLst>
          </p:cNvPr>
          <p:cNvSpPr>
            <a:spLocks noGrp="1"/>
          </p:cNvSpPr>
          <p:nvPr>
            <p:ph idx="1"/>
          </p:nvPr>
        </p:nvSpPr>
        <p:spPr>
          <a:xfrm>
            <a:off x="838200" y="1825625"/>
            <a:ext cx="5506039" cy="4351338"/>
          </a:xfrm>
        </p:spPr>
        <p:txBody>
          <a:bodyPr>
            <a:normAutofit fontScale="92500" lnSpcReduction="20000"/>
          </a:bodyPr>
          <a:lstStyle/>
          <a:p>
            <a:r>
              <a:rPr lang="en-US" dirty="0">
                <a:latin typeface="Times New Roman" panose="02020603050405020304" pitchFamily="18" charset="0"/>
                <a:cs typeface="Times New Roman" panose="02020603050405020304" pitchFamily="18" charset="0"/>
              </a:rPr>
              <a:t>Operational resilience emphasizes a system's ability to recover organizational capabilities, withstand disturbances, and learn from disruptions.</a:t>
            </a:r>
          </a:p>
          <a:p>
            <a:r>
              <a:rPr lang="en-US" dirty="0">
                <a:latin typeface="Times New Roman" panose="02020603050405020304" pitchFamily="18" charset="0"/>
                <a:cs typeface="Times New Roman" panose="02020603050405020304" pitchFamily="18" charset="0"/>
              </a:rPr>
              <a:t>Connor, Esfandiar, and Hallak (2025) detail operational reliance components including adaptation, anticipation, being proactive, and focusing on outcomes.</a:t>
            </a:r>
          </a:p>
          <a:p>
            <a:r>
              <a:rPr lang="en-US" dirty="0">
                <a:latin typeface="Times New Roman" panose="02020603050405020304" pitchFamily="18" charset="0"/>
                <a:cs typeface="Times New Roman" panose="02020603050405020304" pitchFamily="18" charset="0"/>
              </a:rPr>
              <a:t>According to Oni (2025), resilient organizations anticipate potential adaptations and failures to changing conditions, not just react to disasters.</a:t>
            </a:r>
          </a:p>
          <a:p>
            <a:r>
              <a:rPr lang="en-US" dirty="0">
                <a:latin typeface="Times New Roman" panose="02020603050405020304" pitchFamily="18" charset="0"/>
                <a:cs typeface="Times New Roman" panose="02020603050405020304" pitchFamily="18" charset="0"/>
              </a:rPr>
              <a:t>The core pillars of operational resilience include detecting disruptions, rapid mitigation, learning from incidents, preparation, and quick recovery.</a:t>
            </a:r>
          </a:p>
        </p:txBody>
      </p:sp>
      <p:pic>
        <p:nvPicPr>
          <p:cNvPr id="6" name="Picture 5">
            <a:extLst>
              <a:ext uri="{FF2B5EF4-FFF2-40B4-BE49-F238E27FC236}">
                <a16:creationId xmlns:a16="http://schemas.microsoft.com/office/drawing/2014/main" id="{C3CF93B3-265F-B55E-0156-0539949E610C}"/>
              </a:ext>
            </a:extLst>
          </p:cNvPr>
          <p:cNvPicPr>
            <a:picLocks noChangeAspect="1"/>
          </p:cNvPicPr>
          <p:nvPr/>
        </p:nvPicPr>
        <p:blipFill>
          <a:blip r:embed="rId2"/>
          <a:stretch>
            <a:fillRect/>
          </a:stretch>
        </p:blipFill>
        <p:spPr>
          <a:xfrm>
            <a:off x="6547104" y="1758157"/>
            <a:ext cx="5644896" cy="4366014"/>
          </a:xfrm>
          <a:prstGeom prst="rect">
            <a:avLst/>
          </a:prstGeom>
        </p:spPr>
      </p:pic>
    </p:spTree>
    <p:extLst>
      <p:ext uri="{BB962C8B-B14F-4D97-AF65-F5344CB8AC3E}">
        <p14:creationId xmlns:p14="http://schemas.microsoft.com/office/powerpoint/2010/main" val="632677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97599-67C9-FC18-DC98-005807443E41}"/>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Shifting from AI-Generated to AI-Facilitated</a:t>
            </a:r>
          </a:p>
        </p:txBody>
      </p:sp>
      <p:sp>
        <p:nvSpPr>
          <p:cNvPr id="3" name="Content Placeholder 2">
            <a:extLst>
              <a:ext uri="{FF2B5EF4-FFF2-40B4-BE49-F238E27FC236}">
                <a16:creationId xmlns:a16="http://schemas.microsoft.com/office/drawing/2014/main" id="{D9392D2C-539D-B994-A762-125F5A1207B7}"/>
              </a:ext>
            </a:extLst>
          </p:cNvPr>
          <p:cNvSpPr>
            <a:spLocks noGrp="1"/>
          </p:cNvSpPr>
          <p:nvPr>
            <p:ph idx="1"/>
          </p:nvPr>
        </p:nvSpPr>
        <p:spPr>
          <a:xfrm>
            <a:off x="838200" y="1825625"/>
            <a:ext cx="5826551" cy="4351338"/>
          </a:xfrm>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The latest literature introduces a shift from AI-generated services (which rely on automation to replace human jobs) to AI-facilitated services (which focus on supporting human workers).</a:t>
            </a:r>
          </a:p>
          <a:p>
            <a:r>
              <a:rPr lang="en-US" dirty="0">
                <a:latin typeface="Times New Roman" panose="02020603050405020304" pitchFamily="18" charset="0"/>
                <a:cs typeface="Times New Roman" panose="02020603050405020304" pitchFamily="18" charset="0"/>
              </a:rPr>
              <a:t>Li et al. (2021) state that models with the assistance of AI are more applicable to the hospitality sector because employees will be more productive, not because of losing their position.</a:t>
            </a:r>
          </a:p>
          <a:p>
            <a:r>
              <a:rPr lang="en-US" dirty="0">
                <a:latin typeface="Times New Roman" panose="02020603050405020304" pitchFamily="18" charset="0"/>
                <a:cs typeface="Times New Roman" panose="02020603050405020304" pitchFamily="18" charset="0"/>
              </a:rPr>
              <a:t>AI provides real-time guest information to assist front desk staff in tailoring their services, and allows optimization of housekeeping.</a:t>
            </a:r>
          </a:p>
          <a:p>
            <a:r>
              <a:rPr lang="en-US" dirty="0">
                <a:latin typeface="Times New Roman" panose="02020603050405020304" pitchFamily="18" charset="0"/>
                <a:cs typeface="Times New Roman" panose="02020603050405020304" pitchFamily="18" charset="0"/>
              </a:rPr>
              <a:t>Employing this collaborative model reduces worker stress and increases motivation without undermining the quality of services.</a:t>
            </a:r>
          </a:p>
        </p:txBody>
      </p:sp>
      <p:pic>
        <p:nvPicPr>
          <p:cNvPr id="6" name="Picture 5">
            <a:extLst>
              <a:ext uri="{FF2B5EF4-FFF2-40B4-BE49-F238E27FC236}">
                <a16:creationId xmlns:a16="http://schemas.microsoft.com/office/drawing/2014/main" id="{8754A81C-BB4E-8C3E-0920-156A72C2C10E}"/>
              </a:ext>
            </a:extLst>
          </p:cNvPr>
          <p:cNvPicPr>
            <a:picLocks noChangeAspect="1"/>
          </p:cNvPicPr>
          <p:nvPr/>
        </p:nvPicPr>
        <p:blipFill>
          <a:blip r:embed="rId2"/>
          <a:stretch>
            <a:fillRect/>
          </a:stretch>
        </p:blipFill>
        <p:spPr>
          <a:xfrm>
            <a:off x="6597545" y="3149826"/>
            <a:ext cx="5594455" cy="3027137"/>
          </a:xfrm>
          <a:prstGeom prst="rect">
            <a:avLst/>
          </a:prstGeom>
        </p:spPr>
      </p:pic>
    </p:spTree>
    <p:extLst>
      <p:ext uri="{BB962C8B-B14F-4D97-AF65-F5344CB8AC3E}">
        <p14:creationId xmlns:p14="http://schemas.microsoft.com/office/powerpoint/2010/main" val="2829793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6574B-43BE-AE4C-C147-5D4CC09224A5}"/>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Pros, Cons, and </a:t>
            </a:r>
            <a:r>
              <a:rPr lang="en-US" dirty="0" err="1">
                <a:latin typeface="Times New Roman" panose="02020603050405020304" pitchFamily="18" charset="0"/>
                <a:cs typeface="Times New Roman" panose="02020603050405020304" pitchFamily="18" charset="0"/>
              </a:rPr>
              <a:t>Personalisation</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54C6B94-2D8C-6811-2C3F-35F5877D171C}"/>
              </a:ext>
            </a:extLst>
          </p:cNvPr>
          <p:cNvSpPr>
            <a:spLocks noGrp="1"/>
          </p:cNvSpPr>
          <p:nvPr>
            <p:ph idx="1"/>
          </p:nvPr>
        </p:nvSpPr>
        <p:spPr>
          <a:xfrm>
            <a:off x="838200" y="1825625"/>
            <a:ext cx="6561841" cy="4351338"/>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The advantages of AI include increased efficiency, cost reduction in operations, and improved decision-making.</a:t>
            </a:r>
          </a:p>
          <a:p>
            <a:r>
              <a:rPr lang="en-US" dirty="0">
                <a:latin typeface="Times New Roman" panose="02020603050405020304" pitchFamily="18" charset="0"/>
                <a:cs typeface="Times New Roman" panose="02020603050405020304" pitchFamily="18" charset="0"/>
              </a:rPr>
              <a:t>However, </a:t>
            </a:r>
            <a:r>
              <a:rPr lang="en-US" dirty="0" err="1">
                <a:latin typeface="Times New Roman" panose="02020603050405020304" pitchFamily="18" charset="0"/>
                <a:cs typeface="Times New Roman" panose="02020603050405020304" pitchFamily="18" charset="0"/>
              </a:rPr>
              <a:t>Arapaou</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Kapiki</a:t>
            </a:r>
            <a:r>
              <a:rPr lang="en-US" dirty="0">
                <a:latin typeface="Times New Roman" panose="02020603050405020304" pitchFamily="18" charset="0"/>
                <a:cs typeface="Times New Roman" panose="02020603050405020304" pitchFamily="18" charset="0"/>
              </a:rPr>
              <a:t> (2025) note that small hotels may be disadvantaged by the high cost of implementation.</a:t>
            </a:r>
          </a:p>
          <a:p>
            <a:r>
              <a:rPr lang="en-US" dirty="0">
                <a:latin typeface="Times New Roman" panose="02020603050405020304" pitchFamily="18" charset="0"/>
                <a:cs typeface="Times New Roman" panose="02020603050405020304" pitchFamily="18" charset="0"/>
              </a:rPr>
              <a:t>The most important academic and industry weakness of AI is the lack of emotion, as machines cannot easily achieve empathy and cultural sensitivity.</a:t>
            </a:r>
          </a:p>
          <a:p>
            <a:r>
              <a:rPr lang="en-US" dirty="0">
                <a:latin typeface="Times New Roman" panose="02020603050405020304" pitchFamily="18" charset="0"/>
                <a:cs typeface="Times New Roman" panose="02020603050405020304" pitchFamily="18" charset="0"/>
              </a:rPr>
              <a:t>Sarode and Wankhede (2025) point out that </a:t>
            </a:r>
            <a:r>
              <a:rPr lang="en-US" dirty="0" err="1">
                <a:latin typeface="Times New Roman" panose="02020603050405020304" pitchFamily="18" charset="0"/>
                <a:cs typeface="Times New Roman" panose="02020603050405020304" pitchFamily="18" charset="0"/>
              </a:rPr>
              <a:t>personalisation</a:t>
            </a:r>
            <a:r>
              <a:rPr lang="en-US" dirty="0">
                <a:latin typeface="Times New Roman" panose="02020603050405020304" pitchFamily="18" charset="0"/>
                <a:cs typeface="Times New Roman" panose="02020603050405020304" pitchFamily="18" charset="0"/>
              </a:rPr>
              <a:t> may be considered invasive, and guests may feel uncomfortable.</a:t>
            </a:r>
          </a:p>
          <a:p>
            <a:r>
              <a:rPr lang="en-US" dirty="0">
                <a:latin typeface="Times New Roman" panose="02020603050405020304" pitchFamily="18" charset="0"/>
                <a:cs typeface="Times New Roman" panose="02020603050405020304" pitchFamily="18" charset="0"/>
              </a:rPr>
              <a:t>Therefore, hotels must ensure transparency and data protection.</a:t>
            </a:r>
          </a:p>
        </p:txBody>
      </p:sp>
      <p:pic>
        <p:nvPicPr>
          <p:cNvPr id="6" name="Picture 5">
            <a:extLst>
              <a:ext uri="{FF2B5EF4-FFF2-40B4-BE49-F238E27FC236}">
                <a16:creationId xmlns:a16="http://schemas.microsoft.com/office/drawing/2014/main" id="{37942116-EE2F-9EA0-459A-C85A195ABBC1}"/>
              </a:ext>
            </a:extLst>
          </p:cNvPr>
          <p:cNvPicPr>
            <a:picLocks noChangeAspect="1"/>
          </p:cNvPicPr>
          <p:nvPr/>
        </p:nvPicPr>
        <p:blipFill>
          <a:blip r:embed="rId2"/>
          <a:stretch>
            <a:fillRect/>
          </a:stretch>
        </p:blipFill>
        <p:spPr>
          <a:xfrm>
            <a:off x="7400041" y="1288205"/>
            <a:ext cx="2280035" cy="2465288"/>
          </a:xfrm>
          <a:prstGeom prst="rect">
            <a:avLst/>
          </a:prstGeom>
        </p:spPr>
      </p:pic>
      <p:pic>
        <p:nvPicPr>
          <p:cNvPr id="8" name="Picture 7">
            <a:extLst>
              <a:ext uri="{FF2B5EF4-FFF2-40B4-BE49-F238E27FC236}">
                <a16:creationId xmlns:a16="http://schemas.microsoft.com/office/drawing/2014/main" id="{FCE07CCD-FC24-0493-0F7A-9F3EA92C1FF7}"/>
              </a:ext>
            </a:extLst>
          </p:cNvPr>
          <p:cNvPicPr>
            <a:picLocks noChangeAspect="1"/>
          </p:cNvPicPr>
          <p:nvPr/>
        </p:nvPicPr>
        <p:blipFill>
          <a:blip r:embed="rId3"/>
          <a:stretch>
            <a:fillRect/>
          </a:stretch>
        </p:blipFill>
        <p:spPr>
          <a:xfrm>
            <a:off x="9910627" y="1288205"/>
            <a:ext cx="2113408" cy="2458996"/>
          </a:xfrm>
          <a:prstGeom prst="rect">
            <a:avLst/>
          </a:prstGeom>
        </p:spPr>
      </p:pic>
      <p:pic>
        <p:nvPicPr>
          <p:cNvPr id="10" name="Picture 9">
            <a:extLst>
              <a:ext uri="{FF2B5EF4-FFF2-40B4-BE49-F238E27FC236}">
                <a16:creationId xmlns:a16="http://schemas.microsoft.com/office/drawing/2014/main" id="{6884AF12-0AD6-B448-E812-1666E78C5E4C}"/>
              </a:ext>
            </a:extLst>
          </p:cNvPr>
          <p:cNvPicPr>
            <a:picLocks noChangeAspect="1"/>
          </p:cNvPicPr>
          <p:nvPr/>
        </p:nvPicPr>
        <p:blipFill>
          <a:blip r:embed="rId4"/>
          <a:stretch>
            <a:fillRect/>
          </a:stretch>
        </p:blipFill>
        <p:spPr>
          <a:xfrm>
            <a:off x="8156448" y="3747201"/>
            <a:ext cx="3549821" cy="2387055"/>
          </a:xfrm>
          <a:prstGeom prst="rect">
            <a:avLst/>
          </a:prstGeom>
        </p:spPr>
      </p:pic>
    </p:spTree>
    <p:extLst>
      <p:ext uri="{BB962C8B-B14F-4D97-AF65-F5344CB8AC3E}">
        <p14:creationId xmlns:p14="http://schemas.microsoft.com/office/powerpoint/2010/main" val="3645910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4FCB5-9D74-57DC-9F0D-7F65C256FFD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 and Recommendations</a:t>
            </a:r>
          </a:p>
        </p:txBody>
      </p:sp>
      <p:sp>
        <p:nvSpPr>
          <p:cNvPr id="3" name="Content Placeholder 2">
            <a:extLst>
              <a:ext uri="{FF2B5EF4-FFF2-40B4-BE49-F238E27FC236}">
                <a16:creationId xmlns:a16="http://schemas.microsoft.com/office/drawing/2014/main" id="{E48B930F-428A-32F6-CB3F-FBD09436AFBE}"/>
              </a:ext>
            </a:extLst>
          </p:cNvPr>
          <p:cNvSpPr>
            <a:spLocks noGrp="1"/>
          </p:cNvSpPr>
          <p:nvPr>
            <p:ph idx="1"/>
          </p:nvPr>
        </p:nvSpPr>
        <p:spPr>
          <a:xfrm>
            <a:off x="838200" y="1825625"/>
            <a:ext cx="6128208" cy="4245237"/>
          </a:xfrm>
        </p:spPr>
        <p:txBody>
          <a:bodyPr>
            <a:normAutofit fontScale="77500" lnSpcReduction="20000"/>
          </a:bodyPr>
          <a:lstStyle/>
          <a:p>
            <a:r>
              <a:rPr lang="en-US" dirty="0">
                <a:latin typeface="Times New Roman" panose="02020603050405020304" pitchFamily="18" charset="0"/>
                <a:cs typeface="Times New Roman" panose="02020603050405020304" pitchFamily="18" charset="0"/>
              </a:rPr>
              <a:t>According to the results, AI leads to increased efficiency, </a:t>
            </a:r>
            <a:r>
              <a:rPr lang="en-US" dirty="0" err="1">
                <a:latin typeface="Times New Roman" panose="02020603050405020304" pitchFamily="18" charset="0"/>
                <a:cs typeface="Times New Roman" panose="02020603050405020304" pitchFamily="18" charset="0"/>
              </a:rPr>
              <a:t>personalisation</a:t>
            </a:r>
            <a:r>
              <a:rPr lang="en-US" dirty="0">
                <a:latin typeface="Times New Roman" panose="02020603050405020304" pitchFamily="18" charset="0"/>
                <a:cs typeface="Times New Roman" panose="02020603050405020304" pitchFamily="18" charset="0"/>
              </a:rPr>
              <a:t>, and resiliency, but cannot substitute human interaction.</a:t>
            </a:r>
          </a:p>
          <a:p>
            <a:r>
              <a:rPr lang="en-US" dirty="0" err="1">
                <a:latin typeface="Times New Roman" panose="02020603050405020304" pitchFamily="18" charset="0"/>
                <a:cs typeface="Times New Roman" panose="02020603050405020304" pitchFamily="18" charset="0"/>
              </a:rPr>
              <a:t>Jogarao</a:t>
            </a:r>
            <a:r>
              <a:rPr lang="en-US" dirty="0">
                <a:latin typeface="Times New Roman" panose="02020603050405020304" pitchFamily="18" charset="0"/>
                <a:cs typeface="Times New Roman" panose="02020603050405020304" pitchFamily="18" charset="0"/>
              </a:rPr>
              <a:t> (2024) notes that the monotony of work must be eliminated using AI so employees can concentrate on communication with guests, which makes both guests and employees happier.</a:t>
            </a:r>
          </a:p>
          <a:p>
            <a:r>
              <a:rPr lang="en-US" dirty="0">
                <a:latin typeface="Times New Roman" panose="02020603050405020304" pitchFamily="18" charset="0"/>
                <a:cs typeface="Times New Roman" panose="02020603050405020304" pitchFamily="18" charset="0"/>
              </a:rPr>
              <a:t>It is recommended to invest in employee education so staff can operate AI systems and put data insights into use during service delivery.</a:t>
            </a:r>
          </a:p>
          <a:p>
            <a:r>
              <a:rPr lang="en-US" dirty="0">
                <a:latin typeface="Times New Roman" panose="02020603050405020304" pitchFamily="18" charset="0"/>
                <a:cs typeface="Times New Roman" panose="02020603050405020304" pitchFamily="18" charset="0"/>
              </a:rPr>
              <a:t>Hotels of small and medium sizes should take into account scalable and flexible AI solutions within their financial means.</a:t>
            </a:r>
          </a:p>
          <a:p>
            <a:r>
              <a:rPr lang="en-US" dirty="0">
                <a:latin typeface="Times New Roman" panose="02020603050405020304" pitchFamily="18" charset="0"/>
                <a:cs typeface="Times New Roman" panose="02020603050405020304" pitchFamily="18" charset="0"/>
              </a:rPr>
              <a:t>The technology-human touch balance will assist the hotel in developing operational excellence that maintains the core values of hospitality.</a:t>
            </a:r>
          </a:p>
        </p:txBody>
      </p:sp>
      <p:pic>
        <p:nvPicPr>
          <p:cNvPr id="6" name="Picture 5">
            <a:extLst>
              <a:ext uri="{FF2B5EF4-FFF2-40B4-BE49-F238E27FC236}">
                <a16:creationId xmlns:a16="http://schemas.microsoft.com/office/drawing/2014/main" id="{1D9A412C-6E57-9B21-BF01-4AF7AF4CCFC1}"/>
              </a:ext>
            </a:extLst>
          </p:cNvPr>
          <p:cNvPicPr>
            <a:picLocks noChangeAspect="1"/>
          </p:cNvPicPr>
          <p:nvPr/>
        </p:nvPicPr>
        <p:blipFill>
          <a:blip r:embed="rId2"/>
          <a:stretch>
            <a:fillRect/>
          </a:stretch>
        </p:blipFill>
        <p:spPr>
          <a:xfrm>
            <a:off x="6846135" y="1690688"/>
            <a:ext cx="2572109" cy="1819529"/>
          </a:xfrm>
          <a:prstGeom prst="rect">
            <a:avLst/>
          </a:prstGeom>
        </p:spPr>
      </p:pic>
      <p:pic>
        <p:nvPicPr>
          <p:cNvPr id="8" name="Picture 7">
            <a:extLst>
              <a:ext uri="{FF2B5EF4-FFF2-40B4-BE49-F238E27FC236}">
                <a16:creationId xmlns:a16="http://schemas.microsoft.com/office/drawing/2014/main" id="{719404F2-D1DF-92B5-E8C3-99266AF12409}"/>
              </a:ext>
            </a:extLst>
          </p:cNvPr>
          <p:cNvPicPr>
            <a:picLocks noChangeAspect="1"/>
          </p:cNvPicPr>
          <p:nvPr/>
        </p:nvPicPr>
        <p:blipFill>
          <a:blip r:embed="rId3"/>
          <a:stretch>
            <a:fillRect/>
          </a:stretch>
        </p:blipFill>
        <p:spPr>
          <a:xfrm>
            <a:off x="9690754" y="1690688"/>
            <a:ext cx="1997143" cy="1783708"/>
          </a:xfrm>
          <a:prstGeom prst="rect">
            <a:avLst/>
          </a:prstGeom>
        </p:spPr>
      </p:pic>
      <p:pic>
        <p:nvPicPr>
          <p:cNvPr id="10" name="Picture 9">
            <a:extLst>
              <a:ext uri="{FF2B5EF4-FFF2-40B4-BE49-F238E27FC236}">
                <a16:creationId xmlns:a16="http://schemas.microsoft.com/office/drawing/2014/main" id="{D0C6E363-D914-CFF7-C254-06DBF8C23DBA}"/>
              </a:ext>
            </a:extLst>
          </p:cNvPr>
          <p:cNvPicPr>
            <a:picLocks noChangeAspect="1"/>
          </p:cNvPicPr>
          <p:nvPr/>
        </p:nvPicPr>
        <p:blipFill>
          <a:blip r:embed="rId4"/>
          <a:stretch>
            <a:fillRect/>
          </a:stretch>
        </p:blipFill>
        <p:spPr>
          <a:xfrm>
            <a:off x="7889268" y="3649556"/>
            <a:ext cx="3057952" cy="1991003"/>
          </a:xfrm>
          <a:prstGeom prst="rect">
            <a:avLst/>
          </a:prstGeom>
        </p:spPr>
      </p:pic>
    </p:spTree>
    <p:extLst>
      <p:ext uri="{BB962C8B-B14F-4D97-AF65-F5344CB8AC3E}">
        <p14:creationId xmlns:p14="http://schemas.microsoft.com/office/powerpoint/2010/main" val="95138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24362-180C-AB1A-7A98-91EDA3C29775}"/>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DF91325-BCD7-9C47-E5B9-563F8470941E}"/>
              </a:ext>
            </a:extLst>
          </p:cNvPr>
          <p:cNvSpPr>
            <a:spLocks noGrp="1"/>
          </p:cNvSpPr>
          <p:nvPr>
            <p:ph idx="1"/>
          </p:nvPr>
        </p:nvSpPr>
        <p:spPr/>
        <p:txBody>
          <a:bodyPr>
            <a:normAutofit fontScale="40000" lnSpcReduction="20000"/>
          </a:bodyPr>
          <a:lstStyle/>
          <a:p>
            <a:r>
              <a:rPr lang="en-US" dirty="0" err="1"/>
              <a:t>Arapou</a:t>
            </a:r>
            <a:r>
              <a:rPr lang="en-US" dirty="0"/>
              <a:t>, D. and </a:t>
            </a:r>
            <a:r>
              <a:rPr lang="en-US" dirty="0" err="1"/>
              <a:t>Kapiki</a:t>
            </a:r>
            <a:r>
              <a:rPr lang="en-US" dirty="0"/>
              <a:t>, S. (2023). Enhancing the Guest Experience in Hospitality through Technology: An Outlook of the Future. </a:t>
            </a:r>
          </a:p>
          <a:p>
            <a:r>
              <a:rPr lang="en-US" dirty="0"/>
              <a:t>Gursoy, D. (2025). Artificial intelligence (AI) technology, its applications and the use of AI-powered devices in hospitality service experience creation and delivery. International Journal of Hospitality Management. </a:t>
            </a:r>
          </a:p>
          <a:p>
            <a:r>
              <a:rPr lang="en-US" dirty="0" err="1"/>
              <a:t>Hiezl</a:t>
            </a:r>
            <a:r>
              <a:rPr lang="en-US" dirty="0"/>
              <a:t>, K. and </a:t>
            </a:r>
            <a:r>
              <a:rPr lang="en-US" dirty="0" err="1"/>
              <a:t>Gyurácz</a:t>
            </a:r>
            <a:r>
              <a:rPr lang="en-US" dirty="0"/>
              <a:t>‐Németh, P. (2025). Is High‐Touch Enough? </a:t>
            </a:r>
            <a:r>
              <a:rPr lang="en-US" dirty="0" err="1"/>
              <a:t>Personalisation</a:t>
            </a:r>
            <a:r>
              <a:rPr lang="en-US" dirty="0"/>
              <a:t>-Supporting Technology in Hotel Service: A Data‐Driven Approach. Strategic Change. </a:t>
            </a:r>
          </a:p>
          <a:p>
            <a:r>
              <a:rPr lang="en-US" dirty="0" err="1"/>
              <a:t>Jogarao</a:t>
            </a:r>
            <a:r>
              <a:rPr lang="en-US" dirty="0"/>
              <a:t>, M. (2024). AI in the hospitality industry: </a:t>
            </a:r>
            <a:r>
              <a:rPr lang="en-US" dirty="0" err="1"/>
              <a:t>Revolutionising</a:t>
            </a:r>
            <a:r>
              <a:rPr lang="en-US" dirty="0"/>
              <a:t> guest experience. In Technology and luxury hospitality (pp. 199-210). Routledge. </a:t>
            </a:r>
          </a:p>
          <a:p>
            <a:r>
              <a:rPr lang="en-US" dirty="0"/>
              <a:t>Kapur, P. and Williams, J.D. (2025). Balancing Efficiency and Human Touch: The Role of AI and Robotics in Hospitality. Artificial Intelligence, Machine Learning, &amp; Robotics in Business, 1(1), pp.49-51. </a:t>
            </a:r>
          </a:p>
          <a:p>
            <a:r>
              <a:rPr lang="en-US" dirty="0"/>
              <a:t>Li, M., Yin, D., Qiu, H. and Bai, B. (2021). A systematic review of AI technology-based service encounters: Implications for hospitality and tourism operations. International Journal of Hospitality Management, 95, p.102930. </a:t>
            </a:r>
          </a:p>
          <a:p>
            <a:r>
              <a:rPr lang="en-US" dirty="0"/>
              <a:t>Manoharan, G. and Ashtikar, S.P. (2025). AI Era in Hospitality: The New Frontier in Guest Satisfaction and Operations. In Digital Disruption in Hospitality, AI, and Emerging Technologies (pp. 59-77). Emerald Publishing Limited. </a:t>
            </a:r>
          </a:p>
          <a:p>
            <a:r>
              <a:rPr lang="en-US" dirty="0"/>
              <a:t>O’Connor, P., Esfandiar, K. and Hallak, R. (2025). Resilience for hospitality and tourism enterprises: A review and directions for future research. Tourism Analysis, 30(1), pp.5-22. </a:t>
            </a:r>
          </a:p>
          <a:p>
            <a:r>
              <a:rPr lang="en-US" dirty="0"/>
              <a:t>Oni, D. (2025). Hospitality industry resilience strengthened through US government partnerships supporting tourism infrastructure, workforce training, and emergency preparedness. World Journal of Advanced Research and Reviews, 27(3), pp.1388-1403. </a:t>
            </a:r>
          </a:p>
          <a:p>
            <a:r>
              <a:rPr lang="en-US" dirty="0"/>
              <a:t>Sarode, A.V. and Wankhede, N.D. (2024). ROLE OF TECHNOLOGY IN PERSONALIZING GUEST EXPERIENCES-AN ANALYSIS.</a:t>
            </a:r>
          </a:p>
          <a:p>
            <a:endParaRPr lang="en-US" dirty="0"/>
          </a:p>
        </p:txBody>
      </p:sp>
    </p:spTree>
    <p:extLst>
      <p:ext uri="{BB962C8B-B14F-4D97-AF65-F5344CB8AC3E}">
        <p14:creationId xmlns:p14="http://schemas.microsoft.com/office/powerpoint/2010/main" val="424227978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TotalTime>
  <Words>1161</Words>
  <Application>Microsoft Office PowerPoint</Application>
  <PresentationFormat>Widescreen</PresentationFormat>
  <Paragraphs>51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Gill Sans MT</vt:lpstr>
      <vt:lpstr>Times New Roman</vt:lpstr>
      <vt:lpstr>Gallery</vt:lpstr>
      <vt:lpstr>Artificial Intelligence and Human collaboration</vt:lpstr>
      <vt:lpstr>Introduction &amp; Context</vt:lpstr>
      <vt:lpstr>AI in Improving Guest Experience</vt:lpstr>
      <vt:lpstr>Balancing Human Touch and Technology</vt:lpstr>
      <vt:lpstr>Operational Resilience</vt:lpstr>
      <vt:lpstr>Shifting from AI-Generated to AI-Facilitated</vt:lpstr>
      <vt:lpstr>Pros, Cons, and Personalisation</vt:lpstr>
      <vt:lpstr>Conclusion and 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Stefan-Berthland Tudor (2240407)</dc:creator>
  <cp:lastModifiedBy>Stefan-Berthland Tudor (2240407)</cp:lastModifiedBy>
  <cp:revision>1</cp:revision>
  <dcterms:created xsi:type="dcterms:W3CDTF">2026-02-25T21:54:38Z</dcterms:created>
  <dcterms:modified xsi:type="dcterms:W3CDTF">2026-02-25T21:56:45Z</dcterms:modified>
</cp:coreProperties>
</file>