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Default Extension="svg" ContentType="image/svg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notesSlides/notesSlide8.xml" ContentType="application/vnd.openxmlformats-officedocument.presentationml.notesSlide+xml"/>
  <Override PartName="/ppt/diagrams/layout1.xml" ContentType="application/vnd.openxmlformats-officedocument.drawingml.diagramLayout+xml"/>
  <Override PartName="/ppt/notesSlides/notesSlide6.xml" ContentType="application/vnd.openxmlformats-officedocument.presentationml.notesSlide+xml"/>
  <Override PartName="/ppt/diagrams/data2.xml" ContentType="application/vnd.openxmlformats-officedocument.drawingml.diagramData+xml"/>
  <Override PartName="/ppt/notesSlides/notesSlide7.xml" ContentType="application/vnd.openxmlformats-officedocument.presentationml.notesSlide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drawing1.xml" ContentType="application/vnd.ms-office.drawingml.diagramDrawing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66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E2A6541-EF63-FDD0-515B-1BB1599BED5A}" v="121" dt="2025-06-16T11:37:16.36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outlineView">
  <p:normalViewPr>
    <p:restoredLeft sz="34587" autoAdjust="0"/>
    <p:restoredTop sz="86437" autoAdjust="0"/>
  </p:normalViewPr>
  <p:slideViewPr>
    <p:cSldViewPr snapToGrid="0">
      <p:cViewPr varScale="1">
        <p:scale>
          <a:sx n="94" d="100"/>
          <a:sy n="94" d="100"/>
        </p:scale>
        <p:origin x="-108" y="-23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48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image" Target="../media/image5.png"/><Relationship Id="rId7" Type="http://schemas.openxmlformats.org/officeDocument/2006/relationships/image" Target="../media/image7.png"/><Relationship Id="rId2" Type="http://schemas.openxmlformats.org/officeDocument/2006/relationships/image" Target="../media/image5.svg"/><Relationship Id="rId1" Type="http://schemas.openxmlformats.org/officeDocument/2006/relationships/image" Target="../media/image4.png"/><Relationship Id="rId6" Type="http://schemas.openxmlformats.org/officeDocument/2006/relationships/image" Target="../media/image9.svg"/><Relationship Id="rId5" Type="http://schemas.openxmlformats.org/officeDocument/2006/relationships/image" Target="../media/image6.png"/><Relationship Id="rId10" Type="http://schemas.openxmlformats.org/officeDocument/2006/relationships/image" Target="../media/image13.svg"/><Relationship Id="rId4" Type="http://schemas.openxmlformats.org/officeDocument/2006/relationships/image" Target="../media/image7.svg"/><Relationship Id="rId9" Type="http://schemas.openxmlformats.org/officeDocument/2006/relationships/image" Target="../media/image8.png"/></Relationships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svg"/><Relationship Id="rId3" Type="http://schemas.openxmlformats.org/officeDocument/2006/relationships/image" Target="../media/image14.png"/><Relationship Id="rId7" Type="http://schemas.openxmlformats.org/officeDocument/2006/relationships/image" Target="../media/image16.png"/><Relationship Id="rId2" Type="http://schemas.openxmlformats.org/officeDocument/2006/relationships/image" Target="../media/image19.svg"/><Relationship Id="rId1" Type="http://schemas.openxmlformats.org/officeDocument/2006/relationships/image" Target="../media/image13.png"/><Relationship Id="rId6" Type="http://schemas.openxmlformats.org/officeDocument/2006/relationships/image" Target="../media/image23.svg"/><Relationship Id="rId5" Type="http://schemas.openxmlformats.org/officeDocument/2006/relationships/image" Target="../media/image15.png"/><Relationship Id="rId10" Type="http://schemas.openxmlformats.org/officeDocument/2006/relationships/image" Target="../media/image27.svg"/><Relationship Id="rId4" Type="http://schemas.openxmlformats.org/officeDocument/2006/relationships/image" Target="../media/image21.svg"/><Relationship Id="rId9" Type="http://schemas.openxmlformats.org/officeDocument/2006/relationships/image" Target="../media/image17.pn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image" Target="../media/image51.png"/><Relationship Id="rId7" Type="http://schemas.openxmlformats.org/officeDocument/2006/relationships/image" Target="../media/image71.png"/><Relationship Id="rId2" Type="http://schemas.openxmlformats.org/officeDocument/2006/relationships/image" Target="../media/image5.svg"/><Relationship Id="rId1" Type="http://schemas.openxmlformats.org/officeDocument/2006/relationships/image" Target="../media/image41.png"/><Relationship Id="rId6" Type="http://schemas.openxmlformats.org/officeDocument/2006/relationships/image" Target="../media/image9.svg"/><Relationship Id="rId5" Type="http://schemas.openxmlformats.org/officeDocument/2006/relationships/image" Target="../media/image61.png"/><Relationship Id="rId10" Type="http://schemas.openxmlformats.org/officeDocument/2006/relationships/image" Target="../media/image13.svg"/><Relationship Id="rId4" Type="http://schemas.openxmlformats.org/officeDocument/2006/relationships/image" Target="../media/image7.svg"/><Relationship Id="rId9" Type="http://schemas.openxmlformats.org/officeDocument/2006/relationships/image" Target="../media/image81.png"/></Relationships>
</file>

<file path=ppt/diagrams/_rels/drawing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svg"/><Relationship Id="rId3" Type="http://schemas.openxmlformats.org/officeDocument/2006/relationships/image" Target="../media/image141.png"/><Relationship Id="rId7" Type="http://schemas.openxmlformats.org/officeDocument/2006/relationships/image" Target="../media/image161.png"/><Relationship Id="rId2" Type="http://schemas.openxmlformats.org/officeDocument/2006/relationships/image" Target="../media/image19.svg"/><Relationship Id="rId1" Type="http://schemas.openxmlformats.org/officeDocument/2006/relationships/image" Target="../media/image131.png"/><Relationship Id="rId6" Type="http://schemas.openxmlformats.org/officeDocument/2006/relationships/image" Target="../media/image23.svg"/><Relationship Id="rId5" Type="http://schemas.openxmlformats.org/officeDocument/2006/relationships/image" Target="../media/image151.png"/><Relationship Id="rId10" Type="http://schemas.openxmlformats.org/officeDocument/2006/relationships/image" Target="../media/image27.svg"/><Relationship Id="rId4" Type="http://schemas.openxmlformats.org/officeDocument/2006/relationships/image" Target="../media/image21.svg"/><Relationship Id="rId9" Type="http://schemas.openxmlformats.org/officeDocument/2006/relationships/image" Target="../media/image171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colored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accent2">
        <a:alpha val="0"/>
      </a:schemeClr>
    </dgm:fillClrLst>
    <dgm:linClrLst meth="repeat">
      <a:schemeClr val="accent2">
        <a:alpha val="0"/>
      </a:schemeClr>
    </dgm:linClrLst>
    <dgm:effectClrLst/>
    <dgm:txLinClrLst/>
    <dgm:txFillClrLst meth="repeat">
      <a:schemeClr val="accent2"/>
      <a:schemeClr val="accent3"/>
      <a:schemeClr val="accent4"/>
      <a:schemeClr val="accent5"/>
      <a:schemeClr val="accent6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8218899-E1AE-4B8D-9DF5-50BA1B627CE5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50F79085-C8F2-4041-A781-B1B2C6C8D96E}">
      <dgm:prSet/>
      <dgm:spPr/>
      <dgm:t>
        <a:bodyPr/>
        <a:lstStyle/>
        <a:p>
          <a:r>
            <a:rPr lang="en-US"/>
            <a:t>Analyzed 26 responses, focusing on 4 key questions (Park and Lee, 2022).</a:t>
          </a:r>
        </a:p>
      </dgm:t>
    </dgm:pt>
    <dgm:pt modelId="{B52B8461-C87B-4D3E-A1F1-27EF3E007AD3}" type="parTrans" cxnId="{88148C4F-B3BF-4F4E-8F3B-15A8E0F45C32}">
      <dgm:prSet/>
      <dgm:spPr/>
      <dgm:t>
        <a:bodyPr/>
        <a:lstStyle/>
        <a:p>
          <a:endParaRPr lang="en-US"/>
        </a:p>
      </dgm:t>
    </dgm:pt>
    <dgm:pt modelId="{19BB5219-9E06-4853-AABC-114FD8098BE2}" type="sibTrans" cxnId="{88148C4F-B3BF-4F4E-8F3B-15A8E0F45C32}">
      <dgm:prSet/>
      <dgm:spPr/>
      <dgm:t>
        <a:bodyPr/>
        <a:lstStyle/>
        <a:p>
          <a:endParaRPr lang="en-US"/>
        </a:p>
      </dgm:t>
    </dgm:pt>
    <dgm:pt modelId="{15666D43-5C9B-41F0-90D0-1DCEB401EE1B}">
      <dgm:prSet/>
      <dgm:spPr/>
      <dgm:t>
        <a:bodyPr/>
        <a:lstStyle/>
        <a:p>
          <a:r>
            <a:rPr lang="en-US"/>
            <a:t>Q6: 61.5% prefer gel/acrylic nails – guides service focus.</a:t>
          </a:r>
        </a:p>
      </dgm:t>
    </dgm:pt>
    <dgm:pt modelId="{A7AF43E9-A095-442E-8852-F338CCBEA104}" type="parTrans" cxnId="{B5B65FB6-B0B2-4318-A12C-8C2CD055519E}">
      <dgm:prSet/>
      <dgm:spPr/>
      <dgm:t>
        <a:bodyPr/>
        <a:lstStyle/>
        <a:p>
          <a:endParaRPr lang="en-US"/>
        </a:p>
      </dgm:t>
    </dgm:pt>
    <dgm:pt modelId="{66816346-A82C-4406-ABC5-6DAC5DC2C36B}" type="sibTrans" cxnId="{B5B65FB6-B0B2-4318-A12C-8C2CD055519E}">
      <dgm:prSet/>
      <dgm:spPr/>
      <dgm:t>
        <a:bodyPr/>
        <a:lstStyle/>
        <a:p>
          <a:endParaRPr lang="en-US"/>
        </a:p>
      </dgm:t>
    </dgm:pt>
    <dgm:pt modelId="{B0B83069-EC0C-4F79-93E7-62DA12345B68}">
      <dgm:prSet/>
      <dgm:spPr/>
      <dgm:t>
        <a:bodyPr/>
        <a:lstStyle/>
        <a:p>
          <a:r>
            <a:rPr lang="en-US"/>
            <a:t>Q7: 80.8% spend £20-£50 – emphasizes affordability.</a:t>
          </a:r>
        </a:p>
      </dgm:t>
    </dgm:pt>
    <dgm:pt modelId="{D90F4FE3-6BF3-4105-806D-E8D55117C177}" type="parTrans" cxnId="{21D9DA65-BF3E-47EA-A579-67B724ABB876}">
      <dgm:prSet/>
      <dgm:spPr/>
      <dgm:t>
        <a:bodyPr/>
        <a:lstStyle/>
        <a:p>
          <a:endParaRPr lang="en-US"/>
        </a:p>
      </dgm:t>
    </dgm:pt>
    <dgm:pt modelId="{4DFD5DDA-FDE0-4613-B68A-8D249550642D}" type="sibTrans" cxnId="{21D9DA65-BF3E-47EA-A579-67B724ABB876}">
      <dgm:prSet/>
      <dgm:spPr/>
      <dgm:t>
        <a:bodyPr/>
        <a:lstStyle/>
        <a:p>
          <a:endParaRPr lang="en-US"/>
        </a:p>
      </dgm:t>
    </dgm:pt>
    <dgm:pt modelId="{E7BBD678-204C-43AC-9388-8AA10CFA508D}">
      <dgm:prSet/>
      <dgm:spPr/>
      <dgm:t>
        <a:bodyPr/>
        <a:lstStyle/>
        <a:p>
          <a:r>
            <a:rPr lang="en-US"/>
            <a:t>Q9: 52% value skilled staff – highlights expertise in branding.</a:t>
          </a:r>
        </a:p>
      </dgm:t>
    </dgm:pt>
    <dgm:pt modelId="{EBB16E01-DE19-4BE9-85D4-8A4AE70CFBDD}" type="parTrans" cxnId="{15B60482-4CFC-4895-A293-AE21A5404D64}">
      <dgm:prSet/>
      <dgm:spPr/>
      <dgm:t>
        <a:bodyPr/>
        <a:lstStyle/>
        <a:p>
          <a:endParaRPr lang="en-US"/>
        </a:p>
      </dgm:t>
    </dgm:pt>
    <dgm:pt modelId="{FE64A01C-114E-449C-97A1-49E7B94D3947}" type="sibTrans" cxnId="{15B60482-4CFC-4895-A293-AE21A5404D64}">
      <dgm:prSet/>
      <dgm:spPr/>
      <dgm:t>
        <a:bodyPr/>
        <a:lstStyle/>
        <a:p>
          <a:endParaRPr lang="en-US"/>
        </a:p>
      </dgm:t>
    </dgm:pt>
    <dgm:pt modelId="{93DD6CBF-C500-402B-819D-BAC36278D5B9}">
      <dgm:prSet/>
      <dgm:spPr/>
      <dgm:t>
        <a:bodyPr/>
        <a:lstStyle/>
        <a:p>
          <a:r>
            <a:rPr lang="en-US"/>
            <a:t>Q12: 76% use Facebook – directs marketing efforts.</a:t>
          </a:r>
        </a:p>
      </dgm:t>
    </dgm:pt>
    <dgm:pt modelId="{B70BE9C5-3F6B-4923-B0E3-C0074787A7A3}" type="parTrans" cxnId="{8E4B222E-9BC7-47D8-B9EC-87C7657FC847}">
      <dgm:prSet/>
      <dgm:spPr/>
      <dgm:t>
        <a:bodyPr/>
        <a:lstStyle/>
        <a:p>
          <a:endParaRPr lang="en-US"/>
        </a:p>
      </dgm:t>
    </dgm:pt>
    <dgm:pt modelId="{CDB969F4-E4C9-4C22-B16D-42FC316D2080}" type="sibTrans" cxnId="{8E4B222E-9BC7-47D8-B9EC-87C7657FC847}">
      <dgm:prSet/>
      <dgm:spPr/>
      <dgm:t>
        <a:bodyPr/>
        <a:lstStyle/>
        <a:p>
          <a:endParaRPr lang="en-US"/>
        </a:p>
      </dgm:t>
    </dgm:pt>
    <dgm:pt modelId="{7A6A4797-6A83-4EF4-B816-D141638C2AF7}" type="pres">
      <dgm:prSet presAssocID="{18218899-E1AE-4B8D-9DF5-50BA1B627CE5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4A22538-E382-4E46-A40C-AAE6F1871993}" type="pres">
      <dgm:prSet presAssocID="{50F79085-C8F2-4041-A781-B1B2C6C8D96E}" presName="compNode" presStyleCnt="0"/>
      <dgm:spPr/>
    </dgm:pt>
    <dgm:pt modelId="{DDA9015B-6F79-42A9-94AB-67D08EE7A933}" type="pres">
      <dgm:prSet presAssocID="{50F79085-C8F2-4041-A781-B1B2C6C8D96E}" presName="bgRect" presStyleLbl="bgShp" presStyleIdx="0" presStyleCnt="5"/>
      <dgm:spPr/>
    </dgm:pt>
    <dgm:pt modelId="{30983ECB-BE10-4240-802D-1CFBDDE47D61}" type="pres">
      <dgm:prSet presAssocID="{50F79085-C8F2-4041-A781-B1B2C6C8D96E}" presName="iconRect" presStyleLbl="node1" presStyleIdx="0" presStyleCnt="5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  <a:ln>
          <a:noFill/>
        </a:ln>
      </dgm:spPr>
      <dgm:t>
        <a:bodyPr/>
        <a:lstStyle/>
        <a:p>
          <a:endParaRPr lang="en-US"/>
        </a:p>
      </dgm:t>
      <dgm:extLst>
        <a:ext uri="{E40237B7-FDA0-4F09-8148-C483321AD2D9}">
          <dgm14:cNvPr xmlns="" xmlns:dgm14="http://schemas.microsoft.com/office/drawing/2010/diagram" id="0" name="" descr="Park scene"/>
        </a:ext>
      </dgm:extLst>
    </dgm:pt>
    <dgm:pt modelId="{E010A654-3D2B-4586-A47B-F55ECD388826}" type="pres">
      <dgm:prSet presAssocID="{50F79085-C8F2-4041-A781-B1B2C6C8D96E}" presName="spaceRect" presStyleCnt="0"/>
      <dgm:spPr/>
    </dgm:pt>
    <dgm:pt modelId="{AD244D83-BAD5-4F8D-BF88-163F42597BBE}" type="pres">
      <dgm:prSet presAssocID="{50F79085-C8F2-4041-A781-B1B2C6C8D96E}" presName="parTx" presStyleLbl="revTx" presStyleIdx="0" presStyleCnt="5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BCE75CDE-D4C9-45CF-BAED-A1C1971BCC5A}" type="pres">
      <dgm:prSet presAssocID="{19BB5219-9E06-4853-AABC-114FD8098BE2}" presName="sibTrans" presStyleCnt="0"/>
      <dgm:spPr/>
    </dgm:pt>
    <dgm:pt modelId="{D98008BC-3E57-440F-9C9E-8F398F3171F7}" type="pres">
      <dgm:prSet presAssocID="{15666D43-5C9B-41F0-90D0-1DCEB401EE1B}" presName="compNode" presStyleCnt="0"/>
      <dgm:spPr/>
    </dgm:pt>
    <dgm:pt modelId="{4F65E351-63A7-4667-A957-E4AD8B44F1A1}" type="pres">
      <dgm:prSet presAssocID="{15666D43-5C9B-41F0-90D0-1DCEB401EE1B}" presName="bgRect" presStyleLbl="bgShp" presStyleIdx="1" presStyleCnt="5"/>
      <dgm:spPr/>
    </dgm:pt>
    <dgm:pt modelId="{CFC6A56E-E6B3-4510-81AA-6A7079BD3836}" type="pres">
      <dgm:prSet presAssocID="{15666D43-5C9B-41F0-90D0-1DCEB401EE1B}" presName="iconRect" presStyleLbl="node1" presStyleIdx="1" presStyleCnt="5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  <a:ln>
          <a:noFill/>
        </a:ln>
      </dgm:spPr>
      <dgm:t>
        <a:bodyPr/>
        <a:lstStyle/>
        <a:p>
          <a:endParaRPr lang="en-US"/>
        </a:p>
      </dgm:t>
      <dgm:extLst>
        <a:ext uri="{E40237B7-FDA0-4F09-8148-C483321AD2D9}">
          <dgm14:cNvPr xmlns="" xmlns:dgm14="http://schemas.microsoft.com/office/drawing/2010/diagram" id="0" name="" descr="Large paint brush"/>
        </a:ext>
      </dgm:extLst>
    </dgm:pt>
    <dgm:pt modelId="{66D9DF83-9BF9-43F9-B470-25605BB3196D}" type="pres">
      <dgm:prSet presAssocID="{15666D43-5C9B-41F0-90D0-1DCEB401EE1B}" presName="spaceRect" presStyleCnt="0"/>
      <dgm:spPr/>
    </dgm:pt>
    <dgm:pt modelId="{872B64C4-B236-4992-8134-64DF78D047FB}" type="pres">
      <dgm:prSet presAssocID="{15666D43-5C9B-41F0-90D0-1DCEB401EE1B}" presName="parTx" presStyleLbl="revTx" presStyleIdx="1" presStyleCnt="5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1E681E5D-A1EF-4A7C-BDFD-64D46E6ECBC9}" type="pres">
      <dgm:prSet presAssocID="{66816346-A82C-4406-ABC5-6DAC5DC2C36B}" presName="sibTrans" presStyleCnt="0"/>
      <dgm:spPr/>
    </dgm:pt>
    <dgm:pt modelId="{BA4410CA-B6D8-4756-AFFB-2F6F9E9B3226}" type="pres">
      <dgm:prSet presAssocID="{B0B83069-EC0C-4F79-93E7-62DA12345B68}" presName="compNode" presStyleCnt="0"/>
      <dgm:spPr/>
    </dgm:pt>
    <dgm:pt modelId="{7AB0268F-75F9-4AE8-BF14-ED4D5052B2F0}" type="pres">
      <dgm:prSet presAssocID="{B0B83069-EC0C-4F79-93E7-62DA12345B68}" presName="bgRect" presStyleLbl="bgShp" presStyleIdx="2" presStyleCnt="5"/>
      <dgm:spPr/>
    </dgm:pt>
    <dgm:pt modelId="{A6343AAF-6B01-4F6B-9287-5043219AFAC2}" type="pres">
      <dgm:prSet presAssocID="{B0B83069-EC0C-4F79-93E7-62DA12345B68}" presName="iconRect" presStyleLbl="node1" presStyleIdx="2" presStyleCnt="5"/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  <a:ln>
          <a:noFill/>
        </a:ln>
      </dgm:spPr>
      <dgm:t>
        <a:bodyPr/>
        <a:lstStyle/>
        <a:p>
          <a:endParaRPr lang="en-US"/>
        </a:p>
      </dgm:t>
      <dgm:extLst>
        <a:ext uri="{E40237B7-FDA0-4F09-8148-C483321AD2D9}">
          <dgm14:cNvPr xmlns="" xmlns:dgm14="http://schemas.microsoft.com/office/drawing/2010/diagram" id="0" name="" descr="Dollar"/>
        </a:ext>
      </dgm:extLst>
    </dgm:pt>
    <dgm:pt modelId="{A4309E37-09ED-494E-A16D-875C40AF4E5C}" type="pres">
      <dgm:prSet presAssocID="{B0B83069-EC0C-4F79-93E7-62DA12345B68}" presName="spaceRect" presStyleCnt="0"/>
      <dgm:spPr/>
    </dgm:pt>
    <dgm:pt modelId="{E543CFF3-6D31-4BE4-B06F-E0356E7FA3EB}" type="pres">
      <dgm:prSet presAssocID="{B0B83069-EC0C-4F79-93E7-62DA12345B68}" presName="parTx" presStyleLbl="revTx" presStyleIdx="2" presStyleCnt="5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5B5CC97A-3292-4BB5-B97E-110C6647EC29}" type="pres">
      <dgm:prSet presAssocID="{4DFD5DDA-FDE0-4613-B68A-8D249550642D}" presName="sibTrans" presStyleCnt="0"/>
      <dgm:spPr/>
    </dgm:pt>
    <dgm:pt modelId="{8A4C691E-63CE-4FD8-9FBB-44CA23EDB8E2}" type="pres">
      <dgm:prSet presAssocID="{E7BBD678-204C-43AC-9388-8AA10CFA508D}" presName="compNode" presStyleCnt="0"/>
      <dgm:spPr/>
    </dgm:pt>
    <dgm:pt modelId="{067BA1FA-41DE-41A7-9922-52919C12619D}" type="pres">
      <dgm:prSet presAssocID="{E7BBD678-204C-43AC-9388-8AA10CFA508D}" presName="bgRect" presStyleLbl="bgShp" presStyleIdx="3" presStyleCnt="5"/>
      <dgm:spPr/>
    </dgm:pt>
    <dgm:pt modelId="{9ADE97F1-C4E0-4583-88FC-FC81F6AEC05B}" type="pres">
      <dgm:prSet presAssocID="{E7BBD678-204C-43AC-9388-8AA10CFA508D}" presName="iconRect" presStyleLbl="node1" presStyleIdx="3" presStyleCnt="5"/>
      <dgm:spPr>
        <a:blipFill>
          <a:blip xmlns:r="http://schemas.openxmlformats.org/officeDocument/2006/relationships" r:embed="rId7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a:blipFill>
        <a:ln>
          <a:noFill/>
        </a:ln>
      </dgm:spPr>
      <dgm:t>
        <a:bodyPr/>
        <a:lstStyle/>
        <a:p>
          <a:endParaRPr lang="en-US"/>
        </a:p>
      </dgm:t>
      <dgm:extLst>
        <a:ext uri="{E40237B7-FDA0-4F09-8148-C483321AD2D9}">
          <dgm14:cNvPr xmlns="" xmlns:dgm14="http://schemas.microsoft.com/office/drawing/2010/diagram" id="0" name="" descr="Theatre"/>
        </a:ext>
      </dgm:extLst>
    </dgm:pt>
    <dgm:pt modelId="{8FA3E0C0-3E16-4B8F-9AF9-25DAE1754EF4}" type="pres">
      <dgm:prSet presAssocID="{E7BBD678-204C-43AC-9388-8AA10CFA508D}" presName="spaceRect" presStyleCnt="0"/>
      <dgm:spPr/>
    </dgm:pt>
    <dgm:pt modelId="{109A502C-204A-4887-9802-FEA3330720A5}" type="pres">
      <dgm:prSet presAssocID="{E7BBD678-204C-43AC-9388-8AA10CFA508D}" presName="parTx" presStyleLbl="revTx" presStyleIdx="3" presStyleCnt="5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810A7D12-96DC-435E-B532-AD71917005D0}" type="pres">
      <dgm:prSet presAssocID="{FE64A01C-114E-449C-97A1-49E7B94D3947}" presName="sibTrans" presStyleCnt="0"/>
      <dgm:spPr/>
    </dgm:pt>
    <dgm:pt modelId="{2707C579-A2B7-4A69-B86D-9A4E37331962}" type="pres">
      <dgm:prSet presAssocID="{93DD6CBF-C500-402B-819D-BAC36278D5B9}" presName="compNode" presStyleCnt="0"/>
      <dgm:spPr/>
    </dgm:pt>
    <dgm:pt modelId="{4D685A6C-8DEB-4EBB-B5E5-C96661B7DD17}" type="pres">
      <dgm:prSet presAssocID="{93DD6CBF-C500-402B-819D-BAC36278D5B9}" presName="bgRect" presStyleLbl="bgShp" presStyleIdx="4" presStyleCnt="5"/>
      <dgm:spPr/>
    </dgm:pt>
    <dgm:pt modelId="{2018B66B-4AC8-4E70-B10F-132793793466}" type="pres">
      <dgm:prSet presAssocID="{93DD6CBF-C500-402B-819D-BAC36278D5B9}" presName="iconRect" presStyleLbl="node1" presStyleIdx="4" presStyleCnt="5"/>
      <dgm:spPr>
        <a:blipFill>
          <a:blip xmlns:r="http://schemas.openxmlformats.org/officeDocument/2006/relationships" r:embed="rId9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a:blipFill>
        <a:ln>
          <a:noFill/>
        </a:ln>
      </dgm:spPr>
      <dgm:t>
        <a:bodyPr/>
        <a:lstStyle/>
        <a:p>
          <a:endParaRPr lang="en-US"/>
        </a:p>
      </dgm:t>
      <dgm:extLst>
        <a:ext uri="{E40237B7-FDA0-4F09-8148-C483321AD2D9}">
          <dgm14:cNvPr xmlns="" xmlns:dgm14="http://schemas.microsoft.com/office/drawing/2010/diagram" id="0" name="" descr="Baseball Hat"/>
        </a:ext>
      </dgm:extLst>
    </dgm:pt>
    <dgm:pt modelId="{2F6936A7-DEDC-4BBF-B464-05C91E07BA5B}" type="pres">
      <dgm:prSet presAssocID="{93DD6CBF-C500-402B-819D-BAC36278D5B9}" presName="spaceRect" presStyleCnt="0"/>
      <dgm:spPr/>
    </dgm:pt>
    <dgm:pt modelId="{61CC401E-0032-44D7-A137-6747A41F66B2}" type="pres">
      <dgm:prSet presAssocID="{93DD6CBF-C500-402B-819D-BAC36278D5B9}" presName="parTx" presStyleLbl="revTx" presStyleIdx="4" presStyleCnt="5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</dgm:ptLst>
  <dgm:cxnLst>
    <dgm:cxn modelId="{B5B65FB6-B0B2-4318-A12C-8C2CD055519E}" srcId="{18218899-E1AE-4B8D-9DF5-50BA1B627CE5}" destId="{15666D43-5C9B-41F0-90D0-1DCEB401EE1B}" srcOrd="1" destOrd="0" parTransId="{A7AF43E9-A095-442E-8852-F338CCBEA104}" sibTransId="{66816346-A82C-4406-ABC5-6DAC5DC2C36B}"/>
    <dgm:cxn modelId="{15B60482-4CFC-4895-A293-AE21A5404D64}" srcId="{18218899-E1AE-4B8D-9DF5-50BA1B627CE5}" destId="{E7BBD678-204C-43AC-9388-8AA10CFA508D}" srcOrd="3" destOrd="0" parTransId="{EBB16E01-DE19-4BE9-85D4-8A4AE70CFBDD}" sibTransId="{FE64A01C-114E-449C-97A1-49E7B94D3947}"/>
    <dgm:cxn modelId="{4A931523-11FF-4425-885F-E9B3BBF9B033}" type="presOf" srcId="{E7BBD678-204C-43AC-9388-8AA10CFA508D}" destId="{109A502C-204A-4887-9802-FEA3330720A5}" srcOrd="0" destOrd="0" presId="urn:microsoft.com/office/officeart/2018/2/layout/IconVerticalSolidList"/>
    <dgm:cxn modelId="{473337FB-C85C-4D4E-AD51-47F33DBD950D}" type="presOf" srcId="{93DD6CBF-C500-402B-819D-BAC36278D5B9}" destId="{61CC401E-0032-44D7-A137-6747A41F66B2}" srcOrd="0" destOrd="0" presId="urn:microsoft.com/office/officeart/2018/2/layout/IconVerticalSolidList"/>
    <dgm:cxn modelId="{8E4B222E-9BC7-47D8-B9EC-87C7657FC847}" srcId="{18218899-E1AE-4B8D-9DF5-50BA1B627CE5}" destId="{93DD6CBF-C500-402B-819D-BAC36278D5B9}" srcOrd="4" destOrd="0" parTransId="{B70BE9C5-3F6B-4923-B0E3-C0074787A7A3}" sibTransId="{CDB969F4-E4C9-4C22-B16D-42FC316D2080}"/>
    <dgm:cxn modelId="{21D9DA65-BF3E-47EA-A579-67B724ABB876}" srcId="{18218899-E1AE-4B8D-9DF5-50BA1B627CE5}" destId="{B0B83069-EC0C-4F79-93E7-62DA12345B68}" srcOrd="2" destOrd="0" parTransId="{D90F4FE3-6BF3-4105-806D-E8D55117C177}" sibTransId="{4DFD5DDA-FDE0-4613-B68A-8D249550642D}"/>
    <dgm:cxn modelId="{5354DFA9-FEC8-496F-8DCA-7DBBD6C33C8E}" type="presOf" srcId="{15666D43-5C9B-41F0-90D0-1DCEB401EE1B}" destId="{872B64C4-B236-4992-8134-64DF78D047FB}" srcOrd="0" destOrd="0" presId="urn:microsoft.com/office/officeart/2018/2/layout/IconVerticalSolidList"/>
    <dgm:cxn modelId="{B97A8117-07B1-4F6B-A276-EDB73B19B6D8}" type="presOf" srcId="{B0B83069-EC0C-4F79-93E7-62DA12345B68}" destId="{E543CFF3-6D31-4BE4-B06F-E0356E7FA3EB}" srcOrd="0" destOrd="0" presId="urn:microsoft.com/office/officeart/2018/2/layout/IconVerticalSolidList"/>
    <dgm:cxn modelId="{041E76B0-17D5-40D7-9381-70713C8B3786}" type="presOf" srcId="{50F79085-C8F2-4041-A781-B1B2C6C8D96E}" destId="{AD244D83-BAD5-4F8D-BF88-163F42597BBE}" srcOrd="0" destOrd="0" presId="urn:microsoft.com/office/officeart/2018/2/layout/IconVerticalSolidList"/>
    <dgm:cxn modelId="{88148C4F-B3BF-4F4E-8F3B-15A8E0F45C32}" srcId="{18218899-E1AE-4B8D-9DF5-50BA1B627CE5}" destId="{50F79085-C8F2-4041-A781-B1B2C6C8D96E}" srcOrd="0" destOrd="0" parTransId="{B52B8461-C87B-4D3E-A1F1-27EF3E007AD3}" sibTransId="{19BB5219-9E06-4853-AABC-114FD8098BE2}"/>
    <dgm:cxn modelId="{C94656EE-12B6-47C6-9E0B-3F6A3E7F795F}" type="presOf" srcId="{18218899-E1AE-4B8D-9DF5-50BA1B627CE5}" destId="{7A6A4797-6A83-4EF4-B816-D141638C2AF7}" srcOrd="0" destOrd="0" presId="urn:microsoft.com/office/officeart/2018/2/layout/IconVerticalSolidList"/>
    <dgm:cxn modelId="{5458AF65-BBF2-4033-8132-09AF6F84C768}" type="presParOf" srcId="{7A6A4797-6A83-4EF4-B816-D141638C2AF7}" destId="{24A22538-E382-4E46-A40C-AAE6F1871993}" srcOrd="0" destOrd="0" presId="urn:microsoft.com/office/officeart/2018/2/layout/IconVerticalSolidList"/>
    <dgm:cxn modelId="{C735CF10-957D-4A4D-90EA-9D853BEC88E7}" type="presParOf" srcId="{24A22538-E382-4E46-A40C-AAE6F1871993}" destId="{DDA9015B-6F79-42A9-94AB-67D08EE7A933}" srcOrd="0" destOrd="0" presId="urn:microsoft.com/office/officeart/2018/2/layout/IconVerticalSolidList"/>
    <dgm:cxn modelId="{F7CFD405-21FD-49A0-ACA0-8924DB1DCF7F}" type="presParOf" srcId="{24A22538-E382-4E46-A40C-AAE6F1871993}" destId="{30983ECB-BE10-4240-802D-1CFBDDE47D61}" srcOrd="1" destOrd="0" presId="urn:microsoft.com/office/officeart/2018/2/layout/IconVerticalSolidList"/>
    <dgm:cxn modelId="{36F13288-FDD8-4D3C-84C4-2CD26FCE31E7}" type="presParOf" srcId="{24A22538-E382-4E46-A40C-AAE6F1871993}" destId="{E010A654-3D2B-4586-A47B-F55ECD388826}" srcOrd="2" destOrd="0" presId="urn:microsoft.com/office/officeart/2018/2/layout/IconVerticalSolidList"/>
    <dgm:cxn modelId="{33753D3F-E3BB-4388-AF1E-897B36EF92A1}" type="presParOf" srcId="{24A22538-E382-4E46-A40C-AAE6F1871993}" destId="{AD244D83-BAD5-4F8D-BF88-163F42597BBE}" srcOrd="3" destOrd="0" presId="urn:microsoft.com/office/officeart/2018/2/layout/IconVerticalSolidList"/>
    <dgm:cxn modelId="{E8E4FC26-5943-498C-AEA7-2E428B30DF61}" type="presParOf" srcId="{7A6A4797-6A83-4EF4-B816-D141638C2AF7}" destId="{BCE75CDE-D4C9-45CF-BAED-A1C1971BCC5A}" srcOrd="1" destOrd="0" presId="urn:microsoft.com/office/officeart/2018/2/layout/IconVerticalSolidList"/>
    <dgm:cxn modelId="{C6CCC44D-B96B-458B-9FEF-29263325AE02}" type="presParOf" srcId="{7A6A4797-6A83-4EF4-B816-D141638C2AF7}" destId="{D98008BC-3E57-440F-9C9E-8F398F3171F7}" srcOrd="2" destOrd="0" presId="urn:microsoft.com/office/officeart/2018/2/layout/IconVerticalSolidList"/>
    <dgm:cxn modelId="{D28BF59D-FA09-4BAD-8B1A-BD3CAEDDF653}" type="presParOf" srcId="{D98008BC-3E57-440F-9C9E-8F398F3171F7}" destId="{4F65E351-63A7-4667-A957-E4AD8B44F1A1}" srcOrd="0" destOrd="0" presId="urn:microsoft.com/office/officeart/2018/2/layout/IconVerticalSolidList"/>
    <dgm:cxn modelId="{55F3C066-567A-4B71-A668-EBF6A7E4D18B}" type="presParOf" srcId="{D98008BC-3E57-440F-9C9E-8F398F3171F7}" destId="{CFC6A56E-E6B3-4510-81AA-6A7079BD3836}" srcOrd="1" destOrd="0" presId="urn:microsoft.com/office/officeart/2018/2/layout/IconVerticalSolidList"/>
    <dgm:cxn modelId="{7AFE9895-55FD-406D-BD5E-E55B85E54AAB}" type="presParOf" srcId="{D98008BC-3E57-440F-9C9E-8F398F3171F7}" destId="{66D9DF83-9BF9-43F9-B470-25605BB3196D}" srcOrd="2" destOrd="0" presId="urn:microsoft.com/office/officeart/2018/2/layout/IconVerticalSolidList"/>
    <dgm:cxn modelId="{5709C1C8-7FA5-4537-ACCB-29CA326ED67D}" type="presParOf" srcId="{D98008BC-3E57-440F-9C9E-8F398F3171F7}" destId="{872B64C4-B236-4992-8134-64DF78D047FB}" srcOrd="3" destOrd="0" presId="urn:microsoft.com/office/officeart/2018/2/layout/IconVerticalSolidList"/>
    <dgm:cxn modelId="{DD0E3440-0E7D-47AD-BB05-DB75DA19E59B}" type="presParOf" srcId="{7A6A4797-6A83-4EF4-B816-D141638C2AF7}" destId="{1E681E5D-A1EF-4A7C-BDFD-64D46E6ECBC9}" srcOrd="3" destOrd="0" presId="urn:microsoft.com/office/officeart/2018/2/layout/IconVerticalSolidList"/>
    <dgm:cxn modelId="{17D5DC18-D547-42CF-B04D-BA32664D384D}" type="presParOf" srcId="{7A6A4797-6A83-4EF4-B816-D141638C2AF7}" destId="{BA4410CA-B6D8-4756-AFFB-2F6F9E9B3226}" srcOrd="4" destOrd="0" presId="urn:microsoft.com/office/officeart/2018/2/layout/IconVerticalSolidList"/>
    <dgm:cxn modelId="{58DCBBE2-55C7-4052-B5CE-00205303C0E8}" type="presParOf" srcId="{BA4410CA-B6D8-4756-AFFB-2F6F9E9B3226}" destId="{7AB0268F-75F9-4AE8-BF14-ED4D5052B2F0}" srcOrd="0" destOrd="0" presId="urn:microsoft.com/office/officeart/2018/2/layout/IconVerticalSolidList"/>
    <dgm:cxn modelId="{2F7E4B82-F98A-4E71-A106-F532395BCB3B}" type="presParOf" srcId="{BA4410CA-B6D8-4756-AFFB-2F6F9E9B3226}" destId="{A6343AAF-6B01-4F6B-9287-5043219AFAC2}" srcOrd="1" destOrd="0" presId="urn:microsoft.com/office/officeart/2018/2/layout/IconVerticalSolidList"/>
    <dgm:cxn modelId="{BCE38DFB-60DB-46F2-8223-404D6B56B547}" type="presParOf" srcId="{BA4410CA-B6D8-4756-AFFB-2F6F9E9B3226}" destId="{A4309E37-09ED-494E-A16D-875C40AF4E5C}" srcOrd="2" destOrd="0" presId="urn:microsoft.com/office/officeart/2018/2/layout/IconVerticalSolidList"/>
    <dgm:cxn modelId="{1602995F-76F6-4065-9191-B4A683DE221A}" type="presParOf" srcId="{BA4410CA-B6D8-4756-AFFB-2F6F9E9B3226}" destId="{E543CFF3-6D31-4BE4-B06F-E0356E7FA3EB}" srcOrd="3" destOrd="0" presId="urn:microsoft.com/office/officeart/2018/2/layout/IconVerticalSolidList"/>
    <dgm:cxn modelId="{9139BB16-D9F9-44D2-81F6-CA0FE9F7466A}" type="presParOf" srcId="{7A6A4797-6A83-4EF4-B816-D141638C2AF7}" destId="{5B5CC97A-3292-4BB5-B97E-110C6647EC29}" srcOrd="5" destOrd="0" presId="urn:microsoft.com/office/officeart/2018/2/layout/IconVerticalSolidList"/>
    <dgm:cxn modelId="{FBDA4205-39DE-44EC-9C6E-32C326A3F377}" type="presParOf" srcId="{7A6A4797-6A83-4EF4-B816-D141638C2AF7}" destId="{8A4C691E-63CE-4FD8-9FBB-44CA23EDB8E2}" srcOrd="6" destOrd="0" presId="urn:microsoft.com/office/officeart/2018/2/layout/IconVerticalSolidList"/>
    <dgm:cxn modelId="{C71E96AE-622A-4C41-A228-8AEBEABBB9C0}" type="presParOf" srcId="{8A4C691E-63CE-4FD8-9FBB-44CA23EDB8E2}" destId="{067BA1FA-41DE-41A7-9922-52919C12619D}" srcOrd="0" destOrd="0" presId="urn:microsoft.com/office/officeart/2018/2/layout/IconVerticalSolidList"/>
    <dgm:cxn modelId="{6E2FE0D6-9DB6-4EA8-B210-095876B7E6B8}" type="presParOf" srcId="{8A4C691E-63CE-4FD8-9FBB-44CA23EDB8E2}" destId="{9ADE97F1-C4E0-4583-88FC-FC81F6AEC05B}" srcOrd="1" destOrd="0" presId="urn:microsoft.com/office/officeart/2018/2/layout/IconVerticalSolidList"/>
    <dgm:cxn modelId="{32B66741-81AC-4866-BFA8-EEB4B68147D7}" type="presParOf" srcId="{8A4C691E-63CE-4FD8-9FBB-44CA23EDB8E2}" destId="{8FA3E0C0-3E16-4B8F-9AF9-25DAE1754EF4}" srcOrd="2" destOrd="0" presId="urn:microsoft.com/office/officeart/2018/2/layout/IconVerticalSolidList"/>
    <dgm:cxn modelId="{4C05E955-2B3E-49F7-BC50-4CA6D7CD3E5A}" type="presParOf" srcId="{8A4C691E-63CE-4FD8-9FBB-44CA23EDB8E2}" destId="{109A502C-204A-4887-9802-FEA3330720A5}" srcOrd="3" destOrd="0" presId="urn:microsoft.com/office/officeart/2018/2/layout/IconVerticalSolidList"/>
    <dgm:cxn modelId="{19070C7F-1409-473E-A9BF-B7ACE29D4AF6}" type="presParOf" srcId="{7A6A4797-6A83-4EF4-B816-D141638C2AF7}" destId="{810A7D12-96DC-435E-B532-AD71917005D0}" srcOrd="7" destOrd="0" presId="urn:microsoft.com/office/officeart/2018/2/layout/IconVerticalSolidList"/>
    <dgm:cxn modelId="{20AF553B-D134-4C05-ADF3-A4D2DBC8BC1E}" type="presParOf" srcId="{7A6A4797-6A83-4EF4-B816-D141638C2AF7}" destId="{2707C579-A2B7-4A69-B86D-9A4E37331962}" srcOrd="8" destOrd="0" presId="urn:microsoft.com/office/officeart/2018/2/layout/IconVerticalSolidList"/>
    <dgm:cxn modelId="{A46A5D2E-B3D4-42DE-9F7D-C181CE61016D}" type="presParOf" srcId="{2707C579-A2B7-4A69-B86D-9A4E37331962}" destId="{4D685A6C-8DEB-4EBB-B5E5-C96661B7DD17}" srcOrd="0" destOrd="0" presId="urn:microsoft.com/office/officeart/2018/2/layout/IconVerticalSolidList"/>
    <dgm:cxn modelId="{21BBC3C1-EA08-40A4-A866-02D5E3151283}" type="presParOf" srcId="{2707C579-A2B7-4A69-B86D-9A4E37331962}" destId="{2018B66B-4AC8-4E70-B10F-132793793466}" srcOrd="1" destOrd="0" presId="urn:microsoft.com/office/officeart/2018/2/layout/IconVerticalSolidList"/>
    <dgm:cxn modelId="{66C447AD-D5FC-4FEE-B2AB-AE46AC0F9EE8}" type="presParOf" srcId="{2707C579-A2B7-4A69-B86D-9A4E37331962}" destId="{2F6936A7-DEDC-4BBF-B464-05C91E07BA5B}" srcOrd="2" destOrd="0" presId="urn:microsoft.com/office/officeart/2018/2/layout/IconVerticalSolidList"/>
    <dgm:cxn modelId="{7A9F715A-446D-4E5A-B421-714713A5CB60}" type="presParOf" srcId="{2707C579-A2B7-4A69-B86D-9A4E37331962}" destId="{61CC401E-0032-44D7-A137-6747A41F66B2}" srcOrd="3" destOrd="0" presId="urn:microsoft.com/office/officeart/2018/2/layout/IconVerticalSolidList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3569089-4577-442E-8C0C-0B0466978995}" type="doc">
      <dgm:prSet loTypeId="urn:microsoft.com/office/officeart/2005/8/layout/matrix3" loCatId="matrix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7D7312CE-7FC6-4BC6-8D2C-C8A8C194E126}">
      <dgm:prSet/>
      <dgm:spPr/>
      <dgm:t>
        <a:bodyPr/>
        <a:lstStyle/>
        <a:p>
          <a:r>
            <a:rPr lang="en-US"/>
            <a:t>Created a 2-minute video ad, uploaded to YouTube (Park et al., 2021).</a:t>
          </a:r>
        </a:p>
      </dgm:t>
    </dgm:pt>
    <dgm:pt modelId="{185A4DD6-3812-4CFF-A7E7-0B29914496F2}" type="parTrans" cxnId="{EE73D929-E615-4168-9B52-85C7164AD18A}">
      <dgm:prSet/>
      <dgm:spPr/>
      <dgm:t>
        <a:bodyPr/>
        <a:lstStyle/>
        <a:p>
          <a:endParaRPr lang="en-US"/>
        </a:p>
      </dgm:t>
    </dgm:pt>
    <dgm:pt modelId="{88EA0E29-759C-4CDD-9F24-82541160C1D2}" type="sibTrans" cxnId="{EE73D929-E615-4168-9B52-85C7164AD18A}">
      <dgm:prSet/>
      <dgm:spPr/>
      <dgm:t>
        <a:bodyPr/>
        <a:lstStyle/>
        <a:p>
          <a:endParaRPr lang="en-US"/>
        </a:p>
      </dgm:t>
    </dgm:pt>
    <dgm:pt modelId="{4651439A-64D2-429E-8B2C-F475334DDEFE}">
      <dgm:prSet/>
      <dgm:spPr/>
      <dgm:t>
        <a:bodyPr/>
        <a:lstStyle/>
        <a:p>
          <a:r>
            <a:rPr lang="en-US"/>
            <a:t>Content: Shows gel nail service, £25 price (Q7: 80.8%), friendly atmosphere (Q9: 52%).</a:t>
          </a:r>
        </a:p>
      </dgm:t>
    </dgm:pt>
    <dgm:pt modelId="{C2EF8D8D-FAA9-42A9-AF2E-C9F3F8162450}" type="parTrans" cxnId="{D35F0EBD-1536-4DB2-AA3D-1B6A5E8969C5}">
      <dgm:prSet/>
      <dgm:spPr/>
      <dgm:t>
        <a:bodyPr/>
        <a:lstStyle/>
        <a:p>
          <a:endParaRPr lang="en-US"/>
        </a:p>
      </dgm:t>
    </dgm:pt>
    <dgm:pt modelId="{D342FAA2-BF03-4629-811A-DF9498DEAEB9}" type="sibTrans" cxnId="{D35F0EBD-1536-4DB2-AA3D-1B6A5E8969C5}">
      <dgm:prSet/>
      <dgm:spPr/>
      <dgm:t>
        <a:bodyPr/>
        <a:lstStyle/>
        <a:p>
          <a:endParaRPr lang="en-US"/>
        </a:p>
      </dgm:t>
    </dgm:pt>
    <dgm:pt modelId="{4C343704-2BB1-4E7C-B7E8-CB5B32338D51}">
      <dgm:prSet/>
      <dgm:spPr/>
      <dgm:t>
        <a:bodyPr/>
        <a:lstStyle/>
        <a:p>
          <a:r>
            <a:rPr lang="en-US"/>
            <a:t>Starts with my introduction, followed by salon visuals.</a:t>
          </a:r>
        </a:p>
      </dgm:t>
    </dgm:pt>
    <dgm:pt modelId="{530F63DA-E02F-4A14-9339-B4436C5A6AE2}" type="parTrans" cxnId="{30E5B533-EDE2-478C-A032-E7069A374936}">
      <dgm:prSet/>
      <dgm:spPr/>
      <dgm:t>
        <a:bodyPr/>
        <a:lstStyle/>
        <a:p>
          <a:endParaRPr lang="en-US"/>
        </a:p>
      </dgm:t>
    </dgm:pt>
    <dgm:pt modelId="{A698589F-3D50-4580-8E2B-6D3225CE60C5}" type="sibTrans" cxnId="{30E5B533-EDE2-478C-A032-E7069A374936}">
      <dgm:prSet/>
      <dgm:spPr/>
      <dgm:t>
        <a:bodyPr/>
        <a:lstStyle/>
        <a:p>
          <a:endParaRPr lang="en-US"/>
        </a:p>
      </dgm:t>
    </dgm:pt>
    <dgm:pt modelId="{05F9FF08-5FBF-4829-A87E-7C3E4B7C7D30}">
      <dgm:prSet/>
      <dgm:spPr/>
      <dgm:t>
        <a:bodyPr/>
        <a:lstStyle/>
        <a:p>
          <a:r>
            <a:rPr lang="en-US"/>
            <a:t>Brand Message: “Affordable Beauty with a Personal Touch.”</a:t>
          </a:r>
        </a:p>
      </dgm:t>
    </dgm:pt>
    <dgm:pt modelId="{9B35F93F-BFB6-4E1B-849C-F8A6D54CA659}" type="parTrans" cxnId="{5BD374B4-8278-4389-8811-66FED17383E0}">
      <dgm:prSet/>
      <dgm:spPr/>
      <dgm:t>
        <a:bodyPr/>
        <a:lstStyle/>
        <a:p>
          <a:endParaRPr lang="en-US"/>
        </a:p>
      </dgm:t>
    </dgm:pt>
    <dgm:pt modelId="{9995BBA2-F5D8-4E54-B2BD-3E57FE5A2870}" type="sibTrans" cxnId="{5BD374B4-8278-4389-8811-66FED17383E0}">
      <dgm:prSet/>
      <dgm:spPr/>
      <dgm:t>
        <a:bodyPr/>
        <a:lstStyle/>
        <a:p>
          <a:endParaRPr lang="en-US"/>
        </a:p>
      </dgm:t>
    </dgm:pt>
    <dgm:pt modelId="{8B498703-B6D9-4600-B212-D0130AACFA34}" type="pres">
      <dgm:prSet presAssocID="{33569089-4577-442E-8C0C-0B0466978995}" presName="matrix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F637905-2BE8-4147-AC9B-FF007A5B3CDD}" type="pres">
      <dgm:prSet presAssocID="{33569089-4577-442E-8C0C-0B0466978995}" presName="diamond" presStyleLbl="bgShp" presStyleIdx="0" presStyleCnt="1"/>
      <dgm:spPr/>
    </dgm:pt>
    <dgm:pt modelId="{C1AA1F14-D6EA-49E7-A7F7-B2349EADC899}" type="pres">
      <dgm:prSet presAssocID="{33569089-4577-442E-8C0C-0B0466978995}" presName="quad1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59EBF3-CB56-4CF6-A541-C7BF9B8658B3}" type="pres">
      <dgm:prSet presAssocID="{33569089-4577-442E-8C0C-0B0466978995}" presName="quad2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38085DB-A454-4337-BDC5-2C079888FFE7}" type="pres">
      <dgm:prSet presAssocID="{33569089-4577-442E-8C0C-0B0466978995}" presName="quad3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68C6079-701B-4B1D-B784-C9AFC2D12D50}" type="pres">
      <dgm:prSet presAssocID="{33569089-4577-442E-8C0C-0B0466978995}" presName="quad4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91DCFE7-A003-4DBD-8FF3-DEF0B86298D5}" type="presOf" srcId="{7D7312CE-7FC6-4BC6-8D2C-C8A8C194E126}" destId="{C1AA1F14-D6EA-49E7-A7F7-B2349EADC899}" srcOrd="0" destOrd="0" presId="urn:microsoft.com/office/officeart/2005/8/layout/matrix3"/>
    <dgm:cxn modelId="{9E08816D-0748-4A98-98A9-A9B8D5F3E050}" type="presOf" srcId="{33569089-4577-442E-8C0C-0B0466978995}" destId="{8B498703-B6D9-4600-B212-D0130AACFA34}" srcOrd="0" destOrd="0" presId="urn:microsoft.com/office/officeart/2005/8/layout/matrix3"/>
    <dgm:cxn modelId="{91DD4C83-60DB-422E-B768-227B1EC161F3}" type="presOf" srcId="{4651439A-64D2-429E-8B2C-F475334DDEFE}" destId="{4859EBF3-CB56-4CF6-A541-C7BF9B8658B3}" srcOrd="0" destOrd="0" presId="urn:microsoft.com/office/officeart/2005/8/layout/matrix3"/>
    <dgm:cxn modelId="{87A51791-5021-4B8F-A591-493B95167713}" type="presOf" srcId="{4C343704-2BB1-4E7C-B7E8-CB5B32338D51}" destId="{F38085DB-A454-4337-BDC5-2C079888FFE7}" srcOrd="0" destOrd="0" presId="urn:microsoft.com/office/officeart/2005/8/layout/matrix3"/>
    <dgm:cxn modelId="{8D2CF4F8-FCA3-4F56-A769-8AB38D55C5DF}" type="presOf" srcId="{05F9FF08-5FBF-4829-A87E-7C3E4B7C7D30}" destId="{168C6079-701B-4B1D-B784-C9AFC2D12D50}" srcOrd="0" destOrd="0" presId="urn:microsoft.com/office/officeart/2005/8/layout/matrix3"/>
    <dgm:cxn modelId="{5BD374B4-8278-4389-8811-66FED17383E0}" srcId="{33569089-4577-442E-8C0C-0B0466978995}" destId="{05F9FF08-5FBF-4829-A87E-7C3E4B7C7D30}" srcOrd="3" destOrd="0" parTransId="{9B35F93F-BFB6-4E1B-849C-F8A6D54CA659}" sibTransId="{9995BBA2-F5D8-4E54-B2BD-3E57FE5A2870}"/>
    <dgm:cxn modelId="{EE73D929-E615-4168-9B52-85C7164AD18A}" srcId="{33569089-4577-442E-8C0C-0B0466978995}" destId="{7D7312CE-7FC6-4BC6-8D2C-C8A8C194E126}" srcOrd="0" destOrd="0" parTransId="{185A4DD6-3812-4CFF-A7E7-0B29914496F2}" sibTransId="{88EA0E29-759C-4CDD-9F24-82541160C1D2}"/>
    <dgm:cxn modelId="{30E5B533-EDE2-478C-A032-E7069A374936}" srcId="{33569089-4577-442E-8C0C-0B0466978995}" destId="{4C343704-2BB1-4E7C-B7E8-CB5B32338D51}" srcOrd="2" destOrd="0" parTransId="{530F63DA-E02F-4A14-9339-B4436C5A6AE2}" sibTransId="{A698589F-3D50-4580-8E2B-6D3225CE60C5}"/>
    <dgm:cxn modelId="{D35F0EBD-1536-4DB2-AA3D-1B6A5E8969C5}" srcId="{33569089-4577-442E-8C0C-0B0466978995}" destId="{4651439A-64D2-429E-8B2C-F475334DDEFE}" srcOrd="1" destOrd="0" parTransId="{C2EF8D8D-FAA9-42A9-AF2E-C9F3F8162450}" sibTransId="{D342FAA2-BF03-4629-811A-DF9498DEAEB9}"/>
    <dgm:cxn modelId="{5C42188E-A929-4804-9C59-6C8A0E93DFA4}" type="presParOf" srcId="{8B498703-B6D9-4600-B212-D0130AACFA34}" destId="{6F637905-2BE8-4147-AC9B-FF007A5B3CDD}" srcOrd="0" destOrd="0" presId="urn:microsoft.com/office/officeart/2005/8/layout/matrix3"/>
    <dgm:cxn modelId="{4A4ABBA0-E561-48E9-A0AA-4E568E5FB8F5}" type="presParOf" srcId="{8B498703-B6D9-4600-B212-D0130AACFA34}" destId="{C1AA1F14-D6EA-49E7-A7F7-B2349EADC899}" srcOrd="1" destOrd="0" presId="urn:microsoft.com/office/officeart/2005/8/layout/matrix3"/>
    <dgm:cxn modelId="{8EAF3F09-ED71-43A9-BE50-A9C9296AA4F6}" type="presParOf" srcId="{8B498703-B6D9-4600-B212-D0130AACFA34}" destId="{4859EBF3-CB56-4CF6-A541-C7BF9B8658B3}" srcOrd="2" destOrd="0" presId="urn:microsoft.com/office/officeart/2005/8/layout/matrix3"/>
    <dgm:cxn modelId="{C2B3F7E2-7AF9-48F1-BDBF-D8DED39D8C07}" type="presParOf" srcId="{8B498703-B6D9-4600-B212-D0130AACFA34}" destId="{F38085DB-A454-4337-BDC5-2C079888FFE7}" srcOrd="3" destOrd="0" presId="urn:microsoft.com/office/officeart/2005/8/layout/matrix3"/>
    <dgm:cxn modelId="{A680058B-70BC-4E0B-A176-5E447E4B491C}" type="presParOf" srcId="{8B498703-B6D9-4600-B212-D0130AACFA34}" destId="{168C6079-701B-4B1D-B784-C9AFC2D12D50}" srcOrd="4" destOrd="0" presId="urn:microsoft.com/office/officeart/2005/8/layout/matrix3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8191B6A-C3C2-4A05-8480-62D702B362BA}" type="doc">
      <dgm:prSet loTypeId="urn:microsoft.com/office/officeart/2018/2/layout/IconCircleList" loCatId="icon" qsTypeId="urn:microsoft.com/office/officeart/2005/8/quickstyle/simple1" qsCatId="simple" csTypeId="urn:microsoft.com/office/officeart/2018/5/colors/Iconchunking_coloredtext_colorful1" csCatId="colorful" phldr="1"/>
      <dgm:spPr/>
      <dgm:t>
        <a:bodyPr/>
        <a:lstStyle/>
        <a:p>
          <a:endParaRPr lang="en-US"/>
        </a:p>
      </dgm:t>
    </dgm:pt>
    <dgm:pt modelId="{D113386D-334F-4929-87DF-B00EECC529F1}">
      <dgm:prSet/>
      <dgm:spPr/>
      <dgm:t>
        <a:bodyPr/>
        <a:lstStyle/>
        <a:p>
          <a:r>
            <a:rPr lang="en-US"/>
            <a:t>Learned: Importance of market research in business strategy (Soltanifar et al., 2021).</a:t>
          </a:r>
        </a:p>
      </dgm:t>
    </dgm:pt>
    <dgm:pt modelId="{85DAC10E-EA90-45E6-9B80-4CDA0BB6D430}" type="parTrans" cxnId="{57FE4DC9-91E9-4D81-81C4-A4E124862FB8}">
      <dgm:prSet/>
      <dgm:spPr/>
      <dgm:t>
        <a:bodyPr/>
        <a:lstStyle/>
        <a:p>
          <a:endParaRPr lang="en-US"/>
        </a:p>
      </dgm:t>
    </dgm:pt>
    <dgm:pt modelId="{1E1A5135-C916-46EC-8AC3-5E31600FB5CC}" type="sibTrans" cxnId="{57FE4DC9-91E9-4D81-81C4-A4E124862FB8}">
      <dgm:prSet/>
      <dgm:spPr/>
      <dgm:t>
        <a:bodyPr/>
        <a:lstStyle/>
        <a:p>
          <a:endParaRPr lang="en-US"/>
        </a:p>
      </dgm:t>
    </dgm:pt>
    <dgm:pt modelId="{D5BC4C3C-8C64-487B-989E-4D614A16C5CA}">
      <dgm:prSet/>
      <dgm:spPr/>
      <dgm:t>
        <a:bodyPr/>
        <a:lstStyle/>
        <a:p>
          <a:r>
            <a:rPr lang="en-US"/>
            <a:t>New Skills: Google Forms, Weebly, CANVA, video editing, SEO, audience segmentation.</a:t>
          </a:r>
        </a:p>
      </dgm:t>
    </dgm:pt>
    <dgm:pt modelId="{2FB85403-D365-4AFA-A825-27713AD394D4}" type="parTrans" cxnId="{C8489F3D-8D17-47E9-BB98-CF874CBC276C}">
      <dgm:prSet/>
      <dgm:spPr/>
      <dgm:t>
        <a:bodyPr/>
        <a:lstStyle/>
        <a:p>
          <a:endParaRPr lang="en-US"/>
        </a:p>
      </dgm:t>
    </dgm:pt>
    <dgm:pt modelId="{5EC28054-37B1-4AAA-8146-B8DE950248FA}" type="sibTrans" cxnId="{C8489F3D-8D17-47E9-BB98-CF874CBC276C}">
      <dgm:prSet/>
      <dgm:spPr/>
      <dgm:t>
        <a:bodyPr/>
        <a:lstStyle/>
        <a:p>
          <a:endParaRPr lang="en-US"/>
        </a:p>
      </dgm:t>
    </dgm:pt>
    <dgm:pt modelId="{080E97EC-4E84-49D0-9B3D-F5972A2D2696}">
      <dgm:prSet/>
      <dgm:spPr/>
      <dgm:t>
        <a:bodyPr/>
        <a:lstStyle/>
        <a:p>
          <a:r>
            <a:rPr lang="en-US"/>
            <a:t>Improved: Digital literacy and confidence in applying research insights.</a:t>
          </a:r>
        </a:p>
      </dgm:t>
    </dgm:pt>
    <dgm:pt modelId="{90BE3399-68CA-42C7-B43E-9AD9B3230759}" type="parTrans" cxnId="{550A693D-F30C-43E5-AAFD-9824A742919D}">
      <dgm:prSet/>
      <dgm:spPr/>
      <dgm:t>
        <a:bodyPr/>
        <a:lstStyle/>
        <a:p>
          <a:endParaRPr lang="en-US"/>
        </a:p>
      </dgm:t>
    </dgm:pt>
    <dgm:pt modelId="{3229BF0A-4B63-4DE8-B980-FA5731BF0205}" type="sibTrans" cxnId="{550A693D-F30C-43E5-AAFD-9824A742919D}">
      <dgm:prSet/>
      <dgm:spPr/>
      <dgm:t>
        <a:bodyPr/>
        <a:lstStyle/>
        <a:p>
          <a:endParaRPr lang="en-US"/>
        </a:p>
      </dgm:t>
    </dgm:pt>
    <dgm:pt modelId="{6F8D1EC3-9825-4D7E-8052-6E56D98BFFE9}">
      <dgm:prSet/>
      <dgm:spPr/>
      <dgm:t>
        <a:bodyPr/>
        <a:lstStyle/>
        <a:p>
          <a:r>
            <a:rPr lang="en-US"/>
            <a:t>To Develop: Time management for balancing tasks.</a:t>
          </a:r>
        </a:p>
      </dgm:t>
    </dgm:pt>
    <dgm:pt modelId="{19E54B7C-3955-424E-A947-91DA1DCB2C5B}" type="parTrans" cxnId="{850777C3-4C0B-488A-B5DB-6D11F3669750}">
      <dgm:prSet/>
      <dgm:spPr/>
      <dgm:t>
        <a:bodyPr/>
        <a:lstStyle/>
        <a:p>
          <a:endParaRPr lang="en-US"/>
        </a:p>
      </dgm:t>
    </dgm:pt>
    <dgm:pt modelId="{0733CE8A-F99C-4251-9DF0-450FB00FB65E}" type="sibTrans" cxnId="{850777C3-4C0B-488A-B5DB-6D11F3669750}">
      <dgm:prSet/>
      <dgm:spPr/>
      <dgm:t>
        <a:bodyPr/>
        <a:lstStyle/>
        <a:p>
          <a:endParaRPr lang="en-US"/>
        </a:p>
      </dgm:t>
    </dgm:pt>
    <dgm:pt modelId="{251BB820-4A09-42E4-A2F9-398997E7FFA9}">
      <dgm:prSet/>
      <dgm:spPr/>
      <dgm:t>
        <a:bodyPr/>
        <a:lstStyle/>
        <a:p>
          <a:r>
            <a:rPr lang="en-US"/>
            <a:t>Impact: Equipped for future digital projects.</a:t>
          </a:r>
        </a:p>
      </dgm:t>
    </dgm:pt>
    <dgm:pt modelId="{6CE7B505-BBEB-4662-B2D6-23CA2AC3E4E0}" type="parTrans" cxnId="{960A2562-DB55-4902-B440-59BDE95B372F}">
      <dgm:prSet/>
      <dgm:spPr/>
      <dgm:t>
        <a:bodyPr/>
        <a:lstStyle/>
        <a:p>
          <a:endParaRPr lang="en-US"/>
        </a:p>
      </dgm:t>
    </dgm:pt>
    <dgm:pt modelId="{D3DC1DE8-AFDF-4960-BA9F-19FD44DCBEF2}" type="sibTrans" cxnId="{960A2562-DB55-4902-B440-59BDE95B372F}">
      <dgm:prSet/>
      <dgm:spPr/>
      <dgm:t>
        <a:bodyPr/>
        <a:lstStyle/>
        <a:p>
          <a:endParaRPr lang="en-US"/>
        </a:p>
      </dgm:t>
    </dgm:pt>
    <dgm:pt modelId="{607D4E38-1BAA-482A-8296-820BF0EA7A8B}" type="pres">
      <dgm:prSet presAssocID="{B8191B6A-C3C2-4A05-8480-62D702B362BA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334A875-AB94-46E6-BEFA-94FEF62B6F13}" type="pres">
      <dgm:prSet presAssocID="{B8191B6A-C3C2-4A05-8480-62D702B362BA}" presName="container" presStyleCnt="0">
        <dgm:presLayoutVars>
          <dgm:dir/>
          <dgm:resizeHandles val="exact"/>
        </dgm:presLayoutVars>
      </dgm:prSet>
      <dgm:spPr/>
    </dgm:pt>
    <dgm:pt modelId="{0101B32E-C822-4169-9A64-80AFE78473F1}" type="pres">
      <dgm:prSet presAssocID="{D113386D-334F-4929-87DF-B00EECC529F1}" presName="compNode" presStyleCnt="0"/>
      <dgm:spPr/>
    </dgm:pt>
    <dgm:pt modelId="{8C4AFABA-1228-4EAE-9292-10951F3717DC}" type="pres">
      <dgm:prSet presAssocID="{D113386D-334F-4929-87DF-B00EECC529F1}" presName="iconBgRect" presStyleLbl="bgShp" presStyleIdx="0" presStyleCnt="5"/>
      <dgm:spPr/>
    </dgm:pt>
    <dgm:pt modelId="{83414CAF-DB02-4C29-A6F3-898E21AFBB75}" type="pres">
      <dgm:prSet presAssocID="{D113386D-334F-4929-87DF-B00EECC529F1}" presName="iconRect" presStyleLbl="node1" presStyleIdx="0" presStyleCnt="5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  <a:ln>
          <a:noFill/>
        </a:ln>
      </dgm:spPr>
      <dgm:t>
        <a:bodyPr/>
        <a:lstStyle/>
        <a:p>
          <a:endParaRPr lang="en-US"/>
        </a:p>
      </dgm:t>
      <dgm:extLst>
        <a:ext uri="{E40237B7-FDA0-4F09-8148-C483321AD2D9}">
          <dgm14:cNvPr xmlns="" xmlns:dgm14="http://schemas.microsoft.com/office/drawing/2010/diagram" id="0" name="" descr="Brain"/>
        </a:ext>
      </dgm:extLst>
    </dgm:pt>
    <dgm:pt modelId="{D15B5138-5D03-47EC-B797-04DA91944870}" type="pres">
      <dgm:prSet presAssocID="{D113386D-334F-4929-87DF-B00EECC529F1}" presName="spaceRect" presStyleCnt="0"/>
      <dgm:spPr/>
    </dgm:pt>
    <dgm:pt modelId="{35591213-F0C9-4C3F-8AC9-E1FE9D265CDC}" type="pres">
      <dgm:prSet presAssocID="{D113386D-334F-4929-87DF-B00EECC529F1}" presName="textRect" presStyleLbl="revTx" presStyleIdx="0" presStyleCnt="5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3162F4DC-4590-40C7-973F-83A5BAC66C76}" type="pres">
      <dgm:prSet presAssocID="{1E1A5135-C916-46EC-8AC3-5E31600FB5CC}" presName="sibTrans" presStyleLbl="sibTrans2D1" presStyleIdx="0" presStyleCnt="0"/>
      <dgm:spPr/>
      <dgm:t>
        <a:bodyPr/>
        <a:lstStyle/>
        <a:p>
          <a:endParaRPr lang="en-US"/>
        </a:p>
      </dgm:t>
    </dgm:pt>
    <dgm:pt modelId="{EC0260DC-16A2-4D95-9D96-3CF8F572D78A}" type="pres">
      <dgm:prSet presAssocID="{D5BC4C3C-8C64-487B-989E-4D614A16C5CA}" presName="compNode" presStyleCnt="0"/>
      <dgm:spPr/>
    </dgm:pt>
    <dgm:pt modelId="{00CD3B47-9E9F-4EBB-8B31-286CC08BBB4B}" type="pres">
      <dgm:prSet presAssocID="{D5BC4C3C-8C64-487B-989E-4D614A16C5CA}" presName="iconBgRect" presStyleLbl="bgShp" presStyleIdx="1" presStyleCnt="5"/>
      <dgm:spPr/>
    </dgm:pt>
    <dgm:pt modelId="{7CE306B8-BCA3-4F12-8909-D16B4D76AAB7}" type="pres">
      <dgm:prSet presAssocID="{D5BC4C3C-8C64-487B-989E-4D614A16C5CA}" presName="iconRect" presStyleLbl="node1" presStyleIdx="1" presStyleCnt="5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  <a:ln>
          <a:noFill/>
        </a:ln>
      </dgm:spPr>
      <dgm:t>
        <a:bodyPr/>
        <a:lstStyle/>
        <a:p>
          <a:endParaRPr lang="en-US"/>
        </a:p>
      </dgm:t>
      <dgm:extLst>
        <a:ext uri="{E40237B7-FDA0-4F09-8148-C483321AD2D9}">
          <dgm14:cNvPr xmlns="" xmlns:dgm14="http://schemas.microsoft.com/office/drawing/2010/diagram" id="0" name="" descr="Target Audience"/>
        </a:ext>
      </dgm:extLst>
    </dgm:pt>
    <dgm:pt modelId="{1CC37870-47CE-4C5A-B6E0-E0E721A3208E}" type="pres">
      <dgm:prSet presAssocID="{D5BC4C3C-8C64-487B-989E-4D614A16C5CA}" presName="spaceRect" presStyleCnt="0"/>
      <dgm:spPr/>
    </dgm:pt>
    <dgm:pt modelId="{58DA7A6F-45FE-473A-981A-4A7B45653AA7}" type="pres">
      <dgm:prSet presAssocID="{D5BC4C3C-8C64-487B-989E-4D614A16C5CA}" presName="textRect" presStyleLbl="revTx" presStyleIdx="1" presStyleCnt="5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32B42912-DA3E-4096-BB89-32C1AA7EF32D}" type="pres">
      <dgm:prSet presAssocID="{5EC28054-37B1-4AAA-8146-B8DE950248FA}" presName="sibTrans" presStyleLbl="sibTrans2D1" presStyleIdx="0" presStyleCnt="0"/>
      <dgm:spPr/>
      <dgm:t>
        <a:bodyPr/>
        <a:lstStyle/>
        <a:p>
          <a:endParaRPr lang="en-US"/>
        </a:p>
      </dgm:t>
    </dgm:pt>
    <dgm:pt modelId="{E4BDCEFB-8873-493F-944C-070D9F4AA37D}" type="pres">
      <dgm:prSet presAssocID="{080E97EC-4E84-49D0-9B3D-F5972A2D2696}" presName="compNode" presStyleCnt="0"/>
      <dgm:spPr/>
    </dgm:pt>
    <dgm:pt modelId="{5D27E194-2FBE-4823-8495-D63048E0CBC4}" type="pres">
      <dgm:prSet presAssocID="{080E97EC-4E84-49D0-9B3D-F5972A2D2696}" presName="iconBgRect" presStyleLbl="bgShp" presStyleIdx="2" presStyleCnt="5"/>
      <dgm:spPr/>
    </dgm:pt>
    <dgm:pt modelId="{30BC018C-021C-4713-9797-01332F5A6846}" type="pres">
      <dgm:prSet presAssocID="{080E97EC-4E84-49D0-9B3D-F5972A2D2696}" presName="iconRect" presStyleLbl="node1" presStyleIdx="2" presStyleCnt="5"/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  <a:ln>
          <a:noFill/>
        </a:ln>
      </dgm:spPr>
      <dgm:t>
        <a:bodyPr/>
        <a:lstStyle/>
        <a:p>
          <a:endParaRPr lang="en-US"/>
        </a:p>
      </dgm:t>
      <dgm:extLst>
        <a:ext uri="{E40237B7-FDA0-4F09-8148-C483321AD2D9}">
          <dgm14:cNvPr xmlns="" xmlns:dgm14="http://schemas.microsoft.com/office/drawing/2010/diagram" id="0" name="" descr="Classroom"/>
        </a:ext>
      </dgm:extLst>
    </dgm:pt>
    <dgm:pt modelId="{2581F5AB-2BF6-415C-97A8-A86C76E7B265}" type="pres">
      <dgm:prSet presAssocID="{080E97EC-4E84-49D0-9B3D-F5972A2D2696}" presName="spaceRect" presStyleCnt="0"/>
      <dgm:spPr/>
    </dgm:pt>
    <dgm:pt modelId="{0182CA59-7300-4E91-8F5D-2AF8023689E4}" type="pres">
      <dgm:prSet presAssocID="{080E97EC-4E84-49D0-9B3D-F5972A2D2696}" presName="textRect" presStyleLbl="revTx" presStyleIdx="2" presStyleCnt="5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F19E8455-7EFC-4A04-B2E2-1165AE40B6A6}" type="pres">
      <dgm:prSet presAssocID="{3229BF0A-4B63-4DE8-B980-FA5731BF0205}" presName="sibTrans" presStyleLbl="sibTrans2D1" presStyleIdx="0" presStyleCnt="0"/>
      <dgm:spPr/>
      <dgm:t>
        <a:bodyPr/>
        <a:lstStyle/>
        <a:p>
          <a:endParaRPr lang="en-US"/>
        </a:p>
      </dgm:t>
    </dgm:pt>
    <dgm:pt modelId="{694E03E2-9D87-4383-8BAE-51742F9123C2}" type="pres">
      <dgm:prSet presAssocID="{6F8D1EC3-9825-4D7E-8052-6E56D98BFFE9}" presName="compNode" presStyleCnt="0"/>
      <dgm:spPr/>
    </dgm:pt>
    <dgm:pt modelId="{DEE79E4D-C63B-405D-AABD-4F0D8594505F}" type="pres">
      <dgm:prSet presAssocID="{6F8D1EC3-9825-4D7E-8052-6E56D98BFFE9}" presName="iconBgRect" presStyleLbl="bgShp" presStyleIdx="3" presStyleCnt="5"/>
      <dgm:spPr/>
    </dgm:pt>
    <dgm:pt modelId="{1428EFB6-00D5-419A-B5D0-7694474436C4}" type="pres">
      <dgm:prSet presAssocID="{6F8D1EC3-9825-4D7E-8052-6E56D98BFFE9}" presName="iconRect" presStyleLbl="node1" presStyleIdx="3" presStyleCnt="5"/>
      <dgm:spPr>
        <a:blipFill>
          <a:blip xmlns:r="http://schemas.openxmlformats.org/officeDocument/2006/relationships" r:embed="rId7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a:blipFill>
        <a:ln>
          <a:noFill/>
        </a:ln>
      </dgm:spPr>
      <dgm:t>
        <a:bodyPr/>
        <a:lstStyle/>
        <a:p>
          <a:endParaRPr lang="en-US"/>
        </a:p>
      </dgm:t>
      <dgm:extLst>
        <a:ext uri="{E40237B7-FDA0-4F09-8148-C483321AD2D9}">
          <dgm14:cNvPr xmlns="" xmlns:dgm14="http://schemas.microsoft.com/office/drawing/2010/diagram" id="0" name="" descr="Stopwatch"/>
        </a:ext>
      </dgm:extLst>
    </dgm:pt>
    <dgm:pt modelId="{76B5E18D-4B5C-4216-BF94-9D2105AB0352}" type="pres">
      <dgm:prSet presAssocID="{6F8D1EC3-9825-4D7E-8052-6E56D98BFFE9}" presName="spaceRect" presStyleCnt="0"/>
      <dgm:spPr/>
    </dgm:pt>
    <dgm:pt modelId="{A9962973-8DFE-4E3F-BEE3-7C881AD08830}" type="pres">
      <dgm:prSet presAssocID="{6F8D1EC3-9825-4D7E-8052-6E56D98BFFE9}" presName="textRect" presStyleLbl="revTx" presStyleIdx="3" presStyleCnt="5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11566B15-42A1-4BA0-A136-0775CCF8515E}" type="pres">
      <dgm:prSet presAssocID="{0733CE8A-F99C-4251-9DF0-450FB00FB65E}" presName="sibTrans" presStyleLbl="sibTrans2D1" presStyleIdx="0" presStyleCnt="0"/>
      <dgm:spPr/>
      <dgm:t>
        <a:bodyPr/>
        <a:lstStyle/>
        <a:p>
          <a:endParaRPr lang="en-US"/>
        </a:p>
      </dgm:t>
    </dgm:pt>
    <dgm:pt modelId="{C2EB12C3-AF83-443E-8ED6-2A0BA47BFDF0}" type="pres">
      <dgm:prSet presAssocID="{251BB820-4A09-42E4-A2F9-398997E7FFA9}" presName="compNode" presStyleCnt="0"/>
      <dgm:spPr/>
    </dgm:pt>
    <dgm:pt modelId="{77FC79F4-6AF7-45E2-B3F5-FE657A2B7662}" type="pres">
      <dgm:prSet presAssocID="{251BB820-4A09-42E4-A2F9-398997E7FFA9}" presName="iconBgRect" presStyleLbl="bgShp" presStyleIdx="4" presStyleCnt="5"/>
      <dgm:spPr/>
    </dgm:pt>
    <dgm:pt modelId="{A9F460DF-3D7D-477B-80C2-C3CE08CD1E3A}" type="pres">
      <dgm:prSet presAssocID="{251BB820-4A09-42E4-A2F9-398997E7FFA9}" presName="iconRect" presStyleLbl="node1" presStyleIdx="4" presStyleCnt="5"/>
      <dgm:spPr>
        <a:blipFill>
          <a:blip xmlns:r="http://schemas.openxmlformats.org/officeDocument/2006/relationships" r:embed="rId9" cstate="print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a:blipFill>
        <a:ln>
          <a:noFill/>
        </a:ln>
      </dgm:spPr>
      <dgm:t>
        <a:bodyPr/>
        <a:lstStyle/>
        <a:p>
          <a:endParaRPr lang="en-US"/>
        </a:p>
      </dgm:t>
      <dgm:extLst>
        <a:ext uri="{E40237B7-FDA0-4F09-8148-C483321AD2D9}">
          <dgm14:cNvPr xmlns="" xmlns:dgm14="http://schemas.microsoft.com/office/drawing/2010/diagram" id="0" name="" descr="Satellite dish"/>
        </a:ext>
      </dgm:extLst>
    </dgm:pt>
    <dgm:pt modelId="{F0406A84-B1C9-42F0-9A20-BB3499C1322B}" type="pres">
      <dgm:prSet presAssocID="{251BB820-4A09-42E4-A2F9-398997E7FFA9}" presName="spaceRect" presStyleCnt="0"/>
      <dgm:spPr/>
    </dgm:pt>
    <dgm:pt modelId="{0269E68F-8BDA-49BD-A30A-230587E34D8B}" type="pres">
      <dgm:prSet presAssocID="{251BB820-4A09-42E4-A2F9-398997E7FFA9}" presName="textRect" presStyleLbl="revTx" presStyleIdx="4" presStyleCnt="5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38B603C-F15B-4A36-A9CC-372782E48070}" type="presOf" srcId="{0733CE8A-F99C-4251-9DF0-450FB00FB65E}" destId="{11566B15-42A1-4BA0-A136-0775CCF8515E}" srcOrd="0" destOrd="0" presId="urn:microsoft.com/office/officeart/2018/2/layout/IconCircleList"/>
    <dgm:cxn modelId="{B3C04DFE-DBA7-473E-AD47-7F070EA3FE75}" type="presOf" srcId="{D113386D-334F-4929-87DF-B00EECC529F1}" destId="{35591213-F0C9-4C3F-8AC9-E1FE9D265CDC}" srcOrd="0" destOrd="0" presId="urn:microsoft.com/office/officeart/2018/2/layout/IconCircleList"/>
    <dgm:cxn modelId="{57FE4DC9-91E9-4D81-81C4-A4E124862FB8}" srcId="{B8191B6A-C3C2-4A05-8480-62D702B362BA}" destId="{D113386D-334F-4929-87DF-B00EECC529F1}" srcOrd="0" destOrd="0" parTransId="{85DAC10E-EA90-45E6-9B80-4CDA0BB6D430}" sibTransId="{1E1A5135-C916-46EC-8AC3-5E31600FB5CC}"/>
    <dgm:cxn modelId="{E7A92F38-BE45-4548-9176-BB355BA3AB53}" type="presOf" srcId="{5EC28054-37B1-4AAA-8146-B8DE950248FA}" destId="{32B42912-DA3E-4096-BB89-32C1AA7EF32D}" srcOrd="0" destOrd="0" presId="urn:microsoft.com/office/officeart/2018/2/layout/IconCircleList"/>
    <dgm:cxn modelId="{B5B68ED0-D573-4985-9FC8-507585D9F9B6}" type="presOf" srcId="{6F8D1EC3-9825-4D7E-8052-6E56D98BFFE9}" destId="{A9962973-8DFE-4E3F-BEE3-7C881AD08830}" srcOrd="0" destOrd="0" presId="urn:microsoft.com/office/officeart/2018/2/layout/IconCircleList"/>
    <dgm:cxn modelId="{960A2562-DB55-4902-B440-59BDE95B372F}" srcId="{B8191B6A-C3C2-4A05-8480-62D702B362BA}" destId="{251BB820-4A09-42E4-A2F9-398997E7FFA9}" srcOrd="4" destOrd="0" parTransId="{6CE7B505-BBEB-4662-B2D6-23CA2AC3E4E0}" sibTransId="{D3DC1DE8-AFDF-4960-BA9F-19FD44DCBEF2}"/>
    <dgm:cxn modelId="{566FE6F7-61F8-499B-8523-A94337E9BB55}" type="presOf" srcId="{D5BC4C3C-8C64-487B-989E-4D614A16C5CA}" destId="{58DA7A6F-45FE-473A-981A-4A7B45653AA7}" srcOrd="0" destOrd="0" presId="urn:microsoft.com/office/officeart/2018/2/layout/IconCircleList"/>
    <dgm:cxn modelId="{3785EFD9-AB24-477E-95AC-AF2E6EFC9459}" type="presOf" srcId="{251BB820-4A09-42E4-A2F9-398997E7FFA9}" destId="{0269E68F-8BDA-49BD-A30A-230587E34D8B}" srcOrd="0" destOrd="0" presId="urn:microsoft.com/office/officeart/2018/2/layout/IconCircleList"/>
    <dgm:cxn modelId="{AB27948F-B4FE-462E-9B5F-6C619C12D78C}" type="presOf" srcId="{1E1A5135-C916-46EC-8AC3-5E31600FB5CC}" destId="{3162F4DC-4590-40C7-973F-83A5BAC66C76}" srcOrd="0" destOrd="0" presId="urn:microsoft.com/office/officeart/2018/2/layout/IconCircleList"/>
    <dgm:cxn modelId="{05401200-28F8-4E29-BA92-4A6F8428F759}" type="presOf" srcId="{B8191B6A-C3C2-4A05-8480-62D702B362BA}" destId="{607D4E38-1BAA-482A-8296-820BF0EA7A8B}" srcOrd="0" destOrd="0" presId="urn:microsoft.com/office/officeart/2018/2/layout/IconCircleList"/>
    <dgm:cxn modelId="{550A693D-F30C-43E5-AAFD-9824A742919D}" srcId="{B8191B6A-C3C2-4A05-8480-62D702B362BA}" destId="{080E97EC-4E84-49D0-9B3D-F5972A2D2696}" srcOrd="2" destOrd="0" parTransId="{90BE3399-68CA-42C7-B43E-9AD9B3230759}" sibTransId="{3229BF0A-4B63-4DE8-B980-FA5731BF0205}"/>
    <dgm:cxn modelId="{650E315B-7EEC-48C2-9D85-2B1C5EC796DB}" type="presOf" srcId="{080E97EC-4E84-49D0-9B3D-F5972A2D2696}" destId="{0182CA59-7300-4E91-8F5D-2AF8023689E4}" srcOrd="0" destOrd="0" presId="urn:microsoft.com/office/officeart/2018/2/layout/IconCircleList"/>
    <dgm:cxn modelId="{850777C3-4C0B-488A-B5DB-6D11F3669750}" srcId="{B8191B6A-C3C2-4A05-8480-62D702B362BA}" destId="{6F8D1EC3-9825-4D7E-8052-6E56D98BFFE9}" srcOrd="3" destOrd="0" parTransId="{19E54B7C-3955-424E-A947-91DA1DCB2C5B}" sibTransId="{0733CE8A-F99C-4251-9DF0-450FB00FB65E}"/>
    <dgm:cxn modelId="{C8489F3D-8D17-47E9-BB98-CF874CBC276C}" srcId="{B8191B6A-C3C2-4A05-8480-62D702B362BA}" destId="{D5BC4C3C-8C64-487B-989E-4D614A16C5CA}" srcOrd="1" destOrd="0" parTransId="{2FB85403-D365-4AFA-A825-27713AD394D4}" sibTransId="{5EC28054-37B1-4AAA-8146-B8DE950248FA}"/>
    <dgm:cxn modelId="{EABE73D5-448B-4F6F-BB05-90B5981D2250}" type="presOf" srcId="{3229BF0A-4B63-4DE8-B980-FA5731BF0205}" destId="{F19E8455-7EFC-4A04-B2E2-1165AE40B6A6}" srcOrd="0" destOrd="0" presId="urn:microsoft.com/office/officeart/2018/2/layout/IconCircleList"/>
    <dgm:cxn modelId="{C5B76FCF-5E04-48A1-82A1-C97D613CA8CB}" type="presParOf" srcId="{607D4E38-1BAA-482A-8296-820BF0EA7A8B}" destId="{E334A875-AB94-46E6-BEFA-94FEF62B6F13}" srcOrd="0" destOrd="0" presId="urn:microsoft.com/office/officeart/2018/2/layout/IconCircleList"/>
    <dgm:cxn modelId="{D6FC5030-420F-4D7D-B49F-8651C4E3A1E1}" type="presParOf" srcId="{E334A875-AB94-46E6-BEFA-94FEF62B6F13}" destId="{0101B32E-C822-4169-9A64-80AFE78473F1}" srcOrd="0" destOrd="0" presId="urn:microsoft.com/office/officeart/2018/2/layout/IconCircleList"/>
    <dgm:cxn modelId="{717D906F-7241-40AE-AFB4-C609F7494456}" type="presParOf" srcId="{0101B32E-C822-4169-9A64-80AFE78473F1}" destId="{8C4AFABA-1228-4EAE-9292-10951F3717DC}" srcOrd="0" destOrd="0" presId="urn:microsoft.com/office/officeart/2018/2/layout/IconCircleList"/>
    <dgm:cxn modelId="{03404C66-6D04-43DE-AD0D-287E4CEC0703}" type="presParOf" srcId="{0101B32E-C822-4169-9A64-80AFE78473F1}" destId="{83414CAF-DB02-4C29-A6F3-898E21AFBB75}" srcOrd="1" destOrd="0" presId="urn:microsoft.com/office/officeart/2018/2/layout/IconCircleList"/>
    <dgm:cxn modelId="{8FE3786C-B04E-4A37-ACC5-20361304E333}" type="presParOf" srcId="{0101B32E-C822-4169-9A64-80AFE78473F1}" destId="{D15B5138-5D03-47EC-B797-04DA91944870}" srcOrd="2" destOrd="0" presId="urn:microsoft.com/office/officeart/2018/2/layout/IconCircleList"/>
    <dgm:cxn modelId="{A7AD8E83-8972-44FF-809F-9CC3A8F97E39}" type="presParOf" srcId="{0101B32E-C822-4169-9A64-80AFE78473F1}" destId="{35591213-F0C9-4C3F-8AC9-E1FE9D265CDC}" srcOrd="3" destOrd="0" presId="urn:microsoft.com/office/officeart/2018/2/layout/IconCircleList"/>
    <dgm:cxn modelId="{9E13CDE4-5640-45AE-A4C1-A59BC77F9B30}" type="presParOf" srcId="{E334A875-AB94-46E6-BEFA-94FEF62B6F13}" destId="{3162F4DC-4590-40C7-973F-83A5BAC66C76}" srcOrd="1" destOrd="0" presId="urn:microsoft.com/office/officeart/2018/2/layout/IconCircleList"/>
    <dgm:cxn modelId="{5CFE93EB-2784-4F5D-8F61-0474AF2F62AF}" type="presParOf" srcId="{E334A875-AB94-46E6-BEFA-94FEF62B6F13}" destId="{EC0260DC-16A2-4D95-9D96-3CF8F572D78A}" srcOrd="2" destOrd="0" presId="urn:microsoft.com/office/officeart/2018/2/layout/IconCircleList"/>
    <dgm:cxn modelId="{D454524F-244F-45B5-B2E2-56E7FC2432D4}" type="presParOf" srcId="{EC0260DC-16A2-4D95-9D96-3CF8F572D78A}" destId="{00CD3B47-9E9F-4EBB-8B31-286CC08BBB4B}" srcOrd="0" destOrd="0" presId="urn:microsoft.com/office/officeart/2018/2/layout/IconCircleList"/>
    <dgm:cxn modelId="{B7A39D93-7CA8-4701-9347-7616CC589916}" type="presParOf" srcId="{EC0260DC-16A2-4D95-9D96-3CF8F572D78A}" destId="{7CE306B8-BCA3-4F12-8909-D16B4D76AAB7}" srcOrd="1" destOrd="0" presId="urn:microsoft.com/office/officeart/2018/2/layout/IconCircleList"/>
    <dgm:cxn modelId="{557B5824-FA10-4BDB-8A0E-40660C4BBFEF}" type="presParOf" srcId="{EC0260DC-16A2-4D95-9D96-3CF8F572D78A}" destId="{1CC37870-47CE-4C5A-B6E0-E0E721A3208E}" srcOrd="2" destOrd="0" presId="urn:microsoft.com/office/officeart/2018/2/layout/IconCircleList"/>
    <dgm:cxn modelId="{AE9E0396-C3D5-48FE-8FF3-DF912DBFB4BC}" type="presParOf" srcId="{EC0260DC-16A2-4D95-9D96-3CF8F572D78A}" destId="{58DA7A6F-45FE-473A-981A-4A7B45653AA7}" srcOrd="3" destOrd="0" presId="urn:microsoft.com/office/officeart/2018/2/layout/IconCircleList"/>
    <dgm:cxn modelId="{9ADA981B-D552-45C4-85E5-359C8057C074}" type="presParOf" srcId="{E334A875-AB94-46E6-BEFA-94FEF62B6F13}" destId="{32B42912-DA3E-4096-BB89-32C1AA7EF32D}" srcOrd="3" destOrd="0" presId="urn:microsoft.com/office/officeart/2018/2/layout/IconCircleList"/>
    <dgm:cxn modelId="{0894D9B0-71FD-4C94-8DB8-A0CB6283CA91}" type="presParOf" srcId="{E334A875-AB94-46E6-BEFA-94FEF62B6F13}" destId="{E4BDCEFB-8873-493F-944C-070D9F4AA37D}" srcOrd="4" destOrd="0" presId="urn:microsoft.com/office/officeart/2018/2/layout/IconCircleList"/>
    <dgm:cxn modelId="{24F18A0F-6D2C-46E7-8535-7030A82099CA}" type="presParOf" srcId="{E4BDCEFB-8873-493F-944C-070D9F4AA37D}" destId="{5D27E194-2FBE-4823-8495-D63048E0CBC4}" srcOrd="0" destOrd="0" presId="urn:microsoft.com/office/officeart/2018/2/layout/IconCircleList"/>
    <dgm:cxn modelId="{7E63269D-6592-4E21-AA7F-276A63316E44}" type="presParOf" srcId="{E4BDCEFB-8873-493F-944C-070D9F4AA37D}" destId="{30BC018C-021C-4713-9797-01332F5A6846}" srcOrd="1" destOrd="0" presId="urn:microsoft.com/office/officeart/2018/2/layout/IconCircleList"/>
    <dgm:cxn modelId="{745D1F98-50AC-4A3A-9B1C-313CA34BBA64}" type="presParOf" srcId="{E4BDCEFB-8873-493F-944C-070D9F4AA37D}" destId="{2581F5AB-2BF6-415C-97A8-A86C76E7B265}" srcOrd="2" destOrd="0" presId="urn:microsoft.com/office/officeart/2018/2/layout/IconCircleList"/>
    <dgm:cxn modelId="{39BA4EF4-2867-4327-AA22-11C6DDE876F8}" type="presParOf" srcId="{E4BDCEFB-8873-493F-944C-070D9F4AA37D}" destId="{0182CA59-7300-4E91-8F5D-2AF8023689E4}" srcOrd="3" destOrd="0" presId="urn:microsoft.com/office/officeart/2018/2/layout/IconCircleList"/>
    <dgm:cxn modelId="{2715A070-562B-416D-A428-7162722448C7}" type="presParOf" srcId="{E334A875-AB94-46E6-BEFA-94FEF62B6F13}" destId="{F19E8455-7EFC-4A04-B2E2-1165AE40B6A6}" srcOrd="5" destOrd="0" presId="urn:microsoft.com/office/officeart/2018/2/layout/IconCircleList"/>
    <dgm:cxn modelId="{8A4AA2F8-02B9-484C-83AE-7CA07F22C92F}" type="presParOf" srcId="{E334A875-AB94-46E6-BEFA-94FEF62B6F13}" destId="{694E03E2-9D87-4383-8BAE-51742F9123C2}" srcOrd="6" destOrd="0" presId="urn:microsoft.com/office/officeart/2018/2/layout/IconCircleList"/>
    <dgm:cxn modelId="{114A6F68-DB8C-4AC4-B88F-A62C41DC0206}" type="presParOf" srcId="{694E03E2-9D87-4383-8BAE-51742F9123C2}" destId="{DEE79E4D-C63B-405D-AABD-4F0D8594505F}" srcOrd="0" destOrd="0" presId="urn:microsoft.com/office/officeart/2018/2/layout/IconCircleList"/>
    <dgm:cxn modelId="{7396EB0F-06CE-4DD3-A8FF-6559ED5AD2AD}" type="presParOf" srcId="{694E03E2-9D87-4383-8BAE-51742F9123C2}" destId="{1428EFB6-00D5-419A-B5D0-7694474436C4}" srcOrd="1" destOrd="0" presId="urn:microsoft.com/office/officeart/2018/2/layout/IconCircleList"/>
    <dgm:cxn modelId="{8848A550-B262-448E-B6D8-0393981FFA39}" type="presParOf" srcId="{694E03E2-9D87-4383-8BAE-51742F9123C2}" destId="{76B5E18D-4B5C-4216-BF94-9D2105AB0352}" srcOrd="2" destOrd="0" presId="urn:microsoft.com/office/officeart/2018/2/layout/IconCircleList"/>
    <dgm:cxn modelId="{95AFE61E-2072-4060-8489-9C70A4A66254}" type="presParOf" srcId="{694E03E2-9D87-4383-8BAE-51742F9123C2}" destId="{A9962973-8DFE-4E3F-BEE3-7C881AD08830}" srcOrd="3" destOrd="0" presId="urn:microsoft.com/office/officeart/2018/2/layout/IconCircleList"/>
    <dgm:cxn modelId="{75DBFE9F-802C-4001-AB13-675312ED5DE8}" type="presParOf" srcId="{E334A875-AB94-46E6-BEFA-94FEF62B6F13}" destId="{11566B15-42A1-4BA0-A136-0775CCF8515E}" srcOrd="7" destOrd="0" presId="urn:microsoft.com/office/officeart/2018/2/layout/IconCircleList"/>
    <dgm:cxn modelId="{4A7634D9-4AA1-4D3F-9791-01599E8A7777}" type="presParOf" srcId="{E334A875-AB94-46E6-BEFA-94FEF62B6F13}" destId="{C2EB12C3-AF83-443E-8ED6-2A0BA47BFDF0}" srcOrd="8" destOrd="0" presId="urn:microsoft.com/office/officeart/2018/2/layout/IconCircleList"/>
    <dgm:cxn modelId="{81752EF1-8E01-429D-9D58-F04F2506B444}" type="presParOf" srcId="{C2EB12C3-AF83-443E-8ED6-2A0BA47BFDF0}" destId="{77FC79F4-6AF7-45E2-B3F5-FE657A2B7662}" srcOrd="0" destOrd="0" presId="urn:microsoft.com/office/officeart/2018/2/layout/IconCircleList"/>
    <dgm:cxn modelId="{E2B670F7-BF8E-4F40-A42E-BC47CC5643B1}" type="presParOf" srcId="{C2EB12C3-AF83-443E-8ED6-2A0BA47BFDF0}" destId="{A9F460DF-3D7D-477B-80C2-C3CE08CD1E3A}" srcOrd="1" destOrd="0" presId="urn:microsoft.com/office/officeart/2018/2/layout/IconCircleList"/>
    <dgm:cxn modelId="{63B57CA0-0C99-4BD9-B4C8-7DCAF19E05A1}" type="presParOf" srcId="{C2EB12C3-AF83-443E-8ED6-2A0BA47BFDF0}" destId="{F0406A84-B1C9-42F0-9A20-BB3499C1322B}" srcOrd="2" destOrd="0" presId="urn:microsoft.com/office/officeart/2018/2/layout/IconCircleList"/>
    <dgm:cxn modelId="{306A6323-8712-45A3-A3FD-7EDFAC54A48E}" type="presParOf" srcId="{C2EB12C3-AF83-443E-8ED6-2A0BA47BFDF0}" destId="{0269E68F-8BDA-49BD-A30A-230587E34D8B}" srcOrd="3" destOrd="0" presId="urn:microsoft.com/office/officeart/2018/2/layout/IconCircleList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A9015B-6F79-42A9-94AB-67D08EE7A933}">
      <dsp:nvSpPr>
        <dsp:cNvPr id="0" name=""/>
        <dsp:cNvSpPr/>
      </dsp:nvSpPr>
      <dsp:spPr>
        <a:xfrm>
          <a:off x="0" y="4592"/>
          <a:ext cx="6301601" cy="978270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0983ECB-BE10-4240-802D-1CFBDDE47D61}">
      <dsp:nvSpPr>
        <dsp:cNvPr id="0" name=""/>
        <dsp:cNvSpPr/>
      </dsp:nvSpPr>
      <dsp:spPr>
        <a:xfrm>
          <a:off x="295926" y="224703"/>
          <a:ext cx="538048" cy="538048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D244D83-BAD5-4F8D-BF88-163F42597BBE}">
      <dsp:nvSpPr>
        <dsp:cNvPr id="0" name=""/>
        <dsp:cNvSpPr/>
      </dsp:nvSpPr>
      <dsp:spPr>
        <a:xfrm>
          <a:off x="1129902" y="4592"/>
          <a:ext cx="5171698" cy="9782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534" tIns="103534" rIns="103534" bIns="103534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/>
            <a:t>Analyzed 26 responses, focusing on 4 key questions (Park and Lee, 2022).</a:t>
          </a:r>
        </a:p>
      </dsp:txBody>
      <dsp:txXfrm>
        <a:off x="1129902" y="4592"/>
        <a:ext cx="5171698" cy="978270"/>
      </dsp:txXfrm>
    </dsp:sp>
    <dsp:sp modelId="{4F65E351-63A7-4667-A957-E4AD8B44F1A1}">
      <dsp:nvSpPr>
        <dsp:cNvPr id="0" name=""/>
        <dsp:cNvSpPr/>
      </dsp:nvSpPr>
      <dsp:spPr>
        <a:xfrm>
          <a:off x="0" y="1227431"/>
          <a:ext cx="6301601" cy="978270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FC6A56E-E6B3-4510-81AA-6A7079BD3836}">
      <dsp:nvSpPr>
        <dsp:cNvPr id="0" name=""/>
        <dsp:cNvSpPr/>
      </dsp:nvSpPr>
      <dsp:spPr>
        <a:xfrm>
          <a:off x="295926" y="1447541"/>
          <a:ext cx="538048" cy="538048"/>
        </a:xfrm>
        <a:prstGeom prst="rect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72B64C4-B236-4992-8134-64DF78D047FB}">
      <dsp:nvSpPr>
        <dsp:cNvPr id="0" name=""/>
        <dsp:cNvSpPr/>
      </dsp:nvSpPr>
      <dsp:spPr>
        <a:xfrm>
          <a:off x="1129902" y="1227431"/>
          <a:ext cx="5171698" cy="9782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534" tIns="103534" rIns="103534" bIns="103534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/>
            <a:t>Q6: 61.5% prefer gel/acrylic nails – guides service focus.</a:t>
          </a:r>
        </a:p>
      </dsp:txBody>
      <dsp:txXfrm>
        <a:off x="1129902" y="1227431"/>
        <a:ext cx="5171698" cy="978270"/>
      </dsp:txXfrm>
    </dsp:sp>
    <dsp:sp modelId="{7AB0268F-75F9-4AE8-BF14-ED4D5052B2F0}">
      <dsp:nvSpPr>
        <dsp:cNvPr id="0" name=""/>
        <dsp:cNvSpPr/>
      </dsp:nvSpPr>
      <dsp:spPr>
        <a:xfrm>
          <a:off x="0" y="2450269"/>
          <a:ext cx="6301601" cy="978270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6343AAF-6B01-4F6B-9287-5043219AFAC2}">
      <dsp:nvSpPr>
        <dsp:cNvPr id="0" name=""/>
        <dsp:cNvSpPr/>
      </dsp:nvSpPr>
      <dsp:spPr>
        <a:xfrm>
          <a:off x="295926" y="2670380"/>
          <a:ext cx="538048" cy="538048"/>
        </a:xfrm>
        <a:prstGeom prst="rect">
          <a:avLst/>
        </a:prstGeom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543CFF3-6D31-4BE4-B06F-E0356E7FA3EB}">
      <dsp:nvSpPr>
        <dsp:cNvPr id="0" name=""/>
        <dsp:cNvSpPr/>
      </dsp:nvSpPr>
      <dsp:spPr>
        <a:xfrm>
          <a:off x="1129902" y="2450269"/>
          <a:ext cx="5171698" cy="9782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534" tIns="103534" rIns="103534" bIns="103534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/>
            <a:t>Q7: 80.8% spend £20-£50 – emphasizes affordability.</a:t>
          </a:r>
        </a:p>
      </dsp:txBody>
      <dsp:txXfrm>
        <a:off x="1129902" y="2450269"/>
        <a:ext cx="5171698" cy="978270"/>
      </dsp:txXfrm>
    </dsp:sp>
    <dsp:sp modelId="{067BA1FA-41DE-41A7-9922-52919C12619D}">
      <dsp:nvSpPr>
        <dsp:cNvPr id="0" name=""/>
        <dsp:cNvSpPr/>
      </dsp:nvSpPr>
      <dsp:spPr>
        <a:xfrm>
          <a:off x="0" y="3673107"/>
          <a:ext cx="6301601" cy="978270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ADE97F1-C4E0-4583-88FC-FC81F6AEC05B}">
      <dsp:nvSpPr>
        <dsp:cNvPr id="0" name=""/>
        <dsp:cNvSpPr/>
      </dsp:nvSpPr>
      <dsp:spPr>
        <a:xfrm>
          <a:off x="295926" y="3893218"/>
          <a:ext cx="538048" cy="538048"/>
        </a:xfrm>
        <a:prstGeom prst="rect">
          <a:avLst/>
        </a:prstGeom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09A502C-204A-4887-9802-FEA3330720A5}">
      <dsp:nvSpPr>
        <dsp:cNvPr id="0" name=""/>
        <dsp:cNvSpPr/>
      </dsp:nvSpPr>
      <dsp:spPr>
        <a:xfrm>
          <a:off x="1129902" y="3673107"/>
          <a:ext cx="5171698" cy="9782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534" tIns="103534" rIns="103534" bIns="103534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/>
            <a:t>Q9: 52% value skilled staff – highlights expertise in branding.</a:t>
          </a:r>
        </a:p>
      </dsp:txBody>
      <dsp:txXfrm>
        <a:off x="1129902" y="3673107"/>
        <a:ext cx="5171698" cy="978270"/>
      </dsp:txXfrm>
    </dsp:sp>
    <dsp:sp modelId="{4D685A6C-8DEB-4EBB-B5E5-C96661B7DD17}">
      <dsp:nvSpPr>
        <dsp:cNvPr id="0" name=""/>
        <dsp:cNvSpPr/>
      </dsp:nvSpPr>
      <dsp:spPr>
        <a:xfrm>
          <a:off x="0" y="4895945"/>
          <a:ext cx="6301601" cy="978270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018B66B-4AC8-4E70-B10F-132793793466}">
      <dsp:nvSpPr>
        <dsp:cNvPr id="0" name=""/>
        <dsp:cNvSpPr/>
      </dsp:nvSpPr>
      <dsp:spPr>
        <a:xfrm>
          <a:off x="295926" y="5116056"/>
          <a:ext cx="538048" cy="538048"/>
        </a:xfrm>
        <a:prstGeom prst="rect">
          <a:avLst/>
        </a:prstGeom>
        <a:blipFill>
          <a:blip xmlns:r="http://schemas.openxmlformats.org/officeDocument/2006/relationships"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CC401E-0032-44D7-A137-6747A41F66B2}">
      <dsp:nvSpPr>
        <dsp:cNvPr id="0" name=""/>
        <dsp:cNvSpPr/>
      </dsp:nvSpPr>
      <dsp:spPr>
        <a:xfrm>
          <a:off x="1129902" y="4895945"/>
          <a:ext cx="5171698" cy="9782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534" tIns="103534" rIns="103534" bIns="103534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/>
            <a:t>Q12: 76% use Facebook – directs marketing efforts.</a:t>
          </a:r>
        </a:p>
      </dsp:txBody>
      <dsp:txXfrm>
        <a:off x="1129902" y="4895945"/>
        <a:ext cx="5171698" cy="97827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F637905-2BE8-4147-AC9B-FF007A5B3CDD}">
      <dsp:nvSpPr>
        <dsp:cNvPr id="0" name=""/>
        <dsp:cNvSpPr/>
      </dsp:nvSpPr>
      <dsp:spPr>
        <a:xfrm>
          <a:off x="380489" y="0"/>
          <a:ext cx="5530735" cy="5530735"/>
        </a:xfrm>
        <a:prstGeom prst="diamond">
          <a:avLst/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1AA1F14-D6EA-49E7-A7F7-B2349EADC899}">
      <dsp:nvSpPr>
        <dsp:cNvPr id="0" name=""/>
        <dsp:cNvSpPr/>
      </dsp:nvSpPr>
      <dsp:spPr>
        <a:xfrm>
          <a:off x="905909" y="525419"/>
          <a:ext cx="2156986" cy="2156986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/>
            <a:t>Created a 2-minute video ad, uploaded to YouTube (Park et al., 2021).</a:t>
          </a:r>
        </a:p>
      </dsp:txBody>
      <dsp:txXfrm>
        <a:off x="1011204" y="630714"/>
        <a:ext cx="1946396" cy="1946396"/>
      </dsp:txXfrm>
    </dsp:sp>
    <dsp:sp modelId="{4859EBF3-CB56-4CF6-A541-C7BF9B8658B3}">
      <dsp:nvSpPr>
        <dsp:cNvPr id="0" name=""/>
        <dsp:cNvSpPr/>
      </dsp:nvSpPr>
      <dsp:spPr>
        <a:xfrm>
          <a:off x="3228818" y="525419"/>
          <a:ext cx="2156986" cy="2156986"/>
        </a:xfrm>
        <a:prstGeom prst="roundRect">
          <a:avLst/>
        </a:prstGeom>
        <a:solidFill>
          <a:schemeClr val="accent5">
            <a:hueOff val="-4050717"/>
            <a:satOff val="-275"/>
            <a:lumOff val="654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/>
            <a:t>Content: Shows gel nail service, £25 price (Q7: 80.8%), friendly atmosphere (Q9: 52%).</a:t>
          </a:r>
        </a:p>
      </dsp:txBody>
      <dsp:txXfrm>
        <a:off x="3334113" y="630714"/>
        <a:ext cx="1946396" cy="1946396"/>
      </dsp:txXfrm>
    </dsp:sp>
    <dsp:sp modelId="{F38085DB-A454-4337-BDC5-2C079888FFE7}">
      <dsp:nvSpPr>
        <dsp:cNvPr id="0" name=""/>
        <dsp:cNvSpPr/>
      </dsp:nvSpPr>
      <dsp:spPr>
        <a:xfrm>
          <a:off x="905909" y="2848328"/>
          <a:ext cx="2156986" cy="2156986"/>
        </a:xfrm>
        <a:prstGeom prst="roundRect">
          <a:avLst/>
        </a:prstGeom>
        <a:solidFill>
          <a:schemeClr val="accent5">
            <a:hueOff val="-8101434"/>
            <a:satOff val="-551"/>
            <a:lumOff val="1307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/>
            <a:t>Starts with my introduction, followed by salon visuals.</a:t>
          </a:r>
        </a:p>
      </dsp:txBody>
      <dsp:txXfrm>
        <a:off x="1011204" y="2953623"/>
        <a:ext cx="1946396" cy="1946396"/>
      </dsp:txXfrm>
    </dsp:sp>
    <dsp:sp modelId="{168C6079-701B-4B1D-B784-C9AFC2D12D50}">
      <dsp:nvSpPr>
        <dsp:cNvPr id="0" name=""/>
        <dsp:cNvSpPr/>
      </dsp:nvSpPr>
      <dsp:spPr>
        <a:xfrm>
          <a:off x="3228818" y="2848328"/>
          <a:ext cx="2156986" cy="2156986"/>
        </a:xfrm>
        <a:prstGeom prst="roundRect">
          <a:avLst/>
        </a:prstGeom>
        <a:solidFill>
          <a:schemeClr val="accent5">
            <a:hueOff val="-12152150"/>
            <a:satOff val="-826"/>
            <a:lumOff val="196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/>
            <a:t>Brand Message: “Affordable Beauty with a Personal Touch.”</a:t>
          </a:r>
        </a:p>
      </dsp:txBody>
      <dsp:txXfrm>
        <a:off x="3334113" y="2953623"/>
        <a:ext cx="1946396" cy="194639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C4AFABA-1228-4EAE-9292-10951F3717DC}">
      <dsp:nvSpPr>
        <dsp:cNvPr id="0" name=""/>
        <dsp:cNvSpPr/>
      </dsp:nvSpPr>
      <dsp:spPr>
        <a:xfrm>
          <a:off x="205509" y="828340"/>
          <a:ext cx="911674" cy="911674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3414CAF-DB02-4C29-A6F3-898E21AFBB75}">
      <dsp:nvSpPr>
        <dsp:cNvPr id="0" name=""/>
        <dsp:cNvSpPr/>
      </dsp:nvSpPr>
      <dsp:spPr>
        <a:xfrm>
          <a:off x="396960" y="1019791"/>
          <a:ext cx="528770" cy="528770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5591213-F0C9-4C3F-8AC9-E1FE9D265CDC}">
      <dsp:nvSpPr>
        <dsp:cNvPr id="0" name=""/>
        <dsp:cNvSpPr/>
      </dsp:nvSpPr>
      <dsp:spPr>
        <a:xfrm>
          <a:off x="1312541" y="828340"/>
          <a:ext cx="2148945" cy="9116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/>
            <a:t>Learned: Importance of market research in business strategy (Soltanifar et al., 2021).</a:t>
          </a:r>
        </a:p>
      </dsp:txBody>
      <dsp:txXfrm>
        <a:off x="1312541" y="828340"/>
        <a:ext cx="2148945" cy="911674"/>
      </dsp:txXfrm>
    </dsp:sp>
    <dsp:sp modelId="{00CD3B47-9E9F-4EBB-8B31-286CC08BBB4B}">
      <dsp:nvSpPr>
        <dsp:cNvPr id="0" name=""/>
        <dsp:cNvSpPr/>
      </dsp:nvSpPr>
      <dsp:spPr>
        <a:xfrm>
          <a:off x="3835925" y="828340"/>
          <a:ext cx="911674" cy="911674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CE306B8-BCA3-4F12-8909-D16B4D76AAB7}">
      <dsp:nvSpPr>
        <dsp:cNvPr id="0" name=""/>
        <dsp:cNvSpPr/>
      </dsp:nvSpPr>
      <dsp:spPr>
        <a:xfrm>
          <a:off x="4027376" y="1019791"/>
          <a:ext cx="528770" cy="528770"/>
        </a:xfrm>
        <a:prstGeom prst="rect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8DA7A6F-45FE-473A-981A-4A7B45653AA7}">
      <dsp:nvSpPr>
        <dsp:cNvPr id="0" name=""/>
        <dsp:cNvSpPr/>
      </dsp:nvSpPr>
      <dsp:spPr>
        <a:xfrm>
          <a:off x="4942957" y="828340"/>
          <a:ext cx="2148945" cy="9116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/>
            <a:t>New Skills: Google Forms, Weebly, CANVA, video editing, SEO, audience segmentation.</a:t>
          </a:r>
        </a:p>
      </dsp:txBody>
      <dsp:txXfrm>
        <a:off x="4942957" y="828340"/>
        <a:ext cx="2148945" cy="911674"/>
      </dsp:txXfrm>
    </dsp:sp>
    <dsp:sp modelId="{5D27E194-2FBE-4823-8495-D63048E0CBC4}">
      <dsp:nvSpPr>
        <dsp:cNvPr id="0" name=""/>
        <dsp:cNvSpPr/>
      </dsp:nvSpPr>
      <dsp:spPr>
        <a:xfrm>
          <a:off x="7466341" y="828340"/>
          <a:ext cx="911674" cy="911674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0BC018C-021C-4713-9797-01332F5A6846}">
      <dsp:nvSpPr>
        <dsp:cNvPr id="0" name=""/>
        <dsp:cNvSpPr/>
      </dsp:nvSpPr>
      <dsp:spPr>
        <a:xfrm>
          <a:off x="7657792" y="1019791"/>
          <a:ext cx="528770" cy="528770"/>
        </a:xfrm>
        <a:prstGeom prst="rect">
          <a:avLst/>
        </a:prstGeom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182CA59-7300-4E91-8F5D-2AF8023689E4}">
      <dsp:nvSpPr>
        <dsp:cNvPr id="0" name=""/>
        <dsp:cNvSpPr/>
      </dsp:nvSpPr>
      <dsp:spPr>
        <a:xfrm>
          <a:off x="8573374" y="828340"/>
          <a:ext cx="2148945" cy="9116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/>
            <a:t>Improved: Digital literacy and confidence in applying research insights.</a:t>
          </a:r>
        </a:p>
      </dsp:txBody>
      <dsp:txXfrm>
        <a:off x="8573374" y="828340"/>
        <a:ext cx="2148945" cy="911674"/>
      </dsp:txXfrm>
    </dsp:sp>
    <dsp:sp modelId="{DEE79E4D-C63B-405D-AABD-4F0D8594505F}">
      <dsp:nvSpPr>
        <dsp:cNvPr id="0" name=""/>
        <dsp:cNvSpPr/>
      </dsp:nvSpPr>
      <dsp:spPr>
        <a:xfrm>
          <a:off x="205509" y="2452790"/>
          <a:ext cx="911674" cy="911674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428EFB6-00D5-419A-B5D0-7694474436C4}">
      <dsp:nvSpPr>
        <dsp:cNvPr id="0" name=""/>
        <dsp:cNvSpPr/>
      </dsp:nvSpPr>
      <dsp:spPr>
        <a:xfrm>
          <a:off x="396960" y="2644242"/>
          <a:ext cx="528770" cy="528770"/>
        </a:xfrm>
        <a:prstGeom prst="rect">
          <a:avLst/>
        </a:prstGeom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962973-8DFE-4E3F-BEE3-7C881AD08830}">
      <dsp:nvSpPr>
        <dsp:cNvPr id="0" name=""/>
        <dsp:cNvSpPr/>
      </dsp:nvSpPr>
      <dsp:spPr>
        <a:xfrm>
          <a:off x="1312541" y="2452790"/>
          <a:ext cx="2148945" cy="9116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/>
            <a:t>To Develop: Time management for balancing tasks.</a:t>
          </a:r>
        </a:p>
      </dsp:txBody>
      <dsp:txXfrm>
        <a:off x="1312541" y="2452790"/>
        <a:ext cx="2148945" cy="911674"/>
      </dsp:txXfrm>
    </dsp:sp>
    <dsp:sp modelId="{77FC79F4-6AF7-45E2-B3F5-FE657A2B7662}">
      <dsp:nvSpPr>
        <dsp:cNvPr id="0" name=""/>
        <dsp:cNvSpPr/>
      </dsp:nvSpPr>
      <dsp:spPr>
        <a:xfrm>
          <a:off x="3835925" y="2452790"/>
          <a:ext cx="911674" cy="911674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9F460DF-3D7D-477B-80C2-C3CE08CD1E3A}">
      <dsp:nvSpPr>
        <dsp:cNvPr id="0" name=""/>
        <dsp:cNvSpPr/>
      </dsp:nvSpPr>
      <dsp:spPr>
        <a:xfrm>
          <a:off x="4027376" y="2644242"/>
          <a:ext cx="528770" cy="528770"/>
        </a:xfrm>
        <a:prstGeom prst="rect">
          <a:avLst/>
        </a:prstGeom>
        <a:blipFill>
          <a:blip xmlns:r="http://schemas.openxmlformats.org/officeDocument/2006/relationships"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269E68F-8BDA-49BD-A30A-230587E34D8B}">
      <dsp:nvSpPr>
        <dsp:cNvPr id="0" name=""/>
        <dsp:cNvSpPr/>
      </dsp:nvSpPr>
      <dsp:spPr>
        <a:xfrm>
          <a:off x="4942957" y="2452790"/>
          <a:ext cx="2148945" cy="9116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/>
            <a:t>Impact: Equipped for future digital projects.</a:t>
          </a:r>
        </a:p>
      </dsp:txBody>
      <dsp:txXfrm>
        <a:off x="4942957" y="2452790"/>
        <a:ext cx="2148945" cy="91167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 xmlns="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 xmlns="">
        <a:lvl1pPr>
          <a:lnSpc>
            <a:spcPct val="100000"/>
          </a:lnSpc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D6167D-4B18-499E-968F-11942242A0D4}" type="datetimeFigureOut">
              <a:rPr/>
              <a:pPr/>
              <a:t>6/16/2025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20ED40-531E-4CE7-B484-5F9AE3738D46}" type="slidenum">
              <a:rPr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2359331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A20ED40-531E-4CE7-B484-5F9AE3738D46}" type="slidenum">
              <a:rPr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0775115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A20ED40-531E-4CE7-B484-5F9AE3738D46}" type="slidenum">
              <a:rPr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6210790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A20ED40-531E-4CE7-B484-5F9AE3738D46}" type="slidenum">
              <a:rPr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1748735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A20ED40-531E-4CE7-B484-5F9AE3738D46}" type="slidenum">
              <a:rPr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5513356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A20ED40-531E-4CE7-B484-5F9AE3738D46}" type="slidenum">
              <a:rPr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3042940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A20ED40-531E-4CE7-B484-5F9AE3738D46}" type="slidenum">
              <a:rPr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6162733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A20ED40-531E-4CE7-B484-5F9AE3738D46}" type="slidenum">
              <a:rPr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550403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A20ED40-531E-4CE7-B484-5F9AE3738D46}" type="slidenum">
              <a:rPr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8757866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pPr/>
              <a:t>6/29/2025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pPr/>
              <a:t>6/29/2025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pPr/>
              <a:t>6/29/2025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pPr/>
              <a:t>6/29/2025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pPr/>
              <a:t>6/29/2025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pPr/>
              <a:t>6/29/2025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pPr/>
              <a:t>6/29/2025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pPr/>
              <a:t>6/29/2025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pPr/>
              <a:t>6/29/2025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pPr/>
              <a:t>6/29/2025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pPr/>
              <a:t>6/29/2025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pPr/>
              <a:t>6/29/2025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426312" y="3244334"/>
            <a:ext cx="33393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mtClean="0"/>
              <a:t>https://youtu.be/yk1hONLSuAs</a:t>
            </a:r>
            <a:endParaRPr lang="en-GB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5143501"/>
            <a:ext cx="9144000" cy="757317"/>
          </a:xfrm>
        </p:spPr>
        <p:txBody>
          <a:bodyPr>
            <a:normAutofit fontScale="90000"/>
          </a:bodyPr>
          <a:lstStyle/>
          <a:p>
            <a:r>
              <a:rPr lang="en-US" sz="3200">
                <a:ea typeface="+mj-lt"/>
                <a:cs typeface="+mj-lt"/>
              </a:rPr>
              <a:t>Digital Skills for Personal and Professional Growth</a:t>
            </a:r>
            <a:endParaRPr lang="en-US" sz="320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5887370"/>
            <a:ext cx="9144000" cy="468980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1800"/>
              <a:t>The Nail and Beauty Lounge</a:t>
            </a:r>
          </a:p>
        </p:txBody>
      </p:sp>
      <p:pic>
        <p:nvPicPr>
          <p:cNvPr id="4" name="Picture 3" descr="A logo for a nail salon&#10;&#10;AI-generated content may be incorrect.">
            <a:extLst>
              <a:ext uri="{FF2B5EF4-FFF2-40B4-BE49-F238E27FC236}">
                <a16:creationId xmlns="" xmlns:a16="http://schemas.microsoft.com/office/drawing/2014/main" id="{6E9BA87A-FBE3-D21F-F622-FDA1CB108B6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9441" r="1" b="23050"/>
          <a:stretch>
            <a:fillRect/>
          </a:stretch>
        </p:blipFill>
        <p:spPr>
          <a:xfrm>
            <a:off x="877414" y="886767"/>
            <a:ext cx="10437894" cy="4006930"/>
          </a:xfrm>
          <a:prstGeom prst="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="" xmlns:a16="http://schemas.microsoft.com/office/drawing/2014/main" id="{BE6E7D98-3D55-80C4-C8EA-40EC70EB12A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GrpSpPr>
        <p:grpSpPr>
          <a:xfrm>
            <a:off x="876692" y="4888672"/>
            <a:ext cx="10439007" cy="123363"/>
            <a:chOff x="876692" y="4888672"/>
            <a:chExt cx="10439007" cy="123363"/>
          </a:xfrm>
        </p:grpSpPr>
        <p:sp>
          <p:nvSpPr>
            <p:cNvPr id="10" name="Rectangle 9">
              <a:extLst>
                <a:ext uri="{FF2B5EF4-FFF2-40B4-BE49-F238E27FC236}">
                  <a16:creationId xmlns="" xmlns:a16="http://schemas.microsoft.com/office/drawing/2014/main" id="{BA306F60-DCBC-4BDA-A680-F7600562079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>
            <a:xfrm rot="16200000">
              <a:off x="6034515" y="-269151"/>
              <a:ext cx="123362" cy="10439007"/>
            </a:xfrm>
            <a:prstGeom prst="rect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5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="" xmlns:a16="http://schemas.microsoft.com/office/drawing/2014/main" id="{7C26A085-CFBC-6FED-8A8F-E9371A3AF27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>
            <a:xfrm rot="16200000">
              <a:off x="8719273" y="2415609"/>
              <a:ext cx="123362" cy="5069490"/>
            </a:xfrm>
            <a:prstGeom prst="rect">
              <a:avLst/>
            </a:prstGeom>
            <a:gradFill>
              <a:gsLst>
                <a:gs pos="30000">
                  <a:schemeClr val="accent5"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="" xmlns:p14="http://schemas.microsoft.com/office/powerpoint/2010/main" val="1098572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=""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=""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2F58F192-5E43-5469-2C7C-0B595DD3F3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3" y="350196"/>
            <a:ext cx="4646904" cy="1624520"/>
          </a:xfrm>
        </p:spPr>
        <p:txBody>
          <a:bodyPr anchor="ctr">
            <a:normAutofit/>
          </a:bodyPr>
          <a:lstStyle/>
          <a:p>
            <a:r>
              <a:rPr lang="en-US" sz="4000" b="1"/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37979208-4D42-D908-FCBB-1AFBA2EBDE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2" y="2743200"/>
            <a:ext cx="4646905" cy="361314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1900">
                <a:ea typeface="+mn-lt"/>
                <a:cs typeface="+mn-lt"/>
              </a:rPr>
              <a:t>Purpose: Explain the process for Tasks 1-3 for The Nail &amp; Beauty Lounge.</a:t>
            </a:r>
            <a:endParaRPr lang="en-US" sz="1900"/>
          </a:p>
          <a:p>
            <a:r>
              <a:rPr lang="en-US" sz="1900">
                <a:ea typeface="+mn-lt"/>
                <a:cs typeface="+mn-lt"/>
              </a:rPr>
              <a:t>Focus: Transform market research into a website, marketing materials, and video advertisement.</a:t>
            </a:r>
            <a:endParaRPr lang="en-US" sz="1900"/>
          </a:p>
          <a:p>
            <a:r>
              <a:rPr lang="en-US" sz="1900">
                <a:ea typeface="+mn-lt"/>
                <a:cs typeface="+mn-lt"/>
              </a:rPr>
              <a:t>Target Audience: Price-conscious adults seeking beauty services.</a:t>
            </a:r>
            <a:endParaRPr lang="en-US" sz="1900"/>
          </a:p>
          <a:p>
            <a:r>
              <a:rPr lang="en-US" sz="1900">
                <a:ea typeface="+mn-lt"/>
                <a:cs typeface="+mn-lt"/>
              </a:rPr>
              <a:t>Includes reflection on learning and skills development.</a:t>
            </a:r>
            <a:endParaRPr lang="en-US" sz="1900"/>
          </a:p>
          <a:p>
            <a:r>
              <a:rPr lang="en-US" sz="1900">
                <a:ea typeface="+mn-lt"/>
                <a:cs typeface="+mn-lt"/>
              </a:rPr>
              <a:t>Showcases research-to-business application.</a:t>
            </a:r>
            <a:endParaRPr lang="en-US" sz="1900"/>
          </a:p>
          <a:p>
            <a:endParaRPr lang="en-US" sz="1900"/>
          </a:p>
        </p:txBody>
      </p:sp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A6BDE583-0A35-4D9B-0C1B-461BCB94711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2589" r="40483" b="6250"/>
          <a:stretch>
            <a:fillRect/>
          </a:stretch>
        </p:blipFill>
        <p:spPr>
          <a:xfrm>
            <a:off x="6096000" y="1"/>
            <a:ext cx="6102825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496787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=""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=""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C6C8DD0E-2AC1-E077-048D-0E5B1B521D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3" y="350196"/>
            <a:ext cx="4646904" cy="1624520"/>
          </a:xfrm>
        </p:spPr>
        <p:txBody>
          <a:bodyPr anchor="ctr">
            <a:normAutofit/>
          </a:bodyPr>
          <a:lstStyle/>
          <a:p>
            <a:r>
              <a:rPr lang="en-US" sz="3700" b="1">
                <a:ea typeface="+mj-lt"/>
                <a:cs typeface="+mj-lt"/>
              </a:rPr>
              <a:t>Market Research Questionnaire Design</a:t>
            </a:r>
            <a:endParaRPr lang="en-US" sz="3700" b="1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3698C00B-5181-4042-866F-EFB217E6F8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2" y="2743200"/>
            <a:ext cx="4646905" cy="361314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2000">
                <a:ea typeface="+mn-lt"/>
                <a:cs typeface="+mn-lt"/>
              </a:rPr>
              <a:t>Created a 14-question survey using Google Forms (Kim and Jin, 2022).</a:t>
            </a:r>
            <a:endParaRPr lang="en-US" sz="2000"/>
          </a:p>
          <a:p>
            <a:r>
              <a:rPr lang="en-US" sz="2000">
                <a:ea typeface="+mn-lt"/>
                <a:cs typeface="+mn-lt"/>
              </a:rPr>
              <a:t>Questions: Age, service preferences, booking methods, etc.</a:t>
            </a:r>
            <a:endParaRPr lang="en-US" sz="2000"/>
          </a:p>
          <a:p>
            <a:r>
              <a:rPr lang="en-US" sz="2000">
                <a:ea typeface="+mn-lt"/>
                <a:cs typeface="+mn-lt"/>
              </a:rPr>
              <a:t>Format: Mix of multiple-choice and open-ended for quantitative/qualitative data.</a:t>
            </a:r>
            <a:endParaRPr lang="en-US" sz="2000"/>
          </a:p>
          <a:p>
            <a:r>
              <a:rPr lang="en-US" sz="2000">
                <a:ea typeface="+mn-lt"/>
                <a:cs typeface="+mn-lt"/>
              </a:rPr>
              <a:t>Distributed to classmates and local community.</a:t>
            </a:r>
            <a:endParaRPr lang="en-US" sz="2000"/>
          </a:p>
          <a:p>
            <a:r>
              <a:rPr lang="en-US" sz="2000">
                <a:ea typeface="+mn-lt"/>
                <a:cs typeface="+mn-lt"/>
              </a:rPr>
              <a:t>Collected 26 responses for analysis.</a:t>
            </a:r>
            <a:endParaRPr lang="en-US" sz="2000"/>
          </a:p>
          <a:p>
            <a:endParaRPr lang="en-US" sz="2000"/>
          </a:p>
        </p:txBody>
      </p:sp>
      <p:pic>
        <p:nvPicPr>
          <p:cNvPr id="5" name="Picture 4" descr="Drawings on colorful paper">
            <a:extLst>
              <a:ext uri="{FF2B5EF4-FFF2-40B4-BE49-F238E27FC236}">
                <a16:creationId xmlns="" xmlns:a16="http://schemas.microsoft.com/office/drawing/2014/main" id="{4DA057CC-11B1-D42A-62A9-71F77057CD7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7351" r="33335" b="-3"/>
          <a:stretch>
            <a:fillRect/>
          </a:stretch>
        </p:blipFill>
        <p:spPr>
          <a:xfrm>
            <a:off x="6096000" y="1"/>
            <a:ext cx="6102825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2560807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="" xmlns:a16="http://schemas.microsoft.com/office/drawing/2014/main" id="{0C541B88-1AE9-40C3-AFD5-967787C1979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E5F17139-31EE-46AC-B04F-DBBD852DD6C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4890596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B3C12871-865B-D492-CB4E-E911AD607D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95697"/>
            <a:ext cx="3200400" cy="4238118"/>
          </a:xfrm>
        </p:spPr>
        <p:txBody>
          <a:bodyPr>
            <a:normAutofit/>
          </a:bodyPr>
          <a:lstStyle/>
          <a:p>
            <a:r>
              <a:rPr lang="en-US" b="1">
                <a:solidFill>
                  <a:schemeClr val="bg1"/>
                </a:solidFill>
                <a:ea typeface="+mj-lt"/>
                <a:cs typeface="+mj-lt"/>
              </a:rPr>
              <a:t>Data Analysis and Key Findings</a:t>
            </a:r>
            <a:endParaRPr lang="en-US" b="1">
              <a:solidFill>
                <a:schemeClr val="bg1"/>
              </a:solidFill>
            </a:endParaRPr>
          </a:p>
        </p:txBody>
      </p:sp>
      <p:grpSp>
        <p:nvGrpSpPr>
          <p:cNvPr id="13" name="Graphic 38">
            <a:extLst>
              <a:ext uri="{FF2B5EF4-FFF2-40B4-BE49-F238E27FC236}">
                <a16:creationId xmlns="" xmlns:a16="http://schemas.microsoft.com/office/drawing/2014/main" id="{7CF625D3-71A3-4F30-A096-8EF334E959D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GrpSpPr>
        <p:grpSpPr>
          <a:xfrm>
            <a:off x="0" y="202912"/>
            <a:ext cx="1910252" cy="709660"/>
            <a:chOff x="2267504" y="2540250"/>
            <a:chExt cx="1990951" cy="739640"/>
          </a:xfrm>
          <a:solidFill>
            <a:schemeClr val="bg1"/>
          </a:solidFill>
        </p:grpSpPr>
        <p:sp>
          <p:nvSpPr>
            <p:cNvPr id="14" name="Freeform: Shape 13">
              <a:extLst>
                <a:ext uri="{FF2B5EF4-FFF2-40B4-BE49-F238E27FC236}">
                  <a16:creationId xmlns="" xmlns:a16="http://schemas.microsoft.com/office/drawing/2014/main" id="{C6754E2F-F56E-4BA3-99DD-8EBF110E343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>
            <a:xfrm>
              <a:off x="2267504" y="2540250"/>
              <a:ext cx="1990951" cy="286230"/>
            </a:xfrm>
            <a:custGeom>
              <a:avLst/>
              <a:gdLst>
                <a:gd name="connsiteX0" fmla="*/ 1489414 w 1990951"/>
                <a:gd name="connsiteY0" fmla="*/ 286231 h 286230"/>
                <a:gd name="connsiteX1" fmla="*/ 1243712 w 1990951"/>
                <a:gd name="connsiteY1" fmla="*/ 40528 h 286230"/>
                <a:gd name="connsiteX2" fmla="*/ 995476 w 1990951"/>
                <a:gd name="connsiteY2" fmla="*/ 286231 h 286230"/>
                <a:gd name="connsiteX3" fmla="*/ 749773 w 1990951"/>
                <a:gd name="connsiteY3" fmla="*/ 40528 h 286230"/>
                <a:gd name="connsiteX4" fmla="*/ 504071 w 1990951"/>
                <a:gd name="connsiteY4" fmla="*/ 286231 h 286230"/>
                <a:gd name="connsiteX5" fmla="*/ 255835 w 1990951"/>
                <a:gd name="connsiteY5" fmla="*/ 40528 h 286230"/>
                <a:gd name="connsiteX6" fmla="*/ 20264 w 1990951"/>
                <a:gd name="connsiteY6" fmla="*/ 276099 h 286230"/>
                <a:gd name="connsiteX7" fmla="*/ 0 w 1990951"/>
                <a:gd name="connsiteY7" fmla="*/ 255835 h 286230"/>
                <a:gd name="connsiteX8" fmla="*/ 255835 w 1990951"/>
                <a:gd name="connsiteY8" fmla="*/ 0 h 286230"/>
                <a:gd name="connsiteX9" fmla="*/ 504071 w 1990951"/>
                <a:gd name="connsiteY9" fmla="*/ 245703 h 286230"/>
                <a:gd name="connsiteX10" fmla="*/ 749773 w 1990951"/>
                <a:gd name="connsiteY10" fmla="*/ 0 h 286230"/>
                <a:gd name="connsiteX11" fmla="*/ 995476 w 1990951"/>
                <a:gd name="connsiteY11" fmla="*/ 245703 h 286230"/>
                <a:gd name="connsiteX12" fmla="*/ 1243712 w 1990951"/>
                <a:gd name="connsiteY12" fmla="*/ 0 h 286230"/>
                <a:gd name="connsiteX13" fmla="*/ 1489414 w 1990951"/>
                <a:gd name="connsiteY13" fmla="*/ 245703 h 286230"/>
                <a:gd name="connsiteX14" fmla="*/ 1735117 w 1990951"/>
                <a:gd name="connsiteY14" fmla="*/ 0 h 286230"/>
                <a:gd name="connsiteX15" fmla="*/ 1990952 w 1990951"/>
                <a:gd name="connsiteY15" fmla="*/ 255835 h 286230"/>
                <a:gd name="connsiteX16" fmla="*/ 1973221 w 1990951"/>
                <a:gd name="connsiteY16" fmla="*/ 276099 h 286230"/>
                <a:gd name="connsiteX17" fmla="*/ 1735117 w 1990951"/>
                <a:gd name="connsiteY17" fmla="*/ 40528 h 28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990951" h="286230">
                  <a:moveTo>
                    <a:pt x="1489414" y="286231"/>
                  </a:moveTo>
                  <a:lnTo>
                    <a:pt x="1243712" y="40528"/>
                  </a:lnTo>
                  <a:lnTo>
                    <a:pt x="995476" y="286231"/>
                  </a:lnTo>
                  <a:lnTo>
                    <a:pt x="749773" y="40528"/>
                  </a:lnTo>
                  <a:lnTo>
                    <a:pt x="504071" y="286231"/>
                  </a:lnTo>
                  <a:lnTo>
                    <a:pt x="255835" y="40528"/>
                  </a:lnTo>
                  <a:lnTo>
                    <a:pt x="20264" y="276099"/>
                  </a:lnTo>
                  <a:lnTo>
                    <a:pt x="0" y="255835"/>
                  </a:lnTo>
                  <a:lnTo>
                    <a:pt x="255835" y="0"/>
                  </a:lnTo>
                  <a:lnTo>
                    <a:pt x="504071" y="245703"/>
                  </a:lnTo>
                  <a:lnTo>
                    <a:pt x="749773" y="0"/>
                  </a:lnTo>
                  <a:lnTo>
                    <a:pt x="995476" y="245703"/>
                  </a:lnTo>
                  <a:lnTo>
                    <a:pt x="1243712" y="0"/>
                  </a:lnTo>
                  <a:lnTo>
                    <a:pt x="1489414" y="245703"/>
                  </a:lnTo>
                  <a:lnTo>
                    <a:pt x="1735117" y="0"/>
                  </a:lnTo>
                  <a:lnTo>
                    <a:pt x="1990952" y="255835"/>
                  </a:lnTo>
                  <a:lnTo>
                    <a:pt x="1973221" y="276099"/>
                  </a:lnTo>
                  <a:lnTo>
                    <a:pt x="1735117" y="40528"/>
                  </a:lnTo>
                  <a:close/>
                </a:path>
              </a:pathLst>
            </a:custGeom>
            <a:grpFill/>
            <a:ln w="253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="" xmlns:a16="http://schemas.microsoft.com/office/drawing/2014/main" id="{24A69059-7C49-49C6-B071-F2A9B558E02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>
            <a:xfrm>
              <a:off x="2267504" y="2993660"/>
              <a:ext cx="1990951" cy="286230"/>
            </a:xfrm>
            <a:custGeom>
              <a:avLst/>
              <a:gdLst>
                <a:gd name="connsiteX0" fmla="*/ 1489414 w 1990951"/>
                <a:gd name="connsiteY0" fmla="*/ 286231 h 286230"/>
                <a:gd name="connsiteX1" fmla="*/ 1243712 w 1990951"/>
                <a:gd name="connsiteY1" fmla="*/ 40528 h 286230"/>
                <a:gd name="connsiteX2" fmla="*/ 995476 w 1990951"/>
                <a:gd name="connsiteY2" fmla="*/ 286231 h 286230"/>
                <a:gd name="connsiteX3" fmla="*/ 749773 w 1990951"/>
                <a:gd name="connsiteY3" fmla="*/ 40528 h 286230"/>
                <a:gd name="connsiteX4" fmla="*/ 504071 w 1990951"/>
                <a:gd name="connsiteY4" fmla="*/ 286231 h 286230"/>
                <a:gd name="connsiteX5" fmla="*/ 255835 w 1990951"/>
                <a:gd name="connsiteY5" fmla="*/ 40528 h 286230"/>
                <a:gd name="connsiteX6" fmla="*/ 20264 w 1990951"/>
                <a:gd name="connsiteY6" fmla="*/ 276099 h 286230"/>
                <a:gd name="connsiteX7" fmla="*/ 0 w 1990951"/>
                <a:gd name="connsiteY7" fmla="*/ 258368 h 286230"/>
                <a:gd name="connsiteX8" fmla="*/ 255835 w 1990951"/>
                <a:gd name="connsiteY8" fmla="*/ 0 h 286230"/>
                <a:gd name="connsiteX9" fmla="*/ 504071 w 1990951"/>
                <a:gd name="connsiteY9" fmla="*/ 248236 h 286230"/>
                <a:gd name="connsiteX10" fmla="*/ 749773 w 1990951"/>
                <a:gd name="connsiteY10" fmla="*/ 0 h 286230"/>
                <a:gd name="connsiteX11" fmla="*/ 995476 w 1990951"/>
                <a:gd name="connsiteY11" fmla="*/ 248236 h 286230"/>
                <a:gd name="connsiteX12" fmla="*/ 1243712 w 1990951"/>
                <a:gd name="connsiteY12" fmla="*/ 0 h 286230"/>
                <a:gd name="connsiteX13" fmla="*/ 1489414 w 1990951"/>
                <a:gd name="connsiteY13" fmla="*/ 248236 h 286230"/>
                <a:gd name="connsiteX14" fmla="*/ 1735117 w 1990951"/>
                <a:gd name="connsiteY14" fmla="*/ 0 h 286230"/>
                <a:gd name="connsiteX15" fmla="*/ 1990952 w 1990951"/>
                <a:gd name="connsiteY15" fmla="*/ 258368 h 286230"/>
                <a:gd name="connsiteX16" fmla="*/ 1973221 w 1990951"/>
                <a:gd name="connsiteY16" fmla="*/ 276099 h 286230"/>
                <a:gd name="connsiteX17" fmla="*/ 1735117 w 1990951"/>
                <a:gd name="connsiteY17" fmla="*/ 40528 h 28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990951" h="286230">
                  <a:moveTo>
                    <a:pt x="1489414" y="286231"/>
                  </a:moveTo>
                  <a:lnTo>
                    <a:pt x="1243712" y="40528"/>
                  </a:lnTo>
                  <a:lnTo>
                    <a:pt x="995476" y="286231"/>
                  </a:lnTo>
                  <a:lnTo>
                    <a:pt x="749773" y="40528"/>
                  </a:lnTo>
                  <a:lnTo>
                    <a:pt x="504071" y="286231"/>
                  </a:lnTo>
                  <a:lnTo>
                    <a:pt x="255835" y="40528"/>
                  </a:lnTo>
                  <a:lnTo>
                    <a:pt x="20264" y="276099"/>
                  </a:lnTo>
                  <a:lnTo>
                    <a:pt x="0" y="258368"/>
                  </a:lnTo>
                  <a:lnTo>
                    <a:pt x="255835" y="0"/>
                  </a:lnTo>
                  <a:lnTo>
                    <a:pt x="504071" y="248236"/>
                  </a:lnTo>
                  <a:lnTo>
                    <a:pt x="749773" y="0"/>
                  </a:lnTo>
                  <a:lnTo>
                    <a:pt x="995476" y="248236"/>
                  </a:lnTo>
                  <a:lnTo>
                    <a:pt x="1243712" y="0"/>
                  </a:lnTo>
                  <a:lnTo>
                    <a:pt x="1489414" y="248236"/>
                  </a:lnTo>
                  <a:lnTo>
                    <a:pt x="1735117" y="0"/>
                  </a:lnTo>
                  <a:lnTo>
                    <a:pt x="1990952" y="258368"/>
                  </a:lnTo>
                  <a:lnTo>
                    <a:pt x="1973221" y="276099"/>
                  </a:lnTo>
                  <a:lnTo>
                    <a:pt x="1735117" y="40528"/>
                  </a:lnTo>
                  <a:close/>
                </a:path>
              </a:pathLst>
            </a:custGeom>
            <a:grpFill/>
            <a:ln w="253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17" name="Oval 16">
            <a:extLst>
              <a:ext uri="{FF2B5EF4-FFF2-40B4-BE49-F238E27FC236}">
                <a16:creationId xmlns="" xmlns:a16="http://schemas.microsoft.com/office/drawing/2014/main" id="{89D16701-DA76-4F72-BB63-E2C3FFBDFE0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406260" y="4752208"/>
            <a:ext cx="365021" cy="365021"/>
          </a:xfrm>
          <a:prstGeom prst="ellipse">
            <a:avLst/>
          </a:prstGeom>
          <a:solidFill>
            <a:srgbClr val="FFFFFF"/>
          </a:solidFill>
          <a:ln w="285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9" name="Oval 18">
            <a:extLst>
              <a:ext uri="{FF2B5EF4-FFF2-40B4-BE49-F238E27FC236}">
                <a16:creationId xmlns="" xmlns:a16="http://schemas.microsoft.com/office/drawing/2014/main" id="{1CC28BE1-9DC6-43FE-9582-39F091098D7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406260" y="4752208"/>
            <a:ext cx="365021" cy="365021"/>
          </a:xfrm>
          <a:prstGeom prst="ellipse">
            <a:avLst/>
          </a:prstGeom>
          <a:solidFill>
            <a:schemeClr val="accent6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21" name="Graphic 4">
            <a:extLst>
              <a:ext uri="{FF2B5EF4-FFF2-40B4-BE49-F238E27FC236}">
                <a16:creationId xmlns="" xmlns:a16="http://schemas.microsoft.com/office/drawing/2014/main" id="{AF9AF3F3-CE0C-4125-BDD7-346487FA0B4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GrpSpPr>
        <p:grpSpPr>
          <a:xfrm>
            <a:off x="4109667" y="5539935"/>
            <a:ext cx="975169" cy="975171"/>
            <a:chOff x="5829300" y="3162300"/>
            <a:chExt cx="532256" cy="532257"/>
          </a:xfrm>
          <a:solidFill>
            <a:schemeClr val="bg1"/>
          </a:solidFill>
        </p:grpSpPr>
        <p:sp>
          <p:nvSpPr>
            <p:cNvPr id="22" name="Freeform: Shape 21">
              <a:extLst>
                <a:ext uri="{FF2B5EF4-FFF2-40B4-BE49-F238E27FC236}">
                  <a16:creationId xmlns="" xmlns:a16="http://schemas.microsoft.com/office/drawing/2014/main" id="{B31DFBFA-CF4D-4940-9086-26F83E5C6BB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>
            <a:xfrm>
              <a:off x="5859208" y="3192208"/>
              <a:ext cx="112966" cy="112966"/>
            </a:xfrm>
            <a:custGeom>
              <a:avLst/>
              <a:gdLst>
                <a:gd name="connsiteX0" fmla="*/ 112967 w 112966"/>
                <a:gd name="connsiteY0" fmla="*/ 0 h 112966"/>
                <a:gd name="connsiteX1" fmla="*/ 0 w 112966"/>
                <a:gd name="connsiteY1" fmla="*/ 112967 h 112966"/>
                <a:gd name="connsiteX2" fmla="*/ 112967 w 112966"/>
                <a:gd name="connsiteY2" fmla="*/ 0 h 1129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2966" h="112966">
                  <a:moveTo>
                    <a:pt x="112967" y="0"/>
                  </a:moveTo>
                  <a:lnTo>
                    <a:pt x="0" y="112967"/>
                  </a:lnTo>
                  <a:cubicBezTo>
                    <a:pt x="25356" y="64747"/>
                    <a:pt x="64747" y="25356"/>
                    <a:pt x="112967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="" xmlns:a16="http://schemas.microsoft.com/office/drawing/2014/main" id="{27854033-BD20-4C77-8C5B-048F4B3BDD0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>
            <a:xfrm>
              <a:off x="5831205" y="3164205"/>
              <a:ext cx="230314" cy="230314"/>
            </a:xfrm>
            <a:custGeom>
              <a:avLst/>
              <a:gdLst>
                <a:gd name="connsiteX0" fmla="*/ 230314 w 230314"/>
                <a:gd name="connsiteY0" fmla="*/ 0 h 230314"/>
                <a:gd name="connsiteX1" fmla="*/ 0 w 230314"/>
                <a:gd name="connsiteY1" fmla="*/ 230314 h 230314"/>
                <a:gd name="connsiteX2" fmla="*/ 3524 w 230314"/>
                <a:gd name="connsiteY2" fmla="*/ 209550 h 230314"/>
                <a:gd name="connsiteX3" fmla="*/ 209550 w 230314"/>
                <a:gd name="connsiteY3" fmla="*/ 3524 h 230314"/>
                <a:gd name="connsiteX4" fmla="*/ 230314 w 230314"/>
                <a:gd name="connsiteY4" fmla="*/ 0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0314" h="230314">
                  <a:moveTo>
                    <a:pt x="230314" y="0"/>
                  </a:moveTo>
                  <a:lnTo>
                    <a:pt x="0" y="230314"/>
                  </a:lnTo>
                  <a:cubicBezTo>
                    <a:pt x="953" y="223361"/>
                    <a:pt x="2095" y="216408"/>
                    <a:pt x="3524" y="209550"/>
                  </a:cubicBezTo>
                  <a:lnTo>
                    <a:pt x="209550" y="3524"/>
                  </a:lnTo>
                  <a:cubicBezTo>
                    <a:pt x="216408" y="2095"/>
                    <a:pt x="223361" y="953"/>
                    <a:pt x="230314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="" xmlns:a16="http://schemas.microsoft.com/office/drawing/2014/main" id="{BC93AA74-BEB3-444F-835B-7AA6ECE6178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>
            <a:xfrm>
              <a:off x="5829300" y="3162300"/>
              <a:ext cx="294131" cy="294131"/>
            </a:xfrm>
            <a:custGeom>
              <a:avLst/>
              <a:gdLst>
                <a:gd name="connsiteX0" fmla="*/ 294132 w 294131"/>
                <a:gd name="connsiteY0" fmla="*/ 1238 h 294131"/>
                <a:gd name="connsiteX1" fmla="*/ 1238 w 294131"/>
                <a:gd name="connsiteY1" fmla="*/ 294132 h 294131"/>
                <a:gd name="connsiteX2" fmla="*/ 0 w 294131"/>
                <a:gd name="connsiteY2" fmla="*/ 278225 h 294131"/>
                <a:gd name="connsiteX3" fmla="*/ 278225 w 294131"/>
                <a:gd name="connsiteY3" fmla="*/ 0 h 294131"/>
                <a:gd name="connsiteX4" fmla="*/ 294132 w 294131"/>
                <a:gd name="connsiteY4" fmla="*/ 1238 h 294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4131" h="294131">
                  <a:moveTo>
                    <a:pt x="294132" y="1238"/>
                  </a:moveTo>
                  <a:lnTo>
                    <a:pt x="1238" y="294132"/>
                  </a:lnTo>
                  <a:cubicBezTo>
                    <a:pt x="667" y="288893"/>
                    <a:pt x="0" y="283559"/>
                    <a:pt x="0" y="278225"/>
                  </a:cubicBezTo>
                  <a:lnTo>
                    <a:pt x="278225" y="0"/>
                  </a:lnTo>
                  <a:cubicBezTo>
                    <a:pt x="283559" y="0"/>
                    <a:pt x="288893" y="667"/>
                    <a:pt x="294132" y="123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="" xmlns:a16="http://schemas.microsoft.com/office/drawing/2014/main" id="{F00DF1C9-6952-4704-B8B3-95406E18E4C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>
            <a:xfrm>
              <a:off x="5837205" y="3170110"/>
              <a:ext cx="337184" cy="337280"/>
            </a:xfrm>
            <a:custGeom>
              <a:avLst/>
              <a:gdLst>
                <a:gd name="connsiteX0" fmla="*/ 337185 w 337184"/>
                <a:gd name="connsiteY0" fmla="*/ 3905 h 337280"/>
                <a:gd name="connsiteX1" fmla="*/ 3810 w 337184"/>
                <a:gd name="connsiteY1" fmla="*/ 337280 h 337280"/>
                <a:gd name="connsiteX2" fmla="*/ 0 w 337184"/>
                <a:gd name="connsiteY2" fmla="*/ 323850 h 337280"/>
                <a:gd name="connsiteX3" fmla="*/ 323850 w 337184"/>
                <a:gd name="connsiteY3" fmla="*/ 0 h 337280"/>
                <a:gd name="connsiteX4" fmla="*/ 337185 w 337184"/>
                <a:gd name="connsiteY4" fmla="*/ 3905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7184" h="337280">
                  <a:moveTo>
                    <a:pt x="337185" y="3905"/>
                  </a:moveTo>
                  <a:lnTo>
                    <a:pt x="3810" y="337280"/>
                  </a:lnTo>
                  <a:cubicBezTo>
                    <a:pt x="2381" y="332899"/>
                    <a:pt x="1143" y="328422"/>
                    <a:pt x="0" y="323850"/>
                  </a:cubicBezTo>
                  <a:lnTo>
                    <a:pt x="323850" y="0"/>
                  </a:lnTo>
                  <a:cubicBezTo>
                    <a:pt x="328327" y="1715"/>
                    <a:pt x="332804" y="2477"/>
                    <a:pt x="337185" y="39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="" xmlns:a16="http://schemas.microsoft.com/office/drawing/2014/main" id="{B34783FD-297C-40D2-964B-DBAE4DE2835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>
            <a:xfrm>
              <a:off x="5853207" y="3186207"/>
              <a:ext cx="364617" cy="364617"/>
            </a:xfrm>
            <a:custGeom>
              <a:avLst/>
              <a:gdLst>
                <a:gd name="connsiteX0" fmla="*/ 364617 w 364617"/>
                <a:gd name="connsiteY0" fmla="*/ 5620 h 364617"/>
                <a:gd name="connsiteX1" fmla="*/ 5620 w 364617"/>
                <a:gd name="connsiteY1" fmla="*/ 364617 h 364617"/>
                <a:gd name="connsiteX2" fmla="*/ 0 w 364617"/>
                <a:gd name="connsiteY2" fmla="*/ 353187 h 364617"/>
                <a:gd name="connsiteX3" fmla="*/ 353187 w 364617"/>
                <a:gd name="connsiteY3" fmla="*/ 0 h 364617"/>
                <a:gd name="connsiteX4" fmla="*/ 364617 w 364617"/>
                <a:gd name="connsiteY4" fmla="*/ 5620 h 364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4617" h="364617">
                  <a:moveTo>
                    <a:pt x="364617" y="5620"/>
                  </a:moveTo>
                  <a:lnTo>
                    <a:pt x="5620" y="364617"/>
                  </a:lnTo>
                  <a:cubicBezTo>
                    <a:pt x="3620" y="360902"/>
                    <a:pt x="1715" y="357092"/>
                    <a:pt x="0" y="353187"/>
                  </a:cubicBezTo>
                  <a:lnTo>
                    <a:pt x="353187" y="0"/>
                  </a:lnTo>
                  <a:cubicBezTo>
                    <a:pt x="357092" y="1715"/>
                    <a:pt x="360902" y="3715"/>
                    <a:pt x="364617" y="562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="" xmlns:a16="http://schemas.microsoft.com/office/drawing/2014/main" id="{DE621623-0357-4FD5-A1AC-40050102595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>
            <a:xfrm>
              <a:off x="5875305" y="3208305"/>
              <a:ext cx="380238" cy="380238"/>
            </a:xfrm>
            <a:custGeom>
              <a:avLst/>
              <a:gdLst>
                <a:gd name="connsiteX0" fmla="*/ 380238 w 380238"/>
                <a:gd name="connsiteY0" fmla="*/ 7239 h 380238"/>
                <a:gd name="connsiteX1" fmla="*/ 7239 w 380238"/>
                <a:gd name="connsiteY1" fmla="*/ 380238 h 380238"/>
                <a:gd name="connsiteX2" fmla="*/ 0 w 380238"/>
                <a:gd name="connsiteY2" fmla="*/ 370713 h 380238"/>
                <a:gd name="connsiteX3" fmla="*/ 370237 w 380238"/>
                <a:gd name="connsiteY3" fmla="*/ 0 h 380238"/>
                <a:gd name="connsiteX4" fmla="*/ 380238 w 380238"/>
                <a:gd name="connsiteY4" fmla="*/ 7239 h 3802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0238" h="380238">
                  <a:moveTo>
                    <a:pt x="380238" y="7239"/>
                  </a:moveTo>
                  <a:lnTo>
                    <a:pt x="7239" y="380238"/>
                  </a:lnTo>
                  <a:cubicBezTo>
                    <a:pt x="4763" y="377000"/>
                    <a:pt x="2381" y="373571"/>
                    <a:pt x="0" y="370713"/>
                  </a:cubicBezTo>
                  <a:lnTo>
                    <a:pt x="370237" y="0"/>
                  </a:lnTo>
                  <a:cubicBezTo>
                    <a:pt x="373571" y="2381"/>
                    <a:pt x="377000" y="4763"/>
                    <a:pt x="380238" y="723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="" xmlns:a16="http://schemas.microsoft.com/office/drawing/2014/main" id="{024F346E-10A0-458F-A9CA-8C0079472F9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>
            <a:xfrm>
              <a:off x="5902832" y="3235832"/>
              <a:ext cx="385191" cy="385191"/>
            </a:xfrm>
            <a:custGeom>
              <a:avLst/>
              <a:gdLst>
                <a:gd name="connsiteX0" fmla="*/ 380905 w 385191"/>
                <a:gd name="connsiteY0" fmla="*/ 4286 h 385191"/>
                <a:gd name="connsiteX1" fmla="*/ 385191 w 385191"/>
                <a:gd name="connsiteY1" fmla="*/ 8573 h 385191"/>
                <a:gd name="connsiteX2" fmla="*/ 8573 w 385191"/>
                <a:gd name="connsiteY2" fmla="*/ 385191 h 385191"/>
                <a:gd name="connsiteX3" fmla="*/ 4286 w 385191"/>
                <a:gd name="connsiteY3" fmla="*/ 380905 h 385191"/>
                <a:gd name="connsiteX4" fmla="*/ 0 w 385191"/>
                <a:gd name="connsiteY4" fmla="*/ 376523 h 385191"/>
                <a:gd name="connsiteX5" fmla="*/ 376523 w 385191"/>
                <a:gd name="connsiteY5" fmla="*/ 0 h 385191"/>
                <a:gd name="connsiteX6" fmla="*/ 380905 w 385191"/>
                <a:gd name="connsiteY6" fmla="*/ 4286 h 385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5191" h="385191">
                  <a:moveTo>
                    <a:pt x="380905" y="4286"/>
                  </a:moveTo>
                  <a:lnTo>
                    <a:pt x="385191" y="8573"/>
                  </a:lnTo>
                  <a:lnTo>
                    <a:pt x="8573" y="385191"/>
                  </a:lnTo>
                  <a:lnTo>
                    <a:pt x="4286" y="380905"/>
                  </a:lnTo>
                  <a:cubicBezTo>
                    <a:pt x="2762" y="379476"/>
                    <a:pt x="1334" y="377952"/>
                    <a:pt x="0" y="376523"/>
                  </a:cubicBezTo>
                  <a:lnTo>
                    <a:pt x="376523" y="0"/>
                  </a:lnTo>
                  <a:cubicBezTo>
                    <a:pt x="377952" y="1334"/>
                    <a:pt x="379476" y="2667"/>
                    <a:pt x="380905" y="428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="" xmlns:a16="http://schemas.microsoft.com/office/drawing/2014/main" id="{7937A2F7-01A9-47F3-BED6-B61D998408A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>
            <a:xfrm>
              <a:off x="5935789" y="3268313"/>
              <a:ext cx="379761" cy="380237"/>
            </a:xfrm>
            <a:custGeom>
              <a:avLst/>
              <a:gdLst>
                <a:gd name="connsiteX0" fmla="*/ 372428 w 379761"/>
                <a:gd name="connsiteY0" fmla="*/ 0 h 380237"/>
                <a:gd name="connsiteX1" fmla="*/ 379762 w 379761"/>
                <a:gd name="connsiteY1" fmla="*/ 9525 h 380237"/>
                <a:gd name="connsiteX2" fmla="*/ 9525 w 379761"/>
                <a:gd name="connsiteY2" fmla="*/ 380238 h 380237"/>
                <a:gd name="connsiteX3" fmla="*/ 0 w 379761"/>
                <a:gd name="connsiteY3" fmla="*/ 372904 h 380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9761" h="380237">
                  <a:moveTo>
                    <a:pt x="372428" y="0"/>
                  </a:moveTo>
                  <a:cubicBezTo>
                    <a:pt x="374999" y="3239"/>
                    <a:pt x="377381" y="6572"/>
                    <a:pt x="379762" y="9525"/>
                  </a:cubicBezTo>
                  <a:lnTo>
                    <a:pt x="9525" y="380238"/>
                  </a:lnTo>
                  <a:cubicBezTo>
                    <a:pt x="6096" y="377857"/>
                    <a:pt x="2762" y="375476"/>
                    <a:pt x="0" y="37290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="" xmlns:a16="http://schemas.microsoft.com/office/drawing/2014/main" id="{5B44DAF8-5073-441A-82E1-180385D35F2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>
            <a:xfrm>
              <a:off x="5972841" y="3305841"/>
              <a:ext cx="364807" cy="364807"/>
            </a:xfrm>
            <a:custGeom>
              <a:avLst/>
              <a:gdLst>
                <a:gd name="connsiteX0" fmla="*/ 359188 w 364807"/>
                <a:gd name="connsiteY0" fmla="*/ 0 h 364807"/>
                <a:gd name="connsiteX1" fmla="*/ 364808 w 364807"/>
                <a:gd name="connsiteY1" fmla="*/ 11621 h 364807"/>
                <a:gd name="connsiteX2" fmla="*/ 11621 w 364807"/>
                <a:gd name="connsiteY2" fmla="*/ 364808 h 364807"/>
                <a:gd name="connsiteX3" fmla="*/ 0 w 364807"/>
                <a:gd name="connsiteY3" fmla="*/ 359188 h 3648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4807" h="364807">
                  <a:moveTo>
                    <a:pt x="359188" y="0"/>
                  </a:moveTo>
                  <a:cubicBezTo>
                    <a:pt x="361188" y="3905"/>
                    <a:pt x="362998" y="7715"/>
                    <a:pt x="364808" y="11621"/>
                  </a:cubicBezTo>
                  <a:lnTo>
                    <a:pt x="11621" y="364808"/>
                  </a:lnTo>
                  <a:cubicBezTo>
                    <a:pt x="7715" y="362998"/>
                    <a:pt x="3905" y="361188"/>
                    <a:pt x="0" y="3591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="" xmlns:a16="http://schemas.microsoft.com/office/drawing/2014/main" id="{52B0413D-0E36-4A90-8E6A-9EDC676A607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>
            <a:xfrm>
              <a:off x="6016370" y="3349466"/>
              <a:ext cx="337280" cy="337280"/>
            </a:xfrm>
            <a:custGeom>
              <a:avLst/>
              <a:gdLst>
                <a:gd name="connsiteX0" fmla="*/ 333470 w 337280"/>
                <a:gd name="connsiteY0" fmla="*/ 0 h 337280"/>
                <a:gd name="connsiteX1" fmla="*/ 337280 w 337280"/>
                <a:gd name="connsiteY1" fmla="*/ 13430 h 337280"/>
                <a:gd name="connsiteX2" fmla="*/ 13430 w 337280"/>
                <a:gd name="connsiteY2" fmla="*/ 337280 h 337280"/>
                <a:gd name="connsiteX3" fmla="*/ 0 w 337280"/>
                <a:gd name="connsiteY3" fmla="*/ 333470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7280" h="337280">
                  <a:moveTo>
                    <a:pt x="333470" y="0"/>
                  </a:moveTo>
                  <a:cubicBezTo>
                    <a:pt x="334899" y="4382"/>
                    <a:pt x="336137" y="8858"/>
                    <a:pt x="337280" y="13430"/>
                  </a:cubicBezTo>
                  <a:lnTo>
                    <a:pt x="13430" y="337280"/>
                  </a:lnTo>
                  <a:cubicBezTo>
                    <a:pt x="8858" y="336137"/>
                    <a:pt x="4382" y="334899"/>
                    <a:pt x="0" y="33347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="" xmlns:a16="http://schemas.microsoft.com/office/drawing/2014/main" id="{86059ECF-0D50-48AD-B67A-645EC29D336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>
            <a:xfrm>
              <a:off x="6067329" y="3400425"/>
              <a:ext cx="294227" cy="294132"/>
            </a:xfrm>
            <a:custGeom>
              <a:avLst/>
              <a:gdLst>
                <a:gd name="connsiteX0" fmla="*/ 292989 w 294227"/>
                <a:gd name="connsiteY0" fmla="*/ 0 h 294132"/>
                <a:gd name="connsiteX1" fmla="*/ 294227 w 294227"/>
                <a:gd name="connsiteY1" fmla="*/ 15907 h 294132"/>
                <a:gd name="connsiteX2" fmla="*/ 15907 w 294227"/>
                <a:gd name="connsiteY2" fmla="*/ 294132 h 294132"/>
                <a:gd name="connsiteX3" fmla="*/ 0 w 294227"/>
                <a:gd name="connsiteY3" fmla="*/ 292894 h 2941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4227" h="294132">
                  <a:moveTo>
                    <a:pt x="292989" y="0"/>
                  </a:moveTo>
                  <a:cubicBezTo>
                    <a:pt x="293561" y="5334"/>
                    <a:pt x="293942" y="10668"/>
                    <a:pt x="294227" y="15907"/>
                  </a:cubicBezTo>
                  <a:lnTo>
                    <a:pt x="15907" y="294132"/>
                  </a:lnTo>
                  <a:cubicBezTo>
                    <a:pt x="10668" y="294132"/>
                    <a:pt x="5334" y="293465"/>
                    <a:pt x="0" y="29289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="" xmlns:a16="http://schemas.microsoft.com/office/drawing/2014/main" id="{B394906F-6BF2-447E-9886-F12708E1289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>
            <a:xfrm>
              <a:off x="6129337" y="3462337"/>
              <a:ext cx="230314" cy="230314"/>
            </a:xfrm>
            <a:custGeom>
              <a:avLst/>
              <a:gdLst>
                <a:gd name="connsiteX0" fmla="*/ 230315 w 230314"/>
                <a:gd name="connsiteY0" fmla="*/ 0 h 230314"/>
                <a:gd name="connsiteX1" fmla="*/ 226886 w 230314"/>
                <a:gd name="connsiteY1" fmla="*/ 20574 h 230314"/>
                <a:gd name="connsiteX2" fmla="*/ 20669 w 230314"/>
                <a:gd name="connsiteY2" fmla="*/ 226790 h 230314"/>
                <a:gd name="connsiteX3" fmla="*/ 0 w 230314"/>
                <a:gd name="connsiteY3" fmla="*/ 230315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0314" h="230314">
                  <a:moveTo>
                    <a:pt x="230315" y="0"/>
                  </a:moveTo>
                  <a:cubicBezTo>
                    <a:pt x="229457" y="6953"/>
                    <a:pt x="228314" y="13716"/>
                    <a:pt x="226886" y="20574"/>
                  </a:cubicBezTo>
                  <a:lnTo>
                    <a:pt x="20669" y="226790"/>
                  </a:lnTo>
                  <a:cubicBezTo>
                    <a:pt x="13811" y="228314"/>
                    <a:pt x="6953" y="229457"/>
                    <a:pt x="0" y="23031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="" xmlns:a16="http://schemas.microsoft.com/office/drawing/2014/main" id="{A45EB96B-215A-4EBF-A594-2B082223393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>
            <a:xfrm>
              <a:off x="6218682" y="3551682"/>
              <a:ext cx="112871" cy="112871"/>
            </a:xfrm>
            <a:custGeom>
              <a:avLst/>
              <a:gdLst>
                <a:gd name="connsiteX0" fmla="*/ 112871 w 112871"/>
                <a:gd name="connsiteY0" fmla="*/ 0 h 112871"/>
                <a:gd name="connsiteX1" fmla="*/ 0 w 112871"/>
                <a:gd name="connsiteY1" fmla="*/ 112871 h 112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2871" h="112871">
                  <a:moveTo>
                    <a:pt x="112871" y="0"/>
                  </a:moveTo>
                  <a:cubicBezTo>
                    <a:pt x="87618" y="48239"/>
                    <a:pt x="48239" y="87618"/>
                    <a:pt x="0" y="11287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graphicFrame>
        <p:nvGraphicFramePr>
          <p:cNvPr id="5" name="Content Placeholder 2">
            <a:extLst>
              <a:ext uri="{FF2B5EF4-FFF2-40B4-BE49-F238E27FC236}">
                <a16:creationId xmlns="" xmlns:a16="http://schemas.microsoft.com/office/drawing/2014/main" id="{61244581-0745-7C04-DB18-4578A9BEFF6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699132808"/>
              </p:ext>
            </p:extLst>
          </p:nvPr>
        </p:nvGraphicFramePr>
        <p:xfrm>
          <a:off x="5484139" y="477540"/>
          <a:ext cx="6301601" cy="58788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="" xmlns:p14="http://schemas.microsoft.com/office/powerpoint/2010/main" val="26259486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="" xmlns:a16="http://schemas.microsoft.com/office/drawing/2014/main" id="{99ED5833-B85B-4103-8A3B-CAB0308E6C1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5F56CA18-8C94-B9A0-4239-F64EBCEA2E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8181" y="560881"/>
            <a:ext cx="9795638" cy="1114380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ctr"/>
            <a:r>
              <a:rPr lang="en-US" sz="4000" b="1"/>
              <a:t>Website Design and Application of Insights</a:t>
            </a:r>
          </a:p>
        </p:txBody>
      </p:sp>
      <p:pic>
        <p:nvPicPr>
          <p:cNvPr id="4" name="Picture 3" descr="A website with text on it&#10;&#10;AI-generated content may be incorrect.">
            <a:extLst>
              <a:ext uri="{FF2B5EF4-FFF2-40B4-BE49-F238E27FC236}">
                <a16:creationId xmlns="" xmlns:a16="http://schemas.microsoft.com/office/drawing/2014/main" id="{C9D64162-6FCB-B334-FB97-207016AF85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234" y="3348635"/>
            <a:ext cx="5828261" cy="2564435"/>
          </a:xfrm>
          <a:prstGeom prst="rect">
            <a:avLst/>
          </a:prstGeom>
        </p:spPr>
      </p:pic>
      <p:pic>
        <p:nvPicPr>
          <p:cNvPr id="5" name="Picture 4" descr="A website with a picture of a beauty salon&#10;&#10;AI-generated content may be incorrect.">
            <a:extLst>
              <a:ext uri="{FF2B5EF4-FFF2-40B4-BE49-F238E27FC236}">
                <a16:creationId xmlns="" xmlns:a16="http://schemas.microsoft.com/office/drawing/2014/main" id="{AFF719D8-269D-5EC7-0253-9953338A6F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82505" y="3355921"/>
            <a:ext cx="5828261" cy="254986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874771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="" xmlns:a16="http://schemas.microsoft.com/office/drawing/2014/main" id="{2151139A-886F-4B97-8815-729AD3831BB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=""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/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5428AC11-BFDF-42EF-80FF-717BBF90906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5400000" flipH="1">
            <a:off x="-1408628" y="1408629"/>
            <a:ext cx="6858000" cy="4040744"/>
          </a:xfrm>
          <a:prstGeom prst="rect">
            <a:avLst/>
          </a:prstGeom>
          <a:gradFill>
            <a:gsLst>
              <a:gs pos="11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2CC56AF6-38E4-490B-8E2B-1A1037B4EDD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16200000">
            <a:off x="-159565" y="2659832"/>
            <a:ext cx="4355594" cy="4040742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="" xmlns:a16="http://schemas.microsoft.com/office/drawing/2014/main" id="{2339A6F5-AD6A-4D80-8AD9-6290D13AC49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16200000" flipH="1">
            <a:off x="-1180882" y="1638513"/>
            <a:ext cx="6857572" cy="3581401"/>
          </a:xfrm>
          <a:prstGeom prst="rect">
            <a:avLst/>
          </a:prstGeom>
          <a:gradFill>
            <a:gsLst>
              <a:gs pos="0">
                <a:srgbClr val="000000">
                  <a:alpha val="61000"/>
                </a:srgbClr>
              </a:gs>
              <a:gs pos="95000">
                <a:schemeClr val="accent5">
                  <a:alpha val="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A429B2FA-ACFB-560D-D1C9-08AF1E5540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042" y="2945176"/>
            <a:ext cx="2878688" cy="275797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000" b="1">
                <a:solidFill>
                  <a:srgbClr val="FFFFFF"/>
                </a:solidFill>
              </a:rPr>
              <a:t>Marketing Materials Design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319A2CAB-2656-C758-9554-1843D3BA04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75217" y="1204551"/>
            <a:ext cx="3147413" cy="4448638"/>
          </a:xfrm>
          <a:prstGeom prst="rect">
            <a:avLst/>
          </a:prstGeom>
        </p:spPr>
      </p:pic>
      <p:pic>
        <p:nvPicPr>
          <p:cNvPr id="4" name="Picture 3" descr="A flyer with images of nails and manicure&#10;&#10;AI-generated content may be incorrect.">
            <a:extLst>
              <a:ext uri="{FF2B5EF4-FFF2-40B4-BE49-F238E27FC236}">
                <a16:creationId xmlns="" xmlns:a16="http://schemas.microsoft.com/office/drawing/2014/main" id="{01ABD22A-7241-E7D4-D646-C3D6B2C616C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66414" y="1208526"/>
            <a:ext cx="3141973" cy="444094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8302027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="" xmlns:a16="http://schemas.microsoft.com/office/drawing/2014/main" id="{9DBC8166-481C-4473-95F5-9A5B9073B7F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="" xmlns:a16="http://schemas.microsoft.com/office/drawing/2014/main" id="{A5A5CE6E-90AF-4D43-A014-1F9EC83EB93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1"/>
            <a:ext cx="4512467" cy="6858000"/>
          </a:xfrm>
          <a:custGeom>
            <a:avLst/>
            <a:gdLst>
              <a:gd name="connsiteX0" fmla="*/ 0 w 4512467"/>
              <a:gd name="connsiteY0" fmla="*/ 0 h 6858000"/>
              <a:gd name="connsiteX1" fmla="*/ 2579526 w 4512467"/>
              <a:gd name="connsiteY1" fmla="*/ 0 h 6858000"/>
              <a:gd name="connsiteX2" fmla="*/ 2583267 w 4512467"/>
              <a:gd name="connsiteY2" fmla="*/ 2151 h 6858000"/>
              <a:gd name="connsiteX3" fmla="*/ 4512467 w 4512467"/>
              <a:gd name="connsiteY3" fmla="*/ 3429000 h 6858000"/>
              <a:gd name="connsiteX4" fmla="*/ 2583267 w 4512467"/>
              <a:gd name="connsiteY4" fmla="*/ 6855849 h 6858000"/>
              <a:gd name="connsiteX5" fmla="*/ 2579526 w 4512467"/>
              <a:gd name="connsiteY5" fmla="*/ 6858000 h 6858000"/>
              <a:gd name="connsiteX6" fmla="*/ 0 w 451246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12467" h="6858000">
                <a:moveTo>
                  <a:pt x="0" y="0"/>
                </a:moveTo>
                <a:lnTo>
                  <a:pt x="2579526" y="0"/>
                </a:lnTo>
                <a:lnTo>
                  <a:pt x="2583267" y="2151"/>
                </a:lnTo>
                <a:cubicBezTo>
                  <a:pt x="3739868" y="704919"/>
                  <a:pt x="4512467" y="1976735"/>
                  <a:pt x="4512467" y="3429000"/>
                </a:cubicBezTo>
                <a:cubicBezTo>
                  <a:pt x="4512467" y="4881266"/>
                  <a:pt x="3739868" y="6153081"/>
                  <a:pt x="2583267" y="6855849"/>
                </a:cubicBezTo>
                <a:lnTo>
                  <a:pt x="257952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5B35C04F-1622-7059-6B7F-4B31E2BB56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43467"/>
            <a:ext cx="2951205" cy="5571066"/>
          </a:xfrm>
        </p:spPr>
        <p:txBody>
          <a:bodyPr>
            <a:normAutofit/>
          </a:bodyPr>
          <a:lstStyle/>
          <a:p>
            <a:r>
              <a:rPr lang="en-US" sz="3400" b="1">
                <a:solidFill>
                  <a:srgbClr val="FFFFFF"/>
                </a:solidFill>
                <a:ea typeface="+mj-lt"/>
                <a:cs typeface="+mj-lt"/>
              </a:rPr>
              <a:t>Video Advertisement and Brand Message</a:t>
            </a:r>
            <a:endParaRPr lang="en-US" sz="3400" b="1">
              <a:solidFill>
                <a:srgbClr val="FFFFFF"/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="" xmlns:a16="http://schemas.microsoft.com/office/drawing/2014/main" id="{80487736-BE4E-D513-F0A7-5D59F82C869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43789212"/>
              </p:ext>
            </p:extLst>
          </p:nvPr>
        </p:nvGraphicFramePr>
        <p:xfrm>
          <a:off x="5207640" y="643466"/>
          <a:ext cx="6291714" cy="55307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="" xmlns:p14="http://schemas.microsoft.com/office/powerpoint/2010/main" val="10076432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=""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=""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=""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B1258F14-E34C-CD3E-EF78-06912EB840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7" y="348865"/>
            <a:ext cx="10044023" cy="877729"/>
          </a:xfrm>
        </p:spPr>
        <p:txBody>
          <a:bodyPr anchor="ctr">
            <a:normAutofit/>
          </a:bodyPr>
          <a:lstStyle/>
          <a:p>
            <a:r>
              <a:rPr lang="en-US" sz="4000" b="1">
                <a:solidFill>
                  <a:srgbClr val="FFFFFF"/>
                </a:solidFill>
                <a:ea typeface="+mj-lt"/>
                <a:cs typeface="+mj-lt"/>
              </a:rPr>
              <a:t>Reflection on Learning and Skills</a:t>
            </a:r>
            <a:endParaRPr lang="en-US" sz="4000" b="1">
              <a:solidFill>
                <a:srgbClr val="FFFFFF"/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="" xmlns:a16="http://schemas.microsoft.com/office/drawing/2014/main" id="{931011D9-60F2-5DCE-2082-68B9F55BE66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3904045350"/>
              </p:ext>
            </p:extLst>
          </p:nvPr>
        </p:nvGraphicFramePr>
        <p:xfrm>
          <a:off x="644056" y="2112579"/>
          <a:ext cx="10927829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="" xmlns:p14="http://schemas.microsoft.com/office/powerpoint/2010/main" val="28684557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=""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=""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09023A51-6AE1-A2F7-29AC-0FF006D48F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3" y="350196"/>
            <a:ext cx="4646904" cy="1624520"/>
          </a:xfrm>
        </p:spPr>
        <p:txBody>
          <a:bodyPr anchor="ctr">
            <a:normAutofit/>
          </a:bodyPr>
          <a:lstStyle/>
          <a:p>
            <a:r>
              <a:rPr lang="en-US" sz="4000" b="1"/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FE417036-506A-B872-1E22-125A44D6D0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2" y="2743200"/>
            <a:ext cx="4646905" cy="361314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2000">
                <a:ea typeface="+mn-lt"/>
                <a:cs typeface="+mn-lt"/>
              </a:rPr>
              <a:t>Summary: Research informed website, marketing, and video for The Nail &amp; Beauty Lounge.</a:t>
            </a:r>
            <a:endParaRPr lang="en-US" sz="2000"/>
          </a:p>
          <a:p>
            <a:r>
              <a:rPr lang="en-US" sz="2000">
                <a:ea typeface="+mn-lt"/>
                <a:cs typeface="+mn-lt"/>
              </a:rPr>
              <a:t>Key Takeaway: Digital skills transformed data into business solutions.</a:t>
            </a:r>
            <a:endParaRPr lang="en-US" sz="2000"/>
          </a:p>
          <a:p>
            <a:endParaRPr lang="en-US" sz="2000"/>
          </a:p>
        </p:txBody>
      </p:sp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70E00C3B-963F-43A6-4CB8-1037AB7CB85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2589" r="40483" b="6250"/>
          <a:stretch>
            <a:fillRect/>
          </a:stretch>
        </p:blipFill>
        <p:spPr>
          <a:xfrm>
            <a:off x="6096000" y="1"/>
            <a:ext cx="6102825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4454250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EF95EB9-3B45-0226-FC62-9B1A15F626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34A7AAD8-0834-1367-F139-8E35CE4874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62500" lnSpcReduction="20000"/>
          </a:bodyPr>
          <a:lstStyle/>
          <a:p>
            <a:pPr algn="just"/>
            <a:r>
              <a:rPr lang="en-US" dirty="0">
                <a:ea typeface="+mn-lt"/>
                <a:cs typeface="+mn-lt"/>
              </a:rPr>
              <a:t>Kim, N.-R. and Jin, Y.-M. (2022) ‘Effect of Hair Salon Selection Criteria on Consumer Behavior and Satisfaction’, </a:t>
            </a:r>
            <a:r>
              <a:rPr lang="en-US" i="1" dirty="0">
                <a:ea typeface="+mn-lt"/>
                <a:cs typeface="+mn-lt"/>
              </a:rPr>
              <a:t>Journal of the Korean Society of Cosmetology</a:t>
            </a:r>
            <a:r>
              <a:rPr lang="en-US" dirty="0">
                <a:ea typeface="+mn-lt"/>
                <a:cs typeface="+mn-lt"/>
              </a:rPr>
              <a:t>, 28(1), pp.1–9. doi:10.52660/jksc.2022.28.1.1.</a:t>
            </a:r>
            <a:endParaRPr lang="en-US" dirty="0"/>
          </a:p>
          <a:p>
            <a:pPr algn="just"/>
            <a:r>
              <a:rPr lang="en-US" dirty="0">
                <a:ea typeface="+mn-lt"/>
                <a:cs typeface="+mn-lt"/>
              </a:rPr>
              <a:t>Park, H.-A. and Lee, I.-H. (2022) ‘The Effect of Clean Beauty Cosmetics on Consumer’s Engagement on Consumer Norms and Consumption Behavior’, </a:t>
            </a:r>
            <a:r>
              <a:rPr lang="en-US" i="1" dirty="0">
                <a:ea typeface="+mn-lt"/>
                <a:cs typeface="+mn-lt"/>
              </a:rPr>
              <a:t>Journal of the Korean Society of Cosmetology</a:t>
            </a:r>
            <a:r>
              <a:rPr lang="en-US" dirty="0">
                <a:ea typeface="+mn-lt"/>
                <a:cs typeface="+mn-lt"/>
              </a:rPr>
              <a:t>, 28(1), pp.153–164. doi:10.52660/jksc.2022.28.1.153.</a:t>
            </a:r>
            <a:endParaRPr lang="en-US" dirty="0"/>
          </a:p>
          <a:p>
            <a:pPr algn="just"/>
            <a:r>
              <a:rPr lang="en-US" dirty="0">
                <a:ea typeface="+mn-lt"/>
                <a:cs typeface="+mn-lt"/>
              </a:rPr>
              <a:t>Park, Y.-R., Yun, Y.-D. and Chon, H.-J. (2021) ‘The Effect of the Convenience of Beauty Service on the Value Consumption’, </a:t>
            </a:r>
            <a:r>
              <a:rPr lang="en-US" i="1" dirty="0">
                <a:ea typeface="+mn-lt"/>
                <a:cs typeface="+mn-lt"/>
              </a:rPr>
              <a:t>Journal of the Korean Society of Cosmetology</a:t>
            </a:r>
            <a:r>
              <a:rPr lang="en-US" dirty="0">
                <a:ea typeface="+mn-lt"/>
                <a:cs typeface="+mn-lt"/>
              </a:rPr>
              <a:t>, 27(3), pp.667–674. doi:10.52660/jksc.2021.27.3.667.</a:t>
            </a:r>
            <a:endParaRPr lang="en-US" dirty="0"/>
          </a:p>
          <a:p>
            <a:pPr algn="just"/>
            <a:r>
              <a:rPr lang="en-US" dirty="0">
                <a:ea typeface="+mn-lt"/>
                <a:cs typeface="+mn-lt"/>
              </a:rPr>
              <a:t>Ros, Rahman, A., Haque, R. and Isa (2023) ‘Marketing Mix Influence on Consumer Buying Behavior: A Case Study on the Cosmetics Industry’, </a:t>
            </a:r>
            <a:r>
              <a:rPr lang="en-US" i="1" dirty="0">
                <a:ea typeface="+mn-lt"/>
                <a:cs typeface="+mn-lt"/>
              </a:rPr>
              <a:t>International Journal of Professional Business Review</a:t>
            </a:r>
            <a:r>
              <a:rPr lang="en-US" dirty="0">
                <a:ea typeface="+mn-lt"/>
                <a:cs typeface="+mn-lt"/>
              </a:rPr>
              <a:t>, 8(5), p.39. doi:10.5281/zenodo.8956967.</a:t>
            </a:r>
            <a:endParaRPr lang="en-US" dirty="0"/>
          </a:p>
          <a:p>
            <a:pPr algn="just"/>
            <a:r>
              <a:rPr lang="en-US" dirty="0" err="1">
                <a:ea typeface="+mn-lt"/>
                <a:cs typeface="+mn-lt"/>
              </a:rPr>
              <a:t>Soltanifar</a:t>
            </a:r>
            <a:r>
              <a:rPr lang="en-US" dirty="0">
                <a:ea typeface="+mn-lt"/>
                <a:cs typeface="+mn-lt"/>
              </a:rPr>
              <a:t>, M., Hughes, M. and </a:t>
            </a:r>
            <a:r>
              <a:rPr lang="en-US" dirty="0" err="1">
                <a:ea typeface="+mn-lt"/>
                <a:cs typeface="+mn-lt"/>
              </a:rPr>
              <a:t>Göcke</a:t>
            </a:r>
            <a:r>
              <a:rPr lang="en-US" dirty="0">
                <a:ea typeface="+mn-lt"/>
                <a:cs typeface="+mn-lt"/>
              </a:rPr>
              <a:t>, L. (2021) </a:t>
            </a:r>
            <a:r>
              <a:rPr lang="en-US" i="1" dirty="0">
                <a:ea typeface="+mn-lt"/>
                <a:cs typeface="+mn-lt"/>
              </a:rPr>
              <a:t>Digital Entrepreneurship: Impact on Business and Society</a:t>
            </a:r>
            <a:r>
              <a:rPr lang="en-US" dirty="0">
                <a:ea typeface="+mn-lt"/>
                <a:cs typeface="+mn-lt"/>
              </a:rPr>
              <a:t>. Springer. doi:10.1007/978-3-030-53914-6.</a:t>
            </a:r>
            <a:endParaRPr lang="en-US" dirty="0"/>
          </a:p>
          <a:p>
            <a:pPr algn="just"/>
            <a:r>
              <a:rPr lang="en-US" dirty="0">
                <a:ea typeface="+mn-lt"/>
                <a:cs typeface="+mn-lt"/>
              </a:rPr>
              <a:t>Yang, S.-Y. and Jin, Y.-M. (2023) ‘The Effect of Convenience and Value Consumption of Beauty Service on Satisfaction and Revisit’, </a:t>
            </a:r>
            <a:r>
              <a:rPr lang="en-US" i="1" dirty="0">
                <a:ea typeface="+mn-lt"/>
                <a:cs typeface="+mn-lt"/>
              </a:rPr>
              <a:t>Journal of the Korean Society of Cosmetology</a:t>
            </a:r>
            <a:r>
              <a:rPr lang="en-US" dirty="0">
                <a:ea typeface="+mn-lt"/>
                <a:cs typeface="+mn-lt"/>
              </a:rPr>
              <a:t>, 29(2), pp.430–439. doi:10.52660/JKSC.2023.29.2.430.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692192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=""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62</TotalTime>
  <Words>630</Words>
  <Application>Microsoft Office PowerPoint</Application>
  <PresentationFormat>Custom</PresentationFormat>
  <Paragraphs>52</Paragraphs>
  <Slides>11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Slide 1</vt:lpstr>
      <vt:lpstr>Digital Skills for Personal and Professional Growth</vt:lpstr>
      <vt:lpstr>Introduction</vt:lpstr>
      <vt:lpstr>Market Research Questionnaire Design</vt:lpstr>
      <vt:lpstr>Data Analysis and Key Findings</vt:lpstr>
      <vt:lpstr>Website Design and Application of Insights</vt:lpstr>
      <vt:lpstr>Marketing Materials Design</vt:lpstr>
      <vt:lpstr>Video Advertisement and Brand Message</vt:lpstr>
      <vt:lpstr>Reflection on Learning and Skills</vt:lpstr>
      <vt:lpstr>Conclusion</vt:lpstr>
      <vt:lpstr>References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Digital Skills for Personal and Professional Growth</dc:title>
  <dc:creator/>
  <cp:lastModifiedBy>User</cp:lastModifiedBy>
  <cp:revision>53</cp:revision>
  <dcterms:created xsi:type="dcterms:W3CDTF">2025-06-16T11:30:32Z</dcterms:created>
  <dcterms:modified xsi:type="dcterms:W3CDTF">2025-06-29T22:55:28Z</dcterms:modified>
</cp:coreProperties>
</file>