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0" r:id="rId6"/>
    <p:sldId id="262" r:id="rId7"/>
    <p:sldId id="263" r:id="rId8"/>
    <p:sldId id="267" r:id="rId9"/>
    <p:sldId id="264" r:id="rId10"/>
    <p:sldId id="265" r:id="rId11"/>
    <p:sldId id="268"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855A85-B68B-4B7D-8825-5BF418F04345}" type="datetimeFigureOut">
              <a:rPr lang="en-GB" smtClean="0"/>
              <a:t>10/02/2023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AAF65E-0C30-47BB-9BCF-09443650EDD4}" type="slidenum">
              <a:rPr lang="en-GB" smtClean="0"/>
              <a:t>‹#›</a:t>
            </a:fld>
            <a:endParaRPr lang="en-GB"/>
          </a:p>
        </p:txBody>
      </p:sp>
    </p:spTree>
    <p:extLst>
      <p:ext uri="{BB962C8B-B14F-4D97-AF65-F5344CB8AC3E}">
        <p14:creationId xmlns:p14="http://schemas.microsoft.com/office/powerpoint/2010/main" val="1912051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AAF65E-0C30-47BB-9BCF-09443650EDD4}" type="slidenum">
              <a:rPr lang="en-GB" smtClean="0"/>
              <a:t>5</a:t>
            </a:fld>
            <a:endParaRPr lang="en-GB"/>
          </a:p>
        </p:txBody>
      </p:sp>
    </p:spTree>
    <p:extLst>
      <p:ext uri="{BB962C8B-B14F-4D97-AF65-F5344CB8AC3E}">
        <p14:creationId xmlns:p14="http://schemas.microsoft.com/office/powerpoint/2010/main" val="2446421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AAF65E-0C30-47BB-9BCF-09443650EDD4}" type="slidenum">
              <a:rPr lang="en-GB" smtClean="0"/>
              <a:t>6</a:t>
            </a:fld>
            <a:endParaRPr lang="en-GB"/>
          </a:p>
        </p:txBody>
      </p:sp>
    </p:spTree>
    <p:extLst>
      <p:ext uri="{BB962C8B-B14F-4D97-AF65-F5344CB8AC3E}">
        <p14:creationId xmlns:p14="http://schemas.microsoft.com/office/powerpoint/2010/main" val="1394909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AAF65E-0C30-47BB-9BCF-09443650EDD4}" type="slidenum">
              <a:rPr lang="en-GB" smtClean="0"/>
              <a:t>8</a:t>
            </a:fld>
            <a:endParaRPr lang="en-GB"/>
          </a:p>
        </p:txBody>
      </p:sp>
    </p:spTree>
    <p:extLst>
      <p:ext uri="{BB962C8B-B14F-4D97-AF65-F5344CB8AC3E}">
        <p14:creationId xmlns:p14="http://schemas.microsoft.com/office/powerpoint/2010/main" val="3007490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96875-6CEF-7929-BBDA-CCA7F4D708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23D1955-2EAB-A5D7-4876-2FCA20B9AD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F5DF2F5-2023-2094-3775-C7E0321C1552}"/>
              </a:ext>
            </a:extLst>
          </p:cNvPr>
          <p:cNvSpPr>
            <a:spLocks noGrp="1"/>
          </p:cNvSpPr>
          <p:nvPr>
            <p:ph type="dt" sz="half" idx="10"/>
          </p:nvPr>
        </p:nvSpPr>
        <p:spPr/>
        <p:txBody>
          <a:bodyPr/>
          <a:lstStyle/>
          <a:p>
            <a:fld id="{C7693D21-5C89-4CF3-918E-9F3511BDD9E4}" type="datetimeFigureOut">
              <a:rPr lang="en-GB" smtClean="0"/>
              <a:t>10/02/2023</a:t>
            </a:fld>
            <a:endParaRPr lang="en-GB"/>
          </a:p>
        </p:txBody>
      </p:sp>
      <p:sp>
        <p:nvSpPr>
          <p:cNvPr id="5" name="Footer Placeholder 4">
            <a:extLst>
              <a:ext uri="{FF2B5EF4-FFF2-40B4-BE49-F238E27FC236}">
                <a16:creationId xmlns:a16="http://schemas.microsoft.com/office/drawing/2014/main" id="{17CE9F1C-9FBC-242D-8431-0BE6C381DD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1C21C7-94C7-B6BC-5B12-26D7BD6C4B5E}"/>
              </a:ext>
            </a:extLst>
          </p:cNvPr>
          <p:cNvSpPr>
            <a:spLocks noGrp="1"/>
          </p:cNvSpPr>
          <p:nvPr>
            <p:ph type="sldNum" sz="quarter" idx="12"/>
          </p:nvPr>
        </p:nvSpPr>
        <p:spPr/>
        <p:txBody>
          <a:bodyPr/>
          <a:lstStyle/>
          <a:p>
            <a:fld id="{B4A7CA5D-5CDB-4042-82FE-99290CCF59DF}" type="slidenum">
              <a:rPr lang="en-GB" smtClean="0"/>
              <a:t>‹#›</a:t>
            </a:fld>
            <a:endParaRPr lang="en-GB"/>
          </a:p>
        </p:txBody>
      </p:sp>
    </p:spTree>
    <p:extLst>
      <p:ext uri="{BB962C8B-B14F-4D97-AF65-F5344CB8AC3E}">
        <p14:creationId xmlns:p14="http://schemas.microsoft.com/office/powerpoint/2010/main" val="3462985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43B34-6F0D-21EB-C3FA-D55BA381C18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7E59DEA-758F-700E-8CBE-A6612623BE8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E3B28C-80DE-0024-3A37-07C304542B36}"/>
              </a:ext>
            </a:extLst>
          </p:cNvPr>
          <p:cNvSpPr>
            <a:spLocks noGrp="1"/>
          </p:cNvSpPr>
          <p:nvPr>
            <p:ph type="dt" sz="half" idx="10"/>
          </p:nvPr>
        </p:nvSpPr>
        <p:spPr/>
        <p:txBody>
          <a:bodyPr/>
          <a:lstStyle/>
          <a:p>
            <a:fld id="{C7693D21-5C89-4CF3-918E-9F3511BDD9E4}" type="datetimeFigureOut">
              <a:rPr lang="en-GB" smtClean="0"/>
              <a:t>10/02/2023</a:t>
            </a:fld>
            <a:endParaRPr lang="en-GB"/>
          </a:p>
        </p:txBody>
      </p:sp>
      <p:sp>
        <p:nvSpPr>
          <p:cNvPr id="5" name="Footer Placeholder 4">
            <a:extLst>
              <a:ext uri="{FF2B5EF4-FFF2-40B4-BE49-F238E27FC236}">
                <a16:creationId xmlns:a16="http://schemas.microsoft.com/office/drawing/2014/main" id="{493D0555-53E7-6298-2DD4-77A9AEDDA7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3534AB-8F14-11D3-65B9-9A74CFACB620}"/>
              </a:ext>
            </a:extLst>
          </p:cNvPr>
          <p:cNvSpPr>
            <a:spLocks noGrp="1"/>
          </p:cNvSpPr>
          <p:nvPr>
            <p:ph type="sldNum" sz="quarter" idx="12"/>
          </p:nvPr>
        </p:nvSpPr>
        <p:spPr/>
        <p:txBody>
          <a:bodyPr/>
          <a:lstStyle/>
          <a:p>
            <a:fld id="{B4A7CA5D-5CDB-4042-82FE-99290CCF59DF}" type="slidenum">
              <a:rPr lang="en-GB" smtClean="0"/>
              <a:t>‹#›</a:t>
            </a:fld>
            <a:endParaRPr lang="en-GB"/>
          </a:p>
        </p:txBody>
      </p:sp>
    </p:spTree>
    <p:extLst>
      <p:ext uri="{BB962C8B-B14F-4D97-AF65-F5344CB8AC3E}">
        <p14:creationId xmlns:p14="http://schemas.microsoft.com/office/powerpoint/2010/main" val="692344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9433D-8128-B010-84EB-FF37F1BFBE8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CB08B8C-6F11-EA11-7B19-20630FE8CF5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BBB967-36BA-DE47-8B29-A16389CEA197}"/>
              </a:ext>
            </a:extLst>
          </p:cNvPr>
          <p:cNvSpPr>
            <a:spLocks noGrp="1"/>
          </p:cNvSpPr>
          <p:nvPr>
            <p:ph type="dt" sz="half" idx="10"/>
          </p:nvPr>
        </p:nvSpPr>
        <p:spPr/>
        <p:txBody>
          <a:bodyPr/>
          <a:lstStyle/>
          <a:p>
            <a:fld id="{C7693D21-5C89-4CF3-918E-9F3511BDD9E4}" type="datetimeFigureOut">
              <a:rPr lang="en-GB" smtClean="0"/>
              <a:t>10/02/2023</a:t>
            </a:fld>
            <a:endParaRPr lang="en-GB"/>
          </a:p>
        </p:txBody>
      </p:sp>
      <p:sp>
        <p:nvSpPr>
          <p:cNvPr id="5" name="Footer Placeholder 4">
            <a:extLst>
              <a:ext uri="{FF2B5EF4-FFF2-40B4-BE49-F238E27FC236}">
                <a16:creationId xmlns:a16="http://schemas.microsoft.com/office/drawing/2014/main" id="{A9E4F20B-5494-22EC-8904-47007E8709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57EF38-AC6C-C4B6-EB1B-CAFF2B20C038}"/>
              </a:ext>
            </a:extLst>
          </p:cNvPr>
          <p:cNvSpPr>
            <a:spLocks noGrp="1"/>
          </p:cNvSpPr>
          <p:nvPr>
            <p:ph type="sldNum" sz="quarter" idx="12"/>
          </p:nvPr>
        </p:nvSpPr>
        <p:spPr/>
        <p:txBody>
          <a:bodyPr/>
          <a:lstStyle/>
          <a:p>
            <a:fld id="{B4A7CA5D-5CDB-4042-82FE-99290CCF59DF}" type="slidenum">
              <a:rPr lang="en-GB" smtClean="0"/>
              <a:t>‹#›</a:t>
            </a:fld>
            <a:endParaRPr lang="en-GB"/>
          </a:p>
        </p:txBody>
      </p:sp>
    </p:spTree>
    <p:extLst>
      <p:ext uri="{BB962C8B-B14F-4D97-AF65-F5344CB8AC3E}">
        <p14:creationId xmlns:p14="http://schemas.microsoft.com/office/powerpoint/2010/main" val="1999649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C22CF-556A-39F4-881D-7796AAAE5A2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88D635-24F6-FC26-A591-39DAE9A776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2CBB2A2-57B6-EE42-FEBD-168E78FFD9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9AB94B3-A5B3-285B-C2D4-70CD5D879145}"/>
              </a:ext>
            </a:extLst>
          </p:cNvPr>
          <p:cNvSpPr>
            <a:spLocks noGrp="1"/>
          </p:cNvSpPr>
          <p:nvPr>
            <p:ph type="dt" sz="half" idx="10"/>
          </p:nvPr>
        </p:nvSpPr>
        <p:spPr/>
        <p:txBody>
          <a:bodyPr/>
          <a:lstStyle/>
          <a:p>
            <a:fld id="{C7693D21-5C89-4CF3-918E-9F3511BDD9E4}" type="datetimeFigureOut">
              <a:rPr lang="en-GB" smtClean="0"/>
              <a:t>10/02/2023</a:t>
            </a:fld>
            <a:endParaRPr lang="en-GB"/>
          </a:p>
        </p:txBody>
      </p:sp>
      <p:sp>
        <p:nvSpPr>
          <p:cNvPr id="6" name="Footer Placeholder 5">
            <a:extLst>
              <a:ext uri="{FF2B5EF4-FFF2-40B4-BE49-F238E27FC236}">
                <a16:creationId xmlns:a16="http://schemas.microsoft.com/office/drawing/2014/main" id="{EE726894-77E3-ED12-4F8E-49144DD39B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1ED1A2-EA7B-6CC0-4916-668F8B3681D4}"/>
              </a:ext>
            </a:extLst>
          </p:cNvPr>
          <p:cNvSpPr>
            <a:spLocks noGrp="1"/>
          </p:cNvSpPr>
          <p:nvPr>
            <p:ph type="sldNum" sz="quarter" idx="12"/>
          </p:nvPr>
        </p:nvSpPr>
        <p:spPr/>
        <p:txBody>
          <a:bodyPr/>
          <a:lstStyle/>
          <a:p>
            <a:fld id="{B4A7CA5D-5CDB-4042-82FE-99290CCF59DF}" type="slidenum">
              <a:rPr lang="en-GB" smtClean="0"/>
              <a:t>‹#›</a:t>
            </a:fld>
            <a:endParaRPr lang="en-GB"/>
          </a:p>
        </p:txBody>
      </p:sp>
    </p:spTree>
    <p:extLst>
      <p:ext uri="{BB962C8B-B14F-4D97-AF65-F5344CB8AC3E}">
        <p14:creationId xmlns:p14="http://schemas.microsoft.com/office/powerpoint/2010/main" val="3784311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C1A80-39AF-BD6D-E602-1D89BDB164D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EA1EA8-DD22-59FE-BCB0-1D7E9AA033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9DD9D6-E3A4-122A-3A39-693AEA7273F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CF12E71-9E91-FE30-5B94-D394CAED08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2ED0C0-9729-DA06-E991-DBE7E5B6D0D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9638E68-A388-42D5-84F2-DF3672B0AD30}"/>
              </a:ext>
            </a:extLst>
          </p:cNvPr>
          <p:cNvSpPr>
            <a:spLocks noGrp="1"/>
          </p:cNvSpPr>
          <p:nvPr>
            <p:ph type="dt" sz="half" idx="10"/>
          </p:nvPr>
        </p:nvSpPr>
        <p:spPr/>
        <p:txBody>
          <a:bodyPr/>
          <a:lstStyle/>
          <a:p>
            <a:fld id="{C7693D21-5C89-4CF3-918E-9F3511BDD9E4}" type="datetimeFigureOut">
              <a:rPr lang="en-GB" smtClean="0"/>
              <a:t>10/02/2023</a:t>
            </a:fld>
            <a:endParaRPr lang="en-GB"/>
          </a:p>
        </p:txBody>
      </p:sp>
      <p:sp>
        <p:nvSpPr>
          <p:cNvPr id="8" name="Footer Placeholder 7">
            <a:extLst>
              <a:ext uri="{FF2B5EF4-FFF2-40B4-BE49-F238E27FC236}">
                <a16:creationId xmlns:a16="http://schemas.microsoft.com/office/drawing/2014/main" id="{FB2ABD15-EBF2-BAF0-8EDE-CA75CB5167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3C1B38-AA83-893C-3E26-7DB4484BB75F}"/>
              </a:ext>
            </a:extLst>
          </p:cNvPr>
          <p:cNvSpPr>
            <a:spLocks noGrp="1"/>
          </p:cNvSpPr>
          <p:nvPr>
            <p:ph type="sldNum" sz="quarter" idx="12"/>
          </p:nvPr>
        </p:nvSpPr>
        <p:spPr/>
        <p:txBody>
          <a:bodyPr/>
          <a:lstStyle/>
          <a:p>
            <a:fld id="{B4A7CA5D-5CDB-4042-82FE-99290CCF59DF}" type="slidenum">
              <a:rPr lang="en-GB" smtClean="0"/>
              <a:t>‹#›</a:t>
            </a:fld>
            <a:endParaRPr lang="en-GB"/>
          </a:p>
        </p:txBody>
      </p:sp>
    </p:spTree>
    <p:extLst>
      <p:ext uri="{BB962C8B-B14F-4D97-AF65-F5344CB8AC3E}">
        <p14:creationId xmlns:p14="http://schemas.microsoft.com/office/powerpoint/2010/main" val="1023095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7907D-1566-B1C1-551E-00FD48FD2C4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654C9C7-D816-0C33-AB51-842C6A5F5EF0}"/>
              </a:ext>
            </a:extLst>
          </p:cNvPr>
          <p:cNvSpPr>
            <a:spLocks noGrp="1"/>
          </p:cNvSpPr>
          <p:nvPr>
            <p:ph type="dt" sz="half" idx="10"/>
          </p:nvPr>
        </p:nvSpPr>
        <p:spPr/>
        <p:txBody>
          <a:bodyPr/>
          <a:lstStyle/>
          <a:p>
            <a:fld id="{C7693D21-5C89-4CF3-918E-9F3511BDD9E4}" type="datetimeFigureOut">
              <a:rPr lang="en-GB" smtClean="0"/>
              <a:t>10/02/2023</a:t>
            </a:fld>
            <a:endParaRPr lang="en-GB"/>
          </a:p>
        </p:txBody>
      </p:sp>
      <p:sp>
        <p:nvSpPr>
          <p:cNvPr id="4" name="Footer Placeholder 3">
            <a:extLst>
              <a:ext uri="{FF2B5EF4-FFF2-40B4-BE49-F238E27FC236}">
                <a16:creationId xmlns:a16="http://schemas.microsoft.com/office/drawing/2014/main" id="{AB287E3F-6C36-60BD-F974-F12C0A10D53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79812C4-3F0A-E2E9-6EFD-5011856A21D4}"/>
              </a:ext>
            </a:extLst>
          </p:cNvPr>
          <p:cNvSpPr>
            <a:spLocks noGrp="1"/>
          </p:cNvSpPr>
          <p:nvPr>
            <p:ph type="sldNum" sz="quarter" idx="12"/>
          </p:nvPr>
        </p:nvSpPr>
        <p:spPr/>
        <p:txBody>
          <a:bodyPr/>
          <a:lstStyle/>
          <a:p>
            <a:fld id="{B4A7CA5D-5CDB-4042-82FE-99290CCF59DF}" type="slidenum">
              <a:rPr lang="en-GB" smtClean="0"/>
              <a:t>‹#›</a:t>
            </a:fld>
            <a:endParaRPr lang="en-GB"/>
          </a:p>
        </p:txBody>
      </p:sp>
    </p:spTree>
    <p:extLst>
      <p:ext uri="{BB962C8B-B14F-4D97-AF65-F5344CB8AC3E}">
        <p14:creationId xmlns:p14="http://schemas.microsoft.com/office/powerpoint/2010/main" val="2722504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A54FEA-F3A1-3E22-2D9A-88AF5331520B}"/>
              </a:ext>
            </a:extLst>
          </p:cNvPr>
          <p:cNvSpPr>
            <a:spLocks noGrp="1"/>
          </p:cNvSpPr>
          <p:nvPr>
            <p:ph type="dt" sz="half" idx="10"/>
          </p:nvPr>
        </p:nvSpPr>
        <p:spPr/>
        <p:txBody>
          <a:bodyPr/>
          <a:lstStyle/>
          <a:p>
            <a:fld id="{C7693D21-5C89-4CF3-918E-9F3511BDD9E4}" type="datetimeFigureOut">
              <a:rPr lang="en-GB" smtClean="0"/>
              <a:t>10/02/2023</a:t>
            </a:fld>
            <a:endParaRPr lang="en-GB"/>
          </a:p>
        </p:txBody>
      </p:sp>
      <p:sp>
        <p:nvSpPr>
          <p:cNvPr id="3" name="Footer Placeholder 2">
            <a:extLst>
              <a:ext uri="{FF2B5EF4-FFF2-40B4-BE49-F238E27FC236}">
                <a16:creationId xmlns:a16="http://schemas.microsoft.com/office/drawing/2014/main" id="{374E1461-9F2E-B7C6-3F33-A769F8283D1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57A60F5-4252-378B-EE6D-C6ABE60101DB}"/>
              </a:ext>
            </a:extLst>
          </p:cNvPr>
          <p:cNvSpPr>
            <a:spLocks noGrp="1"/>
          </p:cNvSpPr>
          <p:nvPr>
            <p:ph type="sldNum" sz="quarter" idx="12"/>
          </p:nvPr>
        </p:nvSpPr>
        <p:spPr/>
        <p:txBody>
          <a:bodyPr/>
          <a:lstStyle/>
          <a:p>
            <a:fld id="{B4A7CA5D-5CDB-4042-82FE-99290CCF59DF}" type="slidenum">
              <a:rPr lang="en-GB" smtClean="0"/>
              <a:t>‹#›</a:t>
            </a:fld>
            <a:endParaRPr lang="en-GB"/>
          </a:p>
        </p:txBody>
      </p:sp>
    </p:spTree>
    <p:extLst>
      <p:ext uri="{BB962C8B-B14F-4D97-AF65-F5344CB8AC3E}">
        <p14:creationId xmlns:p14="http://schemas.microsoft.com/office/powerpoint/2010/main" val="1057752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AEC80-6AA9-B004-CAB2-695B4B5B1E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0E0A42D-2E47-5567-4779-A266BC625D3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B50EA08-D917-D9E2-E7C4-6DB94886EE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AD578D-383E-732E-6A22-7868D95458BA}"/>
              </a:ext>
            </a:extLst>
          </p:cNvPr>
          <p:cNvSpPr>
            <a:spLocks noGrp="1"/>
          </p:cNvSpPr>
          <p:nvPr>
            <p:ph type="dt" sz="half" idx="10"/>
          </p:nvPr>
        </p:nvSpPr>
        <p:spPr/>
        <p:txBody>
          <a:bodyPr/>
          <a:lstStyle/>
          <a:p>
            <a:fld id="{C7693D21-5C89-4CF3-918E-9F3511BDD9E4}" type="datetimeFigureOut">
              <a:rPr lang="en-GB" smtClean="0"/>
              <a:t>10/02/2023</a:t>
            </a:fld>
            <a:endParaRPr lang="en-GB"/>
          </a:p>
        </p:txBody>
      </p:sp>
      <p:sp>
        <p:nvSpPr>
          <p:cNvPr id="6" name="Footer Placeholder 5">
            <a:extLst>
              <a:ext uri="{FF2B5EF4-FFF2-40B4-BE49-F238E27FC236}">
                <a16:creationId xmlns:a16="http://schemas.microsoft.com/office/drawing/2014/main" id="{3566C544-F557-8CA1-6D1A-67DFE64CD3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7FA9B-B441-342D-67FE-58715569BEFD}"/>
              </a:ext>
            </a:extLst>
          </p:cNvPr>
          <p:cNvSpPr>
            <a:spLocks noGrp="1"/>
          </p:cNvSpPr>
          <p:nvPr>
            <p:ph type="sldNum" sz="quarter" idx="12"/>
          </p:nvPr>
        </p:nvSpPr>
        <p:spPr/>
        <p:txBody>
          <a:bodyPr/>
          <a:lstStyle/>
          <a:p>
            <a:fld id="{B4A7CA5D-5CDB-4042-82FE-99290CCF59DF}" type="slidenum">
              <a:rPr lang="en-GB" smtClean="0"/>
              <a:t>‹#›</a:t>
            </a:fld>
            <a:endParaRPr lang="en-GB"/>
          </a:p>
        </p:txBody>
      </p:sp>
    </p:spTree>
    <p:extLst>
      <p:ext uri="{BB962C8B-B14F-4D97-AF65-F5344CB8AC3E}">
        <p14:creationId xmlns:p14="http://schemas.microsoft.com/office/powerpoint/2010/main" val="4034044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6D59E-EF66-69E0-4766-E2484E68D2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69F848B-8D1C-90D2-63A0-6666F8C2A9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5BB8C9-4A1B-3C03-E2B3-ACCE325500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733AAE-026F-C4C6-4663-F539B972E2CF}"/>
              </a:ext>
            </a:extLst>
          </p:cNvPr>
          <p:cNvSpPr>
            <a:spLocks noGrp="1"/>
          </p:cNvSpPr>
          <p:nvPr>
            <p:ph type="dt" sz="half" idx="10"/>
          </p:nvPr>
        </p:nvSpPr>
        <p:spPr/>
        <p:txBody>
          <a:bodyPr/>
          <a:lstStyle/>
          <a:p>
            <a:fld id="{C7693D21-5C89-4CF3-918E-9F3511BDD9E4}" type="datetimeFigureOut">
              <a:rPr lang="en-GB" smtClean="0"/>
              <a:t>10/02/2023</a:t>
            </a:fld>
            <a:endParaRPr lang="en-GB"/>
          </a:p>
        </p:txBody>
      </p:sp>
      <p:sp>
        <p:nvSpPr>
          <p:cNvPr id="6" name="Footer Placeholder 5">
            <a:extLst>
              <a:ext uri="{FF2B5EF4-FFF2-40B4-BE49-F238E27FC236}">
                <a16:creationId xmlns:a16="http://schemas.microsoft.com/office/drawing/2014/main" id="{FB5A6043-8975-CDBA-1B9F-E2BE64FEC9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171B17-151A-56FF-F328-2EE6D41C28E1}"/>
              </a:ext>
            </a:extLst>
          </p:cNvPr>
          <p:cNvSpPr>
            <a:spLocks noGrp="1"/>
          </p:cNvSpPr>
          <p:nvPr>
            <p:ph type="sldNum" sz="quarter" idx="12"/>
          </p:nvPr>
        </p:nvSpPr>
        <p:spPr/>
        <p:txBody>
          <a:bodyPr/>
          <a:lstStyle/>
          <a:p>
            <a:fld id="{B4A7CA5D-5CDB-4042-82FE-99290CCF59DF}" type="slidenum">
              <a:rPr lang="en-GB" smtClean="0"/>
              <a:t>‹#›</a:t>
            </a:fld>
            <a:endParaRPr lang="en-GB"/>
          </a:p>
        </p:txBody>
      </p:sp>
    </p:spTree>
    <p:extLst>
      <p:ext uri="{BB962C8B-B14F-4D97-AF65-F5344CB8AC3E}">
        <p14:creationId xmlns:p14="http://schemas.microsoft.com/office/powerpoint/2010/main" val="3588266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6911E-7D20-C841-272D-B6D9D0E2657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A83FE0F-461E-0C43-AC28-B99DA6A76C1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9635B1-B579-7E1F-D196-C97AEADA90F1}"/>
              </a:ext>
            </a:extLst>
          </p:cNvPr>
          <p:cNvSpPr>
            <a:spLocks noGrp="1"/>
          </p:cNvSpPr>
          <p:nvPr>
            <p:ph type="dt" sz="half" idx="10"/>
          </p:nvPr>
        </p:nvSpPr>
        <p:spPr/>
        <p:txBody>
          <a:bodyPr/>
          <a:lstStyle/>
          <a:p>
            <a:fld id="{C7693D21-5C89-4CF3-918E-9F3511BDD9E4}" type="datetimeFigureOut">
              <a:rPr lang="en-GB" smtClean="0"/>
              <a:t>10/02/2023</a:t>
            </a:fld>
            <a:endParaRPr lang="en-GB"/>
          </a:p>
        </p:txBody>
      </p:sp>
      <p:sp>
        <p:nvSpPr>
          <p:cNvPr id="5" name="Footer Placeholder 4">
            <a:extLst>
              <a:ext uri="{FF2B5EF4-FFF2-40B4-BE49-F238E27FC236}">
                <a16:creationId xmlns:a16="http://schemas.microsoft.com/office/drawing/2014/main" id="{E213728C-2EBB-9045-C27B-DB9CC210B7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FA3C54-63F6-6ABC-7A26-911F5028995F}"/>
              </a:ext>
            </a:extLst>
          </p:cNvPr>
          <p:cNvSpPr>
            <a:spLocks noGrp="1"/>
          </p:cNvSpPr>
          <p:nvPr>
            <p:ph type="sldNum" sz="quarter" idx="12"/>
          </p:nvPr>
        </p:nvSpPr>
        <p:spPr/>
        <p:txBody>
          <a:bodyPr/>
          <a:lstStyle/>
          <a:p>
            <a:fld id="{B4A7CA5D-5CDB-4042-82FE-99290CCF59DF}" type="slidenum">
              <a:rPr lang="en-GB" smtClean="0"/>
              <a:t>‹#›</a:t>
            </a:fld>
            <a:endParaRPr lang="en-GB"/>
          </a:p>
        </p:txBody>
      </p:sp>
    </p:spTree>
    <p:extLst>
      <p:ext uri="{BB962C8B-B14F-4D97-AF65-F5344CB8AC3E}">
        <p14:creationId xmlns:p14="http://schemas.microsoft.com/office/powerpoint/2010/main" val="29780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784695-293B-C485-F531-B385AB1C121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903374-A028-08D0-9123-AFE4D2A423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1F207A-7434-AAA9-E536-43A927A43A04}"/>
              </a:ext>
            </a:extLst>
          </p:cNvPr>
          <p:cNvSpPr>
            <a:spLocks noGrp="1"/>
          </p:cNvSpPr>
          <p:nvPr>
            <p:ph type="dt" sz="half" idx="10"/>
          </p:nvPr>
        </p:nvSpPr>
        <p:spPr/>
        <p:txBody>
          <a:bodyPr/>
          <a:lstStyle/>
          <a:p>
            <a:fld id="{C7693D21-5C89-4CF3-918E-9F3511BDD9E4}" type="datetimeFigureOut">
              <a:rPr lang="en-GB" smtClean="0"/>
              <a:t>10/02/2023</a:t>
            </a:fld>
            <a:endParaRPr lang="en-GB"/>
          </a:p>
        </p:txBody>
      </p:sp>
      <p:sp>
        <p:nvSpPr>
          <p:cNvPr id="5" name="Footer Placeholder 4">
            <a:extLst>
              <a:ext uri="{FF2B5EF4-FFF2-40B4-BE49-F238E27FC236}">
                <a16:creationId xmlns:a16="http://schemas.microsoft.com/office/drawing/2014/main" id="{9DA20339-203B-9B61-E813-61D00B1416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1C7E8E-4FBB-BE99-EF5F-D85341E095F7}"/>
              </a:ext>
            </a:extLst>
          </p:cNvPr>
          <p:cNvSpPr>
            <a:spLocks noGrp="1"/>
          </p:cNvSpPr>
          <p:nvPr>
            <p:ph type="sldNum" sz="quarter" idx="12"/>
          </p:nvPr>
        </p:nvSpPr>
        <p:spPr/>
        <p:txBody>
          <a:bodyPr/>
          <a:lstStyle/>
          <a:p>
            <a:fld id="{B4A7CA5D-5CDB-4042-82FE-99290CCF59DF}" type="slidenum">
              <a:rPr lang="en-GB" smtClean="0"/>
              <a:t>‹#›</a:t>
            </a:fld>
            <a:endParaRPr lang="en-GB"/>
          </a:p>
        </p:txBody>
      </p:sp>
    </p:spTree>
    <p:extLst>
      <p:ext uri="{BB962C8B-B14F-4D97-AF65-F5344CB8AC3E}">
        <p14:creationId xmlns:p14="http://schemas.microsoft.com/office/powerpoint/2010/main" val="679056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0EEA28-371A-3D3C-DC9B-4F11B5FA0F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B0DBE1-B7CB-8F1D-E8B9-A4C32D2915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8B509F-CADC-44E0-5ABE-A5CDFC9412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93D21-5C89-4CF3-918E-9F3511BDD9E4}" type="datetimeFigureOut">
              <a:rPr lang="en-GB" smtClean="0"/>
              <a:t>10/02/2023</a:t>
            </a:fld>
            <a:endParaRPr lang="en-GB"/>
          </a:p>
        </p:txBody>
      </p:sp>
      <p:sp>
        <p:nvSpPr>
          <p:cNvPr id="5" name="Footer Placeholder 4">
            <a:extLst>
              <a:ext uri="{FF2B5EF4-FFF2-40B4-BE49-F238E27FC236}">
                <a16:creationId xmlns:a16="http://schemas.microsoft.com/office/drawing/2014/main" id="{D249972B-31F7-B6DA-0591-A67D67DB9D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796B1B-18BB-F561-8484-80F734B92F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A7CA5D-5CDB-4042-82FE-99290CCF59DF}" type="slidenum">
              <a:rPr lang="en-GB" smtClean="0"/>
              <a:t>‹#›</a:t>
            </a:fld>
            <a:endParaRPr lang="en-GB"/>
          </a:p>
        </p:txBody>
      </p:sp>
    </p:spTree>
    <p:extLst>
      <p:ext uri="{BB962C8B-B14F-4D97-AF65-F5344CB8AC3E}">
        <p14:creationId xmlns:p14="http://schemas.microsoft.com/office/powerpoint/2010/main" val="36009440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www.proquest.com/abicomplete/docview/209724923/CEFFD22013234F0CPQ/2?accountid=130472" TargetMode="External"/><Relationship Id="rId3" Type="http://schemas.openxmlformats.org/officeDocument/2006/relationships/hyperlink" Target="https://www.proquest.com/abicomplete/docview/209725825/AC4EE47D297D40B7PQ/1?accountid=130472" TargetMode="External"/><Relationship Id="rId7" Type="http://schemas.openxmlformats.org/officeDocument/2006/relationships/hyperlink" Target="https://www.luxurytraveladvisor.com/hotels/st-regis-mexico-city-offers-family-friendly-experiences" TargetMode="External"/><Relationship Id="rId2" Type="http://schemas.openxmlformats.org/officeDocument/2006/relationships/hyperlink" Target="https://jurcon.ums.edu.my/ojums/index.php/j-sustainable-tourism/article/view/3919" TargetMode="External"/><Relationship Id="rId1" Type="http://schemas.openxmlformats.org/officeDocument/2006/relationships/slideLayout" Target="../slideLayouts/slideLayout2.xml"/><Relationship Id="rId6" Type="http://schemas.openxmlformats.org/officeDocument/2006/relationships/hyperlink" Target="https://www.proquest.com/abicomplete/docview/1552917451/B46DA367C2F14FBAPQ/5?accountid=130472" TargetMode="External"/><Relationship Id="rId5" Type="http://schemas.openxmlformats.org/officeDocument/2006/relationships/hyperlink" Target="https://financesonline.com/hospitality-statistics/" TargetMode="External"/><Relationship Id="rId10" Type="http://schemas.openxmlformats.org/officeDocument/2006/relationships/hyperlink" Target="https://www.marriott.co.uk/hotels/event-planning/business-meeting/romxr-the-st-regis-rome/" TargetMode="External"/><Relationship Id="rId4" Type="http://schemas.openxmlformats.org/officeDocument/2006/relationships/hyperlink" Target="https://www.proquest.com/docview/194367392/A3DA2AFFB8A4402BPQ/6?accountid=130472" TargetMode="External"/><Relationship Id="rId9" Type="http://schemas.openxmlformats.org/officeDocument/2006/relationships/hyperlink" Target="https://www.hospitalitynet.org/news/4113653.html"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emerald.com/insight/search?q=Mustafa%20Tepeci" TargetMode="External"/><Relationship Id="rId3" Type="http://schemas.openxmlformats.org/officeDocument/2006/relationships/hyperlink" Target="https://www.proquest.com/abicomplete/docview/2015510271/E0B0E0573A714A32PQ/2?accountid=130472" TargetMode="External"/><Relationship Id="rId7" Type="http://schemas.openxmlformats.org/officeDocument/2006/relationships/hyperlink" Target="https://ebookcentral.proquest.com/lib/trinity/reader.action?docID=5173591" TargetMode="External"/><Relationship Id="rId2" Type="http://schemas.openxmlformats.org/officeDocument/2006/relationships/hyperlink" Target="https://www.forbes.com/sites/lmowery/2022/08/12/the-gilded-age-for-modern-travelers-what-its-like-to-stay-at-the-st-regis-new-york/?sh=1c56b6fb3dcf" TargetMode="External"/><Relationship Id="rId1" Type="http://schemas.openxmlformats.org/officeDocument/2006/relationships/slideLayout" Target="../slideLayouts/slideLayout2.xml"/><Relationship Id="rId6" Type="http://schemas.openxmlformats.org/officeDocument/2006/relationships/hyperlink" Target="https://ebookcentral.proquest.com/lib/trinity/detail.action?docID=6371059" TargetMode="External"/><Relationship Id="rId11" Type="http://schemas.openxmlformats.org/officeDocument/2006/relationships/hyperlink" Target="https://www.forbes.com/sites/forbestravelguide/2021/05/11/st-regis-to-double-its-resorts-and-update-iconic-service/?sh=369417130bdd" TargetMode="External"/><Relationship Id="rId5" Type="http://schemas.openxmlformats.org/officeDocument/2006/relationships/hyperlink" Target="https://www.luxurytraveladvisor.com/hotels/london-get-first-st-regis-hotel-2023" TargetMode="External"/><Relationship Id="rId10" Type="http://schemas.openxmlformats.org/officeDocument/2006/relationships/hyperlink" Target="https://www.emerald.com/insight/content/doi/10.1108/09596119910272757/full/html" TargetMode="External"/><Relationship Id="rId4" Type="http://schemas.openxmlformats.org/officeDocument/2006/relationships/hyperlink" Target="https://st-regis.marriott.com/" TargetMode="External"/><Relationship Id="rId9" Type="http://schemas.openxmlformats.org/officeDocument/2006/relationships/hyperlink" Target="https://www.emerald.com/insight/publication/issn/0959-6119"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60F10-A74B-8614-C78F-9C39B3B7EBB3}"/>
              </a:ext>
            </a:extLst>
          </p:cNvPr>
          <p:cNvSpPr>
            <a:spLocks noGrp="1"/>
          </p:cNvSpPr>
          <p:nvPr>
            <p:ph type="ctrTitle"/>
          </p:nvPr>
        </p:nvSpPr>
        <p:spPr>
          <a:xfrm>
            <a:off x="1523999" y="284462"/>
            <a:ext cx="9144000" cy="1937898"/>
          </a:xfrm>
        </p:spPr>
        <p:txBody>
          <a:bodyPr>
            <a:normAutofit/>
          </a:bodyPr>
          <a:lstStyle/>
          <a:p>
            <a:r>
              <a:rPr lang="en-US" sz="4000" b="1" dirty="0"/>
              <a:t>The role and importance of quality service, hospitality and guest services in the hospitality industry</a:t>
            </a:r>
            <a:endParaRPr lang="en-GB" sz="4000" b="1" dirty="0"/>
          </a:p>
        </p:txBody>
      </p:sp>
      <p:pic>
        <p:nvPicPr>
          <p:cNvPr id="7" name="Picture 6">
            <a:extLst>
              <a:ext uri="{FF2B5EF4-FFF2-40B4-BE49-F238E27FC236}">
                <a16:creationId xmlns:a16="http://schemas.microsoft.com/office/drawing/2014/main" id="{6246DB74-C8C5-38F2-2CFF-F40B57D667C9}"/>
              </a:ext>
            </a:extLst>
          </p:cNvPr>
          <p:cNvPicPr>
            <a:picLocks noChangeAspect="1"/>
          </p:cNvPicPr>
          <p:nvPr/>
        </p:nvPicPr>
        <p:blipFill>
          <a:blip r:embed="rId2"/>
          <a:stretch>
            <a:fillRect/>
          </a:stretch>
        </p:blipFill>
        <p:spPr>
          <a:xfrm>
            <a:off x="3808204" y="2519290"/>
            <a:ext cx="4575589" cy="1509309"/>
          </a:xfrm>
          <a:prstGeom prst="rect">
            <a:avLst/>
          </a:prstGeom>
        </p:spPr>
      </p:pic>
      <p:sp>
        <p:nvSpPr>
          <p:cNvPr id="4" name="TextBox 3">
            <a:extLst>
              <a:ext uri="{FF2B5EF4-FFF2-40B4-BE49-F238E27FC236}">
                <a16:creationId xmlns:a16="http://schemas.microsoft.com/office/drawing/2014/main" id="{F22231C1-24A1-0719-D59D-2FDAFFCB7378}"/>
              </a:ext>
            </a:extLst>
          </p:cNvPr>
          <p:cNvSpPr txBox="1"/>
          <p:nvPr/>
        </p:nvSpPr>
        <p:spPr>
          <a:xfrm>
            <a:off x="972177" y="4635641"/>
            <a:ext cx="9859945" cy="1570623"/>
          </a:xfrm>
          <a:prstGeom prst="rect">
            <a:avLst/>
          </a:prstGeom>
          <a:noFill/>
        </p:spPr>
        <p:txBody>
          <a:bodyPr wrap="square">
            <a:spAutoFit/>
          </a:bodyPr>
          <a:lstStyle/>
          <a:p>
            <a:pPr>
              <a:lnSpc>
                <a:spcPct val="107000"/>
              </a:lnSpc>
              <a:spcAft>
                <a:spcPts val="80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Name: Alina Bud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Student ID number: 2213954</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Module title: Hospitality and Guest Service Management BMIH4003</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Lecturer’s name: Charlotte Joyner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6845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974EC-ADC9-D435-0F72-AF2719778A80}"/>
              </a:ext>
            </a:extLst>
          </p:cNvPr>
          <p:cNvSpPr>
            <a:spLocks noGrp="1"/>
          </p:cNvSpPr>
          <p:nvPr>
            <p:ph type="title"/>
          </p:nvPr>
        </p:nvSpPr>
        <p:spPr>
          <a:xfrm>
            <a:off x="838200" y="744537"/>
            <a:ext cx="10515600" cy="1325563"/>
          </a:xfrm>
        </p:spPr>
        <p:txBody>
          <a:bodyPr/>
          <a:lstStyle/>
          <a:p>
            <a:r>
              <a:rPr lang="en-GB" b="1" dirty="0"/>
              <a:t>Table of content</a:t>
            </a:r>
          </a:p>
        </p:txBody>
      </p:sp>
      <p:sp>
        <p:nvSpPr>
          <p:cNvPr id="3" name="Content Placeholder 2">
            <a:extLst>
              <a:ext uri="{FF2B5EF4-FFF2-40B4-BE49-F238E27FC236}">
                <a16:creationId xmlns:a16="http://schemas.microsoft.com/office/drawing/2014/main" id="{73ADCD73-984B-C8E2-F57D-D88C23A08B0F}"/>
              </a:ext>
            </a:extLst>
          </p:cNvPr>
          <p:cNvSpPr>
            <a:spLocks noGrp="1"/>
          </p:cNvSpPr>
          <p:nvPr>
            <p:ph idx="1"/>
          </p:nvPr>
        </p:nvSpPr>
        <p:spPr/>
        <p:txBody>
          <a:bodyPr>
            <a:normAutofit/>
          </a:bodyPr>
          <a:lstStyle/>
          <a:p>
            <a:pPr marL="0" indent="0">
              <a:buNone/>
            </a:pPr>
            <a:endParaRPr lang="en-GB" dirty="0"/>
          </a:p>
          <a:p>
            <a:pPr marL="0" indent="0">
              <a:buNone/>
            </a:pPr>
            <a:r>
              <a:rPr lang="en-GB" dirty="0"/>
              <a:t>Introduction</a:t>
            </a:r>
          </a:p>
          <a:p>
            <a:pPr marL="0" indent="0">
              <a:buNone/>
            </a:pPr>
            <a:r>
              <a:rPr lang="en-GB" dirty="0"/>
              <a:t>Hospitality at St. Regis</a:t>
            </a:r>
          </a:p>
          <a:p>
            <a:pPr marL="0" indent="0">
              <a:buNone/>
            </a:pPr>
            <a:r>
              <a:rPr lang="en-US" dirty="0"/>
              <a:t>The role and function of guest services</a:t>
            </a:r>
          </a:p>
          <a:p>
            <a:pPr marL="0" indent="0">
              <a:buNone/>
            </a:pPr>
            <a:r>
              <a:rPr lang="en-GB" dirty="0"/>
              <a:t>Importance of hospitality</a:t>
            </a:r>
          </a:p>
          <a:p>
            <a:pPr marL="0" indent="0">
              <a:buNone/>
            </a:pPr>
            <a:r>
              <a:rPr lang="en-GB" dirty="0"/>
              <a:t>Conclusion</a:t>
            </a:r>
          </a:p>
          <a:p>
            <a:pPr marL="0" indent="0">
              <a:buNone/>
            </a:pPr>
            <a:r>
              <a:rPr lang="en-GB" dirty="0"/>
              <a:t>Reference list</a:t>
            </a:r>
          </a:p>
        </p:txBody>
      </p:sp>
    </p:spTree>
    <p:extLst>
      <p:ext uri="{BB962C8B-B14F-4D97-AF65-F5344CB8AC3E}">
        <p14:creationId xmlns:p14="http://schemas.microsoft.com/office/powerpoint/2010/main" val="506635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6524B-11AD-6BED-67FD-FE9F4314E70F}"/>
              </a:ext>
            </a:extLst>
          </p:cNvPr>
          <p:cNvSpPr>
            <a:spLocks noGrp="1"/>
          </p:cNvSpPr>
          <p:nvPr>
            <p:ph type="title"/>
          </p:nvPr>
        </p:nvSpPr>
        <p:spPr>
          <a:xfrm>
            <a:off x="339435" y="432899"/>
            <a:ext cx="10515600" cy="1325563"/>
          </a:xfrm>
        </p:spPr>
        <p:txBody>
          <a:bodyPr/>
          <a:lstStyle/>
          <a:p>
            <a:r>
              <a:rPr lang="en-GB" b="1" dirty="0"/>
              <a:t>Introduction</a:t>
            </a:r>
          </a:p>
        </p:txBody>
      </p:sp>
      <p:sp>
        <p:nvSpPr>
          <p:cNvPr id="3" name="Content Placeholder 2">
            <a:extLst>
              <a:ext uri="{FF2B5EF4-FFF2-40B4-BE49-F238E27FC236}">
                <a16:creationId xmlns:a16="http://schemas.microsoft.com/office/drawing/2014/main" id="{F9DDE9F1-5A6D-6DA9-7752-4AFD664497AE}"/>
              </a:ext>
            </a:extLst>
          </p:cNvPr>
          <p:cNvSpPr>
            <a:spLocks noGrp="1"/>
          </p:cNvSpPr>
          <p:nvPr>
            <p:ph idx="1"/>
          </p:nvPr>
        </p:nvSpPr>
        <p:spPr>
          <a:xfrm>
            <a:off x="339435" y="1731752"/>
            <a:ext cx="4268372" cy="4418501"/>
          </a:xfrm>
        </p:spPr>
        <p:txBody>
          <a:bodyPr>
            <a:normAutofit/>
          </a:bodyPr>
          <a:lstStyle/>
          <a:p>
            <a:pPr marL="0" indent="0">
              <a:lnSpc>
                <a:spcPct val="107000"/>
              </a:lnSpc>
              <a:spcAft>
                <a:spcPts val="800"/>
              </a:spcAft>
              <a:buNone/>
            </a:pPr>
            <a:endParaRPr lang="en-GB" sz="1800" u="none" strike="noStrike"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u="none" strike="noStrike" dirty="0">
                <a:effectLst/>
                <a:latin typeface="Calibri" panose="020F0502020204030204" pitchFamily="34" charset="0"/>
                <a:ea typeface="Calibri" panose="020F0502020204030204" pitchFamily="34" charset="0"/>
                <a:cs typeface="Times New Roman" panose="02020603050405020304" pitchFamily="18" charset="0"/>
              </a:rPr>
              <a:t>The hospitality industry has progressed over the years, each sector </a:t>
            </a:r>
            <a:r>
              <a:rPr lang="en-GB" sz="2000" dirty="0">
                <a:latin typeface="Calibri" panose="020F0502020204030204" pitchFamily="34" charset="0"/>
                <a:ea typeface="Calibri" panose="020F0502020204030204" pitchFamily="34" charset="0"/>
                <a:cs typeface="Times New Roman" panose="02020603050405020304" pitchFamily="18" charset="0"/>
              </a:rPr>
              <a:t>of it</a:t>
            </a:r>
            <a:r>
              <a:rPr lang="en-GB" sz="2000" u="none" strike="noStrike" dirty="0">
                <a:effectLst/>
                <a:latin typeface="Calibri" panose="020F0502020204030204" pitchFamily="34" charset="0"/>
                <a:ea typeface="Calibri" panose="020F0502020204030204" pitchFamily="34" charset="0"/>
                <a:cs typeface="Times New Roman" panose="02020603050405020304" pitchFamily="18" charset="0"/>
              </a:rPr>
              <a:t> are constantly changing. </a:t>
            </a:r>
          </a:p>
          <a:p>
            <a:pPr marL="0" indent="0">
              <a:lnSpc>
                <a:spcPct val="107000"/>
              </a:lnSpc>
              <a:spcAft>
                <a:spcPts val="800"/>
              </a:spcAft>
              <a:buNone/>
            </a:pPr>
            <a:r>
              <a:rPr lang="en-GB" sz="2000" u="none" strike="noStrike" dirty="0">
                <a:effectLst/>
                <a:latin typeface="Calibri" panose="020F0502020204030204" pitchFamily="34" charset="0"/>
                <a:ea typeface="Calibri" panose="020F0502020204030204" pitchFamily="34" charset="0"/>
                <a:cs typeface="Times New Roman" panose="02020603050405020304" pitchFamily="18" charset="0"/>
              </a:rPr>
              <a:t>The purpose of hospitality it is guest satisfaction which leads to loyalty and brings profit to the company.</a:t>
            </a:r>
          </a:p>
          <a:p>
            <a:pPr marL="0" indent="0">
              <a:buNone/>
            </a:pPr>
            <a:endParaRPr lang="en-GB" dirty="0"/>
          </a:p>
        </p:txBody>
      </p:sp>
      <p:pic>
        <p:nvPicPr>
          <p:cNvPr id="6" name="Picture 5">
            <a:extLst>
              <a:ext uri="{FF2B5EF4-FFF2-40B4-BE49-F238E27FC236}">
                <a16:creationId xmlns:a16="http://schemas.microsoft.com/office/drawing/2014/main" id="{5C801275-686F-BAFB-BEC2-B66794C62A39}"/>
              </a:ext>
            </a:extLst>
          </p:cNvPr>
          <p:cNvPicPr>
            <a:picLocks noChangeAspect="1"/>
          </p:cNvPicPr>
          <p:nvPr/>
        </p:nvPicPr>
        <p:blipFill>
          <a:blip r:embed="rId2"/>
          <a:stretch>
            <a:fillRect/>
          </a:stretch>
        </p:blipFill>
        <p:spPr>
          <a:xfrm>
            <a:off x="5597235" y="434112"/>
            <a:ext cx="5976561" cy="5689431"/>
          </a:xfrm>
          <a:prstGeom prst="rect">
            <a:avLst/>
          </a:prstGeom>
        </p:spPr>
      </p:pic>
      <p:sp>
        <p:nvSpPr>
          <p:cNvPr id="8" name="TextBox 7">
            <a:extLst>
              <a:ext uri="{FF2B5EF4-FFF2-40B4-BE49-F238E27FC236}">
                <a16:creationId xmlns:a16="http://schemas.microsoft.com/office/drawing/2014/main" id="{4C8B05F5-9B3B-F2C4-1A1E-BDE926AA240A}"/>
              </a:ext>
            </a:extLst>
          </p:cNvPr>
          <p:cNvSpPr txBox="1"/>
          <p:nvPr/>
        </p:nvSpPr>
        <p:spPr>
          <a:xfrm>
            <a:off x="8133972" y="6407888"/>
            <a:ext cx="4058028" cy="338554"/>
          </a:xfrm>
          <a:prstGeom prst="rect">
            <a:avLst/>
          </a:prstGeom>
          <a:noFill/>
        </p:spPr>
        <p:txBody>
          <a:bodyPr wrap="square">
            <a:spAutoFit/>
          </a:bodyPr>
          <a:lstStyle/>
          <a:p>
            <a:r>
              <a:rPr lang="en-GB" sz="1600" dirty="0">
                <a:effectLst/>
                <a:latin typeface="Arial" panose="020B0604020202020204" pitchFamily="34" charset="0"/>
                <a:ea typeface="Calibri" panose="020F0502020204030204" pitchFamily="34" charset="0"/>
              </a:rPr>
              <a:t>(Finances Online 2023, </a:t>
            </a:r>
            <a:r>
              <a:rPr lang="en-GB" sz="1600" dirty="0">
                <a:solidFill>
                  <a:srgbClr val="000000"/>
                </a:solidFill>
                <a:effectLst/>
                <a:latin typeface="Arial" panose="020B0604020202020204" pitchFamily="34" charset="0"/>
                <a:ea typeface="Calibri" panose="020F0502020204030204" pitchFamily="34" charset="0"/>
              </a:rPr>
              <a:t>Walker 2021) </a:t>
            </a:r>
            <a:endParaRPr lang="en-GB" sz="1600" dirty="0"/>
          </a:p>
        </p:txBody>
      </p:sp>
    </p:spTree>
    <p:extLst>
      <p:ext uri="{BB962C8B-B14F-4D97-AF65-F5344CB8AC3E}">
        <p14:creationId xmlns:p14="http://schemas.microsoft.com/office/powerpoint/2010/main" val="3669972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D1230-E4BD-787F-0226-AD197F433D72}"/>
              </a:ext>
            </a:extLst>
          </p:cNvPr>
          <p:cNvSpPr>
            <a:spLocks noGrp="1"/>
          </p:cNvSpPr>
          <p:nvPr>
            <p:ph type="title"/>
          </p:nvPr>
        </p:nvSpPr>
        <p:spPr>
          <a:xfrm>
            <a:off x="534947" y="168424"/>
            <a:ext cx="10515600" cy="1325563"/>
          </a:xfrm>
        </p:spPr>
        <p:txBody>
          <a:bodyPr>
            <a:normAutofit/>
          </a:bodyPr>
          <a:lstStyle/>
          <a:p>
            <a:pPr marL="0" indent="0"/>
            <a:r>
              <a:rPr lang="en-GB" b="1" dirty="0"/>
              <a:t>Hospitality at St. Regis </a:t>
            </a:r>
          </a:p>
        </p:txBody>
      </p:sp>
      <p:sp>
        <p:nvSpPr>
          <p:cNvPr id="3" name="Content Placeholder 2">
            <a:extLst>
              <a:ext uri="{FF2B5EF4-FFF2-40B4-BE49-F238E27FC236}">
                <a16:creationId xmlns:a16="http://schemas.microsoft.com/office/drawing/2014/main" id="{6999E95F-9166-B777-6102-9C2F2A246886}"/>
              </a:ext>
            </a:extLst>
          </p:cNvPr>
          <p:cNvSpPr>
            <a:spLocks noGrp="1"/>
          </p:cNvSpPr>
          <p:nvPr>
            <p:ph idx="1"/>
          </p:nvPr>
        </p:nvSpPr>
        <p:spPr>
          <a:xfrm>
            <a:off x="534947" y="1450436"/>
            <a:ext cx="4282440" cy="4858457"/>
          </a:xfrm>
        </p:spPr>
        <p:txBody>
          <a:bodyPr>
            <a:normAutofit/>
          </a:bodyPr>
          <a:lstStyle/>
          <a:p>
            <a:pPr marL="0" indent="0">
              <a:buNone/>
            </a:pPr>
            <a:r>
              <a:rPr lang="en-GB" sz="2000" dirty="0">
                <a:effectLst/>
                <a:latin typeface="Calibri" panose="020F0502020204030204" pitchFamily="34" charset="0"/>
                <a:ea typeface="Calibri" panose="020F0502020204030204" pitchFamily="34" charset="0"/>
                <a:cs typeface="Times New Roman" panose="02020603050405020304" pitchFamily="18" charset="0"/>
              </a:rPr>
              <a:t>St. Regis it is a 5-star full service luxury hotel, brand owned by Marriot International.</a:t>
            </a:r>
          </a:p>
          <a:p>
            <a:pPr marL="0" indent="0">
              <a:buNone/>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000" dirty="0">
                <a:latin typeface="Calibri" panose="020F0502020204030204" pitchFamily="34" charset="0"/>
                <a:ea typeface="Calibri" panose="020F0502020204030204" pitchFamily="34" charset="0"/>
                <a:cs typeface="Times New Roman" panose="02020603050405020304" pitchFamily="18" charset="0"/>
              </a:rPr>
              <a:t>First</a:t>
            </a:r>
            <a:r>
              <a:rPr lang="en-GB" sz="2000" dirty="0">
                <a:effectLst/>
                <a:latin typeface="Calibri" panose="020F0502020204030204" pitchFamily="34" charset="0"/>
                <a:ea typeface="Calibri" panose="020F0502020204030204" pitchFamily="34" charset="0"/>
                <a:cs typeface="Times New Roman" panose="02020603050405020304" pitchFamily="18" charset="0"/>
              </a:rPr>
              <a:t> hotel of St. Regis was built in New York, by Colonel John Jacob Astor IV in 1904, which combines his vision of luxury and technology.</a:t>
            </a:r>
          </a:p>
          <a:p>
            <a:pPr marL="0" indent="0">
              <a:buNone/>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000" dirty="0">
                <a:effectLst/>
                <a:latin typeface="Calibri" panose="020F0502020204030204" pitchFamily="34" charset="0"/>
                <a:ea typeface="Calibri" panose="020F0502020204030204" pitchFamily="34" charset="0"/>
                <a:cs typeface="Times New Roman" panose="02020603050405020304" pitchFamily="18" charset="0"/>
              </a:rPr>
              <a:t>Today, almost 50 hotels are open worldwide, in the most attractive locations, respecting local heritage and bringing  signature rituals. </a:t>
            </a:r>
          </a:p>
        </p:txBody>
      </p:sp>
      <p:pic>
        <p:nvPicPr>
          <p:cNvPr id="7" name="Picture 6">
            <a:extLst>
              <a:ext uri="{FF2B5EF4-FFF2-40B4-BE49-F238E27FC236}">
                <a16:creationId xmlns:a16="http://schemas.microsoft.com/office/drawing/2014/main" id="{C099F48B-7B17-0388-4618-3F570813F507}"/>
              </a:ext>
            </a:extLst>
          </p:cNvPr>
          <p:cNvPicPr>
            <a:picLocks noChangeAspect="1"/>
          </p:cNvPicPr>
          <p:nvPr/>
        </p:nvPicPr>
        <p:blipFill>
          <a:blip r:embed="rId2"/>
          <a:stretch>
            <a:fillRect/>
          </a:stretch>
        </p:blipFill>
        <p:spPr>
          <a:xfrm>
            <a:off x="8766004" y="1424513"/>
            <a:ext cx="3257550" cy="4439004"/>
          </a:xfrm>
          <a:prstGeom prst="rect">
            <a:avLst/>
          </a:prstGeom>
        </p:spPr>
      </p:pic>
      <p:sp>
        <p:nvSpPr>
          <p:cNvPr id="9" name="TextBox 8">
            <a:extLst>
              <a:ext uri="{FF2B5EF4-FFF2-40B4-BE49-F238E27FC236}">
                <a16:creationId xmlns:a16="http://schemas.microsoft.com/office/drawing/2014/main" id="{E20C3A10-6FA4-063F-03CD-EB70D9F113C6}"/>
              </a:ext>
            </a:extLst>
          </p:cNvPr>
          <p:cNvSpPr txBox="1"/>
          <p:nvPr/>
        </p:nvSpPr>
        <p:spPr>
          <a:xfrm>
            <a:off x="7339528" y="6083641"/>
            <a:ext cx="4699267" cy="605935"/>
          </a:xfrm>
          <a:prstGeom prst="rect">
            <a:avLst/>
          </a:prstGeom>
          <a:noFill/>
        </p:spPr>
        <p:txBody>
          <a:bodyPr wrap="square">
            <a:spAutoFit/>
          </a:bodyPr>
          <a:lstStyle/>
          <a:p>
            <a:pPr>
              <a:lnSpc>
                <a:spcPct val="107000"/>
              </a:lnSpc>
              <a:spcAft>
                <a:spcPts val="800"/>
              </a:spcAft>
            </a:pPr>
            <a:r>
              <a:rPr lang="en-GB" sz="1600" dirty="0">
                <a:latin typeface="Arial" panose="020B0604020202020204" pitchFamily="34" charset="0"/>
                <a:ea typeface="Calibri" panose="020F0502020204030204" pitchFamily="34" charset="0"/>
                <a:cs typeface="Times New Roman" panose="02020603050405020304" pitchFamily="18" charset="0"/>
              </a:rPr>
              <a:t>(</a:t>
            </a:r>
            <a:r>
              <a:rPr lang="en-GB" sz="1600" dirty="0">
                <a:effectLst/>
                <a:latin typeface="Arial" panose="020B0604020202020204" pitchFamily="34" charset="0"/>
                <a:ea typeface="Calibri" panose="020F0502020204030204" pitchFamily="34" charset="0"/>
                <a:cs typeface="Times New Roman" panose="02020603050405020304" pitchFamily="18" charset="0"/>
              </a:rPr>
              <a:t>Cornell Hotel and Restaurant Administration Quarterly,1991 and</a:t>
            </a:r>
            <a:r>
              <a:rPr lang="en-GB" sz="1600" u="none" strike="noStrike" dirty="0">
                <a:effectLst/>
                <a:latin typeface="Arial" panose="020B0604020202020204" pitchFamily="34" charset="0"/>
                <a:ea typeface="Calibri" panose="020F0502020204030204" pitchFamily="34" charset="0"/>
                <a:cs typeface="Times New Roman" panose="02020603050405020304" pitchFamily="18" charset="0"/>
              </a:rPr>
              <a:t> Turner, 2022)</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60514646-44EB-8C6C-467A-3C7907333A94}"/>
              </a:ext>
            </a:extLst>
          </p:cNvPr>
          <p:cNvPicPr>
            <a:picLocks noChangeAspect="1"/>
          </p:cNvPicPr>
          <p:nvPr/>
        </p:nvPicPr>
        <p:blipFill>
          <a:blip r:embed="rId3"/>
          <a:stretch>
            <a:fillRect/>
          </a:stretch>
        </p:blipFill>
        <p:spPr>
          <a:xfrm>
            <a:off x="5060779" y="1424513"/>
            <a:ext cx="3705225" cy="4381854"/>
          </a:xfrm>
          <a:prstGeom prst="rect">
            <a:avLst/>
          </a:prstGeom>
        </p:spPr>
      </p:pic>
    </p:spTree>
    <p:extLst>
      <p:ext uri="{BB962C8B-B14F-4D97-AF65-F5344CB8AC3E}">
        <p14:creationId xmlns:p14="http://schemas.microsoft.com/office/powerpoint/2010/main" val="2357993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497A9-D0F9-098C-4977-3633E4AF3C02}"/>
              </a:ext>
            </a:extLst>
          </p:cNvPr>
          <p:cNvSpPr>
            <a:spLocks noGrp="1"/>
          </p:cNvSpPr>
          <p:nvPr>
            <p:ph type="title"/>
          </p:nvPr>
        </p:nvSpPr>
        <p:spPr>
          <a:xfrm>
            <a:off x="115164" y="142038"/>
            <a:ext cx="5615076" cy="1325563"/>
          </a:xfrm>
        </p:spPr>
        <p:txBody>
          <a:bodyPr/>
          <a:lstStyle/>
          <a:p>
            <a:r>
              <a:rPr lang="en-GB" dirty="0"/>
              <a:t>Hospitality at </a:t>
            </a:r>
            <a:br>
              <a:rPr lang="en-GB" dirty="0"/>
            </a:br>
            <a:r>
              <a:rPr lang="en-GB" dirty="0"/>
              <a:t>St. Regis</a:t>
            </a:r>
          </a:p>
        </p:txBody>
      </p:sp>
      <p:sp>
        <p:nvSpPr>
          <p:cNvPr id="3" name="Content Placeholder 2">
            <a:extLst>
              <a:ext uri="{FF2B5EF4-FFF2-40B4-BE49-F238E27FC236}">
                <a16:creationId xmlns:a16="http://schemas.microsoft.com/office/drawing/2014/main" id="{364A3D63-FC1F-EB51-FF21-B529C449F44A}"/>
              </a:ext>
            </a:extLst>
          </p:cNvPr>
          <p:cNvSpPr>
            <a:spLocks noGrp="1"/>
          </p:cNvSpPr>
          <p:nvPr>
            <p:ph idx="1"/>
          </p:nvPr>
        </p:nvSpPr>
        <p:spPr>
          <a:xfrm>
            <a:off x="195208" y="1253330"/>
            <a:ext cx="4453196" cy="5462631"/>
          </a:xfrm>
        </p:spPr>
        <p:txBody>
          <a:bodyPr>
            <a:normAutofit/>
          </a:bodyPr>
          <a:lstStyle/>
          <a:p>
            <a:pPr marL="0" indent="0">
              <a:buNone/>
            </a:pPr>
            <a:endParaRPr lang="en-GB" sz="1800" dirty="0">
              <a:effectLst/>
              <a:ea typeface="Calibri" panose="020F0502020204030204" pitchFamily="34" charset="0"/>
              <a:cs typeface="Times New Roman" panose="02020603050405020304" pitchFamily="18" charset="0"/>
            </a:endParaRPr>
          </a:p>
          <a:p>
            <a:pPr marL="0" indent="0">
              <a:buNone/>
            </a:pPr>
            <a:r>
              <a:rPr lang="en-GB" sz="2000" dirty="0">
                <a:effectLst/>
                <a:ea typeface="Calibri" panose="020F0502020204030204" pitchFamily="34" charset="0"/>
                <a:cs typeface="Times New Roman" panose="02020603050405020304" pitchFamily="18" charset="0"/>
              </a:rPr>
              <a:t>St. Regis it is targeting upscale travellers</a:t>
            </a:r>
            <a:r>
              <a:rPr lang="en-GB" sz="2000" dirty="0">
                <a:solidFill>
                  <a:srgbClr val="000000"/>
                </a:solidFill>
                <a:effectLst/>
                <a:ea typeface="Calibri" panose="020F0502020204030204" pitchFamily="34" charset="0"/>
              </a:rPr>
              <a:t>:</a:t>
            </a:r>
          </a:p>
          <a:p>
            <a:pPr marL="0" indent="0">
              <a:buNone/>
            </a:pPr>
            <a:r>
              <a:rPr lang="en-GB" sz="2000" dirty="0">
                <a:solidFill>
                  <a:srgbClr val="000000"/>
                </a:solidFill>
                <a:ea typeface="Calibri" panose="020F0502020204030204" pitchFamily="34" charset="0"/>
              </a:rPr>
              <a:t>- </a:t>
            </a:r>
            <a:r>
              <a:rPr lang="en-GB" sz="2000" dirty="0">
                <a:solidFill>
                  <a:srgbClr val="000000"/>
                </a:solidFill>
                <a:ea typeface="Calibri" panose="020F0502020204030204" pitchFamily="34" charset="0"/>
                <a:cs typeface="Times New Roman" panose="02020603050405020304" pitchFamily="18" charset="0"/>
              </a:rPr>
              <a:t>Family holiday –</a:t>
            </a:r>
            <a:r>
              <a:rPr lang="en-GB" sz="2000" i="0" dirty="0">
                <a:solidFill>
                  <a:srgbClr val="212121"/>
                </a:solidFill>
                <a:effectLst/>
                <a:cs typeface="Arial" panose="020B0604020202020204" pitchFamily="34" charset="0"/>
              </a:rPr>
              <a:t>Children’s Club , In-Suite Glamping;</a:t>
            </a:r>
          </a:p>
          <a:p>
            <a:pPr>
              <a:buFontTx/>
              <a:buChar char="-"/>
            </a:pPr>
            <a:r>
              <a:rPr lang="en-GB" sz="2000" dirty="0">
                <a:solidFill>
                  <a:srgbClr val="000000"/>
                </a:solidFill>
                <a:effectLst/>
                <a:ea typeface="Calibri" panose="020F0502020204030204" pitchFamily="34" charset="0"/>
                <a:cs typeface="Times New Roman" panose="02020603050405020304" pitchFamily="18" charset="0"/>
              </a:rPr>
              <a:t>Special occasion travellers – venues for weddings and celebrations;</a:t>
            </a:r>
          </a:p>
          <a:p>
            <a:pPr>
              <a:buFontTx/>
              <a:buChar char="-"/>
            </a:pPr>
            <a:r>
              <a:rPr lang="en-GB" sz="2000" dirty="0">
                <a:solidFill>
                  <a:srgbClr val="000000"/>
                </a:solidFill>
                <a:ea typeface="Calibri" panose="020F0502020204030204" pitchFamily="34" charset="0"/>
                <a:cs typeface="Times New Roman" panose="02020603050405020304" pitchFamily="18" charset="0"/>
              </a:rPr>
              <a:t>Business – meeting rooms and business centres;</a:t>
            </a:r>
          </a:p>
          <a:p>
            <a:pPr>
              <a:buFontTx/>
              <a:buChar char="-"/>
            </a:pPr>
            <a:r>
              <a:rPr lang="en-GB" sz="2000" dirty="0">
                <a:solidFill>
                  <a:srgbClr val="000000"/>
                </a:solidFill>
                <a:effectLst/>
                <a:ea typeface="Calibri" panose="020F0502020204030204" pitchFamily="34" charset="0"/>
                <a:cs typeface="Times New Roman" panose="02020603050405020304" pitchFamily="18" charset="0"/>
              </a:rPr>
              <a:t>Leisure – fitness centre, spa</a:t>
            </a:r>
            <a:r>
              <a:rPr lang="en-GB" sz="2000" dirty="0">
                <a:solidFill>
                  <a:srgbClr val="000000"/>
                </a:solidFill>
                <a:ea typeface="Calibri" panose="020F0502020204030204" pitchFamily="34" charset="0"/>
                <a:cs typeface="Times New Roman" panose="02020603050405020304" pitchFamily="18" charset="0"/>
              </a:rPr>
              <a:t>,</a:t>
            </a:r>
            <a:r>
              <a:rPr lang="en-GB" sz="2000" dirty="0">
                <a:solidFill>
                  <a:srgbClr val="000000"/>
                </a:solidFill>
                <a:effectLst/>
                <a:ea typeface="Calibri" panose="020F0502020204030204" pitchFamily="34" charset="0"/>
                <a:cs typeface="Times New Roman" panose="02020603050405020304" pitchFamily="18" charset="0"/>
              </a:rPr>
              <a:t> swimming pool;</a:t>
            </a:r>
            <a:endParaRPr lang="en-GB" sz="2000" dirty="0">
              <a:solidFill>
                <a:srgbClr val="000000"/>
              </a:solidFill>
              <a:ea typeface="Calibri" panose="020F0502020204030204" pitchFamily="34" charset="0"/>
              <a:cs typeface="Times New Roman" panose="02020603050405020304" pitchFamily="18" charset="0"/>
            </a:endParaRPr>
          </a:p>
          <a:p>
            <a:pPr marL="0" indent="0">
              <a:buNone/>
            </a:pPr>
            <a:endParaRPr lang="en-GB" sz="2000" dirty="0">
              <a:solidFill>
                <a:srgbClr val="000000"/>
              </a:solidFill>
              <a:ea typeface="Calibri" panose="020F0502020204030204" pitchFamily="34" charset="0"/>
              <a:cs typeface="Times New Roman" panose="02020603050405020304" pitchFamily="18" charset="0"/>
            </a:endParaRPr>
          </a:p>
          <a:p>
            <a:pPr marL="0" indent="0">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Other facilities that St. Regis offer are gyms, lounges, restaurants, guest rooms. </a:t>
            </a:r>
          </a:p>
          <a:p>
            <a:pPr marL="0" indent="0">
              <a:buNone/>
            </a:pPr>
            <a:endParaRPr lang="en-GB" sz="2000" dirty="0">
              <a:effectLst/>
              <a:ea typeface="Calibri" panose="020F0502020204030204" pitchFamily="34" charset="0"/>
              <a:cs typeface="Times New Roman" panose="02020603050405020304" pitchFamily="18" charset="0"/>
            </a:endParaRPr>
          </a:p>
          <a:p>
            <a:pPr marL="0" indent="0">
              <a:buNone/>
            </a:pPr>
            <a:endParaRPr lang="en-GB" sz="18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6F775C74-20CC-E145-6FE5-C5D49ABE7136}"/>
              </a:ext>
            </a:extLst>
          </p:cNvPr>
          <p:cNvPicPr>
            <a:picLocks noChangeAspect="1"/>
          </p:cNvPicPr>
          <p:nvPr/>
        </p:nvPicPr>
        <p:blipFill>
          <a:blip r:embed="rId3"/>
          <a:stretch>
            <a:fillRect/>
          </a:stretch>
        </p:blipFill>
        <p:spPr>
          <a:xfrm>
            <a:off x="4815698" y="217140"/>
            <a:ext cx="3684895" cy="2768601"/>
          </a:xfrm>
          <a:prstGeom prst="rect">
            <a:avLst/>
          </a:prstGeom>
        </p:spPr>
      </p:pic>
      <p:pic>
        <p:nvPicPr>
          <p:cNvPr id="7" name="Picture 6">
            <a:extLst>
              <a:ext uri="{FF2B5EF4-FFF2-40B4-BE49-F238E27FC236}">
                <a16:creationId xmlns:a16="http://schemas.microsoft.com/office/drawing/2014/main" id="{F6A39A44-0F8B-9B23-10F1-CA2157B3F2D2}"/>
              </a:ext>
            </a:extLst>
          </p:cNvPr>
          <p:cNvPicPr>
            <a:picLocks noChangeAspect="1"/>
          </p:cNvPicPr>
          <p:nvPr/>
        </p:nvPicPr>
        <p:blipFill>
          <a:blip r:embed="rId4"/>
          <a:stretch>
            <a:fillRect/>
          </a:stretch>
        </p:blipFill>
        <p:spPr>
          <a:xfrm>
            <a:off x="8695734" y="267057"/>
            <a:ext cx="3309993" cy="2718684"/>
          </a:xfrm>
          <a:prstGeom prst="rect">
            <a:avLst/>
          </a:prstGeom>
        </p:spPr>
      </p:pic>
      <p:pic>
        <p:nvPicPr>
          <p:cNvPr id="9" name="Picture 8">
            <a:extLst>
              <a:ext uri="{FF2B5EF4-FFF2-40B4-BE49-F238E27FC236}">
                <a16:creationId xmlns:a16="http://schemas.microsoft.com/office/drawing/2014/main" id="{15CE63D7-5229-6C26-612C-A9B2C57839D0}"/>
              </a:ext>
            </a:extLst>
          </p:cNvPr>
          <p:cNvPicPr>
            <a:picLocks noChangeAspect="1"/>
          </p:cNvPicPr>
          <p:nvPr/>
        </p:nvPicPr>
        <p:blipFill>
          <a:blip r:embed="rId5"/>
          <a:stretch>
            <a:fillRect/>
          </a:stretch>
        </p:blipFill>
        <p:spPr>
          <a:xfrm>
            <a:off x="4815697" y="3235868"/>
            <a:ext cx="3684895" cy="2486602"/>
          </a:xfrm>
          <a:prstGeom prst="rect">
            <a:avLst/>
          </a:prstGeom>
        </p:spPr>
      </p:pic>
      <p:sp>
        <p:nvSpPr>
          <p:cNvPr id="11" name="TextBox 10">
            <a:extLst>
              <a:ext uri="{FF2B5EF4-FFF2-40B4-BE49-F238E27FC236}">
                <a16:creationId xmlns:a16="http://schemas.microsoft.com/office/drawing/2014/main" id="{428FA950-07B0-FEE2-36D0-B3B16335528E}"/>
              </a:ext>
            </a:extLst>
          </p:cNvPr>
          <p:cNvSpPr txBox="1"/>
          <p:nvPr/>
        </p:nvSpPr>
        <p:spPr>
          <a:xfrm>
            <a:off x="5909727" y="6302306"/>
            <a:ext cx="6096000" cy="338554"/>
          </a:xfrm>
          <a:prstGeom prst="rect">
            <a:avLst/>
          </a:prstGeom>
          <a:noFill/>
        </p:spPr>
        <p:txBody>
          <a:bodyPr wrap="square">
            <a:spAutoFit/>
          </a:bodyPr>
          <a:lstStyle/>
          <a:p>
            <a:r>
              <a:rPr lang="en-GB" sz="1600" dirty="0">
                <a:effectLst/>
                <a:ea typeface="Calibri" panose="020F0502020204030204" pitchFamily="34" charset="0"/>
              </a:rPr>
              <a:t>(</a:t>
            </a:r>
            <a:r>
              <a:rPr lang="en-GB" sz="1600" dirty="0">
                <a:effectLst/>
                <a:ea typeface="Calibri" panose="020F0502020204030204" pitchFamily="34" charset="0"/>
                <a:cs typeface="Times New Roman" panose="02020603050405020304" pitchFamily="18" charset="0"/>
              </a:rPr>
              <a:t>Mowery 2022, </a:t>
            </a:r>
            <a:r>
              <a:rPr lang="en-GB" sz="1600" dirty="0">
                <a:solidFill>
                  <a:srgbClr val="000000"/>
                </a:solidFill>
                <a:effectLst/>
                <a:ea typeface="Calibri" panose="020F0502020204030204" pitchFamily="34" charset="0"/>
                <a:cs typeface="Times New Roman" panose="02020603050405020304" pitchFamily="18" charset="0"/>
              </a:rPr>
              <a:t>Global Data 2014</a:t>
            </a:r>
            <a:r>
              <a:rPr lang="en-GB" sz="1600" dirty="0">
                <a:effectLst/>
                <a:ea typeface="Calibri" panose="020F0502020204030204" pitchFamily="34" charset="0"/>
              </a:rPr>
              <a:t> and Luxury Travel Advisor, 2018)</a:t>
            </a:r>
            <a:endParaRPr lang="en-GB" sz="1600" dirty="0"/>
          </a:p>
        </p:txBody>
      </p:sp>
      <p:pic>
        <p:nvPicPr>
          <p:cNvPr id="6" name="Picture 5">
            <a:extLst>
              <a:ext uri="{FF2B5EF4-FFF2-40B4-BE49-F238E27FC236}">
                <a16:creationId xmlns:a16="http://schemas.microsoft.com/office/drawing/2014/main" id="{BE345D3D-3A41-E949-2488-21936C5485B2}"/>
              </a:ext>
            </a:extLst>
          </p:cNvPr>
          <p:cNvPicPr>
            <a:picLocks noChangeAspect="1"/>
          </p:cNvPicPr>
          <p:nvPr/>
        </p:nvPicPr>
        <p:blipFill>
          <a:blip r:embed="rId6"/>
          <a:stretch>
            <a:fillRect/>
          </a:stretch>
        </p:blipFill>
        <p:spPr>
          <a:xfrm>
            <a:off x="8667886" y="3235868"/>
            <a:ext cx="3467508" cy="2405133"/>
          </a:xfrm>
          <a:prstGeom prst="rect">
            <a:avLst/>
          </a:prstGeom>
        </p:spPr>
      </p:pic>
    </p:spTree>
    <p:extLst>
      <p:ext uri="{BB962C8B-B14F-4D97-AF65-F5344CB8AC3E}">
        <p14:creationId xmlns:p14="http://schemas.microsoft.com/office/powerpoint/2010/main" val="3005131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5B3C7-4594-2291-488F-FCDD2CFC33AA}"/>
              </a:ext>
            </a:extLst>
          </p:cNvPr>
          <p:cNvSpPr>
            <a:spLocks noGrp="1"/>
          </p:cNvSpPr>
          <p:nvPr>
            <p:ph type="title"/>
          </p:nvPr>
        </p:nvSpPr>
        <p:spPr>
          <a:xfrm>
            <a:off x="457200" y="193092"/>
            <a:ext cx="10515600" cy="1058726"/>
          </a:xfrm>
        </p:spPr>
        <p:txBody>
          <a:bodyPr>
            <a:normAutofit/>
          </a:bodyPr>
          <a:lstStyle/>
          <a:p>
            <a:r>
              <a:rPr lang="en-GB" dirty="0"/>
              <a:t>Hospitality at St. Regis</a:t>
            </a:r>
          </a:p>
        </p:txBody>
      </p:sp>
      <p:sp>
        <p:nvSpPr>
          <p:cNvPr id="3" name="Content Placeholder 2">
            <a:extLst>
              <a:ext uri="{FF2B5EF4-FFF2-40B4-BE49-F238E27FC236}">
                <a16:creationId xmlns:a16="http://schemas.microsoft.com/office/drawing/2014/main" id="{76E68620-3C6D-8F7A-41C7-F8F01BA13D90}"/>
              </a:ext>
            </a:extLst>
          </p:cNvPr>
          <p:cNvSpPr>
            <a:spLocks noGrp="1"/>
          </p:cNvSpPr>
          <p:nvPr>
            <p:ph idx="1"/>
          </p:nvPr>
        </p:nvSpPr>
        <p:spPr>
          <a:xfrm>
            <a:off x="546100" y="1119912"/>
            <a:ext cx="4066309" cy="4922113"/>
          </a:xfrm>
        </p:spPr>
        <p:txBody>
          <a:bodyPr>
            <a:noAutofit/>
          </a:bodyPr>
          <a:lstStyle/>
          <a:p>
            <a:pPr marL="0" indent="0">
              <a:buNone/>
            </a:pPr>
            <a:r>
              <a:rPr lang="en-GB" sz="2000" dirty="0"/>
              <a:t>Butler service – the butlers receive the same training as butlers at Buckingham Palace, service available 24 hours. </a:t>
            </a:r>
          </a:p>
          <a:p>
            <a:pPr marL="0" indent="0">
              <a:buNone/>
            </a:pPr>
            <a:endParaRPr lang="en-GB" sz="2000" dirty="0"/>
          </a:p>
          <a:p>
            <a:pPr marL="0" indent="0">
              <a:buNone/>
            </a:pPr>
            <a:r>
              <a:rPr lang="en-GB" sz="2000" dirty="0"/>
              <a:t>Signature Rituals </a:t>
            </a:r>
          </a:p>
          <a:p>
            <a:pPr marL="0" indent="0">
              <a:buNone/>
            </a:pPr>
            <a:r>
              <a:rPr lang="en-GB" sz="2000" dirty="0"/>
              <a:t>-  Bloody Mary;</a:t>
            </a:r>
            <a:endParaRPr lang="en-GB" sz="2000" b="0" i="0" dirty="0">
              <a:effectLst/>
            </a:endParaRPr>
          </a:p>
          <a:p>
            <a:pPr>
              <a:buFontTx/>
              <a:buChar char="-"/>
            </a:pPr>
            <a:r>
              <a:rPr lang="en-GB" sz="2000" dirty="0"/>
              <a:t>Evening Rituals;</a:t>
            </a:r>
          </a:p>
          <a:p>
            <a:pPr>
              <a:buFontTx/>
              <a:buChar char="-"/>
            </a:pPr>
            <a:r>
              <a:rPr lang="en-GB" sz="2000" b="0" i="0" dirty="0">
                <a:effectLst/>
              </a:rPr>
              <a:t>Afternoon </a:t>
            </a:r>
            <a:r>
              <a:rPr lang="en-GB" sz="2000" dirty="0"/>
              <a:t>Tea;</a:t>
            </a:r>
          </a:p>
          <a:p>
            <a:pPr>
              <a:buFontTx/>
              <a:buChar char="-"/>
            </a:pPr>
            <a:r>
              <a:rPr lang="en-GB" sz="2000" b="0" i="0" dirty="0">
                <a:effectLst/>
              </a:rPr>
              <a:t>Midni</a:t>
            </a:r>
            <a:r>
              <a:rPr lang="en-GB" sz="2000" dirty="0"/>
              <a:t>ght Supper</a:t>
            </a:r>
          </a:p>
          <a:p>
            <a:pPr>
              <a:buFontTx/>
              <a:buChar char="-"/>
            </a:pPr>
            <a:endParaRPr lang="en-US" sz="2000" b="0" i="0" dirty="0">
              <a:effectLst/>
            </a:endParaRPr>
          </a:p>
          <a:p>
            <a:pPr marL="0" indent="0">
              <a:buNone/>
            </a:pPr>
            <a:r>
              <a:rPr lang="en-US" sz="2000" dirty="0"/>
              <a:t>The House of Celebration - </a:t>
            </a:r>
            <a:r>
              <a:rPr lang="en-US" sz="2000" b="0" i="0" dirty="0">
                <a:effectLst/>
              </a:rPr>
              <a:t>define special occasions across all cultures and seasons.</a:t>
            </a:r>
            <a:endParaRPr lang="en-GB" sz="2000" dirty="0"/>
          </a:p>
        </p:txBody>
      </p:sp>
      <p:sp>
        <p:nvSpPr>
          <p:cNvPr id="7" name="TextBox 6">
            <a:extLst>
              <a:ext uri="{FF2B5EF4-FFF2-40B4-BE49-F238E27FC236}">
                <a16:creationId xmlns:a16="http://schemas.microsoft.com/office/drawing/2014/main" id="{FE5BCACA-0723-878D-2BC7-D7E3A993F85E}"/>
              </a:ext>
            </a:extLst>
          </p:cNvPr>
          <p:cNvSpPr txBox="1"/>
          <p:nvPr/>
        </p:nvSpPr>
        <p:spPr>
          <a:xfrm>
            <a:off x="7859881" y="6320839"/>
            <a:ext cx="4332119" cy="344069"/>
          </a:xfrm>
          <a:prstGeom prst="rect">
            <a:avLst/>
          </a:prstGeom>
          <a:noFill/>
        </p:spPr>
        <p:txBody>
          <a:bodyPr wrap="square">
            <a:spAutoFit/>
          </a:bodyPr>
          <a:lstStyle/>
          <a:p>
            <a:pPr>
              <a:lnSpc>
                <a:spcPct val="107000"/>
              </a:lnSpc>
              <a:spcAft>
                <a:spcPts val="800"/>
              </a:spcAft>
            </a:pPr>
            <a:r>
              <a:rPr lang="en-GB" sz="1600" dirty="0">
                <a:solidFill>
                  <a:srgbClr val="000000"/>
                </a:solidFill>
                <a:effectLst/>
                <a:ea typeface="Calibri" panose="020F0502020204030204" pitchFamily="34" charset="0"/>
                <a:cs typeface="Times New Roman" panose="02020603050405020304" pitchFamily="18" charset="0"/>
              </a:rPr>
              <a:t>(Mann 1993, </a:t>
            </a:r>
            <a:r>
              <a:rPr lang="en-GB" sz="1600" dirty="0">
                <a:effectLst/>
                <a:ea typeface="Calibri" panose="020F0502020204030204" pitchFamily="34" charset="0"/>
                <a:cs typeface="Times New Roman" panose="02020603050405020304" pitchFamily="18" charset="0"/>
              </a:rPr>
              <a:t>Marriott 2022 and </a:t>
            </a:r>
            <a:r>
              <a:rPr lang="en-GB" sz="1600" dirty="0">
                <a:effectLst/>
                <a:ea typeface="Calibri" panose="020F0502020204030204" pitchFamily="34" charset="0"/>
              </a:rPr>
              <a:t>St. Regis, 2023)</a:t>
            </a:r>
            <a:r>
              <a:rPr lang="en-GB" sz="1600" dirty="0">
                <a:effectLst/>
                <a:ea typeface="Calibri" panose="020F0502020204030204" pitchFamily="34" charset="0"/>
                <a:cs typeface="Times New Roman" panose="02020603050405020304" pitchFamily="18" charset="0"/>
              </a:rPr>
              <a:t> </a:t>
            </a:r>
          </a:p>
        </p:txBody>
      </p:sp>
      <p:pic>
        <p:nvPicPr>
          <p:cNvPr id="6" name="Picture 5">
            <a:extLst>
              <a:ext uri="{FF2B5EF4-FFF2-40B4-BE49-F238E27FC236}">
                <a16:creationId xmlns:a16="http://schemas.microsoft.com/office/drawing/2014/main" id="{8789170E-9217-FCFA-6889-831A91B7FB60}"/>
              </a:ext>
            </a:extLst>
          </p:cNvPr>
          <p:cNvPicPr>
            <a:picLocks noChangeAspect="1"/>
          </p:cNvPicPr>
          <p:nvPr/>
        </p:nvPicPr>
        <p:blipFill>
          <a:blip r:embed="rId3"/>
          <a:stretch>
            <a:fillRect/>
          </a:stretch>
        </p:blipFill>
        <p:spPr>
          <a:xfrm>
            <a:off x="5138848" y="1294460"/>
            <a:ext cx="3419475" cy="4876956"/>
          </a:xfrm>
          <a:prstGeom prst="rect">
            <a:avLst/>
          </a:prstGeom>
        </p:spPr>
      </p:pic>
      <p:pic>
        <p:nvPicPr>
          <p:cNvPr id="9" name="Picture 8">
            <a:extLst>
              <a:ext uri="{FF2B5EF4-FFF2-40B4-BE49-F238E27FC236}">
                <a16:creationId xmlns:a16="http://schemas.microsoft.com/office/drawing/2014/main" id="{AA607900-2D0C-F6E9-4709-9635B5C66FD7}"/>
              </a:ext>
            </a:extLst>
          </p:cNvPr>
          <p:cNvPicPr>
            <a:picLocks noChangeAspect="1"/>
          </p:cNvPicPr>
          <p:nvPr/>
        </p:nvPicPr>
        <p:blipFill>
          <a:blip r:embed="rId4"/>
          <a:stretch>
            <a:fillRect/>
          </a:stretch>
        </p:blipFill>
        <p:spPr>
          <a:xfrm>
            <a:off x="8558323" y="1300304"/>
            <a:ext cx="3354867" cy="4741721"/>
          </a:xfrm>
          <a:prstGeom prst="rect">
            <a:avLst/>
          </a:prstGeom>
        </p:spPr>
      </p:pic>
    </p:spTree>
    <p:extLst>
      <p:ext uri="{BB962C8B-B14F-4D97-AF65-F5344CB8AC3E}">
        <p14:creationId xmlns:p14="http://schemas.microsoft.com/office/powerpoint/2010/main" val="1445479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F660B-E450-1A65-54FC-2CE2156FE3E9}"/>
              </a:ext>
            </a:extLst>
          </p:cNvPr>
          <p:cNvSpPr>
            <a:spLocks noGrp="1"/>
          </p:cNvSpPr>
          <p:nvPr>
            <p:ph type="title"/>
          </p:nvPr>
        </p:nvSpPr>
        <p:spPr/>
        <p:txBody>
          <a:bodyPr/>
          <a:lstStyle/>
          <a:p>
            <a:r>
              <a:rPr lang="en-US" dirty="0"/>
              <a:t>The role and function of guest services</a:t>
            </a:r>
            <a:endParaRPr lang="en-GB" dirty="0"/>
          </a:p>
        </p:txBody>
      </p:sp>
      <p:pic>
        <p:nvPicPr>
          <p:cNvPr id="5" name="Content Placeholder 4">
            <a:extLst>
              <a:ext uri="{FF2B5EF4-FFF2-40B4-BE49-F238E27FC236}">
                <a16:creationId xmlns:a16="http://schemas.microsoft.com/office/drawing/2014/main" id="{8B4C6B92-B74F-B24A-1277-969AD8666B33}"/>
              </a:ext>
            </a:extLst>
          </p:cNvPr>
          <p:cNvPicPr>
            <a:picLocks noGrp="1" noChangeAspect="1"/>
          </p:cNvPicPr>
          <p:nvPr>
            <p:ph idx="1"/>
          </p:nvPr>
        </p:nvPicPr>
        <p:blipFill>
          <a:blip r:embed="rId2"/>
          <a:stretch>
            <a:fillRect/>
          </a:stretch>
        </p:blipFill>
        <p:spPr>
          <a:xfrm>
            <a:off x="6381824" y="1499881"/>
            <a:ext cx="4689670" cy="4155331"/>
          </a:xfrm>
        </p:spPr>
      </p:pic>
      <p:sp>
        <p:nvSpPr>
          <p:cNvPr id="7" name="TextBox 6">
            <a:extLst>
              <a:ext uri="{FF2B5EF4-FFF2-40B4-BE49-F238E27FC236}">
                <a16:creationId xmlns:a16="http://schemas.microsoft.com/office/drawing/2014/main" id="{28510B4C-B96C-877B-8ABA-DC52A9E1A848}"/>
              </a:ext>
            </a:extLst>
          </p:cNvPr>
          <p:cNvSpPr txBox="1"/>
          <p:nvPr/>
        </p:nvSpPr>
        <p:spPr>
          <a:xfrm>
            <a:off x="6254262" y="6308209"/>
            <a:ext cx="6098344" cy="338554"/>
          </a:xfrm>
          <a:prstGeom prst="rect">
            <a:avLst/>
          </a:prstGeom>
          <a:noFill/>
        </p:spPr>
        <p:txBody>
          <a:bodyPr wrap="square">
            <a:spAutoFit/>
          </a:bodyPr>
          <a:lstStyle/>
          <a:p>
            <a:r>
              <a:rPr lang="en-GB" sz="1600" dirty="0">
                <a:solidFill>
                  <a:srgbClr val="000000"/>
                </a:solidFill>
                <a:effectLst/>
                <a:latin typeface="Arial" panose="020B0604020202020204" pitchFamily="34" charset="0"/>
                <a:ea typeface="Calibri" panose="020F0502020204030204" pitchFamily="34" charset="0"/>
              </a:rPr>
              <a:t>(</a:t>
            </a:r>
            <a:r>
              <a:rPr lang="en-GB" sz="1600" dirty="0" err="1">
                <a:solidFill>
                  <a:srgbClr val="000000"/>
                </a:solidFill>
                <a:effectLst/>
                <a:latin typeface="Arial" panose="020B0604020202020204" pitchFamily="34" charset="0"/>
                <a:ea typeface="Calibri" panose="020F0502020204030204" pitchFamily="34" charset="0"/>
              </a:rPr>
              <a:t>Özdemir</a:t>
            </a:r>
            <a:r>
              <a:rPr lang="en-GB" sz="1600" dirty="0">
                <a:solidFill>
                  <a:srgbClr val="000000"/>
                </a:solidFill>
                <a:effectLst/>
                <a:latin typeface="Arial" panose="020B0604020202020204" pitchFamily="34" charset="0"/>
                <a:ea typeface="Calibri" panose="020F0502020204030204" pitchFamily="34" charset="0"/>
              </a:rPr>
              <a:t>, </a:t>
            </a:r>
            <a:r>
              <a:rPr lang="en-GB" sz="1600" dirty="0" err="1">
                <a:solidFill>
                  <a:srgbClr val="000000"/>
                </a:solidFill>
                <a:effectLst/>
                <a:latin typeface="Arial" panose="020B0604020202020204" pitchFamily="34" charset="0"/>
                <a:ea typeface="Calibri" panose="020F0502020204030204" pitchFamily="34" charset="0"/>
              </a:rPr>
              <a:t>Çolak</a:t>
            </a:r>
            <a:r>
              <a:rPr lang="en-GB" sz="1600" dirty="0">
                <a:solidFill>
                  <a:srgbClr val="000000"/>
                </a:solidFill>
                <a:effectLst/>
                <a:latin typeface="Arial" panose="020B0604020202020204" pitchFamily="34" charset="0"/>
                <a:ea typeface="Calibri" panose="020F0502020204030204" pitchFamily="34" charset="0"/>
              </a:rPr>
              <a:t> and </a:t>
            </a:r>
            <a:r>
              <a:rPr lang="en-GB" sz="1600" dirty="0" err="1">
                <a:solidFill>
                  <a:srgbClr val="000000"/>
                </a:solidFill>
                <a:effectLst/>
                <a:latin typeface="Arial" panose="020B0604020202020204" pitchFamily="34" charset="0"/>
                <a:ea typeface="Calibri" panose="020F0502020204030204" pitchFamily="34" charset="0"/>
              </a:rPr>
              <a:t>Shmilli</a:t>
            </a:r>
            <a:r>
              <a:rPr lang="en-GB" sz="1600" dirty="0">
                <a:solidFill>
                  <a:srgbClr val="000000"/>
                </a:solidFill>
                <a:effectLst/>
                <a:latin typeface="Arial" panose="020B0604020202020204" pitchFamily="34" charset="0"/>
                <a:ea typeface="Calibri" panose="020F0502020204030204" pitchFamily="34" charset="0"/>
              </a:rPr>
              <a:t>, 2019 and </a:t>
            </a:r>
            <a:r>
              <a:rPr lang="en-GB" sz="1600" dirty="0" err="1">
                <a:solidFill>
                  <a:srgbClr val="000000"/>
                </a:solidFill>
                <a:effectLst/>
                <a:latin typeface="Arial" panose="020B0604020202020204" pitchFamily="34" charset="0"/>
                <a:ea typeface="Calibri" panose="020F0502020204030204" pitchFamily="34" charset="0"/>
              </a:rPr>
              <a:t>Tepeci</a:t>
            </a:r>
            <a:r>
              <a:rPr lang="en-GB" sz="1600" dirty="0">
                <a:solidFill>
                  <a:srgbClr val="000000"/>
                </a:solidFill>
                <a:effectLst/>
                <a:latin typeface="Arial" panose="020B0604020202020204" pitchFamily="34" charset="0"/>
                <a:ea typeface="Calibri" panose="020F0502020204030204" pitchFamily="34" charset="0"/>
              </a:rPr>
              <a:t>, 1999) </a:t>
            </a:r>
            <a:endParaRPr lang="en-GB" sz="1600" dirty="0"/>
          </a:p>
        </p:txBody>
      </p:sp>
      <p:sp>
        <p:nvSpPr>
          <p:cNvPr id="9" name="Content Placeholder 2">
            <a:extLst>
              <a:ext uri="{FF2B5EF4-FFF2-40B4-BE49-F238E27FC236}">
                <a16:creationId xmlns:a16="http://schemas.microsoft.com/office/drawing/2014/main" id="{9ACB6CBA-9B78-53FD-5CC2-EA8B51384DE3}"/>
              </a:ext>
            </a:extLst>
          </p:cNvPr>
          <p:cNvSpPr txBox="1">
            <a:spLocks/>
          </p:cNvSpPr>
          <p:nvPr/>
        </p:nvSpPr>
        <p:spPr>
          <a:xfrm>
            <a:off x="939800" y="1236711"/>
            <a:ext cx="4268372" cy="44185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000" dirty="0">
                <a:effectLst/>
                <a:latin typeface="Calibri" panose="020F0502020204030204" pitchFamily="34" charset="0"/>
                <a:ea typeface="Calibri" panose="020F0502020204030204" pitchFamily="34" charset="0"/>
                <a:cs typeface="Times New Roman" panose="02020603050405020304" pitchFamily="18" charset="0"/>
              </a:rPr>
              <a:t>A quality and highly personalized service can be the way to make the guest return and thus become loyal to the brand, the success of the brand could be measured this way.</a:t>
            </a:r>
          </a:p>
          <a:p>
            <a:pPr marL="0" indent="0">
              <a:lnSpc>
                <a:spcPct val="107000"/>
              </a:lnSpc>
              <a:spcAft>
                <a:spcPts val="800"/>
              </a:spcAft>
              <a:buNone/>
            </a:pPr>
            <a:r>
              <a:rPr lang="en-GB" sz="2000" dirty="0">
                <a:effectLst/>
                <a:latin typeface="Calibri" panose="020F0502020204030204" pitchFamily="34" charset="0"/>
                <a:ea typeface="Calibri" panose="020F0502020204030204" pitchFamily="34" charset="0"/>
                <a:cs typeface="Times New Roman" panose="02020603050405020304" pitchFamily="18" charset="0"/>
              </a:rPr>
              <a:t>To achieve guest satisfaction, it is not only the customer important but an engaged employee who come in direct contact with the guest can make a difference. </a:t>
            </a: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8931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AD536-0E4D-FB05-56B7-1A6D3B7A257E}"/>
              </a:ext>
            </a:extLst>
          </p:cNvPr>
          <p:cNvSpPr>
            <a:spLocks noGrp="1"/>
          </p:cNvSpPr>
          <p:nvPr>
            <p:ph type="title"/>
          </p:nvPr>
        </p:nvSpPr>
        <p:spPr>
          <a:xfrm>
            <a:off x="681445" y="51638"/>
            <a:ext cx="10515600" cy="1325563"/>
          </a:xfrm>
        </p:spPr>
        <p:txBody>
          <a:bodyPr/>
          <a:lstStyle/>
          <a:p>
            <a:r>
              <a:rPr lang="en-US" dirty="0"/>
              <a:t>The role and function of guest services </a:t>
            </a:r>
            <a:endParaRPr lang="en-GB" dirty="0"/>
          </a:p>
        </p:txBody>
      </p:sp>
      <p:pic>
        <p:nvPicPr>
          <p:cNvPr id="4" name="Content Placeholder 3">
            <a:extLst>
              <a:ext uri="{FF2B5EF4-FFF2-40B4-BE49-F238E27FC236}">
                <a16:creationId xmlns:a16="http://schemas.microsoft.com/office/drawing/2014/main" id="{827E58C6-17AC-9CE7-678A-B85A9170C911}"/>
              </a:ext>
            </a:extLst>
          </p:cNvPr>
          <p:cNvPicPr>
            <a:picLocks noGrp="1" noChangeAspect="1"/>
          </p:cNvPicPr>
          <p:nvPr>
            <p:ph idx="1"/>
          </p:nvPr>
        </p:nvPicPr>
        <p:blipFill>
          <a:blip r:embed="rId3"/>
          <a:stretch>
            <a:fillRect/>
          </a:stretch>
        </p:blipFill>
        <p:spPr>
          <a:xfrm>
            <a:off x="6915150" y="1947024"/>
            <a:ext cx="4438650" cy="3533775"/>
          </a:xfrm>
          <a:prstGeom prst="rect">
            <a:avLst/>
          </a:prstGeom>
        </p:spPr>
      </p:pic>
      <p:sp>
        <p:nvSpPr>
          <p:cNvPr id="6" name="TextBox 5">
            <a:extLst>
              <a:ext uri="{FF2B5EF4-FFF2-40B4-BE49-F238E27FC236}">
                <a16:creationId xmlns:a16="http://schemas.microsoft.com/office/drawing/2014/main" id="{0F631269-3D7C-1CC0-F599-8B2682E9E428}"/>
              </a:ext>
            </a:extLst>
          </p:cNvPr>
          <p:cNvSpPr txBox="1"/>
          <p:nvPr/>
        </p:nvSpPr>
        <p:spPr>
          <a:xfrm>
            <a:off x="10081261" y="6290882"/>
            <a:ext cx="2009139" cy="338554"/>
          </a:xfrm>
          <a:prstGeom prst="rect">
            <a:avLst/>
          </a:prstGeom>
          <a:noFill/>
        </p:spPr>
        <p:txBody>
          <a:bodyPr wrap="square">
            <a:spAutoFit/>
          </a:bodyPr>
          <a:lstStyle/>
          <a:p>
            <a:r>
              <a:rPr lang="en-GB" sz="1600" i="0" dirty="0">
                <a:solidFill>
                  <a:srgbClr val="000000"/>
                </a:solidFill>
                <a:effectLst/>
                <a:ea typeface="Calibri" panose="020F0502020204030204" pitchFamily="34" charset="0"/>
                <a:cs typeface="Times New Roman" panose="02020603050405020304" pitchFamily="18" charset="0"/>
              </a:rPr>
              <a:t>(Awang </a:t>
            </a:r>
            <a:r>
              <a:rPr lang="en-GB" sz="1600" i="0" dirty="0" err="1">
                <a:solidFill>
                  <a:srgbClr val="000000"/>
                </a:solidFill>
                <a:effectLst/>
                <a:ea typeface="Calibri" panose="020F0502020204030204" pitchFamily="34" charset="0"/>
                <a:cs typeface="Times New Roman" panose="02020603050405020304" pitchFamily="18" charset="0"/>
              </a:rPr>
              <a:t>Razli</a:t>
            </a:r>
            <a:r>
              <a:rPr lang="en-GB" sz="1600" i="0" dirty="0">
                <a:solidFill>
                  <a:srgbClr val="000000"/>
                </a:solidFill>
                <a:effectLst/>
                <a:ea typeface="Calibri" panose="020F0502020204030204" pitchFamily="34" charset="0"/>
                <a:cs typeface="Times New Roman" panose="02020603050405020304" pitchFamily="18" charset="0"/>
              </a:rPr>
              <a:t>, 2022)</a:t>
            </a:r>
            <a:endParaRPr lang="en-GB" sz="1600" dirty="0"/>
          </a:p>
        </p:txBody>
      </p:sp>
      <p:sp>
        <p:nvSpPr>
          <p:cNvPr id="5" name="TextBox 4">
            <a:extLst>
              <a:ext uri="{FF2B5EF4-FFF2-40B4-BE49-F238E27FC236}">
                <a16:creationId xmlns:a16="http://schemas.microsoft.com/office/drawing/2014/main" id="{1097F9BF-5047-0806-898F-17948D54C627}"/>
              </a:ext>
            </a:extLst>
          </p:cNvPr>
          <p:cNvSpPr txBox="1"/>
          <p:nvPr/>
        </p:nvSpPr>
        <p:spPr>
          <a:xfrm>
            <a:off x="431800" y="1702405"/>
            <a:ext cx="6096000" cy="4046172"/>
          </a:xfrm>
          <a:prstGeom prst="rect">
            <a:avLst/>
          </a:prstGeom>
          <a:noFill/>
        </p:spPr>
        <p:txBody>
          <a:bodyPr wrap="square">
            <a:spAutoFit/>
          </a:bodyPr>
          <a:lstStyle/>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service at St. Regis goes far beyond elegant rooms and luxury design, through contactless check-in, luggage carts the staff wear gloves, are greeting the guest, open doors, unpack or pack luggage, call for taxi. </a:t>
            </a:r>
          </a:p>
          <a:p>
            <a:pPr>
              <a:lnSpc>
                <a:spcPct val="107000"/>
              </a:lnSpc>
              <a:spcAft>
                <a:spcPts val="80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For example St Regis offer complimentary entrance tickets for 2 adults and 2 children to the  Kuala Lumpur Bird Park, which is just 500 min from the hotel, can be seen as an wow effect.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42007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9E91B-EEC3-F60E-2609-9B3485F79A26}"/>
              </a:ext>
            </a:extLst>
          </p:cNvPr>
          <p:cNvSpPr>
            <a:spLocks noGrp="1"/>
          </p:cNvSpPr>
          <p:nvPr>
            <p:ph type="title"/>
          </p:nvPr>
        </p:nvSpPr>
        <p:spPr>
          <a:xfrm>
            <a:off x="251461" y="443502"/>
            <a:ext cx="10515600" cy="1325563"/>
          </a:xfrm>
        </p:spPr>
        <p:txBody>
          <a:bodyPr/>
          <a:lstStyle/>
          <a:p>
            <a:r>
              <a:rPr lang="en-GB" dirty="0"/>
              <a:t>Importance of hospitality</a:t>
            </a:r>
          </a:p>
        </p:txBody>
      </p:sp>
      <p:pic>
        <p:nvPicPr>
          <p:cNvPr id="5" name="Content Placeholder 4">
            <a:extLst>
              <a:ext uri="{FF2B5EF4-FFF2-40B4-BE49-F238E27FC236}">
                <a16:creationId xmlns:a16="http://schemas.microsoft.com/office/drawing/2014/main" id="{3A80BF6E-F77D-C1D8-0342-8E2E7C12F78E}"/>
              </a:ext>
            </a:extLst>
          </p:cNvPr>
          <p:cNvPicPr>
            <a:picLocks noGrp="1" noChangeAspect="1"/>
          </p:cNvPicPr>
          <p:nvPr>
            <p:ph idx="1"/>
          </p:nvPr>
        </p:nvPicPr>
        <p:blipFill>
          <a:blip r:embed="rId2"/>
          <a:stretch>
            <a:fillRect/>
          </a:stretch>
        </p:blipFill>
        <p:spPr>
          <a:xfrm>
            <a:off x="6147981" y="1457337"/>
            <a:ext cx="5306082" cy="4146007"/>
          </a:xfrm>
        </p:spPr>
      </p:pic>
      <p:sp>
        <p:nvSpPr>
          <p:cNvPr id="7" name="TextBox 6">
            <a:extLst>
              <a:ext uri="{FF2B5EF4-FFF2-40B4-BE49-F238E27FC236}">
                <a16:creationId xmlns:a16="http://schemas.microsoft.com/office/drawing/2014/main" id="{AEC51C63-CEEA-6392-90A2-4686967385C2}"/>
              </a:ext>
            </a:extLst>
          </p:cNvPr>
          <p:cNvSpPr txBox="1"/>
          <p:nvPr/>
        </p:nvSpPr>
        <p:spPr>
          <a:xfrm>
            <a:off x="303441" y="2035790"/>
            <a:ext cx="5740580" cy="3349378"/>
          </a:xfrm>
          <a:prstGeom prst="rect">
            <a:avLst/>
          </a:prstGeom>
          <a:noFill/>
        </p:spPr>
        <p:txBody>
          <a:bodyPr wrap="square">
            <a:spAutoFit/>
          </a:bodyPr>
          <a:lstStyle/>
          <a:p>
            <a:pPr>
              <a:lnSpc>
                <a:spcPct val="107000"/>
              </a:lnSpc>
              <a:spcAft>
                <a:spcPts val="800"/>
              </a:spcAft>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T</a:t>
            </a:r>
            <a:r>
              <a:rPr lang="en-GB" sz="2000" dirty="0">
                <a:effectLst/>
                <a:latin typeface="Calibri" panose="020F0502020204030204" pitchFamily="34" charset="0"/>
                <a:ea typeface="Calibri" panose="020F0502020204030204" pitchFamily="34" charset="0"/>
                <a:cs typeface="Times New Roman" panose="02020603050405020304" pitchFamily="18" charset="0"/>
              </a:rPr>
              <a:t>he hospitality industry is one of the most complex industries that can offer different professions in various positions.</a:t>
            </a:r>
          </a:p>
          <a:p>
            <a:pPr>
              <a:lnSpc>
                <a:spcPct val="107000"/>
              </a:lnSpc>
              <a:spcAft>
                <a:spcPts val="80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Hospitality involves employees, by preparing and delivering products and services to the guests  but guest opinion is important to help businesses improve and grow.</a:t>
            </a:r>
          </a:p>
        </p:txBody>
      </p:sp>
      <p:sp>
        <p:nvSpPr>
          <p:cNvPr id="9" name="TextBox 8">
            <a:extLst>
              <a:ext uri="{FF2B5EF4-FFF2-40B4-BE49-F238E27FC236}">
                <a16:creationId xmlns:a16="http://schemas.microsoft.com/office/drawing/2014/main" id="{4D92C0C1-371B-1D52-7092-8833FB789E93}"/>
              </a:ext>
            </a:extLst>
          </p:cNvPr>
          <p:cNvSpPr txBox="1"/>
          <p:nvPr/>
        </p:nvSpPr>
        <p:spPr>
          <a:xfrm>
            <a:off x="8420100" y="6247847"/>
            <a:ext cx="3454400" cy="338554"/>
          </a:xfrm>
          <a:prstGeom prst="rect">
            <a:avLst/>
          </a:prstGeom>
          <a:noFill/>
        </p:spPr>
        <p:txBody>
          <a:bodyPr wrap="square">
            <a:spAutoFit/>
          </a:bodyPr>
          <a:lstStyle/>
          <a:p>
            <a:r>
              <a:rPr lang="en-GB" sz="1600" dirty="0">
                <a:solidFill>
                  <a:srgbClr val="555555"/>
                </a:solidFill>
                <a:effectLst/>
                <a:latin typeface="Helvetica" panose="020B0604020202020204" pitchFamily="34" charset="0"/>
                <a:ea typeface="Calibri" panose="020F0502020204030204" pitchFamily="34" charset="0"/>
              </a:rPr>
              <a:t>(Walker and Walker, 2013) </a:t>
            </a:r>
            <a:endParaRPr lang="en-GB" sz="1600" dirty="0"/>
          </a:p>
        </p:txBody>
      </p:sp>
    </p:spTree>
    <p:extLst>
      <p:ext uri="{BB962C8B-B14F-4D97-AF65-F5344CB8AC3E}">
        <p14:creationId xmlns:p14="http://schemas.microsoft.com/office/powerpoint/2010/main" val="2999483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AC7BB-8CB9-1455-3426-A6C66EA94592}"/>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5FB79A05-D577-46CA-9FC3-6CF839912952}"/>
              </a:ext>
            </a:extLst>
          </p:cNvPr>
          <p:cNvSpPr>
            <a:spLocks noGrp="1"/>
          </p:cNvSpPr>
          <p:nvPr>
            <p:ph idx="1"/>
          </p:nvPr>
        </p:nvSpPr>
        <p:spPr>
          <a:xfrm>
            <a:off x="673100" y="2242582"/>
            <a:ext cx="4085492" cy="4351338"/>
          </a:xfrm>
        </p:spPr>
        <p:txBody>
          <a:bodyPr>
            <a:normAutofit/>
          </a:bodyPr>
          <a:lstStyle/>
          <a:p>
            <a:pPr marL="0" indent="0">
              <a:buNone/>
            </a:pPr>
            <a:r>
              <a:rPr lang="en-US" sz="2000" dirty="0"/>
              <a:t>The luxury hotels are offering customers with similar standard of product and services. Therefore, a hotel like St. Regis whose hotels are in most desired locations and respect the personality of each place, is trying to tell own story by signature rituals. All these combined with authentic service and modernism can make guest loyal to the brand, leading to the success of the company.</a:t>
            </a:r>
            <a:endParaRPr lang="en-GB" sz="2000" dirty="0"/>
          </a:p>
        </p:txBody>
      </p:sp>
      <p:sp>
        <p:nvSpPr>
          <p:cNvPr id="5" name="TextBox 4">
            <a:extLst>
              <a:ext uri="{FF2B5EF4-FFF2-40B4-BE49-F238E27FC236}">
                <a16:creationId xmlns:a16="http://schemas.microsoft.com/office/drawing/2014/main" id="{C96B0667-FDB1-C743-57DD-39A20768A109}"/>
              </a:ext>
            </a:extLst>
          </p:cNvPr>
          <p:cNvSpPr txBox="1"/>
          <p:nvPr/>
        </p:nvSpPr>
        <p:spPr>
          <a:xfrm>
            <a:off x="9843868" y="6308209"/>
            <a:ext cx="2099604" cy="338554"/>
          </a:xfrm>
          <a:prstGeom prst="rect">
            <a:avLst/>
          </a:prstGeom>
          <a:noFill/>
        </p:spPr>
        <p:txBody>
          <a:bodyPr wrap="square">
            <a:spAutoFit/>
          </a:bodyPr>
          <a:lstStyle/>
          <a:p>
            <a:r>
              <a:rPr lang="en-GB" sz="1600" dirty="0">
                <a:effectLst/>
                <a:latin typeface="Arial" panose="020B0604020202020204" pitchFamily="34" charset="0"/>
                <a:ea typeface="Calibri" panose="020F0502020204030204" pitchFamily="34" charset="0"/>
              </a:rPr>
              <a:t>(Kester, 2021) </a:t>
            </a:r>
            <a:endParaRPr lang="en-GB" sz="1600" dirty="0"/>
          </a:p>
        </p:txBody>
      </p:sp>
      <p:pic>
        <p:nvPicPr>
          <p:cNvPr id="7" name="Picture 6">
            <a:extLst>
              <a:ext uri="{FF2B5EF4-FFF2-40B4-BE49-F238E27FC236}">
                <a16:creationId xmlns:a16="http://schemas.microsoft.com/office/drawing/2014/main" id="{DFDCF0E6-E8ED-333D-3E24-0B4A76D268CE}"/>
              </a:ext>
            </a:extLst>
          </p:cNvPr>
          <p:cNvPicPr>
            <a:picLocks noChangeAspect="1"/>
          </p:cNvPicPr>
          <p:nvPr/>
        </p:nvPicPr>
        <p:blipFill>
          <a:blip r:embed="rId2"/>
          <a:stretch>
            <a:fillRect/>
          </a:stretch>
        </p:blipFill>
        <p:spPr>
          <a:xfrm>
            <a:off x="5892800" y="1193800"/>
            <a:ext cx="4648200" cy="4648200"/>
          </a:xfrm>
          <a:prstGeom prst="rect">
            <a:avLst/>
          </a:prstGeom>
        </p:spPr>
      </p:pic>
    </p:spTree>
    <p:extLst>
      <p:ext uri="{BB962C8B-B14F-4D97-AF65-F5344CB8AC3E}">
        <p14:creationId xmlns:p14="http://schemas.microsoft.com/office/powerpoint/2010/main" val="616884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95DA7-7CC3-2FAB-6ADE-B63F994358DA}"/>
              </a:ext>
            </a:extLst>
          </p:cNvPr>
          <p:cNvSpPr>
            <a:spLocks noGrp="1"/>
          </p:cNvSpPr>
          <p:nvPr>
            <p:ph type="title"/>
          </p:nvPr>
        </p:nvSpPr>
        <p:spPr>
          <a:xfrm>
            <a:off x="838200" y="18255"/>
            <a:ext cx="10515600" cy="1325563"/>
          </a:xfrm>
        </p:spPr>
        <p:txBody>
          <a:bodyPr/>
          <a:lstStyle/>
          <a:p>
            <a:r>
              <a:rPr lang="en-GB" dirty="0"/>
              <a:t>References</a:t>
            </a:r>
          </a:p>
        </p:txBody>
      </p:sp>
      <p:sp>
        <p:nvSpPr>
          <p:cNvPr id="3" name="Content Placeholder 2">
            <a:extLst>
              <a:ext uri="{FF2B5EF4-FFF2-40B4-BE49-F238E27FC236}">
                <a16:creationId xmlns:a16="http://schemas.microsoft.com/office/drawing/2014/main" id="{6107D5CA-B615-4D47-1327-7859908CC4CE}"/>
              </a:ext>
            </a:extLst>
          </p:cNvPr>
          <p:cNvSpPr>
            <a:spLocks noGrp="1"/>
          </p:cNvSpPr>
          <p:nvPr>
            <p:ph idx="1"/>
          </p:nvPr>
        </p:nvSpPr>
        <p:spPr>
          <a:xfrm>
            <a:off x="277092" y="1253330"/>
            <a:ext cx="11635508" cy="5477669"/>
          </a:xfrm>
        </p:spPr>
        <p:txBody>
          <a:bodyPr>
            <a:normAutofit fontScale="77500" lnSpcReduction="20000"/>
          </a:bodyPr>
          <a:lstStyle/>
          <a:p>
            <a:pPr>
              <a:lnSpc>
                <a:spcPct val="107000"/>
              </a:lnSpc>
              <a:spcAft>
                <a:spcPts val="800"/>
              </a:spcAft>
            </a:pPr>
            <a:r>
              <a:rPr lang="en-GB" sz="18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Awang </a:t>
            </a:r>
            <a:r>
              <a:rPr lang="en-GB" sz="1800" i="1"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Razli</a:t>
            </a:r>
            <a:r>
              <a:rPr lang="en-GB" sz="18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I. (2022) ‘An ethnographic examination of TripAdvisor reviews</a:t>
            </a:r>
            <a:r>
              <a:rPr lang="en-GB" sz="1800" dirty="0">
                <a:effectLst/>
                <a:latin typeface="Calibri" panose="020F0502020204030204" pitchFamily="34" charset="0"/>
                <a:ea typeface="Calibri" panose="020F0502020204030204" pitchFamily="34" charset="0"/>
                <a:cs typeface="Calibri" panose="020F0502020204030204" pitchFamily="34" charset="0"/>
              </a:rPr>
              <a:t>: A case study of the ST. Regis Hotel Kuala Lumpur’, </a:t>
            </a:r>
            <a:r>
              <a:rPr lang="en-GB" sz="1800" i="1" dirty="0">
                <a:effectLst/>
                <a:latin typeface="Calibri" panose="020F0502020204030204" pitchFamily="34" charset="0"/>
                <a:ea typeface="Calibri" panose="020F0502020204030204" pitchFamily="34" charset="0"/>
                <a:cs typeface="Calibri" panose="020F0502020204030204" pitchFamily="34" charset="0"/>
              </a:rPr>
              <a:t>BIMP-EAGA Journal for Sustainable Tourism Development, </a:t>
            </a:r>
            <a:r>
              <a:rPr lang="en-GB" sz="1800" dirty="0">
                <a:effectLst/>
                <a:latin typeface="Calibri" panose="020F0502020204030204" pitchFamily="34" charset="0"/>
                <a:ea typeface="Calibri" panose="020F0502020204030204" pitchFamily="34" charset="0"/>
                <a:cs typeface="Calibri" panose="020F0502020204030204" pitchFamily="34" charset="0"/>
              </a:rPr>
              <a:t>11(1), pp. 69-84. 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2"/>
              </a:rPr>
              <a:t>AN ETNOGRAPHY EXAMINATION OF TRIPADVISOR REVIEWS: A CASE STUDY OF THE ST REGIS HOTEL KUALA LUMPUR | BIMP-EAGA Journal for Sustainable Tourism Development (ums.edu.my)</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 </a:t>
            </a:r>
            <a:r>
              <a:rPr lang="en-GB" sz="1800" dirty="0">
                <a:effectLst/>
                <a:latin typeface="Calibri" panose="020F0502020204030204" pitchFamily="34" charset="0"/>
                <a:ea typeface="Calibri" panose="020F0502020204030204" pitchFamily="34" charset="0"/>
                <a:cs typeface="Calibri" panose="020F0502020204030204" pitchFamily="34" charset="0"/>
              </a:rPr>
              <a:t>(Accessed: 1st</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 </a:t>
            </a:r>
            <a:r>
              <a:rPr lang="en-GB" sz="1800" dirty="0">
                <a:effectLst/>
                <a:latin typeface="Calibri" panose="020F0502020204030204" pitchFamily="34" charset="0"/>
                <a:ea typeface="Calibri" panose="020F0502020204030204" pitchFamily="34" charset="0"/>
                <a:cs typeface="Calibri" panose="020F0502020204030204" pitchFamily="34" charset="0"/>
              </a:rPr>
              <a:t>of February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Cornell Hotel and Restaurant Administration Quarterly (1991) </a:t>
            </a: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NYC Hotels Show the Reasons Why,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32(4), pp. 24. 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NYC Hotels Show the Reasons Why - ABI/INFORM Collection - ProQuest</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 </a:t>
            </a:r>
            <a:r>
              <a:rPr lang="en-GB" sz="1800" u="none" strike="noStrike"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 (Accessed: 24</a:t>
            </a:r>
            <a:r>
              <a:rPr lang="en-GB" sz="1800" u="none" strike="noStrike" baseline="30000"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th</a:t>
            </a:r>
            <a:r>
              <a:rPr lang="en-GB" sz="1800" u="none" strike="noStrike"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 of January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D'aveni</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R. (2010) ‘How to escape the differentiation proliferation trap’ </a:t>
            </a: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Strategy &amp; Leadership,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38(3), pp. 44-49. </a:t>
            </a:r>
            <a:r>
              <a:rPr lang="en-GB" sz="1800" dirty="0">
                <a:effectLst/>
                <a:latin typeface="Calibri" panose="020F0502020204030204" pitchFamily="34" charset="0"/>
                <a:ea typeface="Calibri" panose="020F0502020204030204" pitchFamily="34" charset="0"/>
                <a:cs typeface="Calibri" panose="020F0502020204030204" pitchFamily="34" charset="0"/>
              </a:rPr>
              <a:t>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How to escape the differentiation proliferation trap - ProQuest</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 </a:t>
            </a:r>
            <a:r>
              <a:rPr lang="en-GB" sz="1800" dirty="0">
                <a:effectLst/>
                <a:latin typeface="Calibri" panose="020F0502020204030204" pitchFamily="34" charset="0"/>
                <a:ea typeface="Calibri" panose="020F0502020204030204" pitchFamily="34" charset="0"/>
                <a:cs typeface="Calibri" panose="020F0502020204030204" pitchFamily="34" charset="0"/>
              </a:rPr>
              <a:t>(Accessed: 25</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th</a:t>
            </a:r>
            <a:r>
              <a:rPr lang="en-GB" sz="1800" dirty="0">
                <a:effectLst/>
                <a:latin typeface="Calibri" panose="020F0502020204030204" pitchFamily="34" charset="0"/>
                <a:ea typeface="Calibri" panose="020F0502020204030204" pitchFamily="34" charset="0"/>
                <a:cs typeface="Calibri" panose="020F0502020204030204" pitchFamily="34" charset="0"/>
              </a:rPr>
              <a:t> of January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Finances Online (2023) ‘109 Hospitality Statistics you must know: 2023 Data Analysis &amp; Market Share’ 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5"/>
              </a:rPr>
              <a:t>109 Hospitality Statistics You Must Know: 2023 Data Analysis &amp; Market Share - Financesonline.com</a:t>
            </a:r>
            <a:r>
              <a:rPr lang="en-GB" sz="1800" dirty="0">
                <a:effectLst/>
                <a:latin typeface="Calibri" panose="020F0502020204030204" pitchFamily="34" charset="0"/>
                <a:ea typeface="Calibri" panose="020F0502020204030204" pitchFamily="34" charset="0"/>
                <a:cs typeface="Calibri" panose="020F0502020204030204" pitchFamily="34" charset="0"/>
              </a:rPr>
              <a:t> (Accessed: 25</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th</a:t>
            </a:r>
            <a:r>
              <a:rPr lang="en-GB" sz="1800" dirty="0">
                <a:effectLst/>
                <a:latin typeface="Calibri" panose="020F0502020204030204" pitchFamily="34" charset="0"/>
                <a:ea typeface="Calibri" panose="020F0502020204030204" pitchFamily="34" charset="0"/>
                <a:cs typeface="Calibri" panose="020F0502020204030204" pitchFamily="34" charset="0"/>
              </a:rPr>
              <a:t> of January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Global Data (2014)</a:t>
            </a: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St. Regis Hotels &amp; Resorts - Company Capsule Available at</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6"/>
              </a:rPr>
              <a:t>St. Regis Hotels &amp; Resorts - Company Capsule - ABI/INFORM Collection - ProQuest</a:t>
            </a:r>
            <a:r>
              <a:rPr lang="en-GB" sz="1800" dirty="0">
                <a:effectLst/>
                <a:latin typeface="Calibri" panose="020F0502020204030204" pitchFamily="34" charset="0"/>
                <a:ea typeface="Calibri" panose="020F0502020204030204" pitchFamily="34" charset="0"/>
                <a:cs typeface="Calibri" panose="020F0502020204030204" pitchFamily="34" charset="0"/>
              </a:rPr>
              <a:t> (Accessed: 27</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th</a:t>
            </a:r>
            <a:r>
              <a:rPr lang="en-GB" sz="1800" dirty="0">
                <a:effectLst/>
                <a:latin typeface="Calibri" panose="020F0502020204030204" pitchFamily="34" charset="0"/>
                <a:ea typeface="Calibri" panose="020F0502020204030204" pitchFamily="34" charset="0"/>
                <a:cs typeface="Calibri" panose="020F0502020204030204" pitchFamily="34" charset="0"/>
              </a:rPr>
              <a:t> of January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Luxury Travel Advisor (2018) ‘The St. Regis Mexico City Announces Family-Friendly Experiences’ 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7"/>
              </a:rPr>
              <a:t>The St. Regis Mexico City Announces Family-Friendly Experiences | Luxury Travel Advisor</a:t>
            </a:r>
            <a:r>
              <a:rPr lang="en-GB" sz="1800" dirty="0">
                <a:effectLst/>
                <a:latin typeface="Calibri" panose="020F0502020204030204" pitchFamily="34" charset="0"/>
                <a:ea typeface="Calibri" panose="020F0502020204030204" pitchFamily="34" charset="0"/>
                <a:cs typeface="Calibri" panose="020F0502020204030204" pitchFamily="34" charset="0"/>
              </a:rPr>
              <a:t> (Accessed: 2</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nd</a:t>
            </a:r>
            <a:r>
              <a:rPr lang="en-GB" sz="1800" dirty="0">
                <a:effectLst/>
                <a:latin typeface="Calibri" panose="020F0502020204030204" pitchFamily="34" charset="0"/>
                <a:ea typeface="Calibri" panose="020F0502020204030204" pitchFamily="34" charset="0"/>
                <a:cs typeface="Calibri" panose="020F0502020204030204" pitchFamily="34" charset="0"/>
              </a:rPr>
              <a:t> of February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Mann, I.S. (1993) ‘Marketing to the affluent: A look at their expectations and.’, </a:t>
            </a: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Cornell Hotel and Restaurant Administration Quarterly,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34(5), pp. 54. </a:t>
            </a:r>
            <a:r>
              <a:rPr lang="en-GB" sz="1800" dirty="0">
                <a:effectLst/>
                <a:latin typeface="Calibri" panose="020F0502020204030204" pitchFamily="34" charset="0"/>
                <a:ea typeface="Calibri" panose="020F0502020204030204" pitchFamily="34" charset="0"/>
                <a:cs typeface="Calibri" panose="020F0502020204030204" pitchFamily="34" charset="0"/>
              </a:rPr>
              <a:t>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8"/>
              </a:rPr>
              <a:t>Marketing to the affluent: A look at their expectations and - ABI/INFORM Collection - ProQuest</a:t>
            </a:r>
            <a:r>
              <a:rPr lang="en-GB" sz="1800" dirty="0">
                <a:effectLst/>
                <a:latin typeface="Calibri" panose="020F0502020204030204" pitchFamily="34" charset="0"/>
                <a:ea typeface="Calibri" panose="020F0502020204030204" pitchFamily="34" charset="0"/>
                <a:cs typeface="Calibri" panose="020F0502020204030204" pitchFamily="34" charset="0"/>
              </a:rPr>
              <a:t> (Accessed: 1st</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 </a:t>
            </a:r>
            <a:r>
              <a:rPr lang="en-GB" sz="1800" dirty="0">
                <a:effectLst/>
                <a:latin typeface="Calibri" panose="020F0502020204030204" pitchFamily="34" charset="0"/>
                <a:ea typeface="Calibri" panose="020F0502020204030204" pitchFamily="34" charset="0"/>
                <a:cs typeface="Calibri" panose="020F0502020204030204" pitchFamily="34" charset="0"/>
              </a:rPr>
              <a:t>of February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Marriott (2022) ‘St. Regis Hotels &amp; Resorts Introduces The House of Celebration’ 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9"/>
              </a:rPr>
              <a:t>St. Regis Hotels &amp; Resorts Introduces The House of Celebration (hospitalitynet.org)</a:t>
            </a:r>
            <a:r>
              <a:rPr lang="en-GB" sz="1800" dirty="0">
                <a:effectLst/>
                <a:latin typeface="Calibri" panose="020F0502020204030204" pitchFamily="34" charset="0"/>
                <a:ea typeface="Calibri" panose="020F0502020204030204" pitchFamily="34" charset="0"/>
                <a:cs typeface="Calibri" panose="020F0502020204030204" pitchFamily="34" charset="0"/>
              </a:rPr>
              <a:t> (Accessed: 1st</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 </a:t>
            </a:r>
            <a:r>
              <a:rPr lang="en-GB" sz="1800" dirty="0">
                <a:effectLst/>
                <a:latin typeface="Calibri" panose="020F0502020204030204" pitchFamily="34" charset="0"/>
                <a:ea typeface="Calibri" panose="020F0502020204030204" pitchFamily="34" charset="0"/>
                <a:cs typeface="Calibri" panose="020F0502020204030204" pitchFamily="34" charset="0"/>
              </a:rPr>
              <a:t>of February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Marriott (2023)  ‘Meetings’ 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10"/>
              </a:rPr>
              <a:t>Meeting Space &amp; Event Venue in Rome (marriott.co.uk)</a:t>
            </a:r>
            <a:r>
              <a:rPr lang="en-GB" sz="1800" dirty="0">
                <a:effectLst/>
                <a:latin typeface="Calibri" panose="020F0502020204030204" pitchFamily="34" charset="0"/>
                <a:ea typeface="Calibri" panose="020F0502020204030204" pitchFamily="34" charset="0"/>
                <a:cs typeface="Calibri" panose="020F0502020204030204" pitchFamily="34" charset="0"/>
              </a:rPr>
              <a:t> (Accessed: 7</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th </a:t>
            </a:r>
            <a:r>
              <a:rPr lang="en-GB" sz="1800" dirty="0">
                <a:effectLst/>
                <a:latin typeface="Calibri" panose="020F0502020204030204" pitchFamily="34" charset="0"/>
                <a:ea typeface="Calibri" panose="020F0502020204030204" pitchFamily="34" charset="0"/>
                <a:cs typeface="Calibri" panose="020F0502020204030204" pitchFamily="34" charset="0"/>
              </a:rPr>
              <a:t> of February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614586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C56F5-2127-4185-B01B-85AC87290D51}"/>
              </a:ext>
            </a:extLst>
          </p:cNvPr>
          <p:cNvSpPr>
            <a:spLocks noGrp="1"/>
          </p:cNvSpPr>
          <p:nvPr>
            <p:ph type="title"/>
          </p:nvPr>
        </p:nvSpPr>
        <p:spPr>
          <a:xfrm>
            <a:off x="838200" y="0"/>
            <a:ext cx="10515600" cy="1325563"/>
          </a:xfrm>
        </p:spPr>
        <p:txBody>
          <a:bodyPr/>
          <a:lstStyle/>
          <a:p>
            <a:r>
              <a:rPr lang="en-GB" dirty="0"/>
              <a:t>References</a:t>
            </a:r>
          </a:p>
        </p:txBody>
      </p:sp>
      <p:sp>
        <p:nvSpPr>
          <p:cNvPr id="3" name="Content Placeholder 2">
            <a:extLst>
              <a:ext uri="{FF2B5EF4-FFF2-40B4-BE49-F238E27FC236}">
                <a16:creationId xmlns:a16="http://schemas.microsoft.com/office/drawing/2014/main" id="{EAC2A6D0-2570-71A7-89E2-55CA3A6BAA36}"/>
              </a:ext>
            </a:extLst>
          </p:cNvPr>
          <p:cNvSpPr>
            <a:spLocks noGrp="1"/>
          </p:cNvSpPr>
          <p:nvPr>
            <p:ph idx="1"/>
          </p:nvPr>
        </p:nvSpPr>
        <p:spPr>
          <a:xfrm>
            <a:off x="215900" y="1168400"/>
            <a:ext cx="11874500" cy="5689600"/>
          </a:xfrm>
        </p:spPr>
        <p:txBody>
          <a:bodyPr>
            <a:normAutofit fontScale="85000" lnSpcReduction="10000"/>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Mowery, L. (2022) ‘</a:t>
            </a:r>
            <a:r>
              <a:rPr lang="en-GB" sz="18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The Gilded Age For Modern Travelers: What It’s Like To Stay At The St. Regis New York’ </a:t>
            </a:r>
            <a:r>
              <a:rPr lang="en-GB" sz="1800" dirty="0">
                <a:effectLst/>
                <a:latin typeface="Calibri" panose="020F0502020204030204" pitchFamily="34" charset="0"/>
                <a:ea typeface="Calibri" panose="020F0502020204030204" pitchFamily="34" charset="0"/>
                <a:cs typeface="Calibri" panose="020F0502020204030204" pitchFamily="34" charset="0"/>
              </a:rPr>
              <a:t>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2"/>
              </a:rPr>
              <a:t>The Gilded Age For Modern Travelers: What It’s Like To Stay At The St. Regis New York (forbes.com)</a:t>
            </a:r>
            <a:r>
              <a:rPr lang="en-GB" sz="1800" dirty="0">
                <a:effectLst/>
                <a:latin typeface="Calibri" panose="020F0502020204030204" pitchFamily="34" charset="0"/>
                <a:ea typeface="Calibri" panose="020F0502020204030204" pitchFamily="34" charset="0"/>
                <a:cs typeface="Calibri" panose="020F0502020204030204" pitchFamily="34" charset="0"/>
              </a:rPr>
              <a:t> (Accessed: 1st</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 </a:t>
            </a:r>
            <a:r>
              <a:rPr lang="en-GB" sz="1800" dirty="0">
                <a:effectLst/>
                <a:latin typeface="Calibri" panose="020F0502020204030204" pitchFamily="34" charset="0"/>
                <a:ea typeface="Calibri" panose="020F0502020204030204" pitchFamily="34" charset="0"/>
                <a:cs typeface="Calibri" panose="020F0502020204030204" pitchFamily="34" charset="0"/>
              </a:rPr>
              <a:t>of February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Özdemir</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A.İ., </a:t>
            </a:r>
            <a:r>
              <a:rPr lang="en-GB" sz="18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Çolak</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 and </a:t>
            </a:r>
            <a:r>
              <a:rPr lang="en-GB" sz="18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Shmilli</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J. (2019) </a:t>
            </a:r>
            <a:r>
              <a:rPr lang="en-GB" sz="1800" u="none" strike="noStrike"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Business process management in hotels: with a focus on delivering quality guest service</a:t>
            </a:r>
            <a:r>
              <a:rPr lang="en-GB" sz="1800" u="none" strike="noStrike"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Quality and Quantity,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53(5), pp. 2305-2322. Available at</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Business process management in hotels: with a focus on delivering quality guest service - ABI/INFORM Collection - ProQuest</a:t>
            </a:r>
            <a:r>
              <a:rPr lang="en-GB" sz="1800" dirty="0">
                <a:effectLst/>
                <a:latin typeface="Calibri" panose="020F0502020204030204" pitchFamily="34" charset="0"/>
                <a:ea typeface="Calibri" panose="020F0502020204030204" pitchFamily="34" charset="0"/>
                <a:cs typeface="Calibri" panose="020F0502020204030204" pitchFamily="34" charset="0"/>
              </a:rPr>
              <a:t> (Accessed: 25</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th</a:t>
            </a:r>
            <a:r>
              <a:rPr lang="en-GB" sz="1800" dirty="0">
                <a:effectLst/>
                <a:latin typeface="Calibri" panose="020F0502020204030204" pitchFamily="34" charset="0"/>
                <a:ea typeface="Calibri" panose="020F0502020204030204" pitchFamily="34" charset="0"/>
                <a:cs typeface="Calibri" panose="020F0502020204030204" pitchFamily="34" charset="0"/>
              </a:rPr>
              <a:t> of January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St. Regis (2023) 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Experience 5-star Luxury | St. Regis Hotels &amp; Resorts (marriott.com)</a:t>
            </a:r>
            <a:r>
              <a:rPr lang="en-GB" sz="1800" dirty="0">
                <a:effectLst/>
                <a:latin typeface="Calibri" panose="020F0502020204030204" pitchFamily="34" charset="0"/>
                <a:ea typeface="Calibri" panose="020F0502020204030204" pitchFamily="34" charset="0"/>
                <a:cs typeface="Calibri" panose="020F0502020204030204" pitchFamily="34" charset="0"/>
              </a:rPr>
              <a:t> (Accessed: 25</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th</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of</a:t>
            </a:r>
            <a:r>
              <a:rPr lang="en-GB" sz="1800" dirty="0">
                <a:effectLst/>
                <a:latin typeface="Calibri" panose="020F0502020204030204" pitchFamily="34" charset="0"/>
                <a:ea typeface="Calibri" panose="020F0502020204030204" pitchFamily="34" charset="0"/>
                <a:cs typeface="Calibri" panose="020F0502020204030204" pitchFamily="34" charset="0"/>
              </a:rPr>
              <a:t> January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u="none" strike="noStrike"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Turner, M (2022) ‘London to Get First St. Regis Hotel in 2023’, 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5"/>
              </a:rPr>
              <a:t>London to Get First St. Regis Hotel in 2023 | Luxury Travel Advisor</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 </a:t>
            </a:r>
            <a:r>
              <a:rPr lang="en-GB" sz="1800" u="none" strike="noStrike"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(Accessed: 24</a:t>
            </a:r>
            <a:r>
              <a:rPr lang="en-GB" sz="1800" u="none" strike="noStrike" baseline="30000"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th</a:t>
            </a:r>
            <a:r>
              <a:rPr lang="en-GB" sz="1800" u="none" strike="noStrike"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 of January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Walker, J. (2021) </a:t>
            </a:r>
            <a:r>
              <a:rPr lang="en-GB" sz="1800" i="1" dirty="0">
                <a:effectLst/>
                <a:latin typeface="Calibri" panose="020F0502020204030204" pitchFamily="34" charset="0"/>
                <a:ea typeface="Calibri" panose="020F0502020204030204" pitchFamily="34" charset="0"/>
                <a:cs typeface="Calibri" panose="020F0502020204030204" pitchFamily="34" charset="0"/>
              </a:rPr>
              <a:t>Introduction to Hospitality, Global Edition</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Pearson Education, Limited, 2021.</a:t>
            </a:r>
            <a:r>
              <a:rPr lang="en-GB" sz="1800" i="1" dirty="0">
                <a:effectLst/>
                <a:latin typeface="Calibri" panose="020F0502020204030204" pitchFamily="34" charset="0"/>
                <a:ea typeface="Calibri" panose="020F0502020204030204" pitchFamily="34" charset="0"/>
                <a:cs typeface="Calibri" panose="020F0502020204030204" pitchFamily="34" charset="0"/>
              </a:rPr>
              <a:t> ProQuest </a:t>
            </a:r>
            <a:r>
              <a:rPr lang="en-GB" sz="1800" i="1" dirty="0" err="1">
                <a:effectLst/>
                <a:latin typeface="Calibri" panose="020F0502020204030204" pitchFamily="34" charset="0"/>
                <a:ea typeface="Calibri" panose="020F0502020204030204" pitchFamily="34" charset="0"/>
                <a:cs typeface="Calibri" panose="020F0502020204030204" pitchFamily="34" charset="0"/>
              </a:rPr>
              <a:t>Ebook</a:t>
            </a:r>
            <a:r>
              <a:rPr lang="en-GB" sz="1800" i="1" dirty="0">
                <a:effectLst/>
                <a:latin typeface="Calibri" panose="020F0502020204030204" pitchFamily="34" charset="0"/>
                <a:ea typeface="Calibri" panose="020F0502020204030204" pitchFamily="34" charset="0"/>
                <a:cs typeface="Calibri" panose="020F0502020204030204" pitchFamily="34" charset="0"/>
              </a:rPr>
              <a:t> Central</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800" dirty="0">
                <a:effectLst/>
                <a:latin typeface="Calibri" panose="020F0502020204030204" pitchFamily="34" charset="0"/>
                <a:ea typeface="Calibri" panose="020F0502020204030204" pitchFamily="34" charset="0"/>
                <a:cs typeface="Calibri" panose="020F0502020204030204" pitchFamily="34" charset="0"/>
              </a:rPr>
              <a:t>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6"/>
              </a:rPr>
              <a:t>ProQuest </a:t>
            </a:r>
            <a:r>
              <a:rPr lang="en-GB" sz="1800" u="sng" dirty="0" err="1">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6"/>
              </a:rPr>
              <a:t>Ebook</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6"/>
              </a:rPr>
              <a:t> Central - Book Details</a:t>
            </a:r>
            <a:r>
              <a:rPr lang="en-GB" sz="1800" dirty="0">
                <a:effectLst/>
                <a:latin typeface="Calibri" panose="020F0502020204030204" pitchFamily="34" charset="0"/>
                <a:ea typeface="Calibri" panose="020F0502020204030204" pitchFamily="34" charset="0"/>
                <a:cs typeface="Calibri" panose="020F0502020204030204" pitchFamily="34" charset="0"/>
              </a:rPr>
              <a:t> (Accessed: 27</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th</a:t>
            </a:r>
            <a:r>
              <a:rPr lang="en-GB" sz="1800" dirty="0">
                <a:effectLst/>
                <a:latin typeface="Calibri" panose="020F0502020204030204" pitchFamily="34" charset="0"/>
                <a:ea typeface="Calibri" panose="020F0502020204030204" pitchFamily="34" charset="0"/>
                <a:cs typeface="Calibri" panose="020F0502020204030204" pitchFamily="34" charset="0"/>
              </a:rPr>
              <a:t> of January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Walker, J., and Walker (2013) </a:t>
            </a:r>
            <a:r>
              <a:rPr lang="en-GB" sz="1800" i="1" dirty="0">
                <a:effectLst/>
                <a:latin typeface="Calibri" panose="020F0502020204030204" pitchFamily="34" charset="0"/>
                <a:ea typeface="Calibri" panose="020F0502020204030204" pitchFamily="34" charset="0"/>
                <a:cs typeface="Calibri" panose="020F0502020204030204" pitchFamily="34" charset="0"/>
              </a:rPr>
              <a:t>Introduction to Hospitality Management: Pearson New International Edition PDF </a:t>
            </a:r>
            <a:r>
              <a:rPr lang="en-GB" sz="1800" i="1" dirty="0" err="1">
                <a:effectLst/>
                <a:latin typeface="Calibri" panose="020F0502020204030204" pitchFamily="34" charset="0"/>
                <a:ea typeface="Calibri" panose="020F0502020204030204" pitchFamily="34" charset="0"/>
                <a:cs typeface="Calibri" panose="020F0502020204030204" pitchFamily="34" charset="0"/>
              </a:rPr>
              <a:t>EBook</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Pearson Education Limited, </a:t>
            </a:r>
            <a:r>
              <a:rPr lang="en-GB" sz="1800" dirty="0">
                <a:effectLst/>
                <a:latin typeface="Calibri" panose="020F0502020204030204" pitchFamily="34" charset="0"/>
                <a:ea typeface="Calibri" panose="020F0502020204030204" pitchFamily="34" charset="0"/>
                <a:cs typeface="Calibri" panose="020F0502020204030204" pitchFamily="34" charset="0"/>
              </a:rPr>
              <a:t>Available at:</a:t>
            </a:r>
            <a:r>
              <a:rPr lang="en-GB" sz="180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7"/>
              </a:rPr>
              <a:t>ProQuest </a:t>
            </a:r>
            <a:r>
              <a:rPr lang="en-GB" sz="1800" u="sng" dirty="0" err="1">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7"/>
              </a:rPr>
              <a:t>Ebook</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7"/>
              </a:rPr>
              <a:t> Central - Reader</a:t>
            </a:r>
            <a:r>
              <a:rPr lang="en-GB" sz="1800" dirty="0">
                <a:effectLst/>
                <a:latin typeface="Calibri" panose="020F0502020204030204" pitchFamily="34" charset="0"/>
                <a:ea typeface="Calibri" panose="020F0502020204030204" pitchFamily="34" charset="0"/>
                <a:cs typeface="Calibri" panose="020F0502020204030204" pitchFamily="34" charset="0"/>
              </a:rPr>
              <a:t> (Accessed: 2</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nd</a:t>
            </a:r>
            <a:r>
              <a:rPr lang="en-GB" sz="1800" dirty="0">
                <a:effectLst/>
                <a:latin typeface="Calibri" panose="020F0502020204030204" pitchFamily="34" charset="0"/>
                <a:ea typeface="Calibri" panose="020F0502020204030204" pitchFamily="34" charset="0"/>
                <a:cs typeface="Calibri" panose="020F0502020204030204" pitchFamily="34" charset="0"/>
              </a:rPr>
              <a:t> of February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u="none" strike="noStrike" dirty="0" err="1">
                <a:solidFill>
                  <a:srgbClr val="000000"/>
                </a:solidFill>
                <a:effectLst/>
                <a:latin typeface="Calibri" panose="020F0502020204030204" pitchFamily="34" charset="0"/>
                <a:ea typeface="Calibri" panose="020F0502020204030204" pitchFamily="34" charset="0"/>
                <a:cs typeface="Calibri" panose="020F0502020204030204" pitchFamily="34" charset="0"/>
                <a:hlinkClick r:id="rId8" tooltip="Mustafa Tepeci"/>
              </a:rPr>
              <a:t>Tepeci</a:t>
            </a:r>
            <a:r>
              <a:rPr lang="en-GB" sz="180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hlinkClick r:id="rId8" tooltip="Mustafa Tepeci"/>
              </a:rPr>
              <a:t>, M.</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(1999), ‘Increasing brand loyalty in the hospitality industry’, </a:t>
            </a:r>
            <a:r>
              <a:rPr lang="en-GB" sz="1800" i="1" u="none" strike="noStrike"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9"/>
              </a:rPr>
              <a:t>International Journal of Contemporary Hospitality Management</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Vol. 11 No. 5, pp. 223-230. Available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10"/>
              </a:rPr>
              <a:t>Increasing brand loyalty in the hospitality industry | Emerald Insight</a:t>
            </a:r>
            <a:r>
              <a:rPr lang="en-GB" sz="1800" dirty="0">
                <a:effectLst/>
                <a:latin typeface="Calibri" panose="020F0502020204030204" pitchFamily="34" charset="0"/>
                <a:ea typeface="Calibri" panose="020F0502020204030204" pitchFamily="34" charset="0"/>
                <a:cs typeface="Calibri" panose="020F0502020204030204" pitchFamily="34" charset="0"/>
              </a:rPr>
              <a:t> (Accessed: 2</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nd</a:t>
            </a:r>
            <a:r>
              <a:rPr lang="en-GB" sz="1800" dirty="0">
                <a:effectLst/>
                <a:latin typeface="Calibri" panose="020F0502020204030204" pitchFamily="34" charset="0"/>
                <a:ea typeface="Calibri" panose="020F0502020204030204" pitchFamily="34" charset="0"/>
                <a:cs typeface="Calibri" panose="020F0502020204030204" pitchFamily="34" charset="0"/>
              </a:rPr>
              <a:t> February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Kester, J. (2021) ‘St. Regis to double its resorts and update iconic service’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Available at:</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11"/>
              </a:rPr>
              <a:t>St. Regis To Double Its Resorts And Update Iconic Service (forbes.com)</a:t>
            </a:r>
            <a:r>
              <a:rPr lang="en-GB" sz="1800" dirty="0">
                <a:effectLst/>
                <a:latin typeface="Calibri" panose="020F0502020204030204" pitchFamily="34" charset="0"/>
                <a:ea typeface="Calibri" panose="020F0502020204030204" pitchFamily="34" charset="0"/>
                <a:cs typeface="Calibri" panose="020F0502020204030204" pitchFamily="34" charset="0"/>
              </a:rPr>
              <a:t> (Accessed: 2</a:t>
            </a:r>
            <a:r>
              <a:rPr lang="en-GB" sz="1800" baseline="30000" dirty="0">
                <a:effectLst/>
                <a:latin typeface="Calibri" panose="020F0502020204030204" pitchFamily="34" charset="0"/>
                <a:ea typeface="Calibri" panose="020F0502020204030204" pitchFamily="34" charset="0"/>
                <a:cs typeface="Calibri" panose="020F0502020204030204" pitchFamily="34" charset="0"/>
              </a:rPr>
              <a:t>nd</a:t>
            </a:r>
            <a:r>
              <a:rPr lang="en-GB" sz="1800" dirty="0">
                <a:effectLst/>
                <a:latin typeface="Calibri" panose="020F0502020204030204" pitchFamily="34" charset="0"/>
                <a:ea typeface="Calibri" panose="020F0502020204030204" pitchFamily="34" charset="0"/>
                <a:cs typeface="Calibri" panose="020F0502020204030204" pitchFamily="34" charset="0"/>
              </a:rPr>
              <a:t> February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p>
        </p:txBody>
      </p:sp>
    </p:spTree>
    <p:extLst>
      <p:ext uri="{BB962C8B-B14F-4D97-AF65-F5344CB8AC3E}">
        <p14:creationId xmlns:p14="http://schemas.microsoft.com/office/powerpoint/2010/main" val="3459429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6E708F2-43C3-526B-A2B7-DCC3FB3B267E}"/>
              </a:ext>
            </a:extLst>
          </p:cNvPr>
          <p:cNvSpPr txBox="1"/>
          <p:nvPr/>
        </p:nvSpPr>
        <p:spPr>
          <a:xfrm>
            <a:off x="3186546" y="2221947"/>
            <a:ext cx="6096000" cy="1887633"/>
          </a:xfrm>
          <a:prstGeom prst="rect">
            <a:avLst/>
          </a:prstGeom>
          <a:noFill/>
        </p:spPr>
        <p:txBody>
          <a:bodyPr wrap="square">
            <a:spAutoFit/>
          </a:bodyPr>
          <a:lstStyle/>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44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Thank you for your attention!</a:t>
            </a:r>
            <a:endParaRPr lang="en-GB" sz="44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38363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4378</TotalTime>
  <Words>1509</Words>
  <Application>Microsoft Office PowerPoint</Application>
  <PresentationFormat>Widescreen</PresentationFormat>
  <Paragraphs>90</Paragraphs>
  <Slides>13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Helvetica</vt:lpstr>
      <vt:lpstr>Office Theme</vt:lpstr>
      <vt:lpstr>The role and importance of quality service, hospitality and guest services in the hospitality industry</vt:lpstr>
      <vt:lpstr>Table of content</vt:lpstr>
      <vt:lpstr>Introduction</vt:lpstr>
      <vt:lpstr>Hospitality at St. Regis </vt:lpstr>
      <vt:lpstr>Hospitality at  St. Regis</vt:lpstr>
      <vt:lpstr>Hospitality at St. Regis</vt:lpstr>
      <vt:lpstr>The role and function of guest services</vt:lpstr>
      <vt:lpstr>The role and function of guest services </vt:lpstr>
      <vt:lpstr>Importance of hospitality</vt:lpstr>
      <vt:lpstr>Conclusion</vt:lpstr>
      <vt:lpstr>References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and importance of quality service, hospitality and guest services in the hospitality industry</dc:title>
  <dc:creator>Stefan Bud</dc:creator>
  <cp:lastModifiedBy>Stefan Bud</cp:lastModifiedBy>
  <cp:revision>44</cp:revision>
  <dcterms:created xsi:type="dcterms:W3CDTF">2023-01-29T21:48:37Z</dcterms:created>
  <dcterms:modified xsi:type="dcterms:W3CDTF">2023-02-10T15:14:53Z</dcterms:modified>
</cp:coreProperties>
</file>