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96" r:id="rId5"/>
    <p:sldId id="292" r:id="rId6"/>
    <p:sldId id="276" r:id="rId7"/>
    <p:sldId id="277" r:id="rId8"/>
    <p:sldId id="278" r:id="rId9"/>
    <p:sldId id="279" r:id="rId10"/>
    <p:sldId id="284" r:id="rId11"/>
    <p:sldId id="281" r:id="rId12"/>
    <p:sldId id="282" r:id="rId13"/>
    <p:sldId id="283" r:id="rId14"/>
    <p:sldId id="294" r:id="rId15"/>
    <p:sldId id="285" r:id="rId16"/>
    <p:sldId id="293" r:id="rId17"/>
    <p:sldId id="295" r:id="rId18"/>
    <p:sldId id="288" r:id="rId19"/>
    <p:sldId id="289"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C3773-A8A6-40B5-913A-1931402848F1}" v="74" dt="2026-07-24T00:34:47.57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5039" autoAdjust="0"/>
  </p:normalViewPr>
  <p:slideViewPr>
    <p:cSldViewPr snapToGrid="0" showGuides="1">
      <p:cViewPr varScale="1">
        <p:scale>
          <a:sx n="82" d="100"/>
          <a:sy n="82" d="100"/>
        </p:scale>
        <p:origin x="739" y="72"/>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DDD455-1C4F-4215-9875-6894856CBE6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FF5F7EF-EBF8-4232-BCCB-69A714F84DBE}">
      <dgm:prSet/>
      <dgm:spPr/>
      <dgm:t>
        <a:bodyPr/>
        <a:lstStyle/>
        <a:p>
          <a:pPr>
            <a:lnSpc>
              <a:spcPct val="100000"/>
            </a:lnSpc>
          </a:pPr>
          <a:r>
            <a:rPr lang="en-GB" b="1" dirty="0"/>
            <a:t>Name: Irene Baaba Quagraine  </a:t>
          </a:r>
          <a:endParaRPr lang="en-US" dirty="0"/>
        </a:p>
      </dgm:t>
    </dgm:pt>
    <dgm:pt modelId="{09EF91FB-6A09-4076-8C3F-4A666927C812}" type="parTrans" cxnId="{CC1841C9-FF19-4FBB-ABDD-1AE2FECFCD22}">
      <dgm:prSet/>
      <dgm:spPr/>
      <dgm:t>
        <a:bodyPr/>
        <a:lstStyle/>
        <a:p>
          <a:endParaRPr lang="en-US"/>
        </a:p>
      </dgm:t>
    </dgm:pt>
    <dgm:pt modelId="{CDF66304-B804-42CC-83A3-6A7987670908}" type="sibTrans" cxnId="{CC1841C9-FF19-4FBB-ABDD-1AE2FECFCD22}">
      <dgm:prSet/>
      <dgm:spPr/>
      <dgm:t>
        <a:bodyPr/>
        <a:lstStyle/>
        <a:p>
          <a:pPr>
            <a:lnSpc>
              <a:spcPct val="100000"/>
            </a:lnSpc>
          </a:pPr>
          <a:endParaRPr lang="en-US"/>
        </a:p>
      </dgm:t>
    </dgm:pt>
    <dgm:pt modelId="{9FA94E21-3D4C-4F33-9E4C-718DFFCE2E5E}">
      <dgm:prSet/>
      <dgm:spPr/>
      <dgm:t>
        <a:bodyPr/>
        <a:lstStyle/>
        <a:p>
          <a:pPr>
            <a:lnSpc>
              <a:spcPct val="100000"/>
            </a:lnSpc>
          </a:pPr>
          <a:r>
            <a:rPr lang="en-GB" b="1" dirty="0"/>
            <a:t>Students Number: 2434408 </a:t>
          </a:r>
          <a:endParaRPr lang="en-US" dirty="0"/>
        </a:p>
      </dgm:t>
    </dgm:pt>
    <dgm:pt modelId="{201A6073-B5EA-44E3-B1A4-2B2F5757A493}" type="parTrans" cxnId="{DA2030D2-EBC8-4E34-BA93-18830D2983F6}">
      <dgm:prSet/>
      <dgm:spPr/>
      <dgm:t>
        <a:bodyPr/>
        <a:lstStyle/>
        <a:p>
          <a:endParaRPr lang="en-US"/>
        </a:p>
      </dgm:t>
    </dgm:pt>
    <dgm:pt modelId="{7BB43D6E-A7F8-448B-9FCF-C3440A2942B1}" type="sibTrans" cxnId="{DA2030D2-EBC8-4E34-BA93-18830D2983F6}">
      <dgm:prSet/>
      <dgm:spPr/>
      <dgm:t>
        <a:bodyPr/>
        <a:lstStyle/>
        <a:p>
          <a:pPr>
            <a:lnSpc>
              <a:spcPct val="100000"/>
            </a:lnSpc>
          </a:pPr>
          <a:endParaRPr lang="en-US"/>
        </a:p>
      </dgm:t>
    </dgm:pt>
    <dgm:pt modelId="{DA14BBA3-1FB7-476E-8976-D6D3956D58C7}">
      <dgm:prSet/>
      <dgm:spPr/>
      <dgm:t>
        <a:bodyPr/>
        <a:lstStyle/>
        <a:p>
          <a:pPr>
            <a:lnSpc>
              <a:spcPct val="100000"/>
            </a:lnSpc>
          </a:pPr>
          <a:r>
            <a:rPr lang="en-GB" b="1"/>
            <a:t>Assignment Title: Power point presentation with voice over</a:t>
          </a:r>
          <a:endParaRPr lang="en-US"/>
        </a:p>
      </dgm:t>
    </dgm:pt>
    <dgm:pt modelId="{8E4ED7CA-7A56-4E0D-976F-E379BD7F230E}" type="parTrans" cxnId="{4E604510-B304-432E-93DE-ED5DB2923699}">
      <dgm:prSet/>
      <dgm:spPr/>
      <dgm:t>
        <a:bodyPr/>
        <a:lstStyle/>
        <a:p>
          <a:endParaRPr lang="en-US"/>
        </a:p>
      </dgm:t>
    </dgm:pt>
    <dgm:pt modelId="{89B8191F-39F0-40CE-AB2E-EC577D8AF023}" type="sibTrans" cxnId="{4E604510-B304-432E-93DE-ED5DB2923699}">
      <dgm:prSet/>
      <dgm:spPr/>
      <dgm:t>
        <a:bodyPr/>
        <a:lstStyle/>
        <a:p>
          <a:pPr>
            <a:lnSpc>
              <a:spcPct val="100000"/>
            </a:lnSpc>
          </a:pPr>
          <a:endParaRPr lang="en-US"/>
        </a:p>
      </dgm:t>
    </dgm:pt>
    <dgm:pt modelId="{CD7EE362-CF72-4B56-93CE-EA12DDEE0D8C}">
      <dgm:prSet/>
      <dgm:spPr/>
      <dgm:t>
        <a:bodyPr/>
        <a:lstStyle/>
        <a:p>
          <a:pPr>
            <a:lnSpc>
              <a:spcPct val="100000"/>
            </a:lnSpc>
          </a:pPr>
          <a:r>
            <a:rPr lang="en-GB" b="1"/>
            <a:t>Module Code: Bmhp5023 </a:t>
          </a:r>
          <a:endParaRPr lang="en-US"/>
        </a:p>
      </dgm:t>
    </dgm:pt>
    <dgm:pt modelId="{90CFC582-2F8D-4FF2-8CE7-939AB2BED903}" type="parTrans" cxnId="{E47DD7BE-21A8-4E03-A2CA-12D9652A7BB2}">
      <dgm:prSet/>
      <dgm:spPr/>
      <dgm:t>
        <a:bodyPr/>
        <a:lstStyle/>
        <a:p>
          <a:endParaRPr lang="en-US"/>
        </a:p>
      </dgm:t>
    </dgm:pt>
    <dgm:pt modelId="{87A17632-F8B9-4EF5-9E3F-F0243DD124DE}" type="sibTrans" cxnId="{E47DD7BE-21A8-4E03-A2CA-12D9652A7BB2}">
      <dgm:prSet/>
      <dgm:spPr/>
      <dgm:t>
        <a:bodyPr/>
        <a:lstStyle/>
        <a:p>
          <a:pPr>
            <a:lnSpc>
              <a:spcPct val="100000"/>
            </a:lnSpc>
          </a:pPr>
          <a:endParaRPr lang="en-US"/>
        </a:p>
      </dgm:t>
    </dgm:pt>
    <dgm:pt modelId="{CE0B6170-32BF-4B00-B22A-552C08758588}">
      <dgm:prSet/>
      <dgm:spPr/>
      <dgm:t>
        <a:bodyPr/>
        <a:lstStyle/>
        <a:p>
          <a:pPr>
            <a:lnSpc>
              <a:spcPct val="100000"/>
            </a:lnSpc>
          </a:pPr>
          <a:r>
            <a:rPr lang="en-GB" b="1"/>
            <a:t>Lecturer’s Name: Rizwan Nadim</a:t>
          </a:r>
          <a:endParaRPr lang="en-US"/>
        </a:p>
      </dgm:t>
    </dgm:pt>
    <dgm:pt modelId="{412B75FA-3AF4-498A-8C65-47DC32512F36}" type="parTrans" cxnId="{7C0F584C-A673-4D22-AD3B-0F013520AF5D}">
      <dgm:prSet/>
      <dgm:spPr/>
      <dgm:t>
        <a:bodyPr/>
        <a:lstStyle/>
        <a:p>
          <a:endParaRPr lang="en-US"/>
        </a:p>
      </dgm:t>
    </dgm:pt>
    <dgm:pt modelId="{6E1370A2-6500-4A95-88F8-12F5330C8D11}" type="sibTrans" cxnId="{7C0F584C-A673-4D22-AD3B-0F013520AF5D}">
      <dgm:prSet/>
      <dgm:spPr/>
      <dgm:t>
        <a:bodyPr/>
        <a:lstStyle/>
        <a:p>
          <a:endParaRPr lang="en-US"/>
        </a:p>
      </dgm:t>
    </dgm:pt>
    <dgm:pt modelId="{5BDCD443-BBA8-405A-86DC-39551D98D5C4}" type="pres">
      <dgm:prSet presAssocID="{BFDDD455-1C4F-4215-9875-6894856CBE61}" presName="root" presStyleCnt="0">
        <dgm:presLayoutVars>
          <dgm:dir/>
          <dgm:resizeHandles val="exact"/>
        </dgm:presLayoutVars>
      </dgm:prSet>
      <dgm:spPr/>
    </dgm:pt>
    <dgm:pt modelId="{CE6A95E8-C3EE-4B61-98C8-FC63946B6148}" type="pres">
      <dgm:prSet presAssocID="{6FF5F7EF-EBF8-4232-BCCB-69A714F84DBE}" presName="compNode" presStyleCnt="0"/>
      <dgm:spPr/>
    </dgm:pt>
    <dgm:pt modelId="{0DAFF05D-15E2-49E1-A44E-36856D51F7E0}" type="pres">
      <dgm:prSet presAssocID="{6FF5F7EF-EBF8-4232-BCCB-69A714F84DBE}" presName="bgRect" presStyleLbl="bgShp" presStyleIdx="0" presStyleCnt="5" custLinFactNeighborX="-2709" custLinFactNeighborY="-19908"/>
      <dgm:spPr/>
    </dgm:pt>
    <dgm:pt modelId="{CEE588CB-F62C-4AC2-9EE8-E3771EEC9DA3}" type="pres">
      <dgm:prSet presAssocID="{6FF5F7EF-EBF8-4232-BCCB-69A714F84DB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ars"/>
        </a:ext>
      </dgm:extLst>
    </dgm:pt>
    <dgm:pt modelId="{699D9EF4-B660-4C15-A1C7-FF384CD35CB7}" type="pres">
      <dgm:prSet presAssocID="{6FF5F7EF-EBF8-4232-BCCB-69A714F84DBE}" presName="spaceRect" presStyleCnt="0"/>
      <dgm:spPr/>
    </dgm:pt>
    <dgm:pt modelId="{03EB2511-0954-4A25-9BC3-381AA1829210}" type="pres">
      <dgm:prSet presAssocID="{6FF5F7EF-EBF8-4232-BCCB-69A714F84DBE}" presName="parTx" presStyleLbl="revTx" presStyleIdx="0" presStyleCnt="5">
        <dgm:presLayoutVars>
          <dgm:chMax val="0"/>
          <dgm:chPref val="0"/>
        </dgm:presLayoutVars>
      </dgm:prSet>
      <dgm:spPr/>
    </dgm:pt>
    <dgm:pt modelId="{09783BAC-103A-4BFB-A0FC-A96A892BD46F}" type="pres">
      <dgm:prSet presAssocID="{CDF66304-B804-42CC-83A3-6A7987670908}" presName="sibTrans" presStyleCnt="0"/>
      <dgm:spPr/>
    </dgm:pt>
    <dgm:pt modelId="{609F83EB-AD2C-4EE4-AE2D-C3EB1253C48E}" type="pres">
      <dgm:prSet presAssocID="{9FA94E21-3D4C-4F33-9E4C-718DFFCE2E5E}" presName="compNode" presStyleCnt="0"/>
      <dgm:spPr/>
    </dgm:pt>
    <dgm:pt modelId="{3E15A39F-C1D5-4328-8751-E96D98355A16}" type="pres">
      <dgm:prSet presAssocID="{9FA94E21-3D4C-4F33-9E4C-718DFFCE2E5E}" presName="bgRect" presStyleLbl="bgShp" presStyleIdx="1" presStyleCnt="5"/>
      <dgm:spPr/>
    </dgm:pt>
    <dgm:pt modelId="{74C30B86-A7DE-4CBD-93F6-228EE5C2D4C1}" type="pres">
      <dgm:prSet presAssocID="{9FA94E21-3D4C-4F33-9E4C-718DFFCE2E5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8D6B19C-178B-4799-AA76-74B04E6AECB9}" type="pres">
      <dgm:prSet presAssocID="{9FA94E21-3D4C-4F33-9E4C-718DFFCE2E5E}" presName="spaceRect" presStyleCnt="0"/>
      <dgm:spPr/>
    </dgm:pt>
    <dgm:pt modelId="{7FFE4A6B-635E-4346-ACE3-320102275822}" type="pres">
      <dgm:prSet presAssocID="{9FA94E21-3D4C-4F33-9E4C-718DFFCE2E5E}" presName="parTx" presStyleLbl="revTx" presStyleIdx="1" presStyleCnt="5">
        <dgm:presLayoutVars>
          <dgm:chMax val="0"/>
          <dgm:chPref val="0"/>
        </dgm:presLayoutVars>
      </dgm:prSet>
      <dgm:spPr/>
    </dgm:pt>
    <dgm:pt modelId="{6AD361E9-350B-40C9-AAB1-8438430FF160}" type="pres">
      <dgm:prSet presAssocID="{7BB43D6E-A7F8-448B-9FCF-C3440A2942B1}" presName="sibTrans" presStyleCnt="0"/>
      <dgm:spPr/>
    </dgm:pt>
    <dgm:pt modelId="{052CC56D-0BC7-44CF-8CC8-484064B0D514}" type="pres">
      <dgm:prSet presAssocID="{DA14BBA3-1FB7-476E-8976-D6D3956D58C7}" presName="compNode" presStyleCnt="0"/>
      <dgm:spPr/>
    </dgm:pt>
    <dgm:pt modelId="{7353F87B-43EA-48BD-85C4-2AFE868FE28A}" type="pres">
      <dgm:prSet presAssocID="{DA14BBA3-1FB7-476E-8976-D6D3956D58C7}" presName="bgRect" presStyleLbl="bgShp" presStyleIdx="2" presStyleCnt="5"/>
      <dgm:spPr/>
    </dgm:pt>
    <dgm:pt modelId="{B1EFC4DD-B3A5-4264-A3FD-1C45D47D1087}" type="pres">
      <dgm:prSet presAssocID="{DA14BBA3-1FB7-476E-8976-D6D3956D58C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btitles"/>
        </a:ext>
      </dgm:extLst>
    </dgm:pt>
    <dgm:pt modelId="{3A0AAC77-78E4-4F51-9C25-59087C3DB911}" type="pres">
      <dgm:prSet presAssocID="{DA14BBA3-1FB7-476E-8976-D6D3956D58C7}" presName="spaceRect" presStyleCnt="0"/>
      <dgm:spPr/>
    </dgm:pt>
    <dgm:pt modelId="{EBCAB0BF-8BBE-4B9B-B39E-06F189250979}" type="pres">
      <dgm:prSet presAssocID="{DA14BBA3-1FB7-476E-8976-D6D3956D58C7}" presName="parTx" presStyleLbl="revTx" presStyleIdx="2" presStyleCnt="5">
        <dgm:presLayoutVars>
          <dgm:chMax val="0"/>
          <dgm:chPref val="0"/>
        </dgm:presLayoutVars>
      </dgm:prSet>
      <dgm:spPr/>
    </dgm:pt>
    <dgm:pt modelId="{186BCA3F-9DCA-4F8E-BFFB-42BE1EB3C5D6}" type="pres">
      <dgm:prSet presAssocID="{89B8191F-39F0-40CE-AB2E-EC577D8AF023}" presName="sibTrans" presStyleCnt="0"/>
      <dgm:spPr/>
    </dgm:pt>
    <dgm:pt modelId="{1B0D9862-AA57-40FC-94E5-1FD458CE318C}" type="pres">
      <dgm:prSet presAssocID="{CD7EE362-CF72-4B56-93CE-EA12DDEE0D8C}" presName="compNode" presStyleCnt="0"/>
      <dgm:spPr/>
    </dgm:pt>
    <dgm:pt modelId="{FC2A56CA-EA12-4F7E-BA81-5F3E84E51339}" type="pres">
      <dgm:prSet presAssocID="{CD7EE362-CF72-4B56-93CE-EA12DDEE0D8C}" presName="bgRect" presStyleLbl="bgShp" presStyleIdx="3" presStyleCnt="5"/>
      <dgm:spPr/>
    </dgm:pt>
    <dgm:pt modelId="{8385180C-8FBF-4E23-9433-248B3264A916}" type="pres">
      <dgm:prSet presAssocID="{CD7EE362-CF72-4B56-93CE-EA12DDEE0D8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5FEC9FE5-7407-40A2-8145-DB72B4C030E5}" type="pres">
      <dgm:prSet presAssocID="{CD7EE362-CF72-4B56-93CE-EA12DDEE0D8C}" presName="spaceRect" presStyleCnt="0"/>
      <dgm:spPr/>
    </dgm:pt>
    <dgm:pt modelId="{8FF31534-DBD0-4B05-B788-C593CF2D7E02}" type="pres">
      <dgm:prSet presAssocID="{CD7EE362-CF72-4B56-93CE-EA12DDEE0D8C}" presName="parTx" presStyleLbl="revTx" presStyleIdx="3" presStyleCnt="5">
        <dgm:presLayoutVars>
          <dgm:chMax val="0"/>
          <dgm:chPref val="0"/>
        </dgm:presLayoutVars>
      </dgm:prSet>
      <dgm:spPr/>
    </dgm:pt>
    <dgm:pt modelId="{7E8A5566-AA51-456D-8ED6-AA68D12408FB}" type="pres">
      <dgm:prSet presAssocID="{87A17632-F8B9-4EF5-9E3F-F0243DD124DE}" presName="sibTrans" presStyleCnt="0"/>
      <dgm:spPr/>
    </dgm:pt>
    <dgm:pt modelId="{B95D8CFB-0F4E-40EC-8C1E-4FF4DA08289E}" type="pres">
      <dgm:prSet presAssocID="{CE0B6170-32BF-4B00-B22A-552C08758588}" presName="compNode" presStyleCnt="0"/>
      <dgm:spPr/>
    </dgm:pt>
    <dgm:pt modelId="{12B34A40-95A6-4664-BFDA-199D23B434EE}" type="pres">
      <dgm:prSet presAssocID="{CE0B6170-32BF-4B00-B22A-552C08758588}" presName="bgRect" presStyleLbl="bgShp" presStyleIdx="4" presStyleCnt="5"/>
      <dgm:spPr/>
    </dgm:pt>
    <dgm:pt modelId="{EB700FF2-992E-49FA-A203-D1E5BC475400}" type="pres">
      <dgm:prSet presAssocID="{CE0B6170-32BF-4B00-B22A-552C0875858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0F475327-F1EE-4A9E-AA55-8C38235C1AB5}" type="pres">
      <dgm:prSet presAssocID="{CE0B6170-32BF-4B00-B22A-552C08758588}" presName="spaceRect" presStyleCnt="0"/>
      <dgm:spPr/>
    </dgm:pt>
    <dgm:pt modelId="{303419B3-7DD3-4131-9691-289E66CE508E}" type="pres">
      <dgm:prSet presAssocID="{CE0B6170-32BF-4B00-B22A-552C08758588}" presName="parTx" presStyleLbl="revTx" presStyleIdx="4" presStyleCnt="5">
        <dgm:presLayoutVars>
          <dgm:chMax val="0"/>
          <dgm:chPref val="0"/>
        </dgm:presLayoutVars>
      </dgm:prSet>
      <dgm:spPr/>
    </dgm:pt>
  </dgm:ptLst>
  <dgm:cxnLst>
    <dgm:cxn modelId="{4E604510-B304-432E-93DE-ED5DB2923699}" srcId="{BFDDD455-1C4F-4215-9875-6894856CBE61}" destId="{DA14BBA3-1FB7-476E-8976-D6D3956D58C7}" srcOrd="2" destOrd="0" parTransId="{8E4ED7CA-7A56-4E0D-976F-E379BD7F230E}" sibTransId="{89B8191F-39F0-40CE-AB2E-EC577D8AF023}"/>
    <dgm:cxn modelId="{88650F19-8440-40F9-8C37-73B5E11B6ECE}" type="presOf" srcId="{6FF5F7EF-EBF8-4232-BCCB-69A714F84DBE}" destId="{03EB2511-0954-4A25-9BC3-381AA1829210}" srcOrd="0" destOrd="0" presId="urn:microsoft.com/office/officeart/2018/2/layout/IconVerticalSolidList"/>
    <dgm:cxn modelId="{7C0F584C-A673-4D22-AD3B-0F013520AF5D}" srcId="{BFDDD455-1C4F-4215-9875-6894856CBE61}" destId="{CE0B6170-32BF-4B00-B22A-552C08758588}" srcOrd="4" destOrd="0" parTransId="{412B75FA-3AF4-498A-8C65-47DC32512F36}" sibTransId="{6E1370A2-6500-4A95-88F8-12F5330C8D11}"/>
    <dgm:cxn modelId="{F55BAF6E-AB5A-430B-BE2B-3F5E24D63B5D}" type="presOf" srcId="{BFDDD455-1C4F-4215-9875-6894856CBE61}" destId="{5BDCD443-BBA8-405A-86DC-39551D98D5C4}" srcOrd="0" destOrd="0" presId="urn:microsoft.com/office/officeart/2018/2/layout/IconVerticalSolidList"/>
    <dgm:cxn modelId="{5B49699A-BE24-4007-A544-F9D2D458472D}" type="presOf" srcId="{9FA94E21-3D4C-4F33-9E4C-718DFFCE2E5E}" destId="{7FFE4A6B-635E-4346-ACE3-320102275822}" srcOrd="0" destOrd="0" presId="urn:microsoft.com/office/officeart/2018/2/layout/IconVerticalSolidList"/>
    <dgm:cxn modelId="{BD9A88AE-684E-4CDF-8C3B-C27E288149AC}" type="presOf" srcId="{CD7EE362-CF72-4B56-93CE-EA12DDEE0D8C}" destId="{8FF31534-DBD0-4B05-B788-C593CF2D7E02}" srcOrd="0" destOrd="0" presId="urn:microsoft.com/office/officeart/2018/2/layout/IconVerticalSolidList"/>
    <dgm:cxn modelId="{E47DD7BE-21A8-4E03-A2CA-12D9652A7BB2}" srcId="{BFDDD455-1C4F-4215-9875-6894856CBE61}" destId="{CD7EE362-CF72-4B56-93CE-EA12DDEE0D8C}" srcOrd="3" destOrd="0" parTransId="{90CFC582-2F8D-4FF2-8CE7-939AB2BED903}" sibTransId="{87A17632-F8B9-4EF5-9E3F-F0243DD124DE}"/>
    <dgm:cxn modelId="{CC1841C9-FF19-4FBB-ABDD-1AE2FECFCD22}" srcId="{BFDDD455-1C4F-4215-9875-6894856CBE61}" destId="{6FF5F7EF-EBF8-4232-BCCB-69A714F84DBE}" srcOrd="0" destOrd="0" parTransId="{09EF91FB-6A09-4076-8C3F-4A666927C812}" sibTransId="{CDF66304-B804-42CC-83A3-6A7987670908}"/>
    <dgm:cxn modelId="{FD75A2D0-E268-4CED-957F-4AC95158F935}" type="presOf" srcId="{DA14BBA3-1FB7-476E-8976-D6D3956D58C7}" destId="{EBCAB0BF-8BBE-4B9B-B39E-06F189250979}" srcOrd="0" destOrd="0" presId="urn:microsoft.com/office/officeart/2018/2/layout/IconVerticalSolidList"/>
    <dgm:cxn modelId="{DA2030D2-EBC8-4E34-BA93-18830D2983F6}" srcId="{BFDDD455-1C4F-4215-9875-6894856CBE61}" destId="{9FA94E21-3D4C-4F33-9E4C-718DFFCE2E5E}" srcOrd="1" destOrd="0" parTransId="{201A6073-B5EA-44E3-B1A4-2B2F5757A493}" sibTransId="{7BB43D6E-A7F8-448B-9FCF-C3440A2942B1}"/>
    <dgm:cxn modelId="{68223CDB-0582-4B9F-AA35-9F48E8042D49}" type="presOf" srcId="{CE0B6170-32BF-4B00-B22A-552C08758588}" destId="{303419B3-7DD3-4131-9691-289E66CE508E}" srcOrd="0" destOrd="0" presId="urn:microsoft.com/office/officeart/2018/2/layout/IconVerticalSolidList"/>
    <dgm:cxn modelId="{2885EC6B-DDE2-46FD-9237-634ACB541ABA}" type="presParOf" srcId="{5BDCD443-BBA8-405A-86DC-39551D98D5C4}" destId="{CE6A95E8-C3EE-4B61-98C8-FC63946B6148}" srcOrd="0" destOrd="0" presId="urn:microsoft.com/office/officeart/2018/2/layout/IconVerticalSolidList"/>
    <dgm:cxn modelId="{CDA23BE3-6C1A-47E8-AF2E-7DB08507C762}" type="presParOf" srcId="{CE6A95E8-C3EE-4B61-98C8-FC63946B6148}" destId="{0DAFF05D-15E2-49E1-A44E-36856D51F7E0}" srcOrd="0" destOrd="0" presId="urn:microsoft.com/office/officeart/2018/2/layout/IconVerticalSolidList"/>
    <dgm:cxn modelId="{D293D65A-6438-43B3-88D0-51FB13C8711C}" type="presParOf" srcId="{CE6A95E8-C3EE-4B61-98C8-FC63946B6148}" destId="{CEE588CB-F62C-4AC2-9EE8-E3771EEC9DA3}" srcOrd="1" destOrd="0" presId="urn:microsoft.com/office/officeart/2018/2/layout/IconVerticalSolidList"/>
    <dgm:cxn modelId="{DF88D1DF-B4B0-45E5-895C-A1F9067E1DDD}" type="presParOf" srcId="{CE6A95E8-C3EE-4B61-98C8-FC63946B6148}" destId="{699D9EF4-B660-4C15-A1C7-FF384CD35CB7}" srcOrd="2" destOrd="0" presId="urn:microsoft.com/office/officeart/2018/2/layout/IconVerticalSolidList"/>
    <dgm:cxn modelId="{429D5CF0-A578-4668-B2D7-7FE4BDE8A6EC}" type="presParOf" srcId="{CE6A95E8-C3EE-4B61-98C8-FC63946B6148}" destId="{03EB2511-0954-4A25-9BC3-381AA1829210}" srcOrd="3" destOrd="0" presId="urn:microsoft.com/office/officeart/2018/2/layout/IconVerticalSolidList"/>
    <dgm:cxn modelId="{52DD6FF7-8C3D-4AF2-8884-6EDD1160F61B}" type="presParOf" srcId="{5BDCD443-BBA8-405A-86DC-39551D98D5C4}" destId="{09783BAC-103A-4BFB-A0FC-A96A892BD46F}" srcOrd="1" destOrd="0" presId="urn:microsoft.com/office/officeart/2018/2/layout/IconVerticalSolidList"/>
    <dgm:cxn modelId="{69CEB961-C2B9-4B32-B398-BC992A96B96A}" type="presParOf" srcId="{5BDCD443-BBA8-405A-86DC-39551D98D5C4}" destId="{609F83EB-AD2C-4EE4-AE2D-C3EB1253C48E}" srcOrd="2" destOrd="0" presId="urn:microsoft.com/office/officeart/2018/2/layout/IconVerticalSolidList"/>
    <dgm:cxn modelId="{CE86D50F-B576-4A36-AE5C-EB28A657402B}" type="presParOf" srcId="{609F83EB-AD2C-4EE4-AE2D-C3EB1253C48E}" destId="{3E15A39F-C1D5-4328-8751-E96D98355A16}" srcOrd="0" destOrd="0" presId="urn:microsoft.com/office/officeart/2018/2/layout/IconVerticalSolidList"/>
    <dgm:cxn modelId="{E3C21114-D187-4B18-AE03-9E2BB1049F85}" type="presParOf" srcId="{609F83EB-AD2C-4EE4-AE2D-C3EB1253C48E}" destId="{74C30B86-A7DE-4CBD-93F6-228EE5C2D4C1}" srcOrd="1" destOrd="0" presId="urn:microsoft.com/office/officeart/2018/2/layout/IconVerticalSolidList"/>
    <dgm:cxn modelId="{84C1064C-5716-4030-A138-09140E758FBE}" type="presParOf" srcId="{609F83EB-AD2C-4EE4-AE2D-C3EB1253C48E}" destId="{78D6B19C-178B-4799-AA76-74B04E6AECB9}" srcOrd="2" destOrd="0" presId="urn:microsoft.com/office/officeart/2018/2/layout/IconVerticalSolidList"/>
    <dgm:cxn modelId="{F8A37182-5771-40F8-ADF0-6D58328AEE17}" type="presParOf" srcId="{609F83EB-AD2C-4EE4-AE2D-C3EB1253C48E}" destId="{7FFE4A6B-635E-4346-ACE3-320102275822}" srcOrd="3" destOrd="0" presId="urn:microsoft.com/office/officeart/2018/2/layout/IconVerticalSolidList"/>
    <dgm:cxn modelId="{169978D2-ECA7-45E6-8E7A-BA48B625036D}" type="presParOf" srcId="{5BDCD443-BBA8-405A-86DC-39551D98D5C4}" destId="{6AD361E9-350B-40C9-AAB1-8438430FF160}" srcOrd="3" destOrd="0" presId="urn:microsoft.com/office/officeart/2018/2/layout/IconVerticalSolidList"/>
    <dgm:cxn modelId="{79CD2663-7AF9-4848-B6EC-A69C3BCC1D63}" type="presParOf" srcId="{5BDCD443-BBA8-405A-86DC-39551D98D5C4}" destId="{052CC56D-0BC7-44CF-8CC8-484064B0D514}" srcOrd="4" destOrd="0" presId="urn:microsoft.com/office/officeart/2018/2/layout/IconVerticalSolidList"/>
    <dgm:cxn modelId="{7BAF95CF-C2B2-4BD8-9DC4-D62A244DE364}" type="presParOf" srcId="{052CC56D-0BC7-44CF-8CC8-484064B0D514}" destId="{7353F87B-43EA-48BD-85C4-2AFE868FE28A}" srcOrd="0" destOrd="0" presId="urn:microsoft.com/office/officeart/2018/2/layout/IconVerticalSolidList"/>
    <dgm:cxn modelId="{E375AE9B-99F7-42F3-8FF2-0E89243796A3}" type="presParOf" srcId="{052CC56D-0BC7-44CF-8CC8-484064B0D514}" destId="{B1EFC4DD-B3A5-4264-A3FD-1C45D47D1087}" srcOrd="1" destOrd="0" presId="urn:microsoft.com/office/officeart/2018/2/layout/IconVerticalSolidList"/>
    <dgm:cxn modelId="{145C3A4B-F258-43F6-A957-C87409BB6E7C}" type="presParOf" srcId="{052CC56D-0BC7-44CF-8CC8-484064B0D514}" destId="{3A0AAC77-78E4-4F51-9C25-59087C3DB911}" srcOrd="2" destOrd="0" presId="urn:microsoft.com/office/officeart/2018/2/layout/IconVerticalSolidList"/>
    <dgm:cxn modelId="{36EC581B-6F11-47B6-9962-FF8EDD1D0BC3}" type="presParOf" srcId="{052CC56D-0BC7-44CF-8CC8-484064B0D514}" destId="{EBCAB0BF-8BBE-4B9B-B39E-06F189250979}" srcOrd="3" destOrd="0" presId="urn:microsoft.com/office/officeart/2018/2/layout/IconVerticalSolidList"/>
    <dgm:cxn modelId="{E46E682E-E8C1-4887-A676-872AE18191F1}" type="presParOf" srcId="{5BDCD443-BBA8-405A-86DC-39551D98D5C4}" destId="{186BCA3F-9DCA-4F8E-BFFB-42BE1EB3C5D6}" srcOrd="5" destOrd="0" presId="urn:microsoft.com/office/officeart/2018/2/layout/IconVerticalSolidList"/>
    <dgm:cxn modelId="{CCC8AC82-918F-4576-9FB0-66DEE8EC83D7}" type="presParOf" srcId="{5BDCD443-BBA8-405A-86DC-39551D98D5C4}" destId="{1B0D9862-AA57-40FC-94E5-1FD458CE318C}" srcOrd="6" destOrd="0" presId="urn:microsoft.com/office/officeart/2018/2/layout/IconVerticalSolidList"/>
    <dgm:cxn modelId="{CD94CE68-A650-4698-A1D5-D8602DF9A307}" type="presParOf" srcId="{1B0D9862-AA57-40FC-94E5-1FD458CE318C}" destId="{FC2A56CA-EA12-4F7E-BA81-5F3E84E51339}" srcOrd="0" destOrd="0" presId="urn:microsoft.com/office/officeart/2018/2/layout/IconVerticalSolidList"/>
    <dgm:cxn modelId="{FC441DA4-7F8E-43BC-BB64-CF532DF2D1EB}" type="presParOf" srcId="{1B0D9862-AA57-40FC-94E5-1FD458CE318C}" destId="{8385180C-8FBF-4E23-9433-248B3264A916}" srcOrd="1" destOrd="0" presId="urn:microsoft.com/office/officeart/2018/2/layout/IconVerticalSolidList"/>
    <dgm:cxn modelId="{53896D92-A570-4A27-9B8A-7E117ECC7F2C}" type="presParOf" srcId="{1B0D9862-AA57-40FC-94E5-1FD458CE318C}" destId="{5FEC9FE5-7407-40A2-8145-DB72B4C030E5}" srcOrd="2" destOrd="0" presId="urn:microsoft.com/office/officeart/2018/2/layout/IconVerticalSolidList"/>
    <dgm:cxn modelId="{3C32B787-3054-4AB5-8F7A-3DD9A7261121}" type="presParOf" srcId="{1B0D9862-AA57-40FC-94E5-1FD458CE318C}" destId="{8FF31534-DBD0-4B05-B788-C593CF2D7E02}" srcOrd="3" destOrd="0" presId="urn:microsoft.com/office/officeart/2018/2/layout/IconVerticalSolidList"/>
    <dgm:cxn modelId="{D606CBBD-E8F5-4C87-82DA-A78AA1964648}" type="presParOf" srcId="{5BDCD443-BBA8-405A-86DC-39551D98D5C4}" destId="{7E8A5566-AA51-456D-8ED6-AA68D12408FB}" srcOrd="7" destOrd="0" presId="urn:microsoft.com/office/officeart/2018/2/layout/IconVerticalSolidList"/>
    <dgm:cxn modelId="{107788AD-66A4-4CC9-9952-3AD1E32CD766}" type="presParOf" srcId="{5BDCD443-BBA8-405A-86DC-39551D98D5C4}" destId="{B95D8CFB-0F4E-40EC-8C1E-4FF4DA08289E}" srcOrd="8" destOrd="0" presId="urn:microsoft.com/office/officeart/2018/2/layout/IconVerticalSolidList"/>
    <dgm:cxn modelId="{3068B3FC-698D-4118-8FF5-E715AB670024}" type="presParOf" srcId="{B95D8CFB-0F4E-40EC-8C1E-4FF4DA08289E}" destId="{12B34A40-95A6-4664-BFDA-199D23B434EE}" srcOrd="0" destOrd="0" presId="urn:microsoft.com/office/officeart/2018/2/layout/IconVerticalSolidList"/>
    <dgm:cxn modelId="{2FEF1220-FD98-4D70-93A2-A95ED62473FE}" type="presParOf" srcId="{B95D8CFB-0F4E-40EC-8C1E-4FF4DA08289E}" destId="{EB700FF2-992E-49FA-A203-D1E5BC475400}" srcOrd="1" destOrd="0" presId="urn:microsoft.com/office/officeart/2018/2/layout/IconVerticalSolidList"/>
    <dgm:cxn modelId="{9C68D8F7-510F-435B-87C0-55B51FE36D6B}" type="presParOf" srcId="{B95D8CFB-0F4E-40EC-8C1E-4FF4DA08289E}" destId="{0F475327-F1EE-4A9E-AA55-8C38235C1AB5}" srcOrd="2" destOrd="0" presId="urn:microsoft.com/office/officeart/2018/2/layout/IconVerticalSolidList"/>
    <dgm:cxn modelId="{23683E8F-A55D-4BC8-AB26-9E35F2FFE63A}" type="presParOf" srcId="{B95D8CFB-0F4E-40EC-8C1E-4FF4DA08289E}" destId="{303419B3-7DD3-4131-9691-289E66CE508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42A888-76FF-4B58-9D57-5FDAAEDA1D3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C9ADA2-403D-4212-A537-2986662EAAEA}">
      <dgm:prSet/>
      <dgm:spPr/>
      <dgm:t>
        <a:bodyPr/>
        <a:lstStyle/>
        <a:p>
          <a:r>
            <a:rPr lang="en-US" b="1"/>
            <a:t>Demographic Profile:</a:t>
          </a:r>
          <a:endParaRPr lang="en-US"/>
        </a:p>
      </dgm:t>
    </dgm:pt>
    <dgm:pt modelId="{2D16B575-3CF8-4684-AC81-EB036E1ED57F}" type="parTrans" cxnId="{E04BE7A3-51E8-420E-AD23-DBC6B8C6ED6B}">
      <dgm:prSet/>
      <dgm:spPr/>
      <dgm:t>
        <a:bodyPr/>
        <a:lstStyle/>
        <a:p>
          <a:endParaRPr lang="en-US"/>
        </a:p>
      </dgm:t>
    </dgm:pt>
    <dgm:pt modelId="{40F2A97D-4C2F-4DC9-8E27-1B9C81B503F2}" type="sibTrans" cxnId="{E04BE7A3-51E8-420E-AD23-DBC6B8C6ED6B}">
      <dgm:prSet/>
      <dgm:spPr/>
      <dgm:t>
        <a:bodyPr/>
        <a:lstStyle/>
        <a:p>
          <a:endParaRPr lang="en-US"/>
        </a:p>
      </dgm:t>
    </dgm:pt>
    <dgm:pt modelId="{9F83A5A3-FDBA-4574-BE67-4790E4B6329A}">
      <dgm:prSet/>
      <dgm:spPr/>
      <dgm:t>
        <a:bodyPr/>
        <a:lstStyle/>
        <a:p>
          <a:r>
            <a:rPr lang="en-US" b="1"/>
            <a:t>Pseudonym:</a:t>
          </a:r>
          <a:r>
            <a:rPr lang="en-US"/>
            <a:t> Mr. Arthur Pendelton (Maintains absolute GDPR-compliant anonymity). </a:t>
          </a:r>
        </a:p>
      </dgm:t>
    </dgm:pt>
    <dgm:pt modelId="{E2E9B472-0B4D-48C9-83E2-BB26D21E35D3}" type="parTrans" cxnId="{298F99A9-D523-47A2-920D-D407ABA09C64}">
      <dgm:prSet/>
      <dgm:spPr/>
      <dgm:t>
        <a:bodyPr/>
        <a:lstStyle/>
        <a:p>
          <a:endParaRPr lang="en-US"/>
        </a:p>
      </dgm:t>
    </dgm:pt>
    <dgm:pt modelId="{030B4F6B-572C-4828-8889-76520FF3395E}" type="sibTrans" cxnId="{298F99A9-D523-47A2-920D-D407ABA09C64}">
      <dgm:prSet/>
      <dgm:spPr/>
      <dgm:t>
        <a:bodyPr/>
        <a:lstStyle/>
        <a:p>
          <a:endParaRPr lang="en-US"/>
        </a:p>
      </dgm:t>
    </dgm:pt>
    <dgm:pt modelId="{FD90BC0B-59EC-4594-B439-8359B6631E85}">
      <dgm:prSet/>
      <dgm:spPr/>
      <dgm:t>
        <a:bodyPr/>
        <a:lstStyle/>
        <a:p>
          <a:r>
            <a:rPr lang="en-US" b="1"/>
            <a:t>Age / Gender / Ethnicity:</a:t>
          </a:r>
          <a:r>
            <a:rPr lang="en-US"/>
            <a:t> 58-year-old Male; White British. </a:t>
          </a:r>
        </a:p>
      </dgm:t>
    </dgm:pt>
    <dgm:pt modelId="{A48A9A23-EB28-49A3-AE09-4C547348ABF3}" type="parTrans" cxnId="{6172A25A-32B7-451F-86D7-6EAB8C160B45}">
      <dgm:prSet/>
      <dgm:spPr/>
      <dgm:t>
        <a:bodyPr/>
        <a:lstStyle/>
        <a:p>
          <a:endParaRPr lang="en-US"/>
        </a:p>
      </dgm:t>
    </dgm:pt>
    <dgm:pt modelId="{79B65D57-DC39-417D-958B-A3954AC840BB}" type="sibTrans" cxnId="{6172A25A-32B7-451F-86D7-6EAB8C160B45}">
      <dgm:prSet/>
      <dgm:spPr/>
      <dgm:t>
        <a:bodyPr/>
        <a:lstStyle/>
        <a:p>
          <a:endParaRPr lang="en-US"/>
        </a:p>
      </dgm:t>
    </dgm:pt>
    <dgm:pt modelId="{4E546BC1-3E8F-4484-94E1-E4196376A729}">
      <dgm:prSet/>
      <dgm:spPr/>
      <dgm:t>
        <a:bodyPr/>
        <a:lstStyle/>
        <a:p>
          <a:r>
            <a:rPr lang="en-US" b="1" dirty="0"/>
            <a:t>Occupation:</a:t>
          </a:r>
          <a:r>
            <a:rPr lang="en-US" dirty="0"/>
            <a:t> Long-distance HGV (Heavy Goods Vehicle) Delivery Driver. </a:t>
          </a:r>
        </a:p>
      </dgm:t>
    </dgm:pt>
    <dgm:pt modelId="{108DEED8-0327-417C-A502-84D264D46A11}" type="parTrans" cxnId="{D1505925-C27D-4EEF-9737-D32DE5708278}">
      <dgm:prSet/>
      <dgm:spPr/>
      <dgm:t>
        <a:bodyPr/>
        <a:lstStyle/>
        <a:p>
          <a:endParaRPr lang="en-US"/>
        </a:p>
      </dgm:t>
    </dgm:pt>
    <dgm:pt modelId="{E4B6F915-66C1-494D-A080-84D884B9530F}" type="sibTrans" cxnId="{D1505925-C27D-4EEF-9737-D32DE5708278}">
      <dgm:prSet/>
      <dgm:spPr/>
      <dgm:t>
        <a:bodyPr/>
        <a:lstStyle/>
        <a:p>
          <a:endParaRPr lang="en-US"/>
        </a:p>
      </dgm:t>
    </dgm:pt>
    <dgm:pt modelId="{3B037BA1-3CAD-4EE8-9BD6-93B5FA166634}">
      <dgm:prSet/>
      <dgm:spPr/>
      <dgm:t>
        <a:bodyPr/>
        <a:lstStyle/>
        <a:p>
          <a:r>
            <a:rPr lang="en-US" b="1" dirty="0"/>
            <a:t>Living Arrangements / Social Circumstances:</a:t>
          </a:r>
          <a:r>
            <a:rPr lang="en-US" dirty="0"/>
            <a:t> Dwells alone after a divorce that occurred three years ago; sits for as long as 11 hours daily in a truck cab; has few social contacts; depends mainly on meals from convenience stores at the roadside service stations.</a:t>
          </a:r>
        </a:p>
      </dgm:t>
    </dgm:pt>
    <dgm:pt modelId="{41CF9E73-F67E-4BA9-9058-CAA644561AB4}" type="parTrans" cxnId="{86E048F1-1DB3-46D7-8A47-4A8A5D22F00F}">
      <dgm:prSet/>
      <dgm:spPr/>
      <dgm:t>
        <a:bodyPr/>
        <a:lstStyle/>
        <a:p>
          <a:endParaRPr lang="en-US"/>
        </a:p>
      </dgm:t>
    </dgm:pt>
    <dgm:pt modelId="{48D4D7DA-3C5D-40B0-B2D0-A6D97E801139}" type="sibTrans" cxnId="{86E048F1-1DB3-46D7-8A47-4A8A5D22F00F}">
      <dgm:prSet/>
      <dgm:spPr/>
      <dgm:t>
        <a:bodyPr/>
        <a:lstStyle/>
        <a:p>
          <a:endParaRPr lang="en-US"/>
        </a:p>
      </dgm:t>
    </dgm:pt>
    <dgm:pt modelId="{138E4C7E-40D2-4FDC-8C87-CC7B81107635}">
      <dgm:prSet/>
      <dgm:spPr/>
      <dgm:t>
        <a:bodyPr/>
        <a:lstStyle/>
        <a:p>
          <a:r>
            <a:rPr lang="en-US" b="1"/>
            <a:t>Clinical Profile:</a:t>
          </a:r>
          <a:endParaRPr lang="en-US"/>
        </a:p>
      </dgm:t>
    </dgm:pt>
    <dgm:pt modelId="{EAA28E39-3534-42FC-8020-D6043E49D82E}" type="parTrans" cxnId="{2A384502-FD64-4108-B37D-9BD54F8D078F}">
      <dgm:prSet/>
      <dgm:spPr/>
      <dgm:t>
        <a:bodyPr/>
        <a:lstStyle/>
        <a:p>
          <a:endParaRPr lang="en-US"/>
        </a:p>
      </dgm:t>
    </dgm:pt>
    <dgm:pt modelId="{88FA36A8-2B55-479D-813C-05B10CD87AB0}" type="sibTrans" cxnId="{2A384502-FD64-4108-B37D-9BD54F8D078F}">
      <dgm:prSet/>
      <dgm:spPr/>
      <dgm:t>
        <a:bodyPr/>
        <a:lstStyle/>
        <a:p>
          <a:endParaRPr lang="en-US"/>
        </a:p>
      </dgm:t>
    </dgm:pt>
    <dgm:pt modelId="{B3BC8A14-ED25-414C-8845-63876A5E40FC}">
      <dgm:prSet/>
      <dgm:spPr/>
      <dgm:t>
        <a:bodyPr/>
        <a:lstStyle/>
        <a:p>
          <a:r>
            <a:rPr lang="en-US" b="1" dirty="0"/>
            <a:t>Primary Diagnosis:</a:t>
          </a:r>
          <a:r>
            <a:rPr lang="en-US" dirty="0"/>
            <a:t> Type 2 Diabetes Mellitus (Poorly controlled; initial fasting plasma glucose: 11.2 mmol/L; HbA1c: 78 mmol/mol). </a:t>
          </a:r>
        </a:p>
      </dgm:t>
    </dgm:pt>
    <dgm:pt modelId="{4E8E605F-81E2-43C6-9A2A-BBA922019857}" type="parTrans" cxnId="{FD085BF7-C806-4384-9C42-4F17A8107887}">
      <dgm:prSet/>
      <dgm:spPr/>
      <dgm:t>
        <a:bodyPr/>
        <a:lstStyle/>
        <a:p>
          <a:endParaRPr lang="en-US"/>
        </a:p>
      </dgm:t>
    </dgm:pt>
    <dgm:pt modelId="{F90DC8A8-95C0-4888-84D9-83C21F336138}" type="sibTrans" cxnId="{FD085BF7-C806-4384-9C42-4F17A8107887}">
      <dgm:prSet/>
      <dgm:spPr/>
      <dgm:t>
        <a:bodyPr/>
        <a:lstStyle/>
        <a:p>
          <a:endParaRPr lang="en-US"/>
        </a:p>
      </dgm:t>
    </dgm:pt>
    <dgm:pt modelId="{76CB290E-A416-480A-8A24-F6469F5DBC20}">
      <dgm:prSet/>
      <dgm:spPr/>
      <dgm:t>
        <a:bodyPr/>
        <a:lstStyle/>
        <a:p>
          <a:r>
            <a:rPr lang="en-US" b="1"/>
            <a:t>Comorbidities:</a:t>
          </a:r>
          <a:r>
            <a:rPr lang="en-US"/>
            <a:t> Hypertension (Stage 1); Hypercholesterolaemia; Mild Osteoarthritis in bilateral knees. </a:t>
          </a:r>
        </a:p>
      </dgm:t>
    </dgm:pt>
    <dgm:pt modelId="{1F616348-CCDB-478F-840A-9A183F94466D}" type="parTrans" cxnId="{FA91C152-B337-4E68-BB5F-5C0C9C12E5CF}">
      <dgm:prSet/>
      <dgm:spPr/>
      <dgm:t>
        <a:bodyPr/>
        <a:lstStyle/>
        <a:p>
          <a:endParaRPr lang="en-US"/>
        </a:p>
      </dgm:t>
    </dgm:pt>
    <dgm:pt modelId="{4588CD64-6858-4453-8398-18B750C627C7}" type="sibTrans" cxnId="{FA91C152-B337-4E68-BB5F-5C0C9C12E5CF}">
      <dgm:prSet/>
      <dgm:spPr/>
      <dgm:t>
        <a:bodyPr/>
        <a:lstStyle/>
        <a:p>
          <a:endParaRPr lang="en-US"/>
        </a:p>
      </dgm:t>
    </dgm:pt>
    <dgm:pt modelId="{28FD6032-0138-4159-AD3A-51BA07ACCB8C}">
      <dgm:prSet phldrT="[Text]" phldr="1"/>
      <dgm:spPr/>
      <dgm:t>
        <a:bodyPr/>
        <a:lstStyle/>
        <a:p>
          <a:endParaRPr lang="en-GB"/>
        </a:p>
      </dgm:t>
    </dgm:pt>
    <dgm:pt modelId="{DA97A913-4AF9-45C4-BC41-1E1C82645744}" type="parTrans" cxnId="{38C59A2D-D57E-41BE-B4DD-3B58BE2B28C4}">
      <dgm:prSet/>
      <dgm:spPr/>
      <dgm:t>
        <a:bodyPr/>
        <a:lstStyle/>
        <a:p>
          <a:endParaRPr lang="en-GB"/>
        </a:p>
      </dgm:t>
    </dgm:pt>
    <dgm:pt modelId="{28D2EF9B-7F69-4AFE-95A7-27F373428599}" type="sibTrans" cxnId="{38C59A2D-D57E-41BE-B4DD-3B58BE2B28C4}">
      <dgm:prSet/>
      <dgm:spPr/>
      <dgm:t>
        <a:bodyPr/>
        <a:lstStyle/>
        <a:p>
          <a:endParaRPr lang="en-GB"/>
        </a:p>
      </dgm:t>
    </dgm:pt>
    <dgm:pt modelId="{67080BE7-C777-4B09-A786-77C11AF5B5C4}" type="pres">
      <dgm:prSet presAssocID="{F742A888-76FF-4B58-9D57-5FDAAEDA1D35}" presName="linear" presStyleCnt="0">
        <dgm:presLayoutVars>
          <dgm:animLvl val="lvl"/>
          <dgm:resizeHandles val="exact"/>
        </dgm:presLayoutVars>
      </dgm:prSet>
      <dgm:spPr/>
    </dgm:pt>
    <dgm:pt modelId="{657F961C-E962-49EB-8967-D22D91096922}" type="pres">
      <dgm:prSet presAssocID="{28FD6032-0138-4159-AD3A-51BA07ACCB8C}" presName="parentText" presStyleLbl="node1" presStyleIdx="0" presStyleCnt="3">
        <dgm:presLayoutVars>
          <dgm:chMax val="0"/>
          <dgm:bulletEnabled val="1"/>
        </dgm:presLayoutVars>
      </dgm:prSet>
      <dgm:spPr/>
    </dgm:pt>
    <dgm:pt modelId="{3F2120A1-0E05-44C1-86D9-219222413B65}" type="pres">
      <dgm:prSet presAssocID="{28D2EF9B-7F69-4AFE-95A7-27F373428599}" presName="spacer" presStyleCnt="0"/>
      <dgm:spPr/>
    </dgm:pt>
    <dgm:pt modelId="{CC912456-393C-4AF5-9941-D1E69747A9A2}" type="pres">
      <dgm:prSet presAssocID="{138E4C7E-40D2-4FDC-8C87-CC7B81107635}" presName="parentText" presStyleLbl="node1" presStyleIdx="1" presStyleCnt="3">
        <dgm:presLayoutVars>
          <dgm:chMax val="0"/>
          <dgm:bulletEnabled val="1"/>
        </dgm:presLayoutVars>
      </dgm:prSet>
      <dgm:spPr/>
    </dgm:pt>
    <dgm:pt modelId="{5FD718A1-8D73-4C14-84E5-C352355581D7}" type="pres">
      <dgm:prSet presAssocID="{138E4C7E-40D2-4FDC-8C87-CC7B81107635}" presName="childText" presStyleLbl="revTx" presStyleIdx="0" presStyleCnt="2">
        <dgm:presLayoutVars>
          <dgm:bulletEnabled val="1"/>
        </dgm:presLayoutVars>
      </dgm:prSet>
      <dgm:spPr/>
    </dgm:pt>
    <dgm:pt modelId="{D82698EC-D644-4DF8-9AE2-045A4C9D05E6}" type="pres">
      <dgm:prSet presAssocID="{A2C9ADA2-403D-4212-A537-2986662EAAEA}" presName="parentText" presStyleLbl="node1" presStyleIdx="2" presStyleCnt="3">
        <dgm:presLayoutVars>
          <dgm:chMax val="0"/>
          <dgm:bulletEnabled val="1"/>
        </dgm:presLayoutVars>
      </dgm:prSet>
      <dgm:spPr/>
    </dgm:pt>
    <dgm:pt modelId="{C8900AEE-5C10-41E2-83F1-D2D49A3FCAD8}" type="pres">
      <dgm:prSet presAssocID="{A2C9ADA2-403D-4212-A537-2986662EAAEA}" presName="childText" presStyleLbl="revTx" presStyleIdx="1" presStyleCnt="2">
        <dgm:presLayoutVars>
          <dgm:bulletEnabled val="1"/>
        </dgm:presLayoutVars>
      </dgm:prSet>
      <dgm:spPr/>
    </dgm:pt>
  </dgm:ptLst>
  <dgm:cxnLst>
    <dgm:cxn modelId="{2A384502-FD64-4108-B37D-9BD54F8D078F}" srcId="{F742A888-76FF-4B58-9D57-5FDAAEDA1D35}" destId="{138E4C7E-40D2-4FDC-8C87-CC7B81107635}" srcOrd="1" destOrd="0" parTransId="{EAA28E39-3534-42FC-8020-D6043E49D82E}" sibTransId="{88FA36A8-2B55-479D-813C-05B10CD87AB0}"/>
    <dgm:cxn modelId="{C4845F0D-F695-4542-9E46-303C9430B34E}" type="presOf" srcId="{9F83A5A3-FDBA-4574-BE67-4790E4B6329A}" destId="{C8900AEE-5C10-41E2-83F1-D2D49A3FCAD8}" srcOrd="0" destOrd="0" presId="urn:microsoft.com/office/officeart/2005/8/layout/vList2"/>
    <dgm:cxn modelId="{D1505925-C27D-4EEF-9737-D32DE5708278}" srcId="{A2C9ADA2-403D-4212-A537-2986662EAAEA}" destId="{4E546BC1-3E8F-4484-94E1-E4196376A729}" srcOrd="2" destOrd="0" parTransId="{108DEED8-0327-417C-A502-84D264D46A11}" sibTransId="{E4B6F915-66C1-494D-A080-84D884B9530F}"/>
    <dgm:cxn modelId="{38C59A2D-D57E-41BE-B4DD-3B58BE2B28C4}" srcId="{F742A888-76FF-4B58-9D57-5FDAAEDA1D35}" destId="{28FD6032-0138-4159-AD3A-51BA07ACCB8C}" srcOrd="0" destOrd="0" parTransId="{DA97A913-4AF9-45C4-BC41-1E1C82645744}" sibTransId="{28D2EF9B-7F69-4AFE-95A7-27F373428599}"/>
    <dgm:cxn modelId="{EE05E533-DC11-44E8-B9C3-59E4CFE99AC0}" type="presOf" srcId="{138E4C7E-40D2-4FDC-8C87-CC7B81107635}" destId="{CC912456-393C-4AF5-9941-D1E69747A9A2}" srcOrd="0" destOrd="0" presId="urn:microsoft.com/office/officeart/2005/8/layout/vList2"/>
    <dgm:cxn modelId="{2E41D564-60A8-40F2-A670-582219BE909A}" type="presOf" srcId="{FD90BC0B-59EC-4594-B439-8359B6631E85}" destId="{C8900AEE-5C10-41E2-83F1-D2D49A3FCAD8}" srcOrd="0" destOrd="1" presId="urn:microsoft.com/office/officeart/2005/8/layout/vList2"/>
    <dgm:cxn modelId="{79A2B650-3B3E-473D-A0F5-3E61C9BBFFD1}" type="presOf" srcId="{F742A888-76FF-4B58-9D57-5FDAAEDA1D35}" destId="{67080BE7-C777-4B09-A786-77C11AF5B5C4}" srcOrd="0" destOrd="0" presId="urn:microsoft.com/office/officeart/2005/8/layout/vList2"/>
    <dgm:cxn modelId="{FA91C152-B337-4E68-BB5F-5C0C9C12E5CF}" srcId="{138E4C7E-40D2-4FDC-8C87-CC7B81107635}" destId="{76CB290E-A416-480A-8A24-F6469F5DBC20}" srcOrd="1" destOrd="0" parTransId="{1F616348-CCDB-478F-840A-9A183F94466D}" sibTransId="{4588CD64-6858-4453-8398-18B750C627C7}"/>
    <dgm:cxn modelId="{6172A25A-32B7-451F-86D7-6EAB8C160B45}" srcId="{A2C9ADA2-403D-4212-A537-2986662EAAEA}" destId="{FD90BC0B-59EC-4594-B439-8359B6631E85}" srcOrd="1" destOrd="0" parTransId="{A48A9A23-EB28-49A3-AE09-4C547348ABF3}" sibTransId="{79B65D57-DC39-417D-958B-A3954AC840BB}"/>
    <dgm:cxn modelId="{842EC55A-C64F-4212-833A-10237D848F6D}" type="presOf" srcId="{3B037BA1-3CAD-4EE8-9BD6-93B5FA166634}" destId="{C8900AEE-5C10-41E2-83F1-D2D49A3FCAD8}" srcOrd="0" destOrd="3" presId="urn:microsoft.com/office/officeart/2005/8/layout/vList2"/>
    <dgm:cxn modelId="{46422B91-687F-4A9F-9923-981F2647AE88}" type="presOf" srcId="{4E546BC1-3E8F-4484-94E1-E4196376A729}" destId="{C8900AEE-5C10-41E2-83F1-D2D49A3FCAD8}" srcOrd="0" destOrd="2" presId="urn:microsoft.com/office/officeart/2005/8/layout/vList2"/>
    <dgm:cxn modelId="{E04BE7A3-51E8-420E-AD23-DBC6B8C6ED6B}" srcId="{F742A888-76FF-4B58-9D57-5FDAAEDA1D35}" destId="{A2C9ADA2-403D-4212-A537-2986662EAAEA}" srcOrd="2" destOrd="0" parTransId="{2D16B575-3CF8-4684-AC81-EB036E1ED57F}" sibTransId="{40F2A97D-4C2F-4DC9-8E27-1B9C81B503F2}"/>
    <dgm:cxn modelId="{298F99A9-D523-47A2-920D-D407ABA09C64}" srcId="{A2C9ADA2-403D-4212-A537-2986662EAAEA}" destId="{9F83A5A3-FDBA-4574-BE67-4790E4B6329A}" srcOrd="0" destOrd="0" parTransId="{E2E9B472-0B4D-48C9-83E2-BB26D21E35D3}" sibTransId="{030B4F6B-572C-4828-8889-76520FF3395E}"/>
    <dgm:cxn modelId="{F19C63B0-5416-4571-A008-127EF8489607}" type="presOf" srcId="{A2C9ADA2-403D-4212-A537-2986662EAAEA}" destId="{D82698EC-D644-4DF8-9AE2-045A4C9D05E6}" srcOrd="0" destOrd="0" presId="urn:microsoft.com/office/officeart/2005/8/layout/vList2"/>
    <dgm:cxn modelId="{5ED59FC9-9440-48A3-BFDF-2C33EA5623B7}" type="presOf" srcId="{76CB290E-A416-480A-8A24-F6469F5DBC20}" destId="{5FD718A1-8D73-4C14-84E5-C352355581D7}" srcOrd="0" destOrd="1" presId="urn:microsoft.com/office/officeart/2005/8/layout/vList2"/>
    <dgm:cxn modelId="{68420FD2-A69D-42D9-A742-EADC1E8FA07E}" type="presOf" srcId="{B3BC8A14-ED25-414C-8845-63876A5E40FC}" destId="{5FD718A1-8D73-4C14-84E5-C352355581D7}" srcOrd="0" destOrd="0" presId="urn:microsoft.com/office/officeart/2005/8/layout/vList2"/>
    <dgm:cxn modelId="{62220FF0-6689-471F-8DD6-0D704DE2F386}" type="presOf" srcId="{28FD6032-0138-4159-AD3A-51BA07ACCB8C}" destId="{657F961C-E962-49EB-8967-D22D91096922}" srcOrd="0" destOrd="0" presId="urn:microsoft.com/office/officeart/2005/8/layout/vList2"/>
    <dgm:cxn modelId="{86E048F1-1DB3-46D7-8A47-4A8A5D22F00F}" srcId="{A2C9ADA2-403D-4212-A537-2986662EAAEA}" destId="{3B037BA1-3CAD-4EE8-9BD6-93B5FA166634}" srcOrd="3" destOrd="0" parTransId="{41CF9E73-F67E-4BA9-9058-CAA644561AB4}" sibTransId="{48D4D7DA-3C5D-40B0-B2D0-A6D97E801139}"/>
    <dgm:cxn modelId="{FD085BF7-C806-4384-9C42-4F17A8107887}" srcId="{138E4C7E-40D2-4FDC-8C87-CC7B81107635}" destId="{B3BC8A14-ED25-414C-8845-63876A5E40FC}" srcOrd="0" destOrd="0" parTransId="{4E8E605F-81E2-43C6-9A2A-BBA922019857}" sibTransId="{F90DC8A8-95C0-4888-84D9-83C21F336138}"/>
    <dgm:cxn modelId="{AF1C847B-6B81-4A5F-B377-468B835A36D2}" type="presParOf" srcId="{67080BE7-C777-4B09-A786-77C11AF5B5C4}" destId="{657F961C-E962-49EB-8967-D22D91096922}" srcOrd="0" destOrd="0" presId="urn:microsoft.com/office/officeart/2005/8/layout/vList2"/>
    <dgm:cxn modelId="{B2E346B9-8A75-4D4A-9227-22CE23D0F519}" type="presParOf" srcId="{67080BE7-C777-4B09-A786-77C11AF5B5C4}" destId="{3F2120A1-0E05-44C1-86D9-219222413B65}" srcOrd="1" destOrd="0" presId="urn:microsoft.com/office/officeart/2005/8/layout/vList2"/>
    <dgm:cxn modelId="{3CA35190-11A7-4614-B087-6F2F0B92A737}" type="presParOf" srcId="{67080BE7-C777-4B09-A786-77C11AF5B5C4}" destId="{CC912456-393C-4AF5-9941-D1E69747A9A2}" srcOrd="2" destOrd="0" presId="urn:microsoft.com/office/officeart/2005/8/layout/vList2"/>
    <dgm:cxn modelId="{4DB77CA4-84AD-48BB-88AC-DA281B04D823}" type="presParOf" srcId="{67080BE7-C777-4B09-A786-77C11AF5B5C4}" destId="{5FD718A1-8D73-4C14-84E5-C352355581D7}" srcOrd="3" destOrd="0" presId="urn:microsoft.com/office/officeart/2005/8/layout/vList2"/>
    <dgm:cxn modelId="{4A712D4B-CFF0-4639-9F03-D2804B7E5401}" type="presParOf" srcId="{67080BE7-C777-4B09-A786-77C11AF5B5C4}" destId="{D82698EC-D644-4DF8-9AE2-045A4C9D05E6}" srcOrd="4" destOrd="0" presId="urn:microsoft.com/office/officeart/2005/8/layout/vList2"/>
    <dgm:cxn modelId="{A6F3BAFD-D5A9-4969-9B41-A4C5CCC1D66E}" type="presParOf" srcId="{67080BE7-C777-4B09-A786-77C11AF5B5C4}" destId="{C8900AEE-5C10-41E2-83F1-D2D49A3FCAD8}" srcOrd="5"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FF05D-15E2-49E1-A44E-36856D51F7E0}">
      <dsp:nvSpPr>
        <dsp:cNvPr id="0" name=""/>
        <dsp:cNvSpPr/>
      </dsp:nvSpPr>
      <dsp:spPr>
        <a:xfrm>
          <a:off x="0" y="0"/>
          <a:ext cx="11253278" cy="8415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588CB-F62C-4AC2-9EE8-E3771EEC9DA3}">
      <dsp:nvSpPr>
        <dsp:cNvPr id="0" name=""/>
        <dsp:cNvSpPr/>
      </dsp:nvSpPr>
      <dsp:spPr>
        <a:xfrm>
          <a:off x="254568" y="193299"/>
          <a:ext cx="462851" cy="462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EB2511-0954-4A25-9BC3-381AA1829210}">
      <dsp:nvSpPr>
        <dsp:cNvPr id="0" name=""/>
        <dsp:cNvSpPr/>
      </dsp:nvSpPr>
      <dsp:spPr>
        <a:xfrm>
          <a:off x="971988" y="3950"/>
          <a:ext cx="10281289" cy="841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064" tIns="89064" rIns="89064" bIns="89064" numCol="1" spcCol="1270" anchor="ctr" anchorCtr="0">
          <a:noAutofit/>
        </a:bodyPr>
        <a:lstStyle/>
        <a:p>
          <a:pPr marL="0" lvl="0" indent="0" algn="l" defTabSz="844550">
            <a:lnSpc>
              <a:spcPct val="100000"/>
            </a:lnSpc>
            <a:spcBef>
              <a:spcPct val="0"/>
            </a:spcBef>
            <a:spcAft>
              <a:spcPct val="35000"/>
            </a:spcAft>
            <a:buNone/>
          </a:pPr>
          <a:r>
            <a:rPr lang="en-GB" sz="1900" b="1" kern="1200" dirty="0"/>
            <a:t>Name: Irene Baaba Quagraine  </a:t>
          </a:r>
          <a:endParaRPr lang="en-US" sz="1900" kern="1200" dirty="0"/>
        </a:p>
      </dsp:txBody>
      <dsp:txXfrm>
        <a:off x="971988" y="3950"/>
        <a:ext cx="10281289" cy="841548"/>
      </dsp:txXfrm>
    </dsp:sp>
    <dsp:sp modelId="{3E15A39F-C1D5-4328-8751-E96D98355A16}">
      <dsp:nvSpPr>
        <dsp:cNvPr id="0" name=""/>
        <dsp:cNvSpPr/>
      </dsp:nvSpPr>
      <dsp:spPr>
        <a:xfrm>
          <a:off x="0" y="1055886"/>
          <a:ext cx="11253278" cy="8415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30B86-A7DE-4CBD-93F6-228EE5C2D4C1}">
      <dsp:nvSpPr>
        <dsp:cNvPr id="0" name=""/>
        <dsp:cNvSpPr/>
      </dsp:nvSpPr>
      <dsp:spPr>
        <a:xfrm>
          <a:off x="254568" y="1245234"/>
          <a:ext cx="462851" cy="462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E4A6B-635E-4346-ACE3-320102275822}">
      <dsp:nvSpPr>
        <dsp:cNvPr id="0" name=""/>
        <dsp:cNvSpPr/>
      </dsp:nvSpPr>
      <dsp:spPr>
        <a:xfrm>
          <a:off x="971988" y="1055886"/>
          <a:ext cx="10281289" cy="841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064" tIns="89064" rIns="89064" bIns="89064" numCol="1" spcCol="1270" anchor="ctr" anchorCtr="0">
          <a:noAutofit/>
        </a:bodyPr>
        <a:lstStyle/>
        <a:p>
          <a:pPr marL="0" lvl="0" indent="0" algn="l" defTabSz="844550">
            <a:lnSpc>
              <a:spcPct val="100000"/>
            </a:lnSpc>
            <a:spcBef>
              <a:spcPct val="0"/>
            </a:spcBef>
            <a:spcAft>
              <a:spcPct val="35000"/>
            </a:spcAft>
            <a:buNone/>
          </a:pPr>
          <a:r>
            <a:rPr lang="en-GB" sz="1900" b="1" kern="1200" dirty="0"/>
            <a:t>Students Number: 2434408 </a:t>
          </a:r>
          <a:endParaRPr lang="en-US" sz="1900" kern="1200" dirty="0"/>
        </a:p>
      </dsp:txBody>
      <dsp:txXfrm>
        <a:off x="971988" y="1055886"/>
        <a:ext cx="10281289" cy="841548"/>
      </dsp:txXfrm>
    </dsp:sp>
    <dsp:sp modelId="{7353F87B-43EA-48BD-85C4-2AFE868FE28A}">
      <dsp:nvSpPr>
        <dsp:cNvPr id="0" name=""/>
        <dsp:cNvSpPr/>
      </dsp:nvSpPr>
      <dsp:spPr>
        <a:xfrm>
          <a:off x="0" y="2107821"/>
          <a:ext cx="11253278" cy="8415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EFC4DD-B3A5-4264-A3FD-1C45D47D1087}">
      <dsp:nvSpPr>
        <dsp:cNvPr id="0" name=""/>
        <dsp:cNvSpPr/>
      </dsp:nvSpPr>
      <dsp:spPr>
        <a:xfrm>
          <a:off x="254568" y="2297170"/>
          <a:ext cx="462851" cy="462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CAB0BF-8BBE-4B9B-B39E-06F189250979}">
      <dsp:nvSpPr>
        <dsp:cNvPr id="0" name=""/>
        <dsp:cNvSpPr/>
      </dsp:nvSpPr>
      <dsp:spPr>
        <a:xfrm>
          <a:off x="971988" y="2107821"/>
          <a:ext cx="10281289" cy="841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064" tIns="89064" rIns="89064" bIns="89064" numCol="1" spcCol="1270" anchor="ctr" anchorCtr="0">
          <a:noAutofit/>
        </a:bodyPr>
        <a:lstStyle/>
        <a:p>
          <a:pPr marL="0" lvl="0" indent="0" algn="l" defTabSz="844550">
            <a:lnSpc>
              <a:spcPct val="100000"/>
            </a:lnSpc>
            <a:spcBef>
              <a:spcPct val="0"/>
            </a:spcBef>
            <a:spcAft>
              <a:spcPct val="35000"/>
            </a:spcAft>
            <a:buNone/>
          </a:pPr>
          <a:r>
            <a:rPr lang="en-GB" sz="1900" b="1" kern="1200"/>
            <a:t>Assignment Title: Power point presentation with voice over</a:t>
          </a:r>
          <a:endParaRPr lang="en-US" sz="1900" kern="1200"/>
        </a:p>
      </dsp:txBody>
      <dsp:txXfrm>
        <a:off x="971988" y="2107821"/>
        <a:ext cx="10281289" cy="841548"/>
      </dsp:txXfrm>
    </dsp:sp>
    <dsp:sp modelId="{FC2A56CA-EA12-4F7E-BA81-5F3E84E51339}">
      <dsp:nvSpPr>
        <dsp:cNvPr id="0" name=""/>
        <dsp:cNvSpPr/>
      </dsp:nvSpPr>
      <dsp:spPr>
        <a:xfrm>
          <a:off x="0" y="3159757"/>
          <a:ext cx="11253278" cy="8415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5180C-8FBF-4E23-9433-248B3264A916}">
      <dsp:nvSpPr>
        <dsp:cNvPr id="0" name=""/>
        <dsp:cNvSpPr/>
      </dsp:nvSpPr>
      <dsp:spPr>
        <a:xfrm>
          <a:off x="254568" y="3349105"/>
          <a:ext cx="462851" cy="462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F31534-DBD0-4B05-B788-C593CF2D7E02}">
      <dsp:nvSpPr>
        <dsp:cNvPr id="0" name=""/>
        <dsp:cNvSpPr/>
      </dsp:nvSpPr>
      <dsp:spPr>
        <a:xfrm>
          <a:off x="971988" y="3159757"/>
          <a:ext cx="10281289" cy="841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064" tIns="89064" rIns="89064" bIns="89064" numCol="1" spcCol="1270" anchor="ctr" anchorCtr="0">
          <a:noAutofit/>
        </a:bodyPr>
        <a:lstStyle/>
        <a:p>
          <a:pPr marL="0" lvl="0" indent="0" algn="l" defTabSz="844550">
            <a:lnSpc>
              <a:spcPct val="100000"/>
            </a:lnSpc>
            <a:spcBef>
              <a:spcPct val="0"/>
            </a:spcBef>
            <a:spcAft>
              <a:spcPct val="35000"/>
            </a:spcAft>
            <a:buNone/>
          </a:pPr>
          <a:r>
            <a:rPr lang="en-GB" sz="1900" b="1" kern="1200"/>
            <a:t>Module Code: Bmhp5023 </a:t>
          </a:r>
          <a:endParaRPr lang="en-US" sz="1900" kern="1200"/>
        </a:p>
      </dsp:txBody>
      <dsp:txXfrm>
        <a:off x="971988" y="3159757"/>
        <a:ext cx="10281289" cy="841548"/>
      </dsp:txXfrm>
    </dsp:sp>
    <dsp:sp modelId="{12B34A40-95A6-4664-BFDA-199D23B434EE}">
      <dsp:nvSpPr>
        <dsp:cNvPr id="0" name=""/>
        <dsp:cNvSpPr/>
      </dsp:nvSpPr>
      <dsp:spPr>
        <a:xfrm>
          <a:off x="0" y="4211692"/>
          <a:ext cx="11253278" cy="84154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00FF2-992E-49FA-A203-D1E5BC475400}">
      <dsp:nvSpPr>
        <dsp:cNvPr id="0" name=""/>
        <dsp:cNvSpPr/>
      </dsp:nvSpPr>
      <dsp:spPr>
        <a:xfrm>
          <a:off x="254568" y="4401041"/>
          <a:ext cx="462851" cy="462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3419B3-7DD3-4131-9691-289E66CE508E}">
      <dsp:nvSpPr>
        <dsp:cNvPr id="0" name=""/>
        <dsp:cNvSpPr/>
      </dsp:nvSpPr>
      <dsp:spPr>
        <a:xfrm>
          <a:off x="971988" y="4211692"/>
          <a:ext cx="10281289" cy="841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064" tIns="89064" rIns="89064" bIns="89064" numCol="1" spcCol="1270" anchor="ctr" anchorCtr="0">
          <a:noAutofit/>
        </a:bodyPr>
        <a:lstStyle/>
        <a:p>
          <a:pPr marL="0" lvl="0" indent="0" algn="l" defTabSz="844550">
            <a:lnSpc>
              <a:spcPct val="100000"/>
            </a:lnSpc>
            <a:spcBef>
              <a:spcPct val="0"/>
            </a:spcBef>
            <a:spcAft>
              <a:spcPct val="35000"/>
            </a:spcAft>
            <a:buNone/>
          </a:pPr>
          <a:r>
            <a:rPr lang="en-GB" sz="1900" b="1" kern="1200"/>
            <a:t>Lecturer’s Name: Rizwan Nadim</a:t>
          </a:r>
          <a:endParaRPr lang="en-US" sz="1900" kern="1200"/>
        </a:p>
      </dsp:txBody>
      <dsp:txXfrm>
        <a:off x="971988" y="4211692"/>
        <a:ext cx="10281289" cy="841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F961C-E962-49EB-8967-D22D91096922}">
      <dsp:nvSpPr>
        <dsp:cNvPr id="0" name=""/>
        <dsp:cNvSpPr/>
      </dsp:nvSpPr>
      <dsp:spPr>
        <a:xfrm>
          <a:off x="0" y="99475"/>
          <a:ext cx="10889796" cy="5112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endParaRPr lang="en-GB" sz="2300" kern="1200"/>
        </a:p>
      </dsp:txBody>
      <dsp:txXfrm>
        <a:off x="24959" y="124434"/>
        <a:ext cx="10839878" cy="461372"/>
      </dsp:txXfrm>
    </dsp:sp>
    <dsp:sp modelId="{CC912456-393C-4AF5-9941-D1E69747A9A2}">
      <dsp:nvSpPr>
        <dsp:cNvPr id="0" name=""/>
        <dsp:cNvSpPr/>
      </dsp:nvSpPr>
      <dsp:spPr>
        <a:xfrm>
          <a:off x="0" y="677005"/>
          <a:ext cx="10889796" cy="5112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Clinical Profile:</a:t>
          </a:r>
          <a:endParaRPr lang="en-US" sz="2300" kern="1200"/>
        </a:p>
      </dsp:txBody>
      <dsp:txXfrm>
        <a:off x="24959" y="701964"/>
        <a:ext cx="10839878" cy="461372"/>
      </dsp:txXfrm>
    </dsp:sp>
    <dsp:sp modelId="{5FD718A1-8D73-4C14-84E5-C352355581D7}">
      <dsp:nvSpPr>
        <dsp:cNvPr id="0" name=""/>
        <dsp:cNvSpPr/>
      </dsp:nvSpPr>
      <dsp:spPr>
        <a:xfrm>
          <a:off x="0" y="1188295"/>
          <a:ext cx="10889796" cy="785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751"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b="1" kern="1200" dirty="0"/>
            <a:t>Primary Diagnosis:</a:t>
          </a:r>
          <a:r>
            <a:rPr lang="en-US" sz="1800" kern="1200" dirty="0"/>
            <a:t> Type 2 Diabetes Mellitus (Poorly controlled; initial fasting plasma glucose: 11.2 mmol/L; HbA1c: 78 mmol/mol). </a:t>
          </a:r>
        </a:p>
        <a:p>
          <a:pPr marL="171450" lvl="1" indent="-171450" algn="l" defTabSz="800100">
            <a:lnSpc>
              <a:spcPct val="90000"/>
            </a:lnSpc>
            <a:spcBef>
              <a:spcPct val="0"/>
            </a:spcBef>
            <a:spcAft>
              <a:spcPct val="20000"/>
            </a:spcAft>
            <a:buChar char="•"/>
          </a:pPr>
          <a:r>
            <a:rPr lang="en-US" sz="1800" b="1" kern="1200"/>
            <a:t>Comorbidities:</a:t>
          </a:r>
          <a:r>
            <a:rPr lang="en-US" sz="1800" kern="1200"/>
            <a:t> Hypertension (Stage 1); Hypercholesterolaemia; Mild Osteoarthritis in bilateral knees. </a:t>
          </a:r>
        </a:p>
      </dsp:txBody>
      <dsp:txXfrm>
        <a:off x="0" y="1188295"/>
        <a:ext cx="10889796" cy="785565"/>
      </dsp:txXfrm>
    </dsp:sp>
    <dsp:sp modelId="{D82698EC-D644-4DF8-9AE2-045A4C9D05E6}">
      <dsp:nvSpPr>
        <dsp:cNvPr id="0" name=""/>
        <dsp:cNvSpPr/>
      </dsp:nvSpPr>
      <dsp:spPr>
        <a:xfrm>
          <a:off x="0" y="1973861"/>
          <a:ext cx="10889796" cy="5112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a:t>Demographic Profile:</a:t>
          </a:r>
          <a:endParaRPr lang="en-US" sz="2300" kern="1200"/>
        </a:p>
      </dsp:txBody>
      <dsp:txXfrm>
        <a:off x="24959" y="1998820"/>
        <a:ext cx="10839878" cy="461372"/>
      </dsp:txXfrm>
    </dsp:sp>
    <dsp:sp modelId="{C8900AEE-5C10-41E2-83F1-D2D49A3FCAD8}">
      <dsp:nvSpPr>
        <dsp:cNvPr id="0" name=""/>
        <dsp:cNvSpPr/>
      </dsp:nvSpPr>
      <dsp:spPr>
        <a:xfrm>
          <a:off x="0" y="2485151"/>
          <a:ext cx="10889796" cy="1571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751"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b="1" kern="1200"/>
            <a:t>Pseudonym:</a:t>
          </a:r>
          <a:r>
            <a:rPr lang="en-US" sz="1800" kern="1200"/>
            <a:t> Mr. Arthur Pendelton (Maintains absolute GDPR-compliant anonymity). </a:t>
          </a:r>
        </a:p>
        <a:p>
          <a:pPr marL="171450" lvl="1" indent="-171450" algn="l" defTabSz="800100">
            <a:lnSpc>
              <a:spcPct val="90000"/>
            </a:lnSpc>
            <a:spcBef>
              <a:spcPct val="0"/>
            </a:spcBef>
            <a:spcAft>
              <a:spcPct val="20000"/>
            </a:spcAft>
            <a:buChar char="•"/>
          </a:pPr>
          <a:r>
            <a:rPr lang="en-US" sz="1800" b="1" kern="1200"/>
            <a:t>Age / Gender / Ethnicity:</a:t>
          </a:r>
          <a:r>
            <a:rPr lang="en-US" sz="1800" kern="1200"/>
            <a:t> 58-year-old Male; White British. </a:t>
          </a:r>
        </a:p>
        <a:p>
          <a:pPr marL="171450" lvl="1" indent="-171450" algn="l" defTabSz="800100">
            <a:lnSpc>
              <a:spcPct val="90000"/>
            </a:lnSpc>
            <a:spcBef>
              <a:spcPct val="0"/>
            </a:spcBef>
            <a:spcAft>
              <a:spcPct val="20000"/>
            </a:spcAft>
            <a:buChar char="•"/>
          </a:pPr>
          <a:r>
            <a:rPr lang="en-US" sz="1800" b="1" kern="1200" dirty="0"/>
            <a:t>Occupation:</a:t>
          </a:r>
          <a:r>
            <a:rPr lang="en-US" sz="1800" kern="1200" dirty="0"/>
            <a:t> Long-distance HGV (Heavy Goods Vehicle) Delivery Driver. </a:t>
          </a:r>
        </a:p>
        <a:p>
          <a:pPr marL="171450" lvl="1" indent="-171450" algn="l" defTabSz="800100">
            <a:lnSpc>
              <a:spcPct val="90000"/>
            </a:lnSpc>
            <a:spcBef>
              <a:spcPct val="0"/>
            </a:spcBef>
            <a:spcAft>
              <a:spcPct val="20000"/>
            </a:spcAft>
            <a:buChar char="•"/>
          </a:pPr>
          <a:r>
            <a:rPr lang="en-US" sz="1800" b="1" kern="1200" dirty="0"/>
            <a:t>Living Arrangements / Social Circumstances:</a:t>
          </a:r>
          <a:r>
            <a:rPr lang="en-US" sz="1800" kern="1200" dirty="0"/>
            <a:t> Dwells alone after a divorce that occurred three years ago; sits for as long as 11 hours daily in a truck cab; has few social contacts; depends mainly on meals from convenience stores at the roadside service stations.</a:t>
          </a:r>
        </a:p>
      </dsp:txBody>
      <dsp:txXfrm>
        <a:off x="0" y="2485151"/>
        <a:ext cx="10889796" cy="15711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7/24/2026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A894A48D-3417-BE20-3062-A366096904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Slide Image Placeholder 8">
            <a:extLst>
              <a:ext uri="{FF2B5EF4-FFF2-40B4-BE49-F238E27FC236}">
                <a16:creationId xmlns:a16="http://schemas.microsoft.com/office/drawing/2014/main" id="{AC9ED954-709D-51DC-3EA0-0E06FE1D72A5}"/>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a:extLst>
              <a:ext uri="{FF2B5EF4-FFF2-40B4-BE49-F238E27FC236}">
                <a16:creationId xmlns:a16="http://schemas.microsoft.com/office/drawing/2014/main" id="{1F57F2FB-2942-7663-E6DB-E3A976549D5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11" name="Date Placeholder 10">
            <a:extLst>
              <a:ext uri="{FF2B5EF4-FFF2-40B4-BE49-F238E27FC236}">
                <a16:creationId xmlns:a16="http://schemas.microsoft.com/office/drawing/2014/main" id="{ED31FE42-8AA6-DC9C-5EE7-8737143C1DD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8D246-FB21-4ACB-9068-6447CC7872F8}" type="datetimeFigureOut">
              <a:rPr lang="en-US" smtClean="0"/>
              <a:t>7/24/2026</a:t>
            </a:fld>
            <a:endParaRPr lang="en-US"/>
          </a:p>
        </p:txBody>
      </p:sp>
      <p:sp>
        <p:nvSpPr>
          <p:cNvPr id="12" name="Notes Placeholder 11">
            <a:extLst>
              <a:ext uri="{FF2B5EF4-FFF2-40B4-BE49-F238E27FC236}">
                <a16:creationId xmlns:a16="http://schemas.microsoft.com/office/drawing/2014/main" id="{5F659C92-43C4-05C5-9170-5CF256AF9975}"/>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74923A81-0599-8ECF-BDF0-A4898D46829C}"/>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F3159-94EB-4F6B-8273-09F1A6B019E6}" type="slidenum">
              <a:rPr lang="en-US" smtClean="0"/>
              <a:t>‹#›</a:t>
            </a:fld>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371288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3235818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96138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5</a:t>
            </a:fld>
            <a:endParaRPr lang="en-US" altLang="zh-CN" noProof="0" dirty="0"/>
          </a:p>
        </p:txBody>
      </p:sp>
    </p:spTree>
    <p:extLst>
      <p:ext uri="{BB962C8B-B14F-4D97-AF65-F5344CB8AC3E}">
        <p14:creationId xmlns:p14="http://schemas.microsoft.com/office/powerpoint/2010/main" val="464007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6</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3484497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8</a:t>
            </a:fld>
            <a:endParaRPr lang="en-US" altLang="zh-CN" dirty="0"/>
          </a:p>
        </p:txBody>
      </p:sp>
    </p:spTree>
    <p:extLst>
      <p:ext uri="{BB962C8B-B14F-4D97-AF65-F5344CB8AC3E}">
        <p14:creationId xmlns:p14="http://schemas.microsoft.com/office/powerpoint/2010/main" val="1077465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1105249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10</a:t>
            </a:fld>
            <a:endParaRPr lang="en-US" altLang="zh-CN" noProof="0" dirty="0"/>
          </a:p>
        </p:txBody>
      </p:sp>
    </p:spTree>
    <p:extLst>
      <p:ext uri="{BB962C8B-B14F-4D97-AF65-F5344CB8AC3E}">
        <p14:creationId xmlns:p14="http://schemas.microsoft.com/office/powerpoint/2010/main" val="820645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799336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12</a:t>
            </a:fld>
            <a:endParaRPr lang="en-US" altLang="zh-CN" noProof="0" dirty="0"/>
          </a:p>
        </p:txBody>
      </p:sp>
    </p:spTree>
    <p:extLst>
      <p:ext uri="{BB962C8B-B14F-4D97-AF65-F5344CB8AC3E}">
        <p14:creationId xmlns:p14="http://schemas.microsoft.com/office/powerpoint/2010/main" val="4245785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13</a:t>
            </a:fld>
            <a:endParaRPr lang="en-US" altLang="zh-CN" noProof="0" dirty="0"/>
          </a:p>
        </p:txBody>
      </p:sp>
    </p:spTree>
    <p:extLst>
      <p:ext uri="{BB962C8B-B14F-4D97-AF65-F5344CB8AC3E}">
        <p14:creationId xmlns:p14="http://schemas.microsoft.com/office/powerpoint/2010/main" val="18890564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14</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15</a:t>
            </a:fld>
            <a:endParaRPr lang="en-US" altLang="zh-CN" noProof="0" dirty="0"/>
          </a:p>
        </p:txBody>
      </p:sp>
    </p:spTree>
    <p:extLst>
      <p:ext uri="{BB962C8B-B14F-4D97-AF65-F5344CB8AC3E}">
        <p14:creationId xmlns:p14="http://schemas.microsoft.com/office/powerpoint/2010/main" val="2979302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3077670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7.sv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5.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6.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6.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ng28"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 Id="rId4" Type="http://schemas.openxmlformats.org/officeDocument/2006/relationships/hyperlink" Target="https://www.gov.uk/government/statistics/diabetes-profile-update-march-2025/diabetes-profile-statistical-commentary-march-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0B985BE-0E25-9AA8-F5FB-9810C1B0CC1E}"/>
              </a:ext>
            </a:extLst>
          </p:cNvPr>
          <p:cNvSpPr>
            <a:spLocks noGrp="1"/>
          </p:cNvSpPr>
          <p:nvPr>
            <p:ph type="ftr" sz="quarter" idx="28"/>
          </p:nvPr>
        </p:nvSpPr>
        <p:spPr>
          <a:xfrm>
            <a:off x="484632" y="6217920"/>
            <a:ext cx="4114800" cy="365125"/>
          </a:xfrm>
        </p:spPr>
        <p:txBody>
          <a:bodyPr vert="horz" lIns="91440" tIns="45720" rIns="91440" bIns="45720" rtlCol="0" anchor="ctr">
            <a:normAutofit/>
          </a:bodyPr>
          <a:lstStyle/>
          <a:p>
            <a:pPr>
              <a:spcAft>
                <a:spcPts val="600"/>
              </a:spcAft>
            </a:pPr>
            <a:r>
              <a:rPr lang="en-US" kern="1200"/>
              <a:t>Presentation title</a:t>
            </a:r>
          </a:p>
        </p:txBody>
      </p:sp>
      <p:sp>
        <p:nvSpPr>
          <p:cNvPr id="5" name="Slide Number Placeholder 4">
            <a:extLst>
              <a:ext uri="{FF2B5EF4-FFF2-40B4-BE49-F238E27FC236}">
                <a16:creationId xmlns:a16="http://schemas.microsoft.com/office/drawing/2014/main" id="{6FBD1855-2E60-17E6-7F08-F359A0BCDADB}"/>
              </a:ext>
            </a:extLst>
          </p:cNvPr>
          <p:cNvSpPr>
            <a:spLocks noGrp="1"/>
          </p:cNvSpPr>
          <p:nvPr>
            <p:ph type="sldNum" sz="quarter" idx="29"/>
          </p:nvPr>
        </p:nvSpPr>
        <p:spPr>
          <a:xfrm>
            <a:off x="11194169" y="6217920"/>
            <a:ext cx="458592" cy="365125"/>
          </a:xfrm>
        </p:spPr>
        <p:txBody>
          <a:bodyPr vert="horz" lIns="91440" tIns="45720" rIns="91440" bIns="45720" rtlCol="0" anchor="ctr">
            <a:normAutofit/>
          </a:bodyPr>
          <a:lstStyle/>
          <a:p>
            <a:pPr>
              <a:spcAft>
                <a:spcPts val="600"/>
              </a:spcAft>
            </a:pPr>
            <a:fld id="{47FEACEE-25B4-4A2D-B147-27296E36371D}" type="slidenum">
              <a:rPr lang="en-US" altLang="zh-CN" smtClean="0"/>
              <a:pPr>
                <a:spcAft>
                  <a:spcPts val="600"/>
                </a:spcAft>
              </a:pPr>
              <a:t>1</a:t>
            </a:fld>
            <a:endParaRPr lang="en-US" altLang="zh-CN"/>
          </a:p>
        </p:txBody>
      </p:sp>
      <p:graphicFrame>
        <p:nvGraphicFramePr>
          <p:cNvPr id="54" name="TextBox 8">
            <a:extLst>
              <a:ext uri="{FF2B5EF4-FFF2-40B4-BE49-F238E27FC236}">
                <a16:creationId xmlns:a16="http://schemas.microsoft.com/office/drawing/2014/main" id="{A6500953-8C82-6DFB-6195-FC39A9AE8778}"/>
              </a:ext>
            </a:extLst>
          </p:cNvPr>
          <p:cNvGraphicFramePr/>
          <p:nvPr>
            <p:extLst>
              <p:ext uri="{D42A27DB-BD31-4B8C-83A1-F6EECF244321}">
                <p14:modId xmlns:p14="http://schemas.microsoft.com/office/powerpoint/2010/main" val="2501371603"/>
              </p:ext>
            </p:extLst>
          </p:nvPr>
        </p:nvGraphicFramePr>
        <p:xfrm>
          <a:off x="399483" y="438539"/>
          <a:ext cx="11253278" cy="50571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Recorded Sound">
            <a:hlinkClick r:id="" action="ppaction://media"/>
            <a:extLst>
              <a:ext uri="{FF2B5EF4-FFF2-40B4-BE49-F238E27FC236}">
                <a16:creationId xmlns:a16="http://schemas.microsoft.com/office/drawing/2014/main" id="{61B96F40-6611-A1C5-E632-3499CB660E3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49502" y="5796925"/>
            <a:ext cx="487363" cy="487363"/>
          </a:xfrm>
          <a:prstGeom prst="rect">
            <a:avLst/>
          </a:prstGeom>
        </p:spPr>
      </p:pic>
    </p:spTree>
    <p:extLst>
      <p:ext uri="{BB962C8B-B14F-4D97-AF65-F5344CB8AC3E}">
        <p14:creationId xmlns:p14="http://schemas.microsoft.com/office/powerpoint/2010/main" val="1979399347"/>
      </p:ext>
    </p:extLst>
  </p:cSld>
  <p:clrMapOvr>
    <a:masterClrMapping/>
  </p:clrMapOvr>
  <mc:AlternateContent xmlns:mc="http://schemas.openxmlformats.org/markup-compatibility/2006" xmlns:p14="http://schemas.microsoft.com/office/powerpoint/2010/main">
    <mc:Choice Requires="p14">
      <p:transition spd="slow" p14:dur="2000" advTm="9173"/>
    </mc:Choice>
    <mc:Fallback xmlns="">
      <p:transition spd="slow" advTm="9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8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1065125" y="1637478"/>
            <a:ext cx="9053565" cy="2592878"/>
          </a:xfrm>
        </p:spPr>
        <p:txBody>
          <a:bodyPr/>
          <a:lstStyle/>
          <a:p>
            <a:r>
              <a:rPr lang="en-US" dirty="0"/>
              <a:t>An Evidence-Based Holistic Care Plan and Pathophysiological Analysis for a Patient Navigating Type 2 Diabetes Mellitus   </a:t>
            </a:r>
          </a:p>
        </p:txBody>
      </p:sp>
      <p:sp>
        <p:nvSpPr>
          <p:cNvPr id="10" name="Freeform: Shape 11">
            <a:extLst>
              <a:ext uri="{FF2B5EF4-FFF2-40B4-BE49-F238E27FC236}">
                <a16:creationId xmlns:a16="http://schemas.microsoft.com/office/drawing/2014/main" id="{01A79B69-242C-3AEB-4A42-7A606A54C63A}"/>
              </a:ext>
              <a:ext uri="{C183D7F6-B498-43B3-948B-1728B52AA6E4}">
                <adec:decorative xmlns:adec="http://schemas.microsoft.com/office/drawing/2017/decorative" val="1"/>
              </a:ext>
            </a:extLst>
          </p:cNvPr>
          <p:cNvSpPr/>
          <p:nvPr/>
        </p:nvSpPr>
        <p:spPr>
          <a:xfrm>
            <a:off x="9857505" y="838985"/>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tx2">
                <a:lumMod val="50000"/>
                <a:lumOff val="50000"/>
              </a:schemeClr>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14" name="Freeform: Shape 11">
            <a:extLst>
              <a:ext uri="{FF2B5EF4-FFF2-40B4-BE49-F238E27FC236}">
                <a16:creationId xmlns:a16="http://schemas.microsoft.com/office/drawing/2014/main" id="{E5D4DE6D-89C8-6FFF-287D-3F3BAD416CA1}"/>
              </a:ext>
              <a:ext uri="{C183D7F6-B498-43B3-948B-1728B52AA6E4}">
                <adec:decorative xmlns:adec="http://schemas.microsoft.com/office/drawing/2017/decorative" val="1"/>
              </a:ext>
            </a:extLst>
          </p:cNvPr>
          <p:cNvSpPr/>
          <p:nvPr/>
        </p:nvSpPr>
        <p:spPr>
          <a:xfrm>
            <a:off x="5974436" y="3694919"/>
            <a:ext cx="1637958" cy="187385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alpha val="50196"/>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pic>
        <p:nvPicPr>
          <p:cNvPr id="2" name="Recorded Sound">
            <a:hlinkClick r:id="" action="ppaction://media"/>
            <a:extLst>
              <a:ext uri="{FF2B5EF4-FFF2-40B4-BE49-F238E27FC236}">
                <a16:creationId xmlns:a16="http://schemas.microsoft.com/office/drawing/2014/main" id="{DA0C72B0-53D8-79AC-0296-7BEE9F5D2F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51781" y="6019015"/>
            <a:ext cx="487363" cy="487363"/>
          </a:xfrm>
          <a:prstGeom prst="rect">
            <a:avLst/>
          </a:prstGeom>
        </p:spPr>
      </p:pic>
    </p:spTree>
    <p:extLst>
      <p:ext uri="{BB962C8B-B14F-4D97-AF65-F5344CB8AC3E}">
        <p14:creationId xmlns:p14="http://schemas.microsoft.com/office/powerpoint/2010/main" val="3898447929"/>
      </p:ext>
    </p:extLst>
  </p:cSld>
  <p:clrMapOvr>
    <a:masterClrMapping/>
  </p:clrMapOvr>
  <mc:AlternateContent xmlns:mc="http://schemas.openxmlformats.org/markup-compatibility/2006" xmlns:p14="http://schemas.microsoft.com/office/powerpoint/2010/main">
    <mc:Choice Requires="p14">
      <p:transition spd="slow" p14:dur="2000" advTm="14261"/>
    </mc:Choice>
    <mc:Fallback xmlns="">
      <p:transition spd="slow" advTm="14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416129" y="201935"/>
            <a:ext cx="5117162" cy="706702"/>
          </a:xfrm>
        </p:spPr>
        <p:txBody>
          <a:bodyPr/>
          <a:lstStyle/>
          <a:p>
            <a:r>
              <a:rPr lang="en-US" altLang="zh-CN" dirty="0"/>
              <a:t>Introduction</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385762" y="886832"/>
            <a:ext cx="5478010" cy="4673796"/>
          </a:xfrm>
        </p:spPr>
        <p:txBody>
          <a:bodyPr/>
          <a:lstStyle/>
          <a:p>
            <a:r>
              <a:rPr lang="en-US" sz="1400" b="1" dirty="0"/>
              <a:t>• The Public Health Burden: </a:t>
            </a:r>
            <a:r>
              <a:rPr lang="en-US" sz="1400" dirty="0"/>
              <a:t>T2DM is a significant and growing cause of chronic ill health and death among adults in the United Kingdom (Diabetes UK 2025). </a:t>
            </a:r>
          </a:p>
          <a:p>
            <a:r>
              <a:rPr lang="en-US" sz="1400" b="1" dirty="0"/>
              <a:t>• Epidemiology (UK): </a:t>
            </a:r>
            <a:br>
              <a:rPr lang="en-US" sz="1400" dirty="0"/>
            </a:br>
            <a:r>
              <a:rPr lang="en-US" sz="1400" dirty="0"/>
              <a:t>o More than 4.4 million people are diagnosed and there are estimated to be more than 1 million people with undiagnosed diabetes (Diabetes UK 2025). </a:t>
            </a:r>
            <a:br>
              <a:rPr lang="en-US" sz="1400" dirty="0"/>
            </a:br>
            <a:r>
              <a:rPr lang="en-GB" sz="1400" dirty="0"/>
              <a:t>It uses approximately 10% of the NHS's primary care budget, primarily due to complications (Public Health England, 2023).</a:t>
            </a:r>
            <a:endParaRPr lang="en-US" sz="1400" dirty="0"/>
          </a:p>
          <a:p>
            <a:r>
              <a:rPr lang="en-US" sz="1400" b="1" dirty="0"/>
              <a:t>• Clinical Necessity: </a:t>
            </a:r>
            <a:r>
              <a:rPr lang="en-US" sz="1400" dirty="0"/>
              <a:t>When uncontrolled, T2DM increases the risk of myocardial infarction, stroke, chronic kidney disease, blindness, and lower-limb amputation by orders of magnitude (</a:t>
            </a:r>
            <a:r>
              <a:rPr lang="en-US" sz="1400" dirty="0" err="1"/>
              <a:t>Inzucchi</a:t>
            </a:r>
            <a:r>
              <a:rPr lang="en-US" sz="1400" dirty="0"/>
              <a:t> et al. 2023). </a:t>
            </a:r>
          </a:p>
        </p:txBody>
      </p:sp>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7" name="Slide Number Placeholder 6">
            <a:extLst>
              <a:ext uri="{FF2B5EF4-FFF2-40B4-BE49-F238E27FC236}">
                <a16:creationId xmlns:a16="http://schemas.microsoft.com/office/drawing/2014/main" id="{7D6767F8-4670-E83D-85F4-1446B8B9D466}"/>
              </a:ext>
            </a:extLst>
          </p:cNvPr>
          <p:cNvSpPr>
            <a:spLocks noGrp="1"/>
          </p:cNvSpPr>
          <p:nvPr>
            <p:ph type="sldNum" sz="quarter" idx="53"/>
          </p:nvPr>
        </p:nvSpPr>
        <p:spPr/>
        <p:txBody>
          <a:bodyPr/>
          <a:lstStyle/>
          <a:p>
            <a:fld id="{47FEACEE-25B4-4A2D-B147-27296E36371D}" type="slidenum">
              <a:rPr lang="en-US" altLang="zh-CN" smtClean="0"/>
              <a:pPr/>
              <a:t>3</a:t>
            </a:fld>
            <a:endParaRPr lang="en-US" altLang="zh-CN" dirty="0"/>
          </a:p>
        </p:txBody>
      </p:sp>
      <p:pic>
        <p:nvPicPr>
          <p:cNvPr id="8" name="Graphic 7">
            <a:extLst>
              <a:ext uri="{FF2B5EF4-FFF2-40B4-BE49-F238E27FC236}">
                <a16:creationId xmlns:a16="http://schemas.microsoft.com/office/drawing/2014/main" id="{E1D531B8-D0FB-D4F8-0CE7-233976FD25A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714109" y="908637"/>
            <a:ext cx="6092129" cy="4057015"/>
          </a:xfrm>
          <a:prstGeom prst="rect">
            <a:avLst/>
          </a:prstGeom>
        </p:spPr>
      </p:pic>
      <p:sp>
        <p:nvSpPr>
          <p:cNvPr id="10" name="TextBox 9">
            <a:extLst>
              <a:ext uri="{FF2B5EF4-FFF2-40B4-BE49-F238E27FC236}">
                <a16:creationId xmlns:a16="http://schemas.microsoft.com/office/drawing/2014/main" id="{66CFD11C-6268-ADCD-4015-A38582277E57}"/>
              </a:ext>
            </a:extLst>
          </p:cNvPr>
          <p:cNvSpPr txBox="1"/>
          <p:nvPr/>
        </p:nvSpPr>
        <p:spPr>
          <a:xfrm>
            <a:off x="385762" y="3897754"/>
            <a:ext cx="5061309" cy="954107"/>
          </a:xfrm>
          <a:prstGeom prst="rect">
            <a:avLst/>
          </a:prstGeom>
          <a:noFill/>
        </p:spPr>
        <p:txBody>
          <a:bodyPr wrap="square">
            <a:spAutoFit/>
          </a:bodyPr>
          <a:lstStyle/>
          <a:p>
            <a:r>
              <a:rPr lang="en-GB" sz="1400" b="1" dirty="0"/>
              <a:t>• Presentation Purpose Following a homeostatic endocrine disruption, to employ detailed clinical reasoning, assess, formulate an evidence-based management plan, and advocate for person-centred clinical practise.</a:t>
            </a:r>
            <a:endParaRPr lang="en-US" sz="1400" dirty="0"/>
          </a:p>
        </p:txBody>
      </p:sp>
      <p:sp>
        <p:nvSpPr>
          <p:cNvPr id="13" name="TextBox 12">
            <a:extLst>
              <a:ext uri="{FF2B5EF4-FFF2-40B4-BE49-F238E27FC236}">
                <a16:creationId xmlns:a16="http://schemas.microsoft.com/office/drawing/2014/main" id="{99197722-EFE9-B7E0-56ED-9FAABED166EF}"/>
              </a:ext>
            </a:extLst>
          </p:cNvPr>
          <p:cNvSpPr txBox="1"/>
          <p:nvPr/>
        </p:nvSpPr>
        <p:spPr>
          <a:xfrm>
            <a:off x="5714108" y="5067666"/>
            <a:ext cx="6092129" cy="400110"/>
          </a:xfrm>
          <a:prstGeom prst="rect">
            <a:avLst/>
          </a:prstGeom>
          <a:noFill/>
        </p:spPr>
        <p:txBody>
          <a:bodyPr wrap="square">
            <a:spAutoFit/>
          </a:bodyPr>
          <a:lstStyle/>
          <a:p>
            <a:r>
              <a:rPr lang="en-US" sz="1000" b="1" dirty="0"/>
              <a:t>Figure 1:</a:t>
            </a:r>
            <a:r>
              <a:rPr lang="en-US" sz="1000" dirty="0"/>
              <a:t> Percentage of people with diabetes that received all 9 care processes, England, 15 months ending March 2020 to the 15 months ending March 2024 (Office for Health Improvement and Disparities 2025).</a:t>
            </a:r>
          </a:p>
        </p:txBody>
      </p:sp>
      <p:sp>
        <p:nvSpPr>
          <p:cNvPr id="3" name="TextBox 2">
            <a:extLst>
              <a:ext uri="{FF2B5EF4-FFF2-40B4-BE49-F238E27FC236}">
                <a16:creationId xmlns:a16="http://schemas.microsoft.com/office/drawing/2014/main" id="{C19CFF64-88B0-5A51-9DEC-5B68904265B4}"/>
              </a:ext>
            </a:extLst>
          </p:cNvPr>
          <p:cNvSpPr txBox="1"/>
          <p:nvPr/>
        </p:nvSpPr>
        <p:spPr>
          <a:xfrm>
            <a:off x="325088" y="4965652"/>
            <a:ext cx="5208203" cy="2031325"/>
          </a:xfrm>
          <a:prstGeom prst="rect">
            <a:avLst/>
          </a:prstGeom>
        </p:spPr>
        <p:txBody>
          <a:bodyPr wrap="square" rtlCol="0">
            <a:spAutoFit/>
          </a:bodyPr>
          <a:lstStyle/>
          <a:p>
            <a:r>
              <a:rPr lang="en-US" sz="1050" dirty="0"/>
              <a:t>Hello everyone. Today, I want to talk about a major public health emergency happening right under our noses: Type 2 Diabetes. In the UK alone, over 4.4 million people are diagnosed, and another 1 million are estimated to be living with it completely unaware. This isn't just a clinical issue; it’s an economic one, devouring roughly 10% of the entire NHS primary care budget mostly because we are reacting to preventable complications like heart attacks, strokes, and amputations instead of managing the root cause early. If you look at the chart on the slide, tracking the 9 key care processes shows us exactly where our healthcare delivery succeeds and where patients are falling through the cracks. The purpose of this presentation is to use sharp clinical reasoning to step in, reverse a severe endocrine disruption, and build a truly person-centered management plan."</a:t>
            </a:r>
            <a:endParaRPr lang="en-GB" sz="1050" dirty="0"/>
          </a:p>
          <a:p>
            <a:pPr marL="0" indent="0">
              <a:lnSpc>
                <a:spcPct val="100000"/>
              </a:lnSpc>
              <a:spcBef>
                <a:spcPts val="0"/>
              </a:spcBef>
              <a:buFontTx/>
              <a:buNone/>
            </a:pPr>
            <a:endParaRPr lang="en-GB" sz="1050" dirty="0">
              <a:latin typeface="Posterama" panose="020B0504020200020000" pitchFamily="34" charset="0"/>
              <a:ea typeface="微软雅黑"/>
              <a:cs typeface="Posterama" panose="020B0504020200020000" pitchFamily="34" charset="0"/>
            </a:endParaRPr>
          </a:p>
        </p:txBody>
      </p:sp>
      <p:pic>
        <p:nvPicPr>
          <p:cNvPr id="4" name="Recorded Sound">
            <a:hlinkClick r:id="" action="ppaction://media"/>
            <a:extLst>
              <a:ext uri="{FF2B5EF4-FFF2-40B4-BE49-F238E27FC236}">
                <a16:creationId xmlns:a16="http://schemas.microsoft.com/office/drawing/2014/main" id="{E9B09E93-A50B-7784-7194-1920C93163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06806" y="5913119"/>
            <a:ext cx="487363" cy="487363"/>
          </a:xfrm>
          <a:prstGeom prst="rect">
            <a:avLst/>
          </a:prstGeom>
        </p:spPr>
      </p:pic>
    </p:spTree>
    <p:extLst>
      <p:ext uri="{BB962C8B-B14F-4D97-AF65-F5344CB8AC3E}">
        <p14:creationId xmlns:p14="http://schemas.microsoft.com/office/powerpoint/2010/main" val="77554804"/>
      </p:ext>
    </p:extLst>
  </p:cSld>
  <p:clrMapOvr>
    <a:masterClrMapping/>
  </p:clrMapOvr>
  <mc:AlternateContent xmlns:mc="http://schemas.openxmlformats.org/markup-compatibility/2006" xmlns:p14="http://schemas.microsoft.com/office/powerpoint/2010/main">
    <mc:Choice Requires="p14">
      <p:transition spd="slow" p14:dur="2000" advTm="83317"/>
    </mc:Choice>
    <mc:Fallback xmlns="">
      <p:transition spd="slow" advTm="83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3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itle 45">
            <a:extLst>
              <a:ext uri="{FF2B5EF4-FFF2-40B4-BE49-F238E27FC236}">
                <a16:creationId xmlns:a16="http://schemas.microsoft.com/office/drawing/2014/main" id="{4D761329-3BEF-0173-1328-A4DB26572AFF}"/>
              </a:ext>
            </a:extLst>
          </p:cNvPr>
          <p:cNvSpPr>
            <a:spLocks noGrp="1"/>
          </p:cNvSpPr>
          <p:nvPr>
            <p:ph type="title"/>
          </p:nvPr>
        </p:nvSpPr>
        <p:spPr>
          <a:xfrm>
            <a:off x="587829" y="507076"/>
            <a:ext cx="10515600" cy="1115434"/>
          </a:xfrm>
        </p:spPr>
        <p:txBody>
          <a:bodyPr vert="horz" lIns="91440" tIns="45720" rIns="91440" bIns="45720" rtlCol="0" anchor="ctr">
            <a:normAutofit/>
          </a:bodyPr>
          <a:lstStyle/>
          <a:p>
            <a:pPr marL="0" marR="0">
              <a:spcAft>
                <a:spcPts val="800"/>
              </a:spcAft>
            </a:pPr>
            <a:r>
              <a:rPr lang="en-US" b="1" kern="1200">
                <a:effectLst/>
                <a:latin typeface="+mj-lt"/>
                <a:ea typeface="+mj-ea"/>
                <a:cs typeface="+mj-cs"/>
              </a:rPr>
              <a:t>Introduction to the Fictional Patient</a:t>
            </a:r>
          </a:p>
        </p:txBody>
      </p:sp>
      <p:sp>
        <p:nvSpPr>
          <p:cNvPr id="56" name="Footer Placeholder 3">
            <a:extLst>
              <a:ext uri="{FF2B5EF4-FFF2-40B4-BE49-F238E27FC236}">
                <a16:creationId xmlns:a16="http://schemas.microsoft.com/office/drawing/2014/main" id="{E0C9A42D-BCA5-2529-99E2-1C9235F6CBAE}"/>
              </a:ext>
            </a:extLst>
          </p:cNvPr>
          <p:cNvSpPr>
            <a:spLocks noGrp="1"/>
          </p:cNvSpPr>
          <p:nvPr>
            <p:ph type="ftr" sz="quarter" idx="28"/>
          </p:nvPr>
        </p:nvSpPr>
        <p:spPr>
          <a:xfrm>
            <a:off x="484632" y="6217921"/>
            <a:ext cx="10515600" cy="133004"/>
          </a:xfrm>
        </p:spPr>
        <p:txBody>
          <a:bodyPr/>
          <a:lstStyle/>
          <a:p>
            <a:pPr>
              <a:spcAft>
                <a:spcPts val="600"/>
              </a:spcAft>
            </a:pPr>
            <a:r>
              <a:rPr lang="en-US" dirty="0"/>
              <a:t>To understand how this plays out in the real world, let’s look at a case study. Meet a fictional patient named Mr. Arthur Pendelton a profile designed to fully protect patient anonymity while highlighting classic occupational risk factors. Arthur is 58 years old, White British, and works as a long-distance HGV delivery driver. His social circumstances are a perfect storm for chronic illness: he lives alone post-divorce, sits in a truck cab for up to 11 hours a day, has very little social contact, and relies entirely on convenience food from roadside service stations. Clinically, his numbers are deeply concerning. His fasting plasma glucose is sitting at 11.2{ mmol/L} and his HbA1c is a dangerously high 78{ mmol/mol}. On top of that, he is navigating stage 1 hypertension, high cholesterol, and painful osteoarthritis in both knees</a:t>
            </a:r>
          </a:p>
        </p:txBody>
      </p:sp>
      <p:sp>
        <p:nvSpPr>
          <p:cNvPr id="57" name="Slide Number Placeholder 4">
            <a:extLst>
              <a:ext uri="{FF2B5EF4-FFF2-40B4-BE49-F238E27FC236}">
                <a16:creationId xmlns:a16="http://schemas.microsoft.com/office/drawing/2014/main" id="{08096820-5194-BDDE-AE75-39645E747F4E}"/>
              </a:ext>
            </a:extLst>
          </p:cNvPr>
          <p:cNvSpPr>
            <a:spLocks noGrp="1"/>
          </p:cNvSpPr>
          <p:nvPr>
            <p:ph type="sldNum" sz="quarter" idx="29"/>
          </p:nvPr>
        </p:nvSpPr>
        <p:spPr>
          <a:xfrm>
            <a:off x="11194169" y="6217920"/>
            <a:ext cx="458592" cy="365125"/>
          </a:xfrm>
        </p:spPr>
        <p:txBody>
          <a:bodyPr/>
          <a:lstStyle/>
          <a:p>
            <a:pPr>
              <a:spcAft>
                <a:spcPts val="600"/>
              </a:spcAft>
            </a:pPr>
            <a:fld id="{47FEACEE-25B4-4A2D-B147-27296E36371D}" type="slidenum">
              <a:rPr lang="en-US" altLang="zh-CN" smtClean="0"/>
              <a:pPr>
                <a:spcAft>
                  <a:spcPts val="600"/>
                </a:spcAft>
              </a:pPr>
              <a:t>4</a:t>
            </a:fld>
            <a:endParaRPr lang="en-US" altLang="zh-CN"/>
          </a:p>
        </p:txBody>
      </p:sp>
      <p:graphicFrame>
        <p:nvGraphicFramePr>
          <p:cNvPr id="58" name="TextBox 6">
            <a:extLst>
              <a:ext uri="{FF2B5EF4-FFF2-40B4-BE49-F238E27FC236}">
                <a16:creationId xmlns:a16="http://schemas.microsoft.com/office/drawing/2014/main" id="{A47D2524-8503-2997-5537-0B47299699BA}"/>
              </a:ext>
            </a:extLst>
          </p:cNvPr>
          <p:cNvGraphicFramePr/>
          <p:nvPr>
            <p:extLst>
              <p:ext uri="{D42A27DB-BD31-4B8C-83A1-F6EECF244321}">
                <p14:modId xmlns:p14="http://schemas.microsoft.com/office/powerpoint/2010/main" val="3448158552"/>
              </p:ext>
            </p:extLst>
          </p:nvPr>
        </p:nvGraphicFramePr>
        <p:xfrm>
          <a:off x="587829" y="1622510"/>
          <a:ext cx="10889796" cy="41557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Recorded Sound">
            <a:hlinkClick r:id="" action="ppaction://media"/>
            <a:extLst>
              <a:ext uri="{FF2B5EF4-FFF2-40B4-BE49-F238E27FC236}">
                <a16:creationId xmlns:a16="http://schemas.microsoft.com/office/drawing/2014/main" id="{CA650E03-0BE7-3404-F4FE-244FCB26877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0489" y="5613093"/>
            <a:ext cx="487363" cy="487363"/>
          </a:xfrm>
          <a:prstGeom prst="rect">
            <a:avLst/>
          </a:prstGeom>
        </p:spPr>
      </p:pic>
    </p:spTree>
    <p:extLst>
      <p:ext uri="{BB962C8B-B14F-4D97-AF65-F5344CB8AC3E}">
        <p14:creationId xmlns:p14="http://schemas.microsoft.com/office/powerpoint/2010/main" val="2478079616"/>
      </p:ext>
    </p:extLst>
  </p:cSld>
  <p:clrMapOvr>
    <a:masterClrMapping/>
  </p:clrMapOvr>
  <mc:AlternateContent xmlns:mc="http://schemas.openxmlformats.org/markup-compatibility/2006" xmlns:p14="http://schemas.microsoft.com/office/powerpoint/2010/main">
    <mc:Choice Requires="p14">
      <p:transition spd="slow" p14:dur="2000" advTm="6879"/>
    </mc:Choice>
    <mc:Fallback xmlns="">
      <p:transition spd="slow" advTm="6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0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6EC6F6-F346-241D-C2AD-CEA21AF2E091}"/>
              </a:ext>
            </a:extLst>
          </p:cNvPr>
          <p:cNvSpPr>
            <a:spLocks noGrp="1"/>
          </p:cNvSpPr>
          <p:nvPr>
            <p:ph type="title"/>
          </p:nvPr>
        </p:nvSpPr>
        <p:spPr>
          <a:xfrm>
            <a:off x="304261" y="274955"/>
            <a:ext cx="11989182" cy="689811"/>
          </a:xfrm>
        </p:spPr>
        <p:txBody>
          <a:bodyPr/>
          <a:lstStyle/>
          <a:p>
            <a:r>
              <a:rPr lang="en-US" sz="4400" b="1" dirty="0">
                <a:effectLst/>
                <a:latin typeface="Aptos" panose="020B0004020202020204" pitchFamily="34" charset="0"/>
                <a:ea typeface="Aptos" panose="020B0004020202020204" pitchFamily="34" charset="0"/>
                <a:cs typeface="Times New Roman" panose="02020603050405020304" pitchFamily="18" charset="0"/>
              </a:rPr>
              <a:t>Relevant Anatomy of the Endocrine System</a:t>
            </a:r>
            <a:endParaRPr lang="en-US" dirty="0"/>
          </a:p>
        </p:txBody>
      </p:sp>
      <p:sp>
        <p:nvSpPr>
          <p:cNvPr id="5" name="Slide Number Placeholder 4">
            <a:extLst>
              <a:ext uri="{FF2B5EF4-FFF2-40B4-BE49-F238E27FC236}">
                <a16:creationId xmlns:a16="http://schemas.microsoft.com/office/drawing/2014/main" id="{EFE20B9D-3E1B-ACAC-E328-901AE7E6D939}"/>
              </a:ext>
            </a:extLst>
          </p:cNvPr>
          <p:cNvSpPr>
            <a:spLocks noGrp="1"/>
          </p:cNvSpPr>
          <p:nvPr>
            <p:ph type="sldNum" sz="quarter" idx="29"/>
          </p:nvPr>
        </p:nvSpPr>
        <p:spPr/>
        <p:txBody>
          <a:bodyPr/>
          <a:lstStyle/>
          <a:p>
            <a:fld id="{47FEACEE-25B4-4A2D-B147-27296E36371D}" type="slidenum">
              <a:rPr lang="en-US" altLang="zh-CN" smtClean="0"/>
              <a:pPr/>
              <a:t>5</a:t>
            </a:fld>
            <a:endParaRPr lang="en-US" altLang="zh-CN" dirty="0"/>
          </a:p>
        </p:txBody>
      </p:sp>
      <p:sp>
        <p:nvSpPr>
          <p:cNvPr id="7" name="TextBox 6">
            <a:extLst>
              <a:ext uri="{FF2B5EF4-FFF2-40B4-BE49-F238E27FC236}">
                <a16:creationId xmlns:a16="http://schemas.microsoft.com/office/drawing/2014/main" id="{D5136B8A-0DD8-8007-0502-97ADFF5FFD04}"/>
              </a:ext>
            </a:extLst>
          </p:cNvPr>
          <p:cNvSpPr txBox="1"/>
          <p:nvPr/>
        </p:nvSpPr>
        <p:spPr>
          <a:xfrm>
            <a:off x="303722" y="950734"/>
            <a:ext cx="5240196" cy="3323987"/>
          </a:xfrm>
          <a:prstGeom prst="rect">
            <a:avLst/>
          </a:prstGeom>
          <a:noFill/>
        </p:spPr>
        <p:txBody>
          <a:bodyPr wrap="square">
            <a:spAutoFit/>
          </a:bodyPr>
          <a:lstStyle/>
          <a:p>
            <a:pPr>
              <a:buNone/>
            </a:pPr>
            <a:r>
              <a:rPr lang="en-US" sz="1400" b="1" dirty="0"/>
              <a:t>Pancreas Macro-Anatomy:</a:t>
            </a:r>
            <a:r>
              <a:rPr lang="en-US" sz="1400" dirty="0"/>
              <a:t> 12–15 cm heterocrine , retroperitoneal organ located behind the stomach within the duodenal C-loop (Stanfield 2022). </a:t>
            </a:r>
          </a:p>
          <a:p>
            <a:pPr>
              <a:buNone/>
            </a:pPr>
            <a:endParaRPr lang="en-US" sz="1400" b="1" dirty="0"/>
          </a:p>
          <a:p>
            <a:pPr>
              <a:buNone/>
            </a:pPr>
            <a:r>
              <a:rPr lang="en-US" sz="1400" b="1" dirty="0"/>
              <a:t>Dual Functionality:</a:t>
            </a:r>
            <a:r>
              <a:rPr lang="en-US" sz="1400" dirty="0"/>
              <a:t> Simultaneous exocrine (digestive enzymes) and endocrine (hormone secretion) pathways (Silverthorn 2020). </a:t>
            </a:r>
          </a:p>
          <a:p>
            <a:pPr>
              <a:buNone/>
            </a:pPr>
            <a:endParaRPr lang="en-US" sz="1400" b="1" dirty="0"/>
          </a:p>
          <a:p>
            <a:pPr>
              <a:buNone/>
            </a:pPr>
            <a:r>
              <a:rPr lang="en-US" sz="1400" b="1" dirty="0"/>
              <a:t>Islets of Langerhans:</a:t>
            </a:r>
            <a:r>
              <a:rPr lang="en-US" sz="1400" dirty="0"/>
              <a:t> 1–2 million microscopic cellular clusters interspersed throughout acinar tissue (Hall and Hall 2021). </a:t>
            </a:r>
          </a:p>
          <a:p>
            <a:pPr>
              <a:buNone/>
            </a:pPr>
            <a:endParaRPr lang="en-US" sz="1400" b="1" dirty="0"/>
          </a:p>
          <a:p>
            <a:pPr>
              <a:buNone/>
            </a:pPr>
            <a:r>
              <a:rPr lang="en-US" sz="1400" b="1" dirty="0"/>
              <a:t>Cellular Distribution:</a:t>
            </a:r>
            <a:endParaRPr lang="en-US" sz="1400" dirty="0"/>
          </a:p>
          <a:p>
            <a:pPr>
              <a:buFont typeface="Arial" panose="020B0604020202020204" pitchFamily="34" charset="0"/>
              <a:buChar char="•"/>
            </a:pPr>
            <a:r>
              <a:rPr lang="en-US" sz="1400" b="1" dirty="0"/>
              <a:t>Beta (</a:t>
            </a:r>
            <a:r>
              <a:rPr lang="en-US" sz="1400" b="1" dirty="0">
                <a:effectLst/>
              </a:rPr>
              <a:t>β</a:t>
            </a:r>
            <a:r>
              <a:rPr lang="en-US" sz="1400" b="1" dirty="0"/>
              <a:t>) Cells:</a:t>
            </a:r>
            <a:r>
              <a:rPr lang="en-US" sz="1400" dirty="0"/>
              <a:t> Located in the central core; synthesis and store insulin. </a:t>
            </a:r>
          </a:p>
          <a:p>
            <a:pPr>
              <a:buFont typeface="Arial" panose="020B0604020202020204" pitchFamily="34" charset="0"/>
              <a:buChar char="•"/>
            </a:pPr>
            <a:r>
              <a:rPr lang="en-US" sz="1400" b="1" dirty="0"/>
              <a:t>Alpha (</a:t>
            </a:r>
            <a:r>
              <a:rPr lang="en-US" sz="1400" b="1" dirty="0">
                <a:effectLst/>
              </a:rPr>
              <a:t>α</a:t>
            </a:r>
            <a:r>
              <a:rPr lang="en-US" sz="1400" b="1" dirty="0"/>
              <a:t>) Cells:</a:t>
            </a:r>
            <a:r>
              <a:rPr lang="en-US" sz="1400" dirty="0"/>
              <a:t> Located at the outer rim; synthesis and secrete glucagon</a:t>
            </a:r>
          </a:p>
        </p:txBody>
      </p:sp>
      <p:pic>
        <p:nvPicPr>
          <p:cNvPr id="9" name="Picture 8">
            <a:extLst>
              <a:ext uri="{FF2B5EF4-FFF2-40B4-BE49-F238E27FC236}">
                <a16:creationId xmlns:a16="http://schemas.microsoft.com/office/drawing/2014/main" id="{0979B0DC-42F2-E29A-7650-EFAC0A990684}"/>
              </a:ext>
            </a:extLst>
          </p:cNvPr>
          <p:cNvPicPr>
            <a:picLocks noChangeAspect="1"/>
          </p:cNvPicPr>
          <p:nvPr/>
        </p:nvPicPr>
        <p:blipFill>
          <a:blip r:embed="rId5"/>
          <a:stretch>
            <a:fillRect/>
          </a:stretch>
        </p:blipFill>
        <p:spPr>
          <a:xfrm>
            <a:off x="5768331" y="1529994"/>
            <a:ext cx="5884430" cy="4099266"/>
          </a:xfrm>
          <a:prstGeom prst="rect">
            <a:avLst/>
          </a:prstGeom>
        </p:spPr>
      </p:pic>
      <p:sp>
        <p:nvSpPr>
          <p:cNvPr id="12" name="TextBox 11">
            <a:extLst>
              <a:ext uri="{FF2B5EF4-FFF2-40B4-BE49-F238E27FC236}">
                <a16:creationId xmlns:a16="http://schemas.microsoft.com/office/drawing/2014/main" id="{8E156ED6-1BCD-98F4-EDDC-B97A0058DFD3}"/>
              </a:ext>
            </a:extLst>
          </p:cNvPr>
          <p:cNvSpPr txBox="1"/>
          <p:nvPr/>
        </p:nvSpPr>
        <p:spPr>
          <a:xfrm>
            <a:off x="5794305" y="5721317"/>
            <a:ext cx="5858456" cy="461665"/>
          </a:xfrm>
          <a:prstGeom prst="rect">
            <a:avLst/>
          </a:prstGeom>
          <a:noFill/>
        </p:spPr>
        <p:txBody>
          <a:bodyPr wrap="square">
            <a:spAutoFit/>
          </a:bodyPr>
          <a:lstStyle/>
          <a:p>
            <a:r>
              <a:rPr lang="en-US" sz="1200" dirty="0"/>
              <a:t>Figure 2: Anatomic relationships of the pancreas with surrounding organs and structures (Longnecker, 2021) .</a:t>
            </a:r>
          </a:p>
        </p:txBody>
      </p:sp>
      <p:sp>
        <p:nvSpPr>
          <p:cNvPr id="2" name="TextBox 1">
            <a:extLst>
              <a:ext uri="{FF2B5EF4-FFF2-40B4-BE49-F238E27FC236}">
                <a16:creationId xmlns:a16="http://schemas.microsoft.com/office/drawing/2014/main" id="{8CE33880-B1ED-F211-CD09-A7F53FA25635}"/>
              </a:ext>
            </a:extLst>
          </p:cNvPr>
          <p:cNvSpPr txBox="1"/>
          <p:nvPr/>
        </p:nvSpPr>
        <p:spPr>
          <a:xfrm>
            <a:off x="79309" y="4274721"/>
            <a:ext cx="5143349" cy="2123658"/>
          </a:xfrm>
          <a:prstGeom prst="rect">
            <a:avLst/>
          </a:prstGeom>
        </p:spPr>
        <p:txBody>
          <a:bodyPr wrap="square" rtlCol="0">
            <a:spAutoFit/>
          </a:bodyPr>
          <a:lstStyle/>
          <a:p>
            <a:r>
              <a:rPr lang="en-US" sz="1200" dirty="0"/>
              <a:t>To understand how we fix this, we have to look at the anatomy. The pancreas is a 12-to-15-centimeter organ tucked away retroperitoneally right behind the stomach, securely nestled inside the C-loop of the duodenum. It’s a heterocrine organ, meaning it has a dual function: it handles exocrine digestion, but it also contains an endocrine pathway. Spread throughout the tissue are 1 to 2 million microscopic cell clusters called the Islets of Langerhans. Within these clusters, we have two major cell types acting as our metabolic regulators. First, Alpha cells located on the outer rim, which secrete glucagon to raise blood sugar. And second, Beta cells packed into the central core, which are responsible for manufacturing, storing, and releasing insulin to bring blood sugar down</a:t>
            </a:r>
            <a:endParaRPr lang="en-GB" sz="1200" dirty="0">
              <a:solidFill>
                <a:prstClr val="white"/>
              </a:solidFill>
              <a:latin typeface="Posterama" panose="020B0504020200020000" pitchFamily="34" charset="0"/>
              <a:ea typeface="微软雅黑"/>
              <a:cs typeface="Posterama" panose="020B0504020200020000" pitchFamily="34" charset="0"/>
            </a:endParaRPr>
          </a:p>
        </p:txBody>
      </p:sp>
      <p:pic>
        <p:nvPicPr>
          <p:cNvPr id="3" name="Recorded Sound">
            <a:hlinkClick r:id="" action="ppaction://media"/>
            <a:extLst>
              <a:ext uri="{FF2B5EF4-FFF2-40B4-BE49-F238E27FC236}">
                <a16:creationId xmlns:a16="http://schemas.microsoft.com/office/drawing/2014/main" id="{443C7B34-6DBB-E599-EB7F-45520A3FA9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76167" y="5491825"/>
            <a:ext cx="487363" cy="487363"/>
          </a:xfrm>
          <a:prstGeom prst="rect">
            <a:avLst/>
          </a:prstGeom>
        </p:spPr>
      </p:pic>
    </p:spTree>
    <p:extLst>
      <p:ext uri="{BB962C8B-B14F-4D97-AF65-F5344CB8AC3E}">
        <p14:creationId xmlns:p14="http://schemas.microsoft.com/office/powerpoint/2010/main" val="1640288181"/>
      </p:ext>
    </p:extLst>
  </p:cSld>
  <p:clrMapOvr>
    <a:masterClrMapping/>
  </p:clrMapOvr>
  <mc:AlternateContent xmlns:mc="http://schemas.openxmlformats.org/markup-compatibility/2006" xmlns:p14="http://schemas.microsoft.com/office/powerpoint/2010/main">
    <mc:Choice Requires="p14">
      <p:transition spd="slow" p14:dur="2000" advTm="101039"/>
    </mc:Choice>
    <mc:Fallback xmlns="">
      <p:transition spd="slow" advTm="10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0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484632" y="303984"/>
            <a:ext cx="12742406" cy="770074"/>
          </a:xfrm>
        </p:spPr>
        <p:txBody>
          <a:bodyPr/>
          <a:lstStyle/>
          <a:p>
            <a:r>
              <a:rPr lang="en-US" sz="4000" dirty="0"/>
              <a:t>Physiology of the Endocrine System &amp; Homeostasis</a:t>
            </a:r>
          </a:p>
        </p:txBody>
      </p:sp>
      <p:sp>
        <p:nvSpPr>
          <p:cNvPr id="7" name="Slide Number Placeholder 6">
            <a:extLst>
              <a:ext uri="{FF2B5EF4-FFF2-40B4-BE49-F238E27FC236}">
                <a16:creationId xmlns:a16="http://schemas.microsoft.com/office/drawing/2014/main" id="{8EA25C86-7BE3-4BC6-C0B8-7F7D7C3EC286}"/>
              </a:ext>
            </a:extLst>
          </p:cNvPr>
          <p:cNvSpPr>
            <a:spLocks noGrp="1"/>
          </p:cNvSpPr>
          <p:nvPr>
            <p:ph type="sldNum" sz="quarter" idx="29"/>
          </p:nvPr>
        </p:nvSpPr>
        <p:spPr/>
        <p:txBody>
          <a:bodyPr/>
          <a:lstStyle/>
          <a:p>
            <a:fld id="{47FEACEE-25B4-4A2D-B147-27296E36371D}" type="slidenum">
              <a:rPr lang="en-US" altLang="zh-CN" smtClean="0"/>
              <a:pPr/>
              <a:t>6</a:t>
            </a:fld>
            <a:endParaRPr lang="en-US" altLang="zh-CN" dirty="0"/>
          </a:p>
        </p:txBody>
      </p:sp>
      <p:sp>
        <p:nvSpPr>
          <p:cNvPr id="9" name="TextBox 8">
            <a:extLst>
              <a:ext uri="{FF2B5EF4-FFF2-40B4-BE49-F238E27FC236}">
                <a16:creationId xmlns:a16="http://schemas.microsoft.com/office/drawing/2014/main" id="{0C614B6A-8ED9-0051-4256-93ACEDEFA272}"/>
              </a:ext>
            </a:extLst>
          </p:cNvPr>
          <p:cNvSpPr txBox="1"/>
          <p:nvPr/>
        </p:nvSpPr>
        <p:spPr>
          <a:xfrm>
            <a:off x="484632" y="1266563"/>
            <a:ext cx="10363200" cy="2800767"/>
          </a:xfrm>
          <a:prstGeom prst="rect">
            <a:avLst/>
          </a:prstGeom>
          <a:noFill/>
        </p:spPr>
        <p:txBody>
          <a:bodyPr wrap="square">
            <a:spAutoFit/>
          </a:bodyPr>
          <a:lstStyle/>
          <a:p>
            <a:pPr>
              <a:buNone/>
            </a:pPr>
            <a:r>
              <a:rPr lang="en-US" sz="1600" b="1" dirty="0"/>
              <a:t>Homeostatic Set-Point:</a:t>
            </a:r>
            <a:r>
              <a:rPr lang="en-US" sz="1600" dirty="0"/>
              <a:t> Maintains fasting plasma glucose strictly within 4.0–5.9 mmol/L via negative feedback (Stanfield 2022).</a:t>
            </a:r>
          </a:p>
          <a:p>
            <a:pPr>
              <a:buNone/>
            </a:pPr>
            <a:endParaRPr lang="en-US" sz="1600" dirty="0"/>
          </a:p>
          <a:p>
            <a:pPr>
              <a:buNone/>
            </a:pPr>
            <a:r>
              <a:rPr lang="en-US" sz="1600" b="1" dirty="0"/>
              <a:t>Beta-cell depolarisation: Postprandial glucose entry via GLUT2 drives ATP generation, closing KATP channels to trigger calcium-dependent insulin exocytosis (Hall and Hall, 2021).</a:t>
            </a:r>
            <a:endParaRPr lang="en-US" sz="1600" dirty="0"/>
          </a:p>
          <a:p>
            <a:pPr>
              <a:buNone/>
            </a:pPr>
            <a:endParaRPr lang="en-US" sz="1600" dirty="0"/>
          </a:p>
          <a:p>
            <a:pPr>
              <a:buNone/>
            </a:pPr>
            <a:r>
              <a:rPr lang="en-US" sz="1600" b="1" dirty="0"/>
              <a:t>Receptor Cascade:</a:t>
            </a:r>
            <a:r>
              <a:rPr lang="en-US" sz="1600" dirty="0"/>
              <a:t> Secreted insulin binds to transmembrane tyrosine kinase receptors on skeletal muscle and adipose fat cells (Silverthorn 2020).</a:t>
            </a:r>
          </a:p>
          <a:p>
            <a:pPr>
              <a:buNone/>
            </a:pPr>
            <a:endParaRPr lang="en-US" sz="1600" dirty="0"/>
          </a:p>
          <a:p>
            <a:pPr>
              <a:buNone/>
            </a:pPr>
            <a:r>
              <a:rPr lang="en-US" sz="1600" b="1" dirty="0"/>
              <a:t>Glucose Transport:</a:t>
            </a:r>
            <a:r>
              <a:rPr lang="en-US" sz="1600" dirty="0"/>
              <a:t> Intracellular signaling triggers the translocation of GLUT4 vesicle transporters to cell membranes, clearing plasma glucose (Silverthorn 2020).</a:t>
            </a:r>
          </a:p>
        </p:txBody>
      </p:sp>
      <p:sp>
        <p:nvSpPr>
          <p:cNvPr id="2" name="TextBox 1">
            <a:extLst>
              <a:ext uri="{FF2B5EF4-FFF2-40B4-BE49-F238E27FC236}">
                <a16:creationId xmlns:a16="http://schemas.microsoft.com/office/drawing/2014/main" id="{8AAC1089-FFB9-5215-F99C-0D35FDF1A0DD}"/>
              </a:ext>
            </a:extLst>
          </p:cNvPr>
          <p:cNvSpPr txBox="1"/>
          <p:nvPr/>
        </p:nvSpPr>
        <p:spPr>
          <a:xfrm>
            <a:off x="376477" y="4259835"/>
            <a:ext cx="9298465" cy="2862322"/>
          </a:xfrm>
          <a:prstGeom prst="rect">
            <a:avLst/>
          </a:prstGeom>
        </p:spPr>
        <p:txBody>
          <a:bodyPr wrap="square" rtlCol="0">
            <a:spAutoFit/>
          </a:bodyPr>
          <a:lstStyle/>
          <a:p>
            <a:r>
              <a:rPr lang="en-US" dirty="0"/>
              <a:t>In a healthy body, these cells work together in a strict negative feedback loop to keep fasting plasma glucose locked tightly within a homeostatic set-point of 4.0\to }5.9\ mmol/L}. When we eat, glucose enters the beta cells through GLUT2 transporters, which generates ATP. This increase in ATP closes potassium channels, shifts cell electrical charges, and opens calcium channels triggering the rapid release of insulin into the blood. That insulin then acts like a key, binding to tyrosine kinase receptors on skeletal muscle and fat cells. This chemical bond sends a signal down into the cell, telling GLUT4 transporter vesicles to rush to the cell membrane, open up the doors, and pull glucose out of the bloodstream, bringing everything back to balance."</a:t>
            </a:r>
            <a:endParaRPr lang="en-GB" dirty="0"/>
          </a:p>
          <a:p>
            <a:pPr marL="0" indent="0">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5" name="Recorded Sound">
            <a:hlinkClick r:id="" action="ppaction://media"/>
            <a:extLst>
              <a:ext uri="{FF2B5EF4-FFF2-40B4-BE49-F238E27FC236}">
                <a16:creationId xmlns:a16="http://schemas.microsoft.com/office/drawing/2014/main" id="{9A57ACA3-741B-5A54-7A75-EDACED0B65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28160" y="5561943"/>
            <a:ext cx="487363" cy="487363"/>
          </a:xfrm>
          <a:prstGeom prst="rect">
            <a:avLst/>
          </a:prstGeom>
        </p:spPr>
      </p:pic>
    </p:spTree>
    <p:extLst>
      <p:ext uri="{BB962C8B-B14F-4D97-AF65-F5344CB8AC3E}">
        <p14:creationId xmlns:p14="http://schemas.microsoft.com/office/powerpoint/2010/main" val="1246021298"/>
      </p:ext>
    </p:extLst>
  </p:cSld>
  <p:clrMapOvr>
    <a:masterClrMapping/>
  </p:clrMapOvr>
  <mc:AlternateContent xmlns:mc="http://schemas.openxmlformats.org/markup-compatibility/2006" xmlns:p14="http://schemas.microsoft.com/office/powerpoint/2010/main">
    <mc:Choice Requires="p14">
      <p:transition spd="slow" p14:dur="2000" advTm="100462"/>
    </mc:Choice>
    <mc:Fallback xmlns="">
      <p:transition spd="slow" advTm="100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8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478CB64C-71AF-6B72-8069-000DD250502E}"/>
              </a:ext>
            </a:extLst>
          </p:cNvPr>
          <p:cNvSpPr>
            <a:spLocks noGrp="1"/>
          </p:cNvSpPr>
          <p:nvPr>
            <p:ph type="title"/>
          </p:nvPr>
        </p:nvSpPr>
        <p:spPr>
          <a:xfrm>
            <a:off x="598715" y="-126285"/>
            <a:ext cx="10515600" cy="1325563"/>
          </a:xfrm>
        </p:spPr>
        <p:txBody>
          <a:bodyPr/>
          <a:lstStyle/>
          <a:p>
            <a:r>
              <a:rPr lang="en-US" dirty="0"/>
              <a:t>Pathophysiology of Type 2 Diabetes Mellitus</a:t>
            </a:r>
          </a:p>
        </p:txBody>
      </p:sp>
      <p:sp>
        <p:nvSpPr>
          <p:cNvPr id="5" name="Slide Number Placeholder 4">
            <a:extLst>
              <a:ext uri="{FF2B5EF4-FFF2-40B4-BE49-F238E27FC236}">
                <a16:creationId xmlns:a16="http://schemas.microsoft.com/office/drawing/2014/main" id="{64FC7183-3EBB-B8D1-A66D-964D3C3A7DA8}"/>
              </a:ext>
            </a:extLst>
          </p:cNvPr>
          <p:cNvSpPr>
            <a:spLocks noGrp="1"/>
          </p:cNvSpPr>
          <p:nvPr>
            <p:ph type="sldNum" sz="quarter" idx="55"/>
          </p:nvPr>
        </p:nvSpPr>
        <p:spPr/>
        <p:txBody>
          <a:bodyPr/>
          <a:lstStyle/>
          <a:p>
            <a:fld id="{47FEACEE-25B4-4A2D-B147-27296E36371D}" type="slidenum">
              <a:rPr lang="en-US" altLang="zh-CN" noProof="0" smtClean="0"/>
              <a:pPr/>
              <a:t>7</a:t>
            </a:fld>
            <a:endParaRPr lang="en-US" altLang="zh-CN" noProof="0" dirty="0"/>
          </a:p>
        </p:txBody>
      </p:sp>
      <p:sp>
        <p:nvSpPr>
          <p:cNvPr id="28" name="TextBox 27">
            <a:extLst>
              <a:ext uri="{FF2B5EF4-FFF2-40B4-BE49-F238E27FC236}">
                <a16:creationId xmlns:a16="http://schemas.microsoft.com/office/drawing/2014/main" id="{A2AF7F8D-1CC7-4EF0-8D78-4B4F313F2707}"/>
              </a:ext>
            </a:extLst>
          </p:cNvPr>
          <p:cNvSpPr txBox="1"/>
          <p:nvPr/>
        </p:nvSpPr>
        <p:spPr>
          <a:xfrm>
            <a:off x="31404" y="950734"/>
            <a:ext cx="5934782" cy="3108543"/>
          </a:xfrm>
          <a:prstGeom prst="rect">
            <a:avLst/>
          </a:prstGeom>
          <a:noFill/>
        </p:spPr>
        <p:txBody>
          <a:bodyPr wrap="square">
            <a:spAutoFit/>
          </a:bodyPr>
          <a:lstStyle/>
          <a:p>
            <a:r>
              <a:rPr lang="en-US" sz="1400" b="1" dirty="0"/>
              <a:t>Peripheral Insulin Resistance: </a:t>
            </a:r>
            <a:r>
              <a:rPr lang="en-US" sz="1400" dirty="0"/>
              <a:t>Accumulation of lipid in liver and skeletal muscles inhibits the intracellular tyrosine kinase receptor cascade (</a:t>
            </a:r>
            <a:r>
              <a:rPr lang="en-US" sz="1400" dirty="0" err="1"/>
              <a:t>Inzucchi</a:t>
            </a:r>
            <a:r>
              <a:rPr lang="en-US" sz="1400" dirty="0"/>
              <a:t> et al. 2023).</a:t>
            </a:r>
          </a:p>
          <a:p>
            <a:endParaRPr lang="en-US" sz="1400" dirty="0"/>
          </a:p>
          <a:p>
            <a:r>
              <a:rPr lang="en-US" sz="1400" b="1" dirty="0"/>
              <a:t>Compensatory Hyperinsulinaemia: </a:t>
            </a:r>
            <a:r>
              <a:rPr lang="en-US" sz="1400" dirty="0"/>
              <a:t>Pancreas hyper stimulates the\beta-cells to overcome the resistance at the peripheral receptors and keep the blood glucose levels baseline normal (Hall and Hall 2021).</a:t>
            </a:r>
          </a:p>
          <a:p>
            <a:endParaRPr lang="en-US" sz="1400" dirty="0"/>
          </a:p>
          <a:p>
            <a:r>
              <a:rPr lang="en-US" sz="1400" b="1" dirty="0"/>
              <a:t>Beta-Cell Exhaustion: </a:t>
            </a:r>
            <a:r>
              <a:rPr lang="en-US" sz="1400" dirty="0"/>
              <a:t>Sustained overproduction leads to endoplasmic reticulum stress and islet amyloid polypeptide deposition.</a:t>
            </a:r>
          </a:p>
          <a:p>
            <a:endParaRPr lang="en-US" sz="1400" dirty="0"/>
          </a:p>
          <a:p>
            <a:r>
              <a:rPr lang="en-US" sz="1400" b="1" dirty="0"/>
              <a:t>Homeostatic Failure: </a:t>
            </a:r>
            <a:r>
              <a:rPr lang="en-US" sz="1400" dirty="0"/>
              <a:t>Insulin depletion due to beta-cell apoptosis leads to an unopposed hepatic gluconeogenesis (HbA1c: 78 mmol/mol) (NICE NG28 2022). </a:t>
            </a:r>
          </a:p>
        </p:txBody>
      </p:sp>
      <p:pic>
        <p:nvPicPr>
          <p:cNvPr id="32" name="Picture 31">
            <a:extLst>
              <a:ext uri="{FF2B5EF4-FFF2-40B4-BE49-F238E27FC236}">
                <a16:creationId xmlns:a16="http://schemas.microsoft.com/office/drawing/2014/main" id="{1C90324E-6B15-0D85-88C4-01AA73EA1BD4}"/>
              </a:ext>
            </a:extLst>
          </p:cNvPr>
          <p:cNvPicPr>
            <a:picLocks noChangeAspect="1"/>
          </p:cNvPicPr>
          <p:nvPr/>
        </p:nvPicPr>
        <p:blipFill>
          <a:blip r:embed="rId5"/>
          <a:stretch>
            <a:fillRect/>
          </a:stretch>
        </p:blipFill>
        <p:spPr>
          <a:xfrm>
            <a:off x="5966185" y="1035698"/>
            <a:ext cx="6194412" cy="5085682"/>
          </a:xfrm>
          <a:prstGeom prst="rect">
            <a:avLst/>
          </a:prstGeom>
        </p:spPr>
      </p:pic>
      <p:sp>
        <p:nvSpPr>
          <p:cNvPr id="34" name="TextBox 33">
            <a:extLst>
              <a:ext uri="{FF2B5EF4-FFF2-40B4-BE49-F238E27FC236}">
                <a16:creationId xmlns:a16="http://schemas.microsoft.com/office/drawing/2014/main" id="{43081564-7174-4E6B-9BE2-A7585C66AC73}"/>
              </a:ext>
            </a:extLst>
          </p:cNvPr>
          <p:cNvSpPr txBox="1"/>
          <p:nvPr/>
        </p:nvSpPr>
        <p:spPr>
          <a:xfrm>
            <a:off x="6343554" y="6121380"/>
            <a:ext cx="5421275" cy="461665"/>
          </a:xfrm>
          <a:prstGeom prst="rect">
            <a:avLst/>
          </a:prstGeom>
          <a:noFill/>
        </p:spPr>
        <p:txBody>
          <a:bodyPr wrap="square">
            <a:spAutoFit/>
          </a:bodyPr>
          <a:lstStyle/>
          <a:p>
            <a:r>
              <a:rPr lang="en-US" sz="1200" b="1" dirty="0"/>
              <a:t>Figure 3. Comparative pathophysiology of classic Type 2 Diabetes Mellitus versus Acromegaly-Induced Diabetes.</a:t>
            </a:r>
            <a:r>
              <a:rPr lang="en-US" sz="1200" dirty="0"/>
              <a:t> (Source: Biagetti et al. 2024)</a:t>
            </a:r>
          </a:p>
        </p:txBody>
      </p:sp>
      <p:sp>
        <p:nvSpPr>
          <p:cNvPr id="2" name="TextBox 1">
            <a:extLst>
              <a:ext uri="{FF2B5EF4-FFF2-40B4-BE49-F238E27FC236}">
                <a16:creationId xmlns:a16="http://schemas.microsoft.com/office/drawing/2014/main" id="{D5DF8A22-3260-8AD0-598E-7CD183A6A7ED}"/>
              </a:ext>
            </a:extLst>
          </p:cNvPr>
          <p:cNvSpPr txBox="1"/>
          <p:nvPr/>
        </p:nvSpPr>
        <p:spPr>
          <a:xfrm>
            <a:off x="31403" y="4274721"/>
            <a:ext cx="5421275" cy="2308324"/>
          </a:xfrm>
          <a:prstGeom prst="rect">
            <a:avLst/>
          </a:prstGeom>
        </p:spPr>
        <p:txBody>
          <a:bodyPr wrap="square" rtlCol="0">
            <a:spAutoFit/>
          </a:bodyPr>
          <a:lstStyle/>
          <a:p>
            <a:r>
              <a:rPr lang="en-US" sz="1200" dirty="0"/>
              <a:t>But in Arthur’s body, years of overnutrition and a sedentary lifestyle have broken this system down. As seen in the comparison graphic on this slide, excess fat accumulates directly inside his liver and skeletal muscles, which physically blocks that intracellular tyrosine kinase receptor cascade. This is peripheral insulin resistance. To fight back, Arthur's pancreas goes into overdrive, pumping out massive amounts of insulin to force those stubborn cellular doors open and keep blood sugar normal a stage known as compensatory Hyperinsulinemia. But this high-demand state can't last forever. Overworked beta cells suffer extreme endoplasmic reticulum stress and begin to die off. As beta cell mass drops, insulin levels plummet, leaving hepatic glucose production completely unchecked and driving Arthur's HbA1c up to that critical 78\ mmol/mol mark</a:t>
            </a:r>
            <a:endParaRPr lang="en-GB" sz="1200" dirty="0">
              <a:solidFill>
                <a:prstClr val="white"/>
              </a:solidFill>
              <a:latin typeface="Posterama" panose="020B0504020200020000" pitchFamily="34" charset="0"/>
              <a:ea typeface="微软雅黑"/>
              <a:cs typeface="Posterama" panose="020B0504020200020000" pitchFamily="34" charset="0"/>
            </a:endParaRPr>
          </a:p>
        </p:txBody>
      </p:sp>
      <p:pic>
        <p:nvPicPr>
          <p:cNvPr id="8" name="Recorded Sound">
            <a:hlinkClick r:id="" action="ppaction://media"/>
            <a:extLst>
              <a:ext uri="{FF2B5EF4-FFF2-40B4-BE49-F238E27FC236}">
                <a16:creationId xmlns:a16="http://schemas.microsoft.com/office/drawing/2014/main" id="{0DB7EE82-33C9-C3F0-1CA2-6627596B22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114800" y="5974238"/>
            <a:ext cx="487363" cy="487363"/>
          </a:xfrm>
          <a:prstGeom prst="rect">
            <a:avLst/>
          </a:prstGeom>
        </p:spPr>
      </p:pic>
    </p:spTree>
    <p:extLst>
      <p:ext uri="{BB962C8B-B14F-4D97-AF65-F5344CB8AC3E}">
        <p14:creationId xmlns:p14="http://schemas.microsoft.com/office/powerpoint/2010/main" val="2624021206"/>
      </p:ext>
    </p:extLst>
  </p:cSld>
  <p:clrMapOvr>
    <a:masterClrMapping/>
  </p:clrMapOvr>
  <mc:AlternateContent xmlns:mc="http://schemas.openxmlformats.org/markup-compatibility/2006" xmlns:p14="http://schemas.microsoft.com/office/powerpoint/2010/main">
    <mc:Choice Requires="p14">
      <p:transition spd="slow" p14:dur="2000" advTm="108570"/>
    </mc:Choice>
    <mc:Fallback xmlns="">
      <p:transition spd="slow" advTm="108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574"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a:extLst>
              <a:ext uri="{FF2B5EF4-FFF2-40B4-BE49-F238E27FC236}">
                <a16:creationId xmlns:a16="http://schemas.microsoft.com/office/drawing/2014/main" id="{446CC6CC-33D7-4181-9969-72896FDB1901}"/>
              </a:ext>
            </a:extLst>
          </p:cNvPr>
          <p:cNvSpPr>
            <a:spLocks noGrp="1"/>
          </p:cNvSpPr>
          <p:nvPr>
            <p:ph type="title"/>
          </p:nvPr>
        </p:nvSpPr>
        <p:spPr>
          <a:xfrm>
            <a:off x="344777" y="194744"/>
            <a:ext cx="10515600" cy="1325563"/>
          </a:xfrm>
        </p:spPr>
        <p:txBody>
          <a:bodyPr/>
          <a:lstStyle/>
          <a:p>
            <a:r>
              <a:rPr lang="en-US" dirty="0"/>
              <a:t>Impact of the Condition on Body Function &amp; Quality of Life</a:t>
            </a:r>
          </a:p>
        </p:txBody>
      </p:sp>
      <p:sp>
        <p:nvSpPr>
          <p:cNvPr id="7" name="Slide Number Placeholder 6">
            <a:extLst>
              <a:ext uri="{FF2B5EF4-FFF2-40B4-BE49-F238E27FC236}">
                <a16:creationId xmlns:a16="http://schemas.microsoft.com/office/drawing/2014/main" id="{7930A8DD-65EB-D1E9-81DF-DAAA9451B1A9}"/>
              </a:ext>
            </a:extLst>
          </p:cNvPr>
          <p:cNvSpPr>
            <a:spLocks noGrp="1"/>
          </p:cNvSpPr>
          <p:nvPr>
            <p:ph type="sldNum" sz="quarter" idx="59"/>
          </p:nvPr>
        </p:nvSpPr>
        <p:spPr/>
        <p:txBody>
          <a:bodyPr/>
          <a:lstStyle/>
          <a:p>
            <a:fld id="{47FEACEE-25B4-4A2D-B147-27296E36371D}" type="slidenum">
              <a:rPr lang="en-US" altLang="zh-CN" smtClean="0"/>
              <a:pPr/>
              <a:t>8</a:t>
            </a:fld>
            <a:endParaRPr lang="en-US" altLang="zh-CN" dirty="0"/>
          </a:p>
        </p:txBody>
      </p:sp>
      <p:sp>
        <p:nvSpPr>
          <p:cNvPr id="40" name="TextBox 39">
            <a:extLst>
              <a:ext uri="{FF2B5EF4-FFF2-40B4-BE49-F238E27FC236}">
                <a16:creationId xmlns:a16="http://schemas.microsoft.com/office/drawing/2014/main" id="{BA7FF877-4AF4-4F99-33FA-924EE0461248}"/>
              </a:ext>
            </a:extLst>
          </p:cNvPr>
          <p:cNvSpPr txBox="1"/>
          <p:nvPr/>
        </p:nvSpPr>
        <p:spPr>
          <a:xfrm>
            <a:off x="484632" y="1383683"/>
            <a:ext cx="10709537" cy="3139321"/>
          </a:xfrm>
          <a:prstGeom prst="rect">
            <a:avLst/>
          </a:prstGeom>
          <a:noFill/>
        </p:spPr>
        <p:txBody>
          <a:bodyPr wrap="square">
            <a:spAutoFit/>
          </a:bodyPr>
          <a:lstStyle/>
          <a:p>
            <a:pPr>
              <a:buNone/>
            </a:pPr>
            <a:r>
              <a:rPr lang="en-US" b="1" dirty="0">
                <a:effectLst/>
                <a:latin typeface="Google Sans Text"/>
              </a:rPr>
              <a:t>Microvascular Damage:</a:t>
            </a:r>
            <a:endParaRPr lang="en-US" dirty="0">
              <a:effectLst/>
              <a:latin typeface="Google Sans Text"/>
            </a:endParaRPr>
          </a:p>
          <a:p>
            <a:pPr>
              <a:buFont typeface="Arial" panose="020B0604020202020204" pitchFamily="34" charset="0"/>
              <a:buChar char="•"/>
            </a:pPr>
            <a:r>
              <a:rPr lang="en-US" i="1" dirty="0">
                <a:effectLst/>
                <a:latin typeface="Google Sans Text"/>
              </a:rPr>
              <a:t>Retinopathy:</a:t>
            </a:r>
            <a:r>
              <a:rPr lang="en-US" dirty="0">
                <a:effectLst/>
                <a:latin typeface="Google Sans Text"/>
              </a:rPr>
              <a:t> Capillary endothelial degradation, microaneurysms, and macular edema (</a:t>
            </a:r>
            <a:r>
              <a:rPr lang="en-US" dirty="0" err="1">
                <a:effectLst/>
                <a:latin typeface="Google Sans Text"/>
              </a:rPr>
              <a:t>Inzucchi</a:t>
            </a:r>
            <a:r>
              <a:rPr lang="en-US" dirty="0">
                <a:effectLst/>
                <a:latin typeface="Google Sans Text"/>
              </a:rPr>
              <a:t> et al. 2023).</a:t>
            </a:r>
          </a:p>
          <a:p>
            <a:pPr>
              <a:buFont typeface="Arial" panose="020B0604020202020204" pitchFamily="34" charset="0"/>
              <a:buChar char="•"/>
            </a:pPr>
            <a:r>
              <a:rPr lang="en-US" i="1" dirty="0">
                <a:effectLst/>
                <a:latin typeface="Google Sans Text"/>
              </a:rPr>
              <a:t>Nephropathy:</a:t>
            </a:r>
            <a:r>
              <a:rPr lang="en-US" dirty="0">
                <a:effectLst/>
                <a:latin typeface="Google Sans Text"/>
              </a:rPr>
              <a:t> Glomerular basement membrane damage driving proteinuria and chronic renal decline (Diabetes UK 2025).</a:t>
            </a:r>
          </a:p>
          <a:p>
            <a:pPr>
              <a:buFont typeface="Arial" panose="020B0604020202020204" pitchFamily="34" charset="0"/>
              <a:buChar char="•"/>
            </a:pPr>
            <a:r>
              <a:rPr lang="en-US" i="1" dirty="0">
                <a:effectLst/>
                <a:latin typeface="Google Sans Text"/>
              </a:rPr>
              <a:t>Neuropathy:</a:t>
            </a:r>
            <a:r>
              <a:rPr lang="en-US" dirty="0">
                <a:effectLst/>
                <a:latin typeface="Google Sans Text"/>
              </a:rPr>
              <a:t> Axonal ischemia causing loss of lower-limb protective sensation (Diabetes UK 2025).</a:t>
            </a:r>
          </a:p>
          <a:p>
            <a:pPr>
              <a:buFont typeface="Arial" panose="020B0604020202020204" pitchFamily="34" charset="0"/>
              <a:buChar char="•"/>
            </a:pPr>
            <a:endParaRPr lang="en-US" dirty="0">
              <a:effectLst/>
              <a:latin typeface="Google Sans Text"/>
            </a:endParaRPr>
          </a:p>
          <a:p>
            <a:pPr>
              <a:buNone/>
            </a:pPr>
            <a:r>
              <a:rPr lang="en-US" b="1" dirty="0">
                <a:effectLst/>
                <a:latin typeface="Google Sans Text"/>
              </a:rPr>
              <a:t>Macrovascular Risk:</a:t>
            </a:r>
            <a:r>
              <a:rPr lang="en-US" dirty="0">
                <a:effectLst/>
                <a:latin typeface="Google Sans Text"/>
              </a:rPr>
              <a:t> Accelerated atherosclerosis doubles myocardial infarction and stroke indices (Public Health England 2023). </a:t>
            </a:r>
          </a:p>
          <a:p>
            <a:pPr>
              <a:buNone/>
            </a:pPr>
            <a:endParaRPr lang="en-US" dirty="0">
              <a:effectLst/>
              <a:latin typeface="Google Sans Text"/>
            </a:endParaRPr>
          </a:p>
          <a:p>
            <a:pPr>
              <a:buNone/>
            </a:pPr>
            <a:r>
              <a:rPr lang="en-US" b="1" dirty="0">
                <a:effectLst/>
                <a:latin typeface="Google Sans Text"/>
              </a:rPr>
              <a:t>Bio-Psychosocial Strain:</a:t>
            </a:r>
            <a:r>
              <a:rPr lang="en-US" dirty="0">
                <a:effectLst/>
                <a:latin typeface="Google Sans Text"/>
              </a:rPr>
              <a:t> Exertional limits from knee osteoarthritis; severe anxiety over losing his commercial HGV license due to vision loss (RCGP 2025).</a:t>
            </a:r>
          </a:p>
        </p:txBody>
      </p:sp>
      <p:sp>
        <p:nvSpPr>
          <p:cNvPr id="2" name="TextBox 1">
            <a:extLst>
              <a:ext uri="{FF2B5EF4-FFF2-40B4-BE49-F238E27FC236}">
                <a16:creationId xmlns:a16="http://schemas.microsoft.com/office/drawing/2014/main" id="{62D0DA29-1B14-3D86-B4ED-088B6079AB64}"/>
              </a:ext>
            </a:extLst>
          </p:cNvPr>
          <p:cNvSpPr txBox="1"/>
          <p:nvPr/>
        </p:nvSpPr>
        <p:spPr>
          <a:xfrm>
            <a:off x="702654" y="4595842"/>
            <a:ext cx="9581887" cy="2062103"/>
          </a:xfrm>
          <a:prstGeom prst="rect">
            <a:avLst/>
          </a:prstGeom>
        </p:spPr>
        <p:txBody>
          <a:bodyPr wrap="square" rtlCol="0">
            <a:spAutoFit/>
          </a:bodyPr>
          <a:lstStyle/>
          <a:p>
            <a:pPr algn="ctr"/>
            <a:r>
              <a:rPr lang="en-US" sz="1600" dirty="0"/>
              <a:t>This sustained high blood sugar causes severe damage across two distinct fronts: microvascular and macrovascular. On the microvascular side, it destroys tiny capillaries, leading to retinopathy in his eyes, nephropathy in his kidneys, and neuropathy in his lower limbs, which strips away protective sensation. On the macrovascular side, it accelerates dangerous plaque buildup in his arteries, doubling his risk of a sudden heart attack or stroke. But we also have to look at the human element. His knee osteoarthritis limits how much he can exercise, and his underlying anxiety is sky-high. He is terrified that if his vision fails or his medications aren't managed properly, he will lose his commercial HGV driving license, which would instantly destroy his livelihood and independence</a:t>
            </a:r>
            <a:endParaRPr lang="en-GB" sz="1600" dirty="0">
              <a:solidFill>
                <a:prstClr val="white"/>
              </a:solidFill>
              <a:latin typeface="Posterama" panose="020B0504020200020000" pitchFamily="34" charset="0"/>
              <a:ea typeface="微软雅黑"/>
              <a:cs typeface="Posterama" panose="020B0504020200020000" pitchFamily="34" charset="0"/>
            </a:endParaRPr>
          </a:p>
        </p:txBody>
      </p:sp>
      <p:pic>
        <p:nvPicPr>
          <p:cNvPr id="5" name="Recorded Sound">
            <a:hlinkClick r:id="" action="ppaction://media"/>
            <a:extLst>
              <a:ext uri="{FF2B5EF4-FFF2-40B4-BE49-F238E27FC236}">
                <a16:creationId xmlns:a16="http://schemas.microsoft.com/office/drawing/2014/main" id="{7E8805E4-7AE3-BDE9-ACBF-F4E9DEC563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95401" y="5835362"/>
            <a:ext cx="487363" cy="487363"/>
          </a:xfrm>
          <a:prstGeom prst="rect">
            <a:avLst/>
          </a:prstGeom>
        </p:spPr>
      </p:pic>
    </p:spTree>
    <p:extLst>
      <p:ext uri="{BB962C8B-B14F-4D97-AF65-F5344CB8AC3E}">
        <p14:creationId xmlns:p14="http://schemas.microsoft.com/office/powerpoint/2010/main" val="2107888131"/>
      </p:ext>
    </p:extLst>
  </p:cSld>
  <p:clrMapOvr>
    <a:masterClrMapping/>
  </p:clrMapOvr>
  <mc:AlternateContent xmlns:mc="http://schemas.openxmlformats.org/markup-compatibility/2006" xmlns:p14="http://schemas.microsoft.com/office/powerpoint/2010/main">
    <mc:Choice Requires="p14">
      <p:transition spd="slow" p14:dur="2000" advTm="93506"/>
    </mc:Choice>
    <mc:Fallback xmlns="">
      <p:transition spd="slow" advTm="93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4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itle 55">
            <a:extLst>
              <a:ext uri="{FF2B5EF4-FFF2-40B4-BE49-F238E27FC236}">
                <a16:creationId xmlns:a16="http://schemas.microsoft.com/office/drawing/2014/main" id="{19576725-5FD5-0E5D-4FD3-2E35020D8306}"/>
              </a:ext>
            </a:extLst>
          </p:cNvPr>
          <p:cNvSpPr>
            <a:spLocks noGrp="1"/>
          </p:cNvSpPr>
          <p:nvPr>
            <p:ph type="title"/>
          </p:nvPr>
        </p:nvSpPr>
        <p:spPr>
          <a:xfrm>
            <a:off x="129308" y="70238"/>
            <a:ext cx="9290810" cy="476632"/>
          </a:xfrm>
        </p:spPr>
        <p:txBody>
          <a:bodyPr/>
          <a:lstStyle/>
          <a:p>
            <a:r>
              <a:rPr lang="en-US" sz="3200" dirty="0"/>
              <a:t>Modifiable and Non-Modifiable Risk Factors</a:t>
            </a:r>
          </a:p>
        </p:txBody>
      </p:sp>
      <p:graphicFrame>
        <p:nvGraphicFramePr>
          <p:cNvPr id="61" name="Table 60">
            <a:extLst>
              <a:ext uri="{FF2B5EF4-FFF2-40B4-BE49-F238E27FC236}">
                <a16:creationId xmlns:a16="http://schemas.microsoft.com/office/drawing/2014/main" id="{1085EE0D-7E4B-17BB-4C5A-49E33804A4D6}"/>
              </a:ext>
            </a:extLst>
          </p:cNvPr>
          <p:cNvGraphicFramePr>
            <a:graphicFrameLocks noGrp="1"/>
          </p:cNvGraphicFramePr>
          <p:nvPr>
            <p:extLst>
              <p:ext uri="{D42A27DB-BD31-4B8C-83A1-F6EECF244321}">
                <p14:modId xmlns:p14="http://schemas.microsoft.com/office/powerpoint/2010/main" val="626503728"/>
              </p:ext>
            </p:extLst>
          </p:nvPr>
        </p:nvGraphicFramePr>
        <p:xfrm>
          <a:off x="0" y="546870"/>
          <a:ext cx="9420118" cy="6150452"/>
        </p:xfrm>
        <a:graphic>
          <a:graphicData uri="http://schemas.openxmlformats.org/drawingml/2006/table">
            <a:tbl>
              <a:tblPr firstRow="1" firstCol="1" bandRow="1">
                <a:tableStyleId>{5C22544A-7EE6-4342-B048-85BDC9FD1C3A}</a:tableStyleId>
              </a:tblPr>
              <a:tblGrid>
                <a:gridCol w="1311565">
                  <a:extLst>
                    <a:ext uri="{9D8B030D-6E8A-4147-A177-3AD203B41FA5}">
                      <a16:colId xmlns:a16="http://schemas.microsoft.com/office/drawing/2014/main" val="184863602"/>
                    </a:ext>
                  </a:extLst>
                </a:gridCol>
                <a:gridCol w="1865745">
                  <a:extLst>
                    <a:ext uri="{9D8B030D-6E8A-4147-A177-3AD203B41FA5}">
                      <a16:colId xmlns:a16="http://schemas.microsoft.com/office/drawing/2014/main" val="4202109330"/>
                    </a:ext>
                  </a:extLst>
                </a:gridCol>
                <a:gridCol w="6242808">
                  <a:extLst>
                    <a:ext uri="{9D8B030D-6E8A-4147-A177-3AD203B41FA5}">
                      <a16:colId xmlns:a16="http://schemas.microsoft.com/office/drawing/2014/main" val="3943398493"/>
                    </a:ext>
                  </a:extLst>
                </a:gridCol>
              </a:tblGrid>
              <a:tr h="354835">
                <a:tc>
                  <a:txBody>
                    <a:bodyPr/>
                    <a:lstStyle/>
                    <a:p>
                      <a:pPr marL="0" marR="0">
                        <a:lnSpc>
                          <a:spcPct val="115000"/>
                        </a:lnSpc>
                        <a:spcAft>
                          <a:spcPts val="800"/>
                        </a:spcAft>
                        <a:buNone/>
                      </a:pPr>
                      <a:r>
                        <a:rPr lang="en-US" sz="1800" kern="100" dirty="0">
                          <a:effectLst/>
                        </a:rPr>
                        <a:t>Category</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Risk Factor</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Pathophysiological Impact &amp; Relevance to Arthur</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3693747297"/>
                  </a:ext>
                </a:extLst>
              </a:tr>
              <a:tr h="569673">
                <a:tc>
                  <a:txBody>
                    <a:bodyPr/>
                    <a:lstStyle/>
                    <a:p>
                      <a:pPr marL="0" marR="0">
                        <a:lnSpc>
                          <a:spcPct val="115000"/>
                        </a:lnSpc>
                        <a:spcAft>
                          <a:spcPts val="800"/>
                        </a:spcAft>
                        <a:buNone/>
                      </a:pPr>
                      <a:r>
                        <a:rPr lang="en-US" sz="1800" kern="100">
                          <a:effectLst/>
                        </a:rPr>
                        <a:t>Non-Modifiable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Age (58 Years)</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Natural age-related decline in tissue sensitivity to insulin and reduced beta-cell repair capacity (Stanfield 2022). </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324467106"/>
                  </a:ext>
                </a:extLst>
              </a:tr>
              <a:tr h="569673">
                <a:tc>
                  <a:txBody>
                    <a:bodyPr/>
                    <a:lstStyle/>
                    <a:p>
                      <a:pPr marL="0" marR="0">
                        <a:lnSpc>
                          <a:spcPct val="115000"/>
                        </a:lnSpc>
                        <a:spcAft>
                          <a:spcPts val="800"/>
                        </a:spcAft>
                        <a:buNone/>
                      </a:pPr>
                      <a:r>
                        <a:rPr lang="en-US" sz="1800" kern="100">
                          <a:effectLst/>
                        </a:rPr>
                        <a:t>Non-Modifiable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Male Gender</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Statistically associated with higher visceral fat deposition, which drives insulin resistance (Public Health England 2023).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2288640873"/>
                  </a:ext>
                </a:extLst>
              </a:tr>
              <a:tr h="569673">
                <a:tc>
                  <a:txBody>
                    <a:bodyPr/>
                    <a:lstStyle/>
                    <a:p>
                      <a:pPr marL="0" marR="0">
                        <a:lnSpc>
                          <a:spcPct val="115000"/>
                        </a:lnSpc>
                        <a:spcAft>
                          <a:spcPts val="800"/>
                        </a:spcAft>
                        <a:buNone/>
                      </a:pPr>
                      <a:r>
                        <a:rPr lang="en-US" sz="1800" kern="100">
                          <a:effectLst/>
                        </a:rPr>
                        <a:t>Non-Modifiable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Genetic History</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Family history of early stroke and diabetes indicates inherited vascular vulnerabilities.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4116684833"/>
                  </a:ext>
                </a:extLst>
              </a:tr>
              <a:tr h="569673">
                <a:tc>
                  <a:txBody>
                    <a:bodyPr/>
                    <a:lstStyle/>
                    <a:p>
                      <a:pPr marL="0" marR="0">
                        <a:lnSpc>
                          <a:spcPct val="115000"/>
                        </a:lnSpc>
                        <a:spcAft>
                          <a:spcPts val="800"/>
                        </a:spcAft>
                        <a:buNone/>
                      </a:pPr>
                      <a:r>
                        <a:rPr lang="en-US" sz="1800" kern="100">
                          <a:effectLst/>
                        </a:rPr>
                        <a:t>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Sedentary Job</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Seated for 11 hours a day as an HGV driver, reducing skeletal muscle glucose clearance (Silverthorn 2020). </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2144961256"/>
                  </a:ext>
                </a:extLst>
              </a:tr>
              <a:tr h="569673">
                <a:tc>
                  <a:txBody>
                    <a:bodyPr/>
                    <a:lstStyle/>
                    <a:p>
                      <a:pPr marL="0" marR="0">
                        <a:lnSpc>
                          <a:spcPct val="115000"/>
                        </a:lnSpc>
                        <a:spcAft>
                          <a:spcPts val="800"/>
                        </a:spcAft>
                        <a:buNone/>
                      </a:pPr>
                      <a:r>
                        <a:rPr lang="en-US" sz="1800" kern="100">
                          <a:effectLst/>
                        </a:rPr>
                        <a:t>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High-GI Roadside Diet</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Regular intake of fast food causes frequent spikes in blood sugar, fat accumulation, and beta-cell strain (Inzucchi et al. 2023). </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4210070681"/>
                  </a:ext>
                </a:extLst>
              </a:tr>
              <a:tr h="569673">
                <a:tc>
                  <a:txBody>
                    <a:bodyPr/>
                    <a:lstStyle/>
                    <a:p>
                      <a:pPr marL="0" marR="0">
                        <a:lnSpc>
                          <a:spcPct val="115000"/>
                        </a:lnSpc>
                        <a:spcAft>
                          <a:spcPts val="800"/>
                        </a:spcAft>
                        <a:buNone/>
                      </a:pPr>
                      <a:r>
                        <a:rPr lang="en-US" sz="1800" kern="100">
                          <a:effectLst/>
                        </a:rPr>
                        <a:t>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a:effectLst/>
                        </a:rPr>
                        <a:t>Stage 1 Hypertension</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High blood pressure strains blood vessels, working alongside high blood sugar to accelerate arterial damage (NICE NG28 2022).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852205325"/>
                  </a:ext>
                </a:extLst>
              </a:tr>
              <a:tr h="569673">
                <a:tc>
                  <a:txBody>
                    <a:bodyPr/>
                    <a:lstStyle/>
                    <a:p>
                      <a:pPr marL="0" marR="0">
                        <a:lnSpc>
                          <a:spcPct val="115000"/>
                        </a:lnSpc>
                        <a:spcAft>
                          <a:spcPts val="800"/>
                        </a:spcAft>
                        <a:buNone/>
                      </a:pPr>
                      <a:r>
                        <a:rPr lang="en-US" sz="1800" kern="100">
                          <a:effectLst/>
                        </a:rPr>
                        <a:t>Modifiable</a:t>
                      </a:r>
                      <a:endParaRPr lang="en-US" sz="1800" kern="10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Social Isolation</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tc>
                  <a:txBody>
                    <a:bodyPr/>
                    <a:lstStyle/>
                    <a:p>
                      <a:pPr marL="0" marR="0">
                        <a:lnSpc>
                          <a:spcPct val="115000"/>
                        </a:lnSpc>
                        <a:spcAft>
                          <a:spcPts val="800"/>
                        </a:spcAft>
                        <a:buNone/>
                      </a:pPr>
                      <a:r>
                        <a:rPr lang="en-US" sz="1800" kern="100" dirty="0">
                          <a:effectLst/>
                        </a:rPr>
                        <a:t>Living alone post-divorce limits his emotional support network, reducing his motivation for self-care (RCGP 2025).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86306" marR="86306" marT="57537" marB="57537" anchor="ctr"/>
                </a:tc>
                <a:extLst>
                  <a:ext uri="{0D108BD9-81ED-4DB2-BD59-A6C34878D82A}">
                    <a16:rowId xmlns:a16="http://schemas.microsoft.com/office/drawing/2014/main" val="4204701086"/>
                  </a:ext>
                </a:extLst>
              </a:tr>
            </a:tbl>
          </a:graphicData>
        </a:graphic>
      </p:graphicFrame>
      <p:pic>
        <p:nvPicPr>
          <p:cNvPr id="2" name="Recorded Sound">
            <a:hlinkClick r:id="" action="ppaction://media"/>
            <a:extLst>
              <a:ext uri="{FF2B5EF4-FFF2-40B4-BE49-F238E27FC236}">
                <a16:creationId xmlns:a16="http://schemas.microsoft.com/office/drawing/2014/main" id="{4E996FA8-B5AF-6798-B32F-3B5F084FD3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638613" y="5622926"/>
            <a:ext cx="487363" cy="487363"/>
          </a:xfrm>
          <a:prstGeom prst="rect">
            <a:avLst/>
          </a:prstGeom>
        </p:spPr>
      </p:pic>
      <p:sp>
        <p:nvSpPr>
          <p:cNvPr id="5" name="TextBox 4">
            <a:extLst>
              <a:ext uri="{FF2B5EF4-FFF2-40B4-BE49-F238E27FC236}">
                <a16:creationId xmlns:a16="http://schemas.microsoft.com/office/drawing/2014/main" id="{12757D3B-FF8D-CA9E-A4F1-82212E4997A4}"/>
              </a:ext>
            </a:extLst>
          </p:cNvPr>
          <p:cNvSpPr txBox="1"/>
          <p:nvPr/>
        </p:nvSpPr>
        <p:spPr>
          <a:xfrm>
            <a:off x="9559636" y="1420758"/>
            <a:ext cx="2632364" cy="4662815"/>
          </a:xfrm>
          <a:prstGeom prst="rect">
            <a:avLst/>
          </a:prstGeom>
        </p:spPr>
        <p:txBody>
          <a:bodyPr wrap="square" rtlCol="0">
            <a:spAutoFit/>
          </a:bodyPr>
          <a:lstStyle/>
          <a:p>
            <a:pPr algn="ctr"/>
            <a:r>
              <a:rPr lang="en-US" sz="1400" dirty="0"/>
              <a:t>"When managing Arthur, we have to divide his risks into what we can change and what we cannot. We cannot change his non-modifiable risk factors: his age, his male gender which predisposes him to storing dangerous visceral fat and his family history of early stroke. However, look at his modifiable risk factors. His 11-hour sedentary driving shifts, his high-glycemic roadside fast-food diet, his untreated stage 1 hypertension, and his post-divorce social isolation are all active areas where we can intervene. By targeting these modifiable habits, we can directly alter his disease trajectory."</a:t>
            </a:r>
            <a:endParaRPr lang="en-GB" sz="1400" dirty="0"/>
          </a:p>
          <a:p>
            <a:pPr marL="0" indent="0" algn="ctr">
              <a:lnSpc>
                <a:spcPct val="100000"/>
              </a:lnSpc>
              <a:spcBef>
                <a:spcPts val="0"/>
              </a:spcBef>
              <a:buFontTx/>
              <a:buNone/>
            </a:pPr>
            <a:endParaRPr lang="en-GB" sz="300" dirty="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157109385"/>
      </p:ext>
    </p:extLst>
  </p:cSld>
  <p:clrMapOvr>
    <a:masterClrMapping/>
  </p:clrMapOvr>
  <mc:AlternateContent xmlns:mc="http://schemas.openxmlformats.org/markup-compatibility/2006" xmlns:p14="http://schemas.microsoft.com/office/powerpoint/2010/main">
    <mc:Choice Requires="p14">
      <p:transition spd="slow" p14:dur="2000" advTm="65064"/>
    </mc:Choice>
    <mc:Fallback xmlns="">
      <p:transition spd="slow" advTm="65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0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Title 85">
            <a:extLst>
              <a:ext uri="{FF2B5EF4-FFF2-40B4-BE49-F238E27FC236}">
                <a16:creationId xmlns:a16="http://schemas.microsoft.com/office/drawing/2014/main" id="{1E3F7726-AC85-55B8-BDED-51E7BA85CD1C}"/>
              </a:ext>
            </a:extLst>
          </p:cNvPr>
          <p:cNvSpPr>
            <a:spLocks noGrp="1"/>
          </p:cNvSpPr>
          <p:nvPr>
            <p:ph type="title"/>
          </p:nvPr>
        </p:nvSpPr>
        <p:spPr>
          <a:xfrm>
            <a:off x="0" y="155575"/>
            <a:ext cx="10515600" cy="1325563"/>
          </a:xfrm>
        </p:spPr>
        <p:txBody>
          <a:bodyPr/>
          <a:lstStyle/>
          <a:p>
            <a:r>
              <a:rPr lang="en-US" dirty="0"/>
              <a:t>Clinical Assessment, Surveillance, and Monitoring Matrix</a:t>
            </a:r>
          </a:p>
        </p:txBody>
      </p:sp>
      <p:sp>
        <p:nvSpPr>
          <p:cNvPr id="48" name="TextBox 47">
            <a:extLst>
              <a:ext uri="{FF2B5EF4-FFF2-40B4-BE49-F238E27FC236}">
                <a16:creationId xmlns:a16="http://schemas.microsoft.com/office/drawing/2014/main" id="{CC3C3364-665B-E7BA-81AA-09FB85B0BB56}"/>
              </a:ext>
            </a:extLst>
          </p:cNvPr>
          <p:cNvSpPr txBox="1"/>
          <p:nvPr/>
        </p:nvSpPr>
        <p:spPr>
          <a:xfrm>
            <a:off x="471235" y="1481138"/>
            <a:ext cx="11335753" cy="2554545"/>
          </a:xfrm>
          <a:prstGeom prst="rect">
            <a:avLst/>
          </a:prstGeom>
          <a:noFill/>
        </p:spPr>
        <p:txBody>
          <a:bodyPr wrap="square">
            <a:spAutoFit/>
          </a:bodyPr>
          <a:lstStyle/>
          <a:p>
            <a:r>
              <a:rPr lang="en-US" sz="1600" b="1" i="0" dirty="0">
                <a:solidFill>
                  <a:srgbClr val="262626"/>
                </a:solidFill>
                <a:effectLst/>
                <a:latin typeface="-apple-system"/>
              </a:rPr>
              <a:t>Glycaemic Control: </a:t>
            </a:r>
            <a:r>
              <a:rPr lang="en-US" sz="1600" b="0" i="0" dirty="0">
                <a:solidFill>
                  <a:srgbClr val="262626"/>
                </a:solidFill>
                <a:effectLst/>
                <a:latin typeface="-apple-system"/>
              </a:rPr>
              <a:t>Laboratory HbA1c surveillance every 3 months; structured self-monitoring of capillary blood glucose to confirm commercial driver road safety (NICE NG28 2022; DVLA 2026). </a:t>
            </a:r>
          </a:p>
          <a:p>
            <a:endParaRPr lang="en-US" sz="1600" b="0" i="0" dirty="0">
              <a:solidFill>
                <a:srgbClr val="262626"/>
              </a:solidFill>
              <a:effectLst/>
              <a:latin typeface="-apple-system"/>
            </a:endParaRPr>
          </a:p>
          <a:p>
            <a:r>
              <a:rPr lang="en-US" sz="1600" b="1" i="0" dirty="0">
                <a:solidFill>
                  <a:srgbClr val="262626"/>
                </a:solidFill>
                <a:effectLst/>
                <a:latin typeface="-apple-system"/>
              </a:rPr>
              <a:t>Podiatric Neuropathy Screening: </a:t>
            </a:r>
            <a:r>
              <a:rPr lang="en-US" sz="1600" b="0" i="0" dirty="0">
                <a:solidFill>
                  <a:srgbClr val="262626"/>
                </a:solidFill>
                <a:effectLst/>
                <a:latin typeface="-apple-system"/>
              </a:rPr>
              <a:t>Yearly 10g monofilament sensory examination and doppler pedal pulse patency evaluation (NICE NG28 2022). </a:t>
            </a:r>
          </a:p>
          <a:p>
            <a:endParaRPr lang="en-US" sz="1600" dirty="0">
              <a:solidFill>
                <a:srgbClr val="262626"/>
              </a:solidFill>
              <a:latin typeface="-apple-system"/>
            </a:endParaRPr>
          </a:p>
          <a:p>
            <a:r>
              <a:rPr lang="en-US" sz="1600" b="1" i="0" dirty="0">
                <a:solidFill>
                  <a:srgbClr val="262626"/>
                </a:solidFill>
                <a:effectLst/>
                <a:latin typeface="-apple-system"/>
              </a:rPr>
              <a:t>Retinal Preservation: </a:t>
            </a:r>
            <a:r>
              <a:rPr lang="en-US" sz="1600" b="0" i="0" dirty="0">
                <a:solidFill>
                  <a:srgbClr val="262626"/>
                </a:solidFill>
                <a:effectLst/>
                <a:latin typeface="-apple-system"/>
              </a:rPr>
              <a:t>Annual digital fundus photography to monitor microvascular leakage (Diabetes UK 2025). </a:t>
            </a:r>
          </a:p>
          <a:p>
            <a:endParaRPr lang="en-US" sz="1600" dirty="0">
              <a:solidFill>
                <a:srgbClr val="262626"/>
              </a:solidFill>
              <a:latin typeface="-apple-system"/>
            </a:endParaRPr>
          </a:p>
          <a:p>
            <a:r>
              <a:rPr lang="en-US" sz="1600" b="1" i="0" dirty="0">
                <a:solidFill>
                  <a:srgbClr val="262626"/>
                </a:solidFill>
                <a:effectLst/>
                <a:latin typeface="-apple-system"/>
              </a:rPr>
              <a:t>Cardiorenal Protection: </a:t>
            </a:r>
            <a:r>
              <a:rPr lang="en-US" sz="1600" b="0" i="0" dirty="0">
                <a:solidFill>
                  <a:srgbClr val="262626"/>
                </a:solidFill>
                <a:effectLst/>
                <a:latin typeface="-apple-system"/>
              </a:rPr>
              <a:t>Annual urine albumin-to-creatinine ratio (ACR), monitoring of estimated glomerular filtration rate (eGFR), and aggressive target blood pressure control &lt; 140/90 mm Hg (NICE NG28 2022).</a:t>
            </a:r>
            <a:endParaRPr lang="en-US" sz="1600" dirty="0"/>
          </a:p>
        </p:txBody>
      </p:sp>
      <p:sp>
        <p:nvSpPr>
          <p:cNvPr id="2" name="TextBox 1">
            <a:extLst>
              <a:ext uri="{FF2B5EF4-FFF2-40B4-BE49-F238E27FC236}">
                <a16:creationId xmlns:a16="http://schemas.microsoft.com/office/drawing/2014/main" id="{0E068FEA-9C56-B7B3-B2C1-90D765450404}"/>
              </a:ext>
            </a:extLst>
          </p:cNvPr>
          <p:cNvSpPr txBox="1"/>
          <p:nvPr/>
        </p:nvSpPr>
        <p:spPr>
          <a:xfrm>
            <a:off x="550606" y="4473677"/>
            <a:ext cx="10962968" cy="2031325"/>
          </a:xfrm>
          <a:prstGeom prst="rect">
            <a:avLst/>
          </a:prstGeom>
        </p:spPr>
        <p:txBody>
          <a:bodyPr wrap="square" rtlCol="0">
            <a:spAutoFit/>
          </a:bodyPr>
          <a:lstStyle/>
          <a:p>
            <a:r>
              <a:rPr lang="en-US" dirty="0"/>
              <a:t>To keep Arthur safe, we need a rigorous, proactive surveillance matrix. First, we will check his laboratory HbA1c every 3 months. Crucially, because he is a commercial driver, we will implement structured self-monitoring of capillary blood glucose to ensure he meets DVLA road safety standards. Annually, we must protect him from microvascular failure. This means a yearly 10-gram monofilament test and doppler check to prevent diabetic foot ulcers, digital fundus photography to catch retinal bleeding before it causes blindness, and annual urine and kidney blood tests paired with strict blood pressure targets below 140/90\mmHg} to stop renal decline</a:t>
            </a: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4" name="Recorded Sound">
            <a:hlinkClick r:id="" action="ppaction://media"/>
            <a:extLst>
              <a:ext uri="{FF2B5EF4-FFF2-40B4-BE49-F238E27FC236}">
                <a16:creationId xmlns:a16="http://schemas.microsoft.com/office/drawing/2014/main" id="{2F813079-CCA0-1CB0-17CB-F0EB377D07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06988" y="5245657"/>
            <a:ext cx="487363" cy="487363"/>
          </a:xfrm>
          <a:prstGeom prst="rect">
            <a:avLst/>
          </a:prstGeom>
        </p:spPr>
      </p:pic>
    </p:spTree>
    <p:extLst>
      <p:ext uri="{BB962C8B-B14F-4D97-AF65-F5344CB8AC3E}">
        <p14:creationId xmlns:p14="http://schemas.microsoft.com/office/powerpoint/2010/main" val="2517140333"/>
      </p:ext>
    </p:extLst>
  </p:cSld>
  <p:clrMapOvr>
    <a:masterClrMapping/>
  </p:clrMapOvr>
  <mc:AlternateContent xmlns:mc="http://schemas.openxmlformats.org/markup-compatibility/2006" xmlns:p14="http://schemas.microsoft.com/office/powerpoint/2010/main">
    <mc:Choice Requires="p14">
      <p:transition spd="slow" p14:dur="2000" advTm="70615"/>
    </mc:Choice>
    <mc:Fallback xmlns="">
      <p:transition spd="slow" advTm="706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6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517237" y="165099"/>
            <a:ext cx="7176654" cy="342901"/>
          </a:xfrm>
        </p:spPr>
        <p:txBody>
          <a:bodyPr/>
          <a:lstStyle/>
          <a:p>
            <a:r>
              <a:rPr lang="en-US" sz="2000" dirty="0"/>
              <a:t>Integrated, Evidence-Based Case Management Care Plan</a:t>
            </a:r>
          </a:p>
        </p:txBody>
      </p:sp>
      <p:sp>
        <p:nvSpPr>
          <p:cNvPr id="5" name="Slide Number Placeholder 4">
            <a:extLst>
              <a:ext uri="{FF2B5EF4-FFF2-40B4-BE49-F238E27FC236}">
                <a16:creationId xmlns:a16="http://schemas.microsoft.com/office/drawing/2014/main" id="{E31C7500-E032-DBB5-A780-8247E3B7367B}"/>
              </a:ext>
            </a:extLst>
          </p:cNvPr>
          <p:cNvSpPr>
            <a:spLocks noGrp="1"/>
          </p:cNvSpPr>
          <p:nvPr>
            <p:ph type="sldNum" sz="quarter" idx="31"/>
          </p:nvPr>
        </p:nvSpPr>
        <p:spPr/>
        <p:txBody>
          <a:bodyPr/>
          <a:lstStyle/>
          <a:p>
            <a:fld id="{47FEACEE-25B4-4A2D-B147-27296E36371D}" type="slidenum">
              <a:rPr lang="en-US" altLang="zh-CN" noProof="0" smtClean="0"/>
              <a:pPr/>
              <a:t>11</a:t>
            </a:fld>
            <a:endParaRPr lang="en-US" altLang="zh-CN" noProof="0" dirty="0"/>
          </a:p>
        </p:txBody>
      </p:sp>
      <p:graphicFrame>
        <p:nvGraphicFramePr>
          <p:cNvPr id="8" name="Table 7">
            <a:extLst>
              <a:ext uri="{FF2B5EF4-FFF2-40B4-BE49-F238E27FC236}">
                <a16:creationId xmlns:a16="http://schemas.microsoft.com/office/drawing/2014/main" id="{C3DC1564-68B9-D752-EC7D-C1085AF72FFB}"/>
              </a:ext>
            </a:extLst>
          </p:cNvPr>
          <p:cNvGraphicFramePr>
            <a:graphicFrameLocks noGrp="1"/>
          </p:cNvGraphicFramePr>
          <p:nvPr>
            <p:extLst>
              <p:ext uri="{D42A27DB-BD31-4B8C-83A1-F6EECF244321}">
                <p14:modId xmlns:p14="http://schemas.microsoft.com/office/powerpoint/2010/main" val="418518415"/>
              </p:ext>
            </p:extLst>
          </p:nvPr>
        </p:nvGraphicFramePr>
        <p:xfrm>
          <a:off x="92363" y="508001"/>
          <a:ext cx="8506692" cy="6350000"/>
        </p:xfrm>
        <a:graphic>
          <a:graphicData uri="http://schemas.openxmlformats.org/drawingml/2006/table">
            <a:tbl>
              <a:tblPr firstRow="1" firstCol="1" bandRow="1">
                <a:tableStyleId>{5C22544A-7EE6-4342-B048-85BDC9FD1C3A}</a:tableStyleId>
              </a:tblPr>
              <a:tblGrid>
                <a:gridCol w="1147614">
                  <a:extLst>
                    <a:ext uri="{9D8B030D-6E8A-4147-A177-3AD203B41FA5}">
                      <a16:colId xmlns:a16="http://schemas.microsoft.com/office/drawing/2014/main" val="744023654"/>
                    </a:ext>
                  </a:extLst>
                </a:gridCol>
                <a:gridCol w="1449020">
                  <a:extLst>
                    <a:ext uri="{9D8B030D-6E8A-4147-A177-3AD203B41FA5}">
                      <a16:colId xmlns:a16="http://schemas.microsoft.com/office/drawing/2014/main" val="545345991"/>
                    </a:ext>
                  </a:extLst>
                </a:gridCol>
                <a:gridCol w="1820049">
                  <a:extLst>
                    <a:ext uri="{9D8B030D-6E8A-4147-A177-3AD203B41FA5}">
                      <a16:colId xmlns:a16="http://schemas.microsoft.com/office/drawing/2014/main" val="1560864121"/>
                    </a:ext>
                  </a:extLst>
                </a:gridCol>
                <a:gridCol w="2374165">
                  <a:extLst>
                    <a:ext uri="{9D8B030D-6E8A-4147-A177-3AD203B41FA5}">
                      <a16:colId xmlns:a16="http://schemas.microsoft.com/office/drawing/2014/main" val="2646387886"/>
                    </a:ext>
                  </a:extLst>
                </a:gridCol>
                <a:gridCol w="1715844">
                  <a:extLst>
                    <a:ext uri="{9D8B030D-6E8A-4147-A177-3AD203B41FA5}">
                      <a16:colId xmlns:a16="http://schemas.microsoft.com/office/drawing/2014/main" val="828126957"/>
                    </a:ext>
                  </a:extLst>
                </a:gridCol>
              </a:tblGrid>
              <a:tr h="606016">
                <a:tc>
                  <a:txBody>
                    <a:bodyPr/>
                    <a:lstStyle/>
                    <a:p>
                      <a:pPr marL="0" marR="0">
                        <a:lnSpc>
                          <a:spcPct val="100000"/>
                        </a:lnSpc>
                        <a:spcAft>
                          <a:spcPts val="0"/>
                        </a:spcAft>
                        <a:buNone/>
                      </a:pPr>
                      <a:r>
                        <a:rPr lang="en-US" sz="1200" kern="100" dirty="0">
                          <a:effectLst/>
                        </a:rPr>
                        <a:t>Identified Need</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SMART Goal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Interventions</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Clinical Rationale</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Outcome Measure</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942204255"/>
                  </a:ext>
                </a:extLst>
              </a:tr>
              <a:tr h="1791701">
                <a:tc>
                  <a:txBody>
                    <a:bodyPr/>
                    <a:lstStyle/>
                    <a:p>
                      <a:pPr marL="0" marR="0">
                        <a:lnSpc>
                          <a:spcPct val="100000"/>
                        </a:lnSpc>
                        <a:spcAft>
                          <a:spcPts val="0"/>
                        </a:spcAft>
                        <a:buNone/>
                      </a:pPr>
                      <a:r>
                        <a:rPr lang="en-US" sz="1200" kern="100" dirty="0">
                          <a:effectLst/>
                        </a:rPr>
                        <a:t>Glycaemic Deficit</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Target HbA1c: 53 mmol/mol in 6 months.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Optimise Metformin; introduce cardioprotective SGLT2 inhibitor (NICE NG28 2022).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Blocks renal glucose reabsorption; lowers macrovascular risk (ABCD 2024).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3-monthly laboratory HbA1c.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301388633"/>
                  </a:ext>
                </a:extLst>
              </a:tr>
              <a:tr h="1554565">
                <a:tc>
                  <a:txBody>
                    <a:bodyPr/>
                    <a:lstStyle/>
                    <a:p>
                      <a:pPr marL="0" marR="0">
                        <a:lnSpc>
                          <a:spcPct val="100000"/>
                        </a:lnSpc>
                        <a:spcAft>
                          <a:spcPts val="0"/>
                        </a:spcAft>
                        <a:buNone/>
                      </a:pPr>
                      <a:r>
                        <a:rPr lang="en-US" sz="1200" kern="100">
                          <a:effectLst/>
                        </a:rPr>
                        <a:t>Vascular Risk</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BP &lt; 140/90 mmHg within 3 months.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Support Ramipril/Atorvastatin compliance; sodium reduction.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Stabilises atherosclerotic plaques; blocks angiotensin II (</a:t>
                      </a:r>
                      <a:r>
                        <a:rPr lang="en-US" sz="1200" kern="100" dirty="0" err="1">
                          <a:effectLst/>
                        </a:rPr>
                        <a:t>Inzucchi</a:t>
                      </a:r>
                      <a:r>
                        <a:rPr lang="en-US" sz="1200" kern="100" dirty="0">
                          <a:effectLst/>
                        </a:rPr>
                        <a:t> et al. 2023).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Sphygmomanometer readings.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11266866"/>
                  </a:ext>
                </a:extLst>
              </a:tr>
              <a:tr h="1317427">
                <a:tc>
                  <a:txBody>
                    <a:bodyPr/>
                    <a:lstStyle/>
                    <a:p>
                      <a:pPr marL="0" marR="0">
                        <a:lnSpc>
                          <a:spcPct val="100000"/>
                        </a:lnSpc>
                        <a:spcAft>
                          <a:spcPts val="0"/>
                        </a:spcAft>
                        <a:buNone/>
                      </a:pPr>
                      <a:r>
                        <a:rPr lang="en-US" sz="1200" kern="100">
                          <a:effectLst/>
                        </a:rPr>
                        <a:t>Psycho-Social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Enhance health literacy and confidence in 8 weeks.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Motivational interviewing; connect with online HGV peer support groups.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Overcomes isolation barriers and strengthens self-efficacy (RCGP 2025).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Validated health confidence scores.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847942120"/>
                  </a:ext>
                </a:extLst>
              </a:tr>
              <a:tr h="1080291">
                <a:tc>
                  <a:txBody>
                    <a:bodyPr/>
                    <a:lstStyle/>
                    <a:p>
                      <a:pPr marL="0" marR="0">
                        <a:lnSpc>
                          <a:spcPct val="100000"/>
                        </a:lnSpc>
                        <a:spcAft>
                          <a:spcPts val="0"/>
                        </a:spcAft>
                        <a:buNone/>
                      </a:pPr>
                      <a:r>
                        <a:rPr lang="en-US" sz="1200" kern="100">
                          <a:effectLst/>
                        </a:rPr>
                        <a:t>Occupational</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Adapt meal-prep within 4 weeks.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a:effectLst/>
                        </a:rPr>
                        <a:t>Custom dietary consultation tailored for driver lifestyle. </a:t>
                      </a:r>
                      <a:endParaRPr lang="en-US" sz="12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Practical changes enhance clinical treatment compliance (WHO 2024).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marL="0" marR="0">
                        <a:lnSpc>
                          <a:spcPct val="100000"/>
                        </a:lnSpc>
                        <a:spcAft>
                          <a:spcPts val="0"/>
                        </a:spcAft>
                        <a:buNone/>
                      </a:pPr>
                      <a:r>
                        <a:rPr lang="en-US" sz="1200" kern="100" dirty="0">
                          <a:effectLst/>
                        </a:rPr>
                        <a:t>In-cab dietary logs. </a:t>
                      </a:r>
                      <a:endParaRPr lang="en-US"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1399673549"/>
                  </a:ext>
                </a:extLst>
              </a:tr>
            </a:tbl>
          </a:graphicData>
        </a:graphic>
      </p:graphicFrame>
      <p:sp>
        <p:nvSpPr>
          <p:cNvPr id="9" name="TextBox 8">
            <a:extLst>
              <a:ext uri="{FF2B5EF4-FFF2-40B4-BE49-F238E27FC236}">
                <a16:creationId xmlns:a16="http://schemas.microsoft.com/office/drawing/2014/main" id="{6D505A2D-5D24-018C-C4D2-9A11089C2D1E}"/>
              </a:ext>
            </a:extLst>
          </p:cNvPr>
          <p:cNvSpPr txBox="1"/>
          <p:nvPr/>
        </p:nvSpPr>
        <p:spPr>
          <a:xfrm>
            <a:off x="9153236" y="620624"/>
            <a:ext cx="2499525" cy="6124754"/>
          </a:xfrm>
          <a:prstGeom prst="rect">
            <a:avLst/>
          </a:prstGeom>
        </p:spPr>
        <p:txBody>
          <a:bodyPr wrap="square" rtlCol="0">
            <a:spAutoFit/>
          </a:bodyPr>
          <a:lstStyle/>
          <a:p>
            <a:pPr algn="ctr"/>
            <a:r>
              <a:rPr lang="en-US" sz="1400" dirty="0"/>
              <a:t>groups to build his self-efficacy and confidence." "This care plan brings our clinical goals together into actionable steps. For his glycemic deficit, we are going to optimize his Metformin and introduce an SGLT2 inhibitor. This combination safely blocks renal glucose reabsorption and dumps excess sugar out through the urine, lowering his blood sugar while drastically cutting his macrovascular risk all without causing dangerous hypoglycemic drops that would threaten his driving. To combat his vascular risks, we will support compliance with Ramipril and Atorvastatin. Culturally, we will address his mental health and isolation using motivational interviewing and by connecting him with online HGV driver support</a:t>
            </a:r>
            <a:endParaRPr lang="en-GB" sz="1400" dirty="0"/>
          </a:p>
          <a:p>
            <a:pPr marL="0" indent="0" algn="ctr">
              <a:lnSpc>
                <a:spcPct val="100000"/>
              </a:lnSpc>
              <a:spcBef>
                <a:spcPts val="0"/>
              </a:spcBef>
              <a:buFontTx/>
              <a:buNone/>
            </a:pPr>
            <a:endParaRPr lang="en-GB" sz="1400" dirty="0">
              <a:solidFill>
                <a:prstClr val="white"/>
              </a:solidFill>
              <a:latin typeface="Posterama" panose="020B0504020200020000" pitchFamily="34" charset="0"/>
              <a:ea typeface="微软雅黑"/>
              <a:cs typeface="Posterama" panose="020B0504020200020000" pitchFamily="34" charset="0"/>
            </a:endParaRPr>
          </a:p>
        </p:txBody>
      </p:sp>
      <p:pic>
        <p:nvPicPr>
          <p:cNvPr id="10" name="Recorded Sound">
            <a:hlinkClick r:id="" action="ppaction://media"/>
            <a:extLst>
              <a:ext uri="{FF2B5EF4-FFF2-40B4-BE49-F238E27FC236}">
                <a16:creationId xmlns:a16="http://schemas.microsoft.com/office/drawing/2014/main" id="{E084D066-C806-FA57-3290-E497E578DE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06942" y="5974238"/>
            <a:ext cx="487363" cy="487363"/>
          </a:xfrm>
          <a:prstGeom prst="rect">
            <a:avLst/>
          </a:prstGeom>
        </p:spPr>
      </p:pic>
    </p:spTree>
    <p:extLst>
      <p:ext uri="{BB962C8B-B14F-4D97-AF65-F5344CB8AC3E}">
        <p14:creationId xmlns:p14="http://schemas.microsoft.com/office/powerpoint/2010/main" val="32955924"/>
      </p:ext>
    </p:extLst>
  </p:cSld>
  <p:clrMapOvr>
    <a:masterClrMapping/>
  </p:clrMapOvr>
  <mc:AlternateContent xmlns:mc="http://schemas.openxmlformats.org/markup-compatibility/2006" xmlns:p14="http://schemas.microsoft.com/office/powerpoint/2010/main">
    <mc:Choice Requires="p14">
      <p:transition spd="slow" p14:dur="2000" advTm="74566"/>
    </mc:Choice>
    <mc:Fallback xmlns="">
      <p:transition spd="slow" advTm="74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56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a:xfrm>
            <a:off x="225988" y="146075"/>
            <a:ext cx="10515600" cy="1205058"/>
          </a:xfrm>
        </p:spPr>
        <p:txBody>
          <a:bodyPr/>
          <a:lstStyle/>
          <a:p>
            <a:r>
              <a:rPr lang="en-US" dirty="0"/>
              <a:t>Health Promotion, Prevention, and Lifestyle Optimization</a:t>
            </a:r>
          </a:p>
        </p:txBody>
      </p:sp>
      <p:sp>
        <p:nvSpPr>
          <p:cNvPr id="31" name="TextBox 30">
            <a:extLst>
              <a:ext uri="{FF2B5EF4-FFF2-40B4-BE49-F238E27FC236}">
                <a16:creationId xmlns:a16="http://schemas.microsoft.com/office/drawing/2014/main" id="{840953B4-5E18-D718-413B-14544793C661}"/>
              </a:ext>
            </a:extLst>
          </p:cNvPr>
          <p:cNvSpPr txBox="1"/>
          <p:nvPr/>
        </p:nvSpPr>
        <p:spPr>
          <a:xfrm>
            <a:off x="376989" y="1605161"/>
            <a:ext cx="11061032" cy="2062103"/>
          </a:xfrm>
          <a:prstGeom prst="rect">
            <a:avLst/>
          </a:prstGeom>
          <a:noFill/>
        </p:spPr>
        <p:txBody>
          <a:bodyPr wrap="square">
            <a:spAutoFit/>
          </a:bodyPr>
          <a:lstStyle/>
          <a:p>
            <a:pPr>
              <a:buNone/>
            </a:pPr>
            <a:r>
              <a:rPr lang="en-US" sz="1600" b="1" dirty="0">
                <a:effectLst/>
              </a:rPr>
              <a:t>In-Cab Nutritional Engineering:</a:t>
            </a:r>
            <a:r>
              <a:rPr lang="en-US" sz="1600" dirty="0">
                <a:effectLst/>
              </a:rPr>
              <a:t> Prioritise low-GI, travel-ready options (whole-grain options, lean proteins, nuts); restrict sodium under 2g daily to counter vascular stress (</a:t>
            </a:r>
            <a:r>
              <a:rPr lang="en-US" sz="1600" dirty="0" err="1">
                <a:effectLst/>
              </a:rPr>
              <a:t>Inzucchi</a:t>
            </a:r>
            <a:r>
              <a:rPr lang="en-US" sz="1600" dirty="0">
                <a:effectLst/>
              </a:rPr>
              <a:t> et al. 2023; NICE 2022). </a:t>
            </a:r>
          </a:p>
          <a:p>
            <a:pPr>
              <a:buNone/>
            </a:pPr>
            <a:endParaRPr lang="en-US" sz="1600" dirty="0">
              <a:effectLst/>
            </a:endParaRPr>
          </a:p>
          <a:p>
            <a:pPr>
              <a:buNone/>
            </a:pPr>
            <a:r>
              <a:rPr lang="en-US" sz="1600" b="1" dirty="0">
                <a:effectLst/>
              </a:rPr>
              <a:t>Paced Activity Integration:</a:t>
            </a:r>
            <a:r>
              <a:rPr lang="en-US" sz="1600" dirty="0">
                <a:effectLst/>
              </a:rPr>
              <a:t> Break up sedentary driving stretches with structured 15-minute brisk walking sequences during rest intervals to hit the 150-minute weekly target (Diabetes UK 2025). </a:t>
            </a:r>
          </a:p>
          <a:p>
            <a:pPr>
              <a:buNone/>
            </a:pPr>
            <a:endParaRPr lang="en-US" sz="1600" dirty="0">
              <a:effectLst/>
            </a:endParaRPr>
          </a:p>
          <a:p>
            <a:pPr>
              <a:buNone/>
            </a:pPr>
            <a:r>
              <a:rPr lang="en-US" sz="1600" b="1" dirty="0">
                <a:effectLst/>
              </a:rPr>
              <a:t>Proactive Immunology:</a:t>
            </a:r>
            <a:r>
              <a:rPr lang="en-US" sz="1600" dirty="0">
                <a:effectLst/>
              </a:rPr>
              <a:t> Administer annual influenza and COVID-19 vaccinations to safeguard a vulnerable immune system against hyperglycemia-induced infection risks (Public Health England 2023).</a:t>
            </a:r>
          </a:p>
        </p:txBody>
      </p:sp>
      <p:sp>
        <p:nvSpPr>
          <p:cNvPr id="2" name="TextBox 1">
            <a:extLst>
              <a:ext uri="{FF2B5EF4-FFF2-40B4-BE49-F238E27FC236}">
                <a16:creationId xmlns:a16="http://schemas.microsoft.com/office/drawing/2014/main" id="{587F9C77-CFA7-F662-DFF0-5D9D92FB8834}"/>
              </a:ext>
            </a:extLst>
          </p:cNvPr>
          <p:cNvSpPr txBox="1"/>
          <p:nvPr/>
        </p:nvSpPr>
        <p:spPr>
          <a:xfrm>
            <a:off x="481781" y="4188542"/>
            <a:ext cx="11238271" cy="2031325"/>
          </a:xfrm>
          <a:prstGeom prst="rect">
            <a:avLst/>
          </a:prstGeom>
        </p:spPr>
        <p:txBody>
          <a:bodyPr wrap="square" rtlCol="0">
            <a:spAutoFit/>
          </a:bodyPr>
          <a:lstStyle/>
          <a:p>
            <a:r>
              <a:rPr lang="en-US" dirty="0"/>
              <a:t>Lifestyle optimization has  to fit Arthur's reality, not a textbook. We are introducing 'In-Cab Nutritional Engineering'. This means practical education on choosing pre-packed low-glycemic foods, lean proteins, and nuts that travel well, while keeping his daily sodium under 2 grams. To tackle his sedentary job, we aren't asking for intense gym sessions; we are pacing short, 15-minute intervals of brisk walking during his mandatory driving rest breaks to hit his 150-minute weekly target. Finally, because high blood sugar impairs immune function, we will ensure he receives annual flu and COVID-19 vaccinations to protect him from severe infection risks."</a:t>
            </a:r>
            <a:endParaRPr lang="en-GB" dirty="0"/>
          </a:p>
          <a:p>
            <a:pPr marL="0" indent="0">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5" name="Recorded Sound">
            <a:hlinkClick r:id="" action="ppaction://media"/>
            <a:extLst>
              <a:ext uri="{FF2B5EF4-FFF2-40B4-BE49-F238E27FC236}">
                <a16:creationId xmlns:a16="http://schemas.microsoft.com/office/drawing/2014/main" id="{8A2042A8-0995-5D42-FEBD-1F3DEB4806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71190" y="5619815"/>
            <a:ext cx="487363" cy="487363"/>
          </a:xfrm>
          <a:prstGeom prst="rect">
            <a:avLst/>
          </a:prstGeom>
        </p:spPr>
      </p:pic>
    </p:spTree>
    <p:extLst>
      <p:ext uri="{BB962C8B-B14F-4D97-AF65-F5344CB8AC3E}">
        <p14:creationId xmlns:p14="http://schemas.microsoft.com/office/powerpoint/2010/main" val="3760906987"/>
      </p:ext>
    </p:extLst>
  </p:cSld>
  <p:clrMapOvr>
    <a:masterClrMapping/>
  </p:clrMapOvr>
  <mc:AlternateContent xmlns:mc="http://schemas.openxmlformats.org/markup-compatibility/2006" xmlns:p14="http://schemas.microsoft.com/office/powerpoint/2010/main">
    <mc:Choice Requires="p14">
      <p:transition spd="slow" p14:dur="2000" advTm="57920"/>
    </mc:Choice>
    <mc:Fallback xmlns="">
      <p:transition spd="slow" advTm="57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294605" y="221599"/>
            <a:ext cx="12138027" cy="1325563"/>
          </a:xfrm>
        </p:spPr>
        <p:txBody>
          <a:bodyPr/>
          <a:lstStyle/>
          <a:p>
            <a:r>
              <a:rPr lang="en-US" dirty="0"/>
              <a:t>Communication Dynamics, Empowerment, and Inter-Professional Collaboration</a:t>
            </a:r>
          </a:p>
        </p:txBody>
      </p:sp>
      <p:sp>
        <p:nvSpPr>
          <p:cNvPr id="5" name="Slide Number Placeholder 4">
            <a:extLst>
              <a:ext uri="{FF2B5EF4-FFF2-40B4-BE49-F238E27FC236}">
                <a16:creationId xmlns:a16="http://schemas.microsoft.com/office/drawing/2014/main" id="{2B243AAE-D428-CAAE-DCAF-0266FEEEAC70}"/>
              </a:ext>
            </a:extLst>
          </p:cNvPr>
          <p:cNvSpPr>
            <a:spLocks noGrp="1"/>
          </p:cNvSpPr>
          <p:nvPr>
            <p:ph type="sldNum" sz="quarter" idx="55"/>
          </p:nvPr>
        </p:nvSpPr>
        <p:spPr/>
        <p:txBody>
          <a:bodyPr/>
          <a:lstStyle/>
          <a:p>
            <a:fld id="{47FEACEE-25B4-4A2D-B147-27296E36371D}" type="slidenum">
              <a:rPr lang="en-US" altLang="zh-CN" smtClean="0"/>
              <a:pPr/>
              <a:t>13</a:t>
            </a:fld>
            <a:endParaRPr lang="en-US" altLang="zh-CN" dirty="0"/>
          </a:p>
        </p:txBody>
      </p:sp>
      <p:sp>
        <p:nvSpPr>
          <p:cNvPr id="14" name="TextBox 13">
            <a:extLst>
              <a:ext uri="{FF2B5EF4-FFF2-40B4-BE49-F238E27FC236}">
                <a16:creationId xmlns:a16="http://schemas.microsoft.com/office/drawing/2014/main" id="{8B76703F-F2BD-A32A-596E-E061589C2548}"/>
              </a:ext>
            </a:extLst>
          </p:cNvPr>
          <p:cNvSpPr txBox="1"/>
          <p:nvPr/>
        </p:nvSpPr>
        <p:spPr>
          <a:xfrm>
            <a:off x="539239" y="1547162"/>
            <a:ext cx="10789461" cy="2554545"/>
          </a:xfrm>
          <a:prstGeom prst="rect">
            <a:avLst/>
          </a:prstGeom>
          <a:noFill/>
        </p:spPr>
        <p:txBody>
          <a:bodyPr wrap="square">
            <a:spAutoFit/>
          </a:bodyPr>
          <a:lstStyle/>
          <a:p>
            <a:r>
              <a:rPr lang="en-US" sz="1600" b="1" dirty="0"/>
              <a:t>Motivational Interviewing: </a:t>
            </a:r>
            <a:r>
              <a:rPr lang="en-US" sz="1600" dirty="0"/>
              <a:t>Go beyond simple advice; use open-ended conversations and collaborative communication to uncover what motivates lifestyle change in the individual (RCGP 2025). </a:t>
            </a:r>
          </a:p>
          <a:p>
            <a:endParaRPr lang="en-US" sz="1600" dirty="0"/>
          </a:p>
          <a:p>
            <a:r>
              <a:rPr lang="en-US" sz="1600" b="1" dirty="0"/>
              <a:t>Shared Decision Making: </a:t>
            </a:r>
            <a:r>
              <a:rPr lang="en-US" sz="1600" dirty="0"/>
              <a:t>Integrate the 3-talk model of communication to honour patient autonomy and enhance confidence in decision pathways (WHO 2024). </a:t>
            </a:r>
          </a:p>
          <a:p>
            <a:endParaRPr lang="en-US" sz="1600" dirty="0"/>
          </a:p>
          <a:p>
            <a:r>
              <a:rPr lang="en-US" sz="1600" b="1" dirty="0"/>
              <a:t>MDT Integration: </a:t>
            </a:r>
            <a:r>
              <a:rPr lang="en-US" sz="1600" dirty="0"/>
              <a:t>Develop a linked pathway from PC, SN/C Community Podiatrists &amp; Dietitians Metabolic led care. </a:t>
            </a:r>
          </a:p>
          <a:p>
            <a:endParaRPr lang="en-US" sz="1600" dirty="0"/>
          </a:p>
          <a:p>
            <a:r>
              <a:rPr lang="en-US" sz="1600" b="1" dirty="0"/>
              <a:t>Occupational Protection:</a:t>
            </a:r>
            <a:r>
              <a:rPr lang="en-US" sz="1600" dirty="0"/>
              <a:t> Collaborate with Occupational Health to guide DVLA adherence, keeping him safely employed (DVLA 2026).</a:t>
            </a:r>
          </a:p>
        </p:txBody>
      </p:sp>
      <p:sp>
        <p:nvSpPr>
          <p:cNvPr id="2" name="TextBox 1">
            <a:extLst>
              <a:ext uri="{FF2B5EF4-FFF2-40B4-BE49-F238E27FC236}">
                <a16:creationId xmlns:a16="http://schemas.microsoft.com/office/drawing/2014/main" id="{2F01D3AD-E97C-878D-DA60-980EE7B08942}"/>
              </a:ext>
            </a:extLst>
          </p:cNvPr>
          <p:cNvSpPr txBox="1"/>
          <p:nvPr/>
        </p:nvSpPr>
        <p:spPr>
          <a:xfrm>
            <a:off x="589935" y="4463845"/>
            <a:ext cx="10604234" cy="1754326"/>
          </a:xfrm>
          <a:prstGeom prst="rect">
            <a:avLst/>
          </a:prstGeom>
        </p:spPr>
        <p:txBody>
          <a:bodyPr wrap="square" rtlCol="0">
            <a:spAutoFit/>
          </a:bodyPr>
          <a:lstStyle/>
          <a:p>
            <a:r>
              <a:rPr lang="en-US" dirty="0"/>
              <a:t>Clinical knowledge means nothing if our delivery fails. We will use collaborative Motivational Interviewing and the 3-talk model to ensure Arthur is an active partner in his care, rather than just being lectured. His care must also be highly integrated across a multidisciplinary team, creating an open loop between his GP, diabetes specialist nurses, podiatrists, and dietitians. Lastly, we will actively communicate with Occupational Health to guide him through DVLA adherence, keeping him safe on the road while protecting his employment.</a:t>
            </a: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6" name="Recorded Sound">
            <a:hlinkClick r:id="" action="ppaction://media"/>
            <a:extLst>
              <a:ext uri="{FF2B5EF4-FFF2-40B4-BE49-F238E27FC236}">
                <a16:creationId xmlns:a16="http://schemas.microsoft.com/office/drawing/2014/main" id="{AE61EF1D-299D-1239-FEA8-4F0B8E0148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05876" y="5073874"/>
            <a:ext cx="487363" cy="487363"/>
          </a:xfrm>
          <a:prstGeom prst="rect">
            <a:avLst/>
          </a:prstGeom>
        </p:spPr>
      </p:pic>
    </p:spTree>
    <p:extLst>
      <p:ext uri="{BB962C8B-B14F-4D97-AF65-F5344CB8AC3E}">
        <p14:creationId xmlns:p14="http://schemas.microsoft.com/office/powerpoint/2010/main" val="4182148033"/>
      </p:ext>
    </p:extLst>
  </p:cSld>
  <p:clrMapOvr>
    <a:masterClrMapping/>
  </p:clrMapOvr>
  <mc:AlternateContent xmlns:mc="http://schemas.openxmlformats.org/markup-compatibility/2006" xmlns:p14="http://schemas.microsoft.com/office/powerpoint/2010/main">
    <mc:Choice Requires="p14">
      <p:transition spd="slow" p14:dur="2000" advTm="55300"/>
    </mc:Choice>
    <mc:Fallback xmlns="">
      <p:transition spd="slow" advTm="55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502665" y="1768917"/>
            <a:ext cx="3994173" cy="2277580"/>
          </a:xfrm>
        </p:spPr>
        <p:txBody>
          <a:bodyPr/>
          <a:lstStyle/>
          <a:p>
            <a:r>
              <a:rPr lang="en-US" dirty="0"/>
              <a:t>Ethical, Professional, and Statutory Governance Foundations</a:t>
            </a:r>
          </a:p>
        </p:txBody>
      </p:sp>
      <p:sp>
        <p:nvSpPr>
          <p:cNvPr id="5" name="Slide Number Placeholder 4">
            <a:extLst>
              <a:ext uri="{FF2B5EF4-FFF2-40B4-BE49-F238E27FC236}">
                <a16:creationId xmlns:a16="http://schemas.microsoft.com/office/drawing/2014/main" id="{FD96C503-BABC-632E-06CA-12C8474920EB}"/>
              </a:ext>
            </a:extLst>
          </p:cNvPr>
          <p:cNvSpPr>
            <a:spLocks noGrp="1"/>
          </p:cNvSpPr>
          <p:nvPr>
            <p:ph type="sldNum" sz="quarter" idx="40"/>
          </p:nvPr>
        </p:nvSpPr>
        <p:spPr/>
        <p:txBody>
          <a:bodyPr/>
          <a:lstStyle/>
          <a:p>
            <a:fld id="{47FEACEE-25B4-4A2D-B147-27296E36371D}" type="slidenum">
              <a:rPr lang="en-US" altLang="zh-CN" smtClean="0"/>
              <a:pPr/>
              <a:t>14</a:t>
            </a:fld>
            <a:endParaRPr lang="en-US" altLang="zh-CN" dirty="0"/>
          </a:p>
        </p:txBody>
      </p:sp>
      <p:sp>
        <p:nvSpPr>
          <p:cNvPr id="29" name="TextBox 28">
            <a:extLst>
              <a:ext uri="{FF2B5EF4-FFF2-40B4-BE49-F238E27FC236}">
                <a16:creationId xmlns:a16="http://schemas.microsoft.com/office/drawing/2014/main" id="{530F0006-955A-40E0-3FA6-059AECE13153}"/>
              </a:ext>
            </a:extLst>
          </p:cNvPr>
          <p:cNvSpPr txBox="1"/>
          <p:nvPr/>
        </p:nvSpPr>
        <p:spPr>
          <a:xfrm>
            <a:off x="4496837" y="768172"/>
            <a:ext cx="6697331" cy="4031873"/>
          </a:xfrm>
          <a:prstGeom prst="rect">
            <a:avLst/>
          </a:prstGeom>
          <a:noFill/>
        </p:spPr>
        <p:txBody>
          <a:bodyPr wrap="square">
            <a:spAutoFit/>
          </a:bodyPr>
          <a:lstStyle/>
          <a:p>
            <a:pPr>
              <a:buNone/>
            </a:pPr>
            <a:r>
              <a:rPr lang="en-US" sz="1600" b="1" dirty="0">
                <a:effectLst/>
                <a:latin typeface="Abadi" panose="020B0604020104020204" pitchFamily="34" charset="0"/>
              </a:rPr>
              <a:t>Autonomy:</a:t>
            </a:r>
            <a:r>
              <a:rPr lang="en-US" sz="1600" dirty="0">
                <a:effectLst/>
                <a:latin typeface="Abadi" panose="020B0604020104020204" pitchFamily="34" charset="0"/>
              </a:rPr>
              <a:t> Respects Arthur’s right to make informed choices about his care, backed by clear explanations of his treatment options (WHO 2024). </a:t>
            </a:r>
          </a:p>
          <a:p>
            <a:pPr>
              <a:buNone/>
            </a:pPr>
            <a:endParaRPr lang="en-US" sz="1600" dirty="0">
              <a:effectLst/>
              <a:latin typeface="Abadi" panose="020B0604020104020204" pitchFamily="34" charset="0"/>
            </a:endParaRPr>
          </a:p>
          <a:p>
            <a:pPr>
              <a:buNone/>
            </a:pPr>
            <a:r>
              <a:rPr lang="en-US" sz="1600" b="1" dirty="0">
                <a:effectLst/>
                <a:latin typeface="Abadi" panose="020B0604020104020204" pitchFamily="34" charset="0"/>
              </a:rPr>
              <a:t>Beneficence &amp; Non-Maleficence:</a:t>
            </a:r>
            <a:r>
              <a:rPr lang="en-US" sz="1600" dirty="0">
                <a:effectLst/>
                <a:latin typeface="Abadi" panose="020B0604020104020204" pitchFamily="34" charset="0"/>
              </a:rPr>
              <a:t> Choosing medication combinations that optimize metabolic safety and limit hypoglycemia risks for commercial drivers (NICE 2022). </a:t>
            </a:r>
          </a:p>
          <a:p>
            <a:pPr>
              <a:buNone/>
            </a:pPr>
            <a:endParaRPr lang="en-US" sz="1600" dirty="0">
              <a:effectLst/>
              <a:latin typeface="Abadi" panose="020B0604020104020204" pitchFamily="34" charset="0"/>
            </a:endParaRPr>
          </a:p>
          <a:p>
            <a:pPr>
              <a:buNone/>
            </a:pPr>
            <a:r>
              <a:rPr lang="en-US" sz="1600" b="1" dirty="0">
                <a:effectLst/>
                <a:latin typeface="Abadi" panose="020B0604020104020204" pitchFamily="34" charset="0"/>
              </a:rPr>
              <a:t>The Care Act 2014:</a:t>
            </a:r>
            <a:r>
              <a:rPr lang="en-US" sz="1600" dirty="0">
                <a:effectLst/>
                <a:latin typeface="Abadi" panose="020B0604020104020204" pitchFamily="34" charset="0"/>
              </a:rPr>
              <a:t> Directs local healthcare teams to prioritize individual well-being and integrated preventative strategies. </a:t>
            </a:r>
          </a:p>
          <a:p>
            <a:pPr>
              <a:buNone/>
            </a:pPr>
            <a:endParaRPr lang="en-US" sz="1600" dirty="0">
              <a:effectLst/>
              <a:latin typeface="Abadi" panose="020B0604020104020204" pitchFamily="34" charset="0"/>
            </a:endParaRPr>
          </a:p>
          <a:p>
            <a:pPr>
              <a:buNone/>
            </a:pPr>
            <a:r>
              <a:rPr lang="en-US" sz="1600" b="1" dirty="0">
                <a:effectLst/>
                <a:latin typeface="Abadi" panose="020B0604020104020204" pitchFamily="34" charset="0"/>
              </a:rPr>
              <a:t>The Equality Act 2010:</a:t>
            </a:r>
            <a:r>
              <a:rPr lang="en-US" sz="1600" dirty="0">
                <a:effectLst/>
                <a:latin typeface="Abadi" panose="020B0604020104020204" pitchFamily="34" charset="0"/>
              </a:rPr>
              <a:t> Insures equitable, barrier-free health services for individuals managing chronic conditions. </a:t>
            </a:r>
          </a:p>
          <a:p>
            <a:pPr>
              <a:buNone/>
            </a:pPr>
            <a:endParaRPr lang="en-US" sz="1600" dirty="0">
              <a:effectLst/>
              <a:latin typeface="Abadi" panose="020B0604020104020204" pitchFamily="34" charset="0"/>
            </a:endParaRPr>
          </a:p>
          <a:p>
            <a:pPr>
              <a:buNone/>
            </a:pPr>
            <a:r>
              <a:rPr lang="en-US" sz="1600" b="1" dirty="0">
                <a:effectLst/>
                <a:latin typeface="Abadi" panose="020B0604020104020204" pitchFamily="34" charset="0"/>
              </a:rPr>
              <a:t>DVLA Safety Mandates:</a:t>
            </a:r>
            <a:r>
              <a:rPr lang="en-US" sz="1600" dirty="0">
                <a:effectLst/>
                <a:latin typeface="Abadi" panose="020B0604020104020204" pitchFamily="34" charset="0"/>
              </a:rPr>
              <a:t> Legally requires drivers to declare medication changes that carry hypoglycemia risks, protecting public safety (DVLA 2026).</a:t>
            </a:r>
          </a:p>
        </p:txBody>
      </p:sp>
      <p:sp>
        <p:nvSpPr>
          <p:cNvPr id="2" name="TextBox 1">
            <a:extLst>
              <a:ext uri="{FF2B5EF4-FFF2-40B4-BE49-F238E27FC236}">
                <a16:creationId xmlns:a16="http://schemas.microsoft.com/office/drawing/2014/main" id="{E871CF6C-BADC-68DA-0C50-82D6D3CF1D8E}"/>
              </a:ext>
            </a:extLst>
          </p:cNvPr>
          <p:cNvSpPr txBox="1"/>
          <p:nvPr/>
        </p:nvSpPr>
        <p:spPr>
          <a:xfrm>
            <a:off x="4496838" y="4693298"/>
            <a:ext cx="6601976" cy="2308324"/>
          </a:xfrm>
          <a:prstGeom prst="rect">
            <a:avLst/>
          </a:prstGeom>
        </p:spPr>
        <p:txBody>
          <a:bodyPr wrap="square" rtlCol="0">
            <a:spAutoFit/>
          </a:bodyPr>
          <a:lstStyle/>
          <a:p>
            <a:r>
              <a:rPr lang="en-US" sz="1600" dirty="0"/>
              <a:t>Our clinical strategy is anchored by firm ethical and legal governance. We respect Arthur's *Autonomy* by centering the plan around his lifestyle choices. We practice *Beneficence and Non-Maleficence* by selecting cardioprotective drugs that specifically avoid the risk of severe hypoglycemia. Statutorily, our approach directly aligns with the *Care Act 2014* by focusing on early prevention, and the *Equality Act 2010* by ensuring he receives equitable, barrier-free healthcare. Finally, we guarantee public safety by adhering strictly to *DVLA Medical Standards*, ensuring any treatment adjustments are legally declared</a:t>
            </a:r>
            <a:endParaRPr lang="en-GB" sz="1600" dirty="0">
              <a:solidFill>
                <a:prstClr val="white"/>
              </a:solidFill>
              <a:latin typeface="Posterama" panose="020B0504020200020000" pitchFamily="34" charset="0"/>
              <a:ea typeface="微软雅黑"/>
              <a:cs typeface="Posterama" panose="020B0504020200020000" pitchFamily="34" charset="0"/>
            </a:endParaRPr>
          </a:p>
        </p:txBody>
      </p:sp>
      <p:pic>
        <p:nvPicPr>
          <p:cNvPr id="7" name="Recorded Sound">
            <a:hlinkClick r:id="" action="ppaction://media"/>
            <a:extLst>
              <a:ext uri="{FF2B5EF4-FFF2-40B4-BE49-F238E27FC236}">
                <a16:creationId xmlns:a16="http://schemas.microsoft.com/office/drawing/2014/main" id="{791A239D-0D73-EF40-139C-42A6DEDEA0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261656" y="6217920"/>
            <a:ext cx="487363" cy="487363"/>
          </a:xfrm>
          <a:prstGeom prst="rect">
            <a:avLst/>
          </a:prstGeom>
        </p:spPr>
      </p:pic>
    </p:spTree>
    <p:extLst>
      <p:ext uri="{BB962C8B-B14F-4D97-AF65-F5344CB8AC3E}">
        <p14:creationId xmlns:p14="http://schemas.microsoft.com/office/powerpoint/2010/main" val="2519727083"/>
      </p:ext>
    </p:extLst>
  </p:cSld>
  <p:clrMapOvr>
    <a:masterClrMapping/>
  </p:clrMapOvr>
  <mc:AlternateContent xmlns:mc="http://schemas.openxmlformats.org/markup-compatibility/2006" xmlns:p14="http://schemas.microsoft.com/office/powerpoint/2010/main">
    <mc:Choice Requires="p14">
      <p:transition spd="slow" p14:dur="2000" advTm="62589"/>
    </mc:Choice>
    <mc:Fallback xmlns="">
      <p:transition spd="slow" advTm="62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9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mute="1">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484632" y="453551"/>
            <a:ext cx="9823998" cy="1325563"/>
          </a:xfrm>
        </p:spPr>
        <p:txBody>
          <a:bodyPr/>
          <a:lstStyle/>
          <a:p>
            <a:r>
              <a:rPr lang="en-US" dirty="0"/>
              <a:t>Conclusion</a:t>
            </a:r>
          </a:p>
        </p:txBody>
      </p:sp>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5" name="Slide Number Placeholder 4">
            <a:extLst>
              <a:ext uri="{FF2B5EF4-FFF2-40B4-BE49-F238E27FC236}">
                <a16:creationId xmlns:a16="http://schemas.microsoft.com/office/drawing/2014/main" id="{02F30A6A-65C9-04FE-77CF-C95CC406DBDB}"/>
              </a:ext>
            </a:extLst>
          </p:cNvPr>
          <p:cNvSpPr>
            <a:spLocks noGrp="1"/>
          </p:cNvSpPr>
          <p:nvPr>
            <p:ph type="sldNum" sz="quarter" idx="50"/>
          </p:nvPr>
        </p:nvSpPr>
        <p:spPr/>
        <p:txBody>
          <a:bodyPr/>
          <a:lstStyle/>
          <a:p>
            <a:fld id="{47FEACEE-25B4-4A2D-B147-27296E36371D}" type="slidenum">
              <a:rPr lang="en-US" altLang="zh-CN" smtClean="0"/>
              <a:pPr/>
              <a:t>15</a:t>
            </a:fld>
            <a:endParaRPr lang="en-US" altLang="zh-CN" dirty="0"/>
          </a:p>
        </p:txBody>
      </p:sp>
      <p:sp>
        <p:nvSpPr>
          <p:cNvPr id="10" name="TextBox 9">
            <a:extLst>
              <a:ext uri="{FF2B5EF4-FFF2-40B4-BE49-F238E27FC236}">
                <a16:creationId xmlns:a16="http://schemas.microsoft.com/office/drawing/2014/main" id="{526C6C78-DAE8-3120-DCB3-2F89B1C92996}"/>
              </a:ext>
            </a:extLst>
          </p:cNvPr>
          <p:cNvSpPr txBox="1"/>
          <p:nvPr/>
        </p:nvSpPr>
        <p:spPr>
          <a:xfrm>
            <a:off x="484631" y="1116332"/>
            <a:ext cx="11168129" cy="2246769"/>
          </a:xfrm>
          <a:prstGeom prst="rect">
            <a:avLst/>
          </a:prstGeom>
          <a:noFill/>
        </p:spPr>
        <p:txBody>
          <a:bodyPr wrap="square">
            <a:spAutoFit/>
          </a:bodyPr>
          <a:lstStyle/>
          <a:p>
            <a:pPr>
              <a:buNone/>
            </a:pPr>
            <a:r>
              <a:rPr lang="en-US" sz="1400" b="1" dirty="0">
                <a:effectLst/>
                <a:latin typeface="Abadi" panose="020B0604020104020204" pitchFamily="34" charset="0"/>
              </a:rPr>
              <a:t>Pathophysiological Control:</a:t>
            </a:r>
            <a:r>
              <a:rPr lang="en-US" sz="1400" dirty="0">
                <a:effectLst/>
                <a:latin typeface="Abadi" panose="020B0604020104020204" pitchFamily="34" charset="0"/>
              </a:rPr>
              <a:t> Understanding how insulin resistance leads to beta-cell stress is essential for preventing structural microvascular and macrovascular decline (</a:t>
            </a:r>
            <a:r>
              <a:rPr lang="en-US" sz="1400" dirty="0" err="1">
                <a:effectLst/>
                <a:latin typeface="Abadi" panose="020B0604020104020204" pitchFamily="34" charset="0"/>
              </a:rPr>
              <a:t>Inzucchi</a:t>
            </a:r>
            <a:r>
              <a:rPr lang="en-US" sz="1400" dirty="0">
                <a:effectLst/>
                <a:latin typeface="Abadi" panose="020B0604020104020204" pitchFamily="34" charset="0"/>
              </a:rPr>
              <a:t> et al. 2023). </a:t>
            </a:r>
          </a:p>
          <a:p>
            <a:pPr>
              <a:buNone/>
            </a:pPr>
            <a:endParaRPr lang="en-US" sz="1400" dirty="0">
              <a:effectLst/>
              <a:latin typeface="Abadi" panose="020B0604020104020204" pitchFamily="34" charset="0"/>
            </a:endParaRPr>
          </a:p>
          <a:p>
            <a:pPr>
              <a:buNone/>
            </a:pPr>
            <a:r>
              <a:rPr lang="en-US" sz="1400" b="1" dirty="0">
                <a:effectLst/>
                <a:latin typeface="Abadi" panose="020B0604020104020204" pitchFamily="34" charset="0"/>
              </a:rPr>
              <a:t>Targeted Risk Management:</a:t>
            </a:r>
            <a:r>
              <a:rPr lang="en-US" sz="1400" dirty="0">
                <a:effectLst/>
                <a:latin typeface="Abadi" panose="020B0604020104020204" pitchFamily="34" charset="0"/>
              </a:rPr>
              <a:t> Custom care strategies must directly address modifiable occupational barriers and lifestyle factors (Public Health England 2023). </a:t>
            </a:r>
          </a:p>
          <a:p>
            <a:pPr>
              <a:buNone/>
            </a:pPr>
            <a:endParaRPr lang="en-US" sz="1400" dirty="0">
              <a:effectLst/>
              <a:latin typeface="Abadi" panose="020B0604020104020204" pitchFamily="34" charset="0"/>
            </a:endParaRPr>
          </a:p>
          <a:p>
            <a:pPr>
              <a:buNone/>
            </a:pPr>
            <a:r>
              <a:rPr lang="en-US" sz="1400" b="1" dirty="0">
                <a:effectLst/>
                <a:latin typeface="Abadi" panose="020B0604020104020204" pitchFamily="34" charset="0"/>
              </a:rPr>
              <a:t>Surveillance Compliance:</a:t>
            </a:r>
            <a:r>
              <a:rPr lang="en-US" sz="1400" dirty="0">
                <a:effectLst/>
                <a:latin typeface="Abadi" panose="020B0604020104020204" pitchFamily="34" charset="0"/>
              </a:rPr>
              <a:t> Continuous surveillance via regular HbA1c checks and foot screens prevents acute admissions (NICE 2022).</a:t>
            </a:r>
          </a:p>
          <a:p>
            <a:pPr>
              <a:buNone/>
            </a:pPr>
            <a:r>
              <a:rPr lang="en-US" sz="1400" dirty="0">
                <a:effectLst/>
                <a:latin typeface="Abadi" panose="020B0604020104020204" pitchFamily="34" charset="0"/>
              </a:rPr>
              <a:t> </a:t>
            </a:r>
          </a:p>
          <a:p>
            <a:pPr>
              <a:buNone/>
            </a:pPr>
            <a:r>
              <a:rPr lang="en-US" sz="1400" b="1" dirty="0">
                <a:effectLst/>
                <a:latin typeface="Abadi" panose="020B0604020104020204" pitchFamily="34" charset="0"/>
              </a:rPr>
              <a:t>Person-</a:t>
            </a:r>
            <a:r>
              <a:rPr lang="en-US" sz="1400" b="1" dirty="0" err="1">
                <a:effectLst/>
                <a:latin typeface="Abadi" panose="020B0604020104020204" pitchFamily="34" charset="0"/>
              </a:rPr>
              <a:t>Centred</a:t>
            </a:r>
            <a:r>
              <a:rPr lang="en-US" sz="1400" b="1" dirty="0">
                <a:effectLst/>
                <a:latin typeface="Abadi" panose="020B0604020104020204" pitchFamily="34" charset="0"/>
              </a:rPr>
              <a:t> Paradigm:</a:t>
            </a:r>
            <a:r>
              <a:rPr lang="en-US" sz="1400" dirty="0">
                <a:effectLst/>
                <a:latin typeface="Abadi" panose="020B0604020104020204" pitchFamily="34" charset="0"/>
              </a:rPr>
              <a:t> Blending medical care with tailored lifestyle pacing preserves functional independence and safeguards his livelihood (WHO 2024).</a:t>
            </a:r>
          </a:p>
        </p:txBody>
      </p:sp>
      <p:sp>
        <p:nvSpPr>
          <p:cNvPr id="2" name="TextBox 1">
            <a:extLst>
              <a:ext uri="{FF2B5EF4-FFF2-40B4-BE49-F238E27FC236}">
                <a16:creationId xmlns:a16="http://schemas.microsoft.com/office/drawing/2014/main" id="{0C8CFCC7-0F8B-7CBF-FA08-BCDD17980405}"/>
              </a:ext>
            </a:extLst>
          </p:cNvPr>
          <p:cNvSpPr txBox="1"/>
          <p:nvPr/>
        </p:nvSpPr>
        <p:spPr>
          <a:xfrm>
            <a:off x="484632" y="3795252"/>
            <a:ext cx="11168129" cy="2585323"/>
          </a:xfrm>
          <a:prstGeom prst="rect">
            <a:avLst/>
          </a:prstGeom>
        </p:spPr>
        <p:txBody>
          <a:bodyPr wrap="square" rtlCol="0">
            <a:spAutoFit/>
          </a:bodyPr>
          <a:lstStyle/>
          <a:p>
            <a:r>
              <a:rPr lang="en-US" dirty="0"/>
              <a:t>To conclude, managing Type 2 Diabetes successfully requires a multi-layered approach. We must understand the root pathophysiology how peripheral insulin resistance stresses beta cells to effectively halt permanent microvascular and macrovascular damage. We must target modifiable risk factors by designing practical, career-specific lifestyle interventions that fit the patient’s actual daily routine. We must maintain strict surveillance via routine screening to prevent acute hospital admissions. And ultimately, by shifting to a truly person-centered paradigm that blends rigorous medicine with empathetic, real-world pacing, we can successfully lower Arthur's numbers, protect public safety, and preserve his livelihood. Thank you."</a:t>
            </a:r>
            <a:endParaRPr lang="en-GB" dirty="0"/>
          </a:p>
          <a:p>
            <a:r>
              <a:rPr lang="en-US" dirty="0"/>
              <a:t> </a:t>
            </a:r>
            <a:endParaRPr lang="en-GB" dirty="0"/>
          </a:p>
          <a:p>
            <a:pPr marL="0" indent="0">
              <a:lnSpc>
                <a:spcPct val="100000"/>
              </a:lnSpc>
              <a:spcBef>
                <a:spcPts val="0"/>
              </a:spcBef>
              <a:buFontTx/>
              <a:buNone/>
            </a:pPr>
            <a:endParaRPr lang="en-GB" sz="1800" dirty="0">
              <a:solidFill>
                <a:prstClr val="white"/>
              </a:solidFill>
              <a:latin typeface="Posterama" panose="020B0504020200020000" pitchFamily="34" charset="0"/>
              <a:ea typeface="微软雅黑"/>
              <a:cs typeface="Posterama" panose="020B0504020200020000" pitchFamily="34" charset="0"/>
            </a:endParaRPr>
          </a:p>
        </p:txBody>
      </p:sp>
      <p:pic>
        <p:nvPicPr>
          <p:cNvPr id="3" name="Recorded Sound">
            <a:hlinkClick r:id="" action="ppaction://media"/>
            <a:extLst>
              <a:ext uri="{FF2B5EF4-FFF2-40B4-BE49-F238E27FC236}">
                <a16:creationId xmlns:a16="http://schemas.microsoft.com/office/drawing/2014/main" id="{5CBDEC79-318F-55F3-E603-1FB005263A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52760" y="5610485"/>
            <a:ext cx="487363" cy="487363"/>
          </a:xfrm>
          <a:prstGeom prst="rect">
            <a:avLst/>
          </a:prstGeom>
        </p:spPr>
      </p:pic>
    </p:spTree>
    <p:extLst>
      <p:ext uri="{BB962C8B-B14F-4D97-AF65-F5344CB8AC3E}">
        <p14:creationId xmlns:p14="http://schemas.microsoft.com/office/powerpoint/2010/main" val="4157533387"/>
      </p:ext>
    </p:extLst>
  </p:cSld>
  <p:clrMapOvr>
    <a:masterClrMapping/>
  </p:clrMapOvr>
  <mc:AlternateContent xmlns:mc="http://schemas.openxmlformats.org/markup-compatibility/2006" xmlns:p14="http://schemas.microsoft.com/office/powerpoint/2010/main">
    <mc:Choice Requires="p14">
      <p:transition spd="slow" p14:dur="2000" advTm="69930"/>
    </mc:Choice>
    <mc:Fallback xmlns="">
      <p:transition spd="slow" advTm="69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9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6AF31AF-B47E-A016-1690-A2CB71D20939}"/>
              </a:ext>
            </a:extLst>
          </p:cNvPr>
          <p:cNvSpPr txBox="1"/>
          <p:nvPr/>
        </p:nvSpPr>
        <p:spPr>
          <a:xfrm>
            <a:off x="406400" y="741471"/>
            <a:ext cx="10566400" cy="5401479"/>
          </a:xfrm>
          <a:prstGeom prst="rect">
            <a:avLst/>
          </a:prstGeom>
          <a:noFill/>
        </p:spPr>
        <p:txBody>
          <a:bodyPr wrap="square">
            <a:spAutoFit/>
          </a:bodyPr>
          <a:lstStyle/>
          <a:p>
            <a:pPr>
              <a:buNone/>
            </a:pPr>
            <a:r>
              <a:rPr lang="en-US" sz="1500" dirty="0">
                <a:effectLst/>
              </a:rPr>
              <a:t>Association of British Clinical Diabetologists (ABCD) (2024) </a:t>
            </a:r>
            <a:r>
              <a:rPr lang="en-US" sz="1500" i="1" dirty="0">
                <a:effectLst/>
              </a:rPr>
              <a:t>Clinical Guidance on SGLT2 Inhibitor Deployments in Adults</a:t>
            </a:r>
            <a:r>
              <a:rPr lang="en-US" sz="1500" dirty="0">
                <a:effectLst/>
              </a:rPr>
              <a:t>. London: ABCD.</a:t>
            </a:r>
            <a:br>
              <a:rPr lang="en-US" sz="1500" dirty="0">
                <a:effectLst/>
              </a:rPr>
            </a:br>
            <a:r>
              <a:rPr lang="en-US" sz="1500" dirty="0"/>
              <a:t>Biagetti, B., Araujo-Castro, M., </a:t>
            </a:r>
            <a:r>
              <a:rPr lang="en-US" sz="1500" dirty="0" err="1"/>
              <a:t>Marazuela</a:t>
            </a:r>
            <a:r>
              <a:rPr lang="en-US" sz="1500" dirty="0"/>
              <a:t>, M. and Puig-Domingo, M. (2024) 'Treatment of acromegaly-induced diabetes: an updated proposal', </a:t>
            </a:r>
            <a:r>
              <a:rPr lang="en-US" sz="1500" i="1" dirty="0"/>
              <a:t>Pituitary</a:t>
            </a:r>
            <a:r>
              <a:rPr lang="en-US" sz="1500" dirty="0"/>
              <a:t>, 28, pp. 1–12. </a:t>
            </a:r>
            <a:r>
              <a:rPr lang="en-US" sz="1500" dirty="0" err="1"/>
              <a:t>doi</a:t>
            </a:r>
            <a:r>
              <a:rPr lang="en-US" sz="1500" dirty="0"/>
              <a:t>: 10.1007/s11102-024-01477-x.</a:t>
            </a:r>
            <a:endParaRPr lang="en-US" sz="1500" dirty="0">
              <a:effectLst/>
            </a:endParaRPr>
          </a:p>
          <a:p>
            <a:pPr>
              <a:buNone/>
            </a:pPr>
            <a:r>
              <a:rPr lang="en-US" sz="1500" dirty="0">
                <a:effectLst/>
              </a:rPr>
              <a:t>Diabetes UK (2025) </a:t>
            </a:r>
            <a:r>
              <a:rPr lang="en-US" sz="1500" i="1" dirty="0">
                <a:effectLst/>
              </a:rPr>
              <a:t>The State of Diabetes Care in the United Kingdom: Key Epidemiological Trends</a:t>
            </a:r>
            <a:r>
              <a:rPr lang="en-US" sz="1500" dirty="0">
                <a:effectLst/>
              </a:rPr>
              <a:t>. London: Diabetes UK. </a:t>
            </a:r>
          </a:p>
          <a:p>
            <a:pPr>
              <a:buNone/>
            </a:pPr>
            <a:r>
              <a:rPr lang="en-US" sz="1500" dirty="0">
                <a:effectLst/>
              </a:rPr>
              <a:t>Driver and Vehicle Licensing Agency (DVLA) (2026) </a:t>
            </a:r>
            <a:r>
              <a:rPr lang="en-US" sz="1500" i="1" dirty="0">
                <a:effectLst/>
              </a:rPr>
              <a:t>At a Glance Guide to the Current Medical Standards of Fitness to Drive</a:t>
            </a:r>
            <a:r>
              <a:rPr lang="en-US" sz="1500" dirty="0">
                <a:effectLst/>
              </a:rPr>
              <a:t>. Cardiff: DVLA.</a:t>
            </a:r>
          </a:p>
          <a:p>
            <a:pPr>
              <a:buNone/>
            </a:pPr>
            <a:r>
              <a:rPr lang="en-US" sz="1500" dirty="0">
                <a:effectLst/>
              </a:rPr>
              <a:t>Hall, J.E. and Hall, M.E. (2021) </a:t>
            </a:r>
            <a:r>
              <a:rPr lang="en-US" sz="1500" i="1" dirty="0">
                <a:effectLst/>
              </a:rPr>
              <a:t>Guyton and Hall Textbook of Medical Physiology</a:t>
            </a:r>
            <a:r>
              <a:rPr lang="en-US" sz="1500" dirty="0">
                <a:effectLst/>
              </a:rPr>
              <a:t>. 14th </a:t>
            </a:r>
            <a:r>
              <a:rPr lang="en-US" sz="1500" dirty="0" err="1">
                <a:effectLst/>
              </a:rPr>
              <a:t>edn</a:t>
            </a:r>
            <a:r>
              <a:rPr lang="en-US" sz="1500" dirty="0">
                <a:effectLst/>
              </a:rPr>
              <a:t>. Philadelphia: Elsevier. </a:t>
            </a:r>
          </a:p>
          <a:p>
            <a:pPr>
              <a:buNone/>
            </a:pPr>
            <a:r>
              <a:rPr lang="en-US" sz="1500" dirty="0" err="1">
                <a:effectLst/>
              </a:rPr>
              <a:t>Inzucchi</a:t>
            </a:r>
            <a:r>
              <a:rPr lang="en-US" sz="1500" dirty="0">
                <a:effectLst/>
              </a:rPr>
              <a:t>, S.E., </a:t>
            </a:r>
            <a:r>
              <a:rPr lang="en-US" sz="1500" dirty="0" err="1">
                <a:effectLst/>
              </a:rPr>
              <a:t>Bergenstal</a:t>
            </a:r>
            <a:r>
              <a:rPr lang="en-US" sz="1500" dirty="0">
                <a:effectLst/>
              </a:rPr>
              <a:t>, R.M. and Buse, J.B. (2023) 'Management of </a:t>
            </a:r>
            <a:r>
              <a:rPr lang="en-US" sz="1500" dirty="0" err="1">
                <a:effectLst/>
              </a:rPr>
              <a:t>Hyperglycaemia</a:t>
            </a:r>
            <a:r>
              <a:rPr lang="en-US" sz="1500" dirty="0">
                <a:effectLst/>
              </a:rPr>
              <a:t> in Type 2 Diabetes: A Consensus Report', </a:t>
            </a:r>
            <a:r>
              <a:rPr lang="en-US" sz="1500" i="1" dirty="0">
                <a:effectLst/>
              </a:rPr>
              <a:t>Diabetes Care</a:t>
            </a:r>
            <a:r>
              <a:rPr lang="en-US" sz="1500" dirty="0">
                <a:effectLst/>
              </a:rPr>
              <a:t>, 46(2), pp. 221-244.</a:t>
            </a:r>
          </a:p>
          <a:p>
            <a:pPr>
              <a:buNone/>
            </a:pPr>
            <a:r>
              <a:rPr lang="en-US" sz="1500" dirty="0"/>
              <a:t>Longnecker, D.S. (2021) 'Anatomy and histology of the pancreas', in Gorelick, F.S. and Williams, J.A. (eds.) </a:t>
            </a:r>
            <a:r>
              <a:rPr lang="en-US" sz="1500" i="1" dirty="0"/>
              <a:t>The Pancreas: Biology and Physiology</a:t>
            </a:r>
            <a:r>
              <a:rPr lang="en-US" sz="1500" dirty="0"/>
              <a:t>. Michigan: American Pancreatic Association / Michigan Publishing, pp. 3–16.</a:t>
            </a:r>
            <a:endParaRPr lang="en-US" sz="1500" dirty="0">
              <a:effectLst/>
            </a:endParaRPr>
          </a:p>
          <a:p>
            <a:pPr>
              <a:buNone/>
            </a:pPr>
            <a:r>
              <a:rPr lang="en-US" sz="1500" dirty="0">
                <a:effectLst/>
              </a:rPr>
              <a:t>National Institute for Health and Care Excellence (NICE) (2022) </a:t>
            </a:r>
            <a:r>
              <a:rPr lang="en-US" sz="1500" i="1" dirty="0">
                <a:effectLst/>
              </a:rPr>
              <a:t>Type 2 diabetes in adults: management (NICE Guideline NG28)</a:t>
            </a:r>
            <a:r>
              <a:rPr lang="en-US" sz="1500" dirty="0">
                <a:effectLst/>
              </a:rPr>
              <a:t>. London: NICE. Available at: </a:t>
            </a:r>
            <a:r>
              <a:rPr lang="en-US" sz="1500" dirty="0">
                <a:effectLst/>
                <a:hlinkClick r:id="rId3"/>
              </a:rPr>
              <a:t>https://www.nice.org.uk/guidance/ng28</a:t>
            </a:r>
            <a:r>
              <a:rPr lang="en-US" sz="1500" dirty="0">
                <a:effectLst/>
              </a:rPr>
              <a:t> [Accessed 11 June 2026]. </a:t>
            </a:r>
          </a:p>
          <a:p>
            <a:pPr>
              <a:buNone/>
            </a:pPr>
            <a:r>
              <a:rPr lang="en-US" sz="1500" dirty="0"/>
              <a:t>Office f</a:t>
            </a:r>
            <a:r>
              <a:rPr lang="en-GB" sz="1500" noProof="0" dirty="0"/>
              <a:t>or</a:t>
            </a:r>
            <a:r>
              <a:rPr lang="en-US" sz="1500" dirty="0"/>
              <a:t> Health Improvement and Disparities (2025) </a:t>
            </a:r>
            <a:r>
              <a:rPr lang="en-US" sz="1500" i="1" dirty="0"/>
              <a:t>Diabetes profile: statistical commentary, March 2025</a:t>
            </a:r>
            <a:r>
              <a:rPr lang="en-US" sz="1500" dirty="0"/>
              <a:t>. Available at: </a:t>
            </a:r>
            <a:r>
              <a:rPr lang="en-US" sz="1500" dirty="0">
                <a:hlinkClick r:id="rId4"/>
              </a:rPr>
              <a:t>https://www.gov.uk/government/statistics/diabetes-profile-update-march-2025/diabetes-profile-statistical-commentary-march-2025</a:t>
            </a:r>
            <a:endParaRPr lang="en-US" sz="1500" dirty="0">
              <a:effectLst/>
            </a:endParaRPr>
          </a:p>
          <a:p>
            <a:pPr>
              <a:buNone/>
            </a:pPr>
            <a:r>
              <a:rPr lang="en-US" sz="1500" dirty="0">
                <a:effectLst/>
              </a:rPr>
              <a:t>Public Health England (2023) </a:t>
            </a:r>
            <a:r>
              <a:rPr lang="en-US" sz="1500" i="1" dirty="0">
                <a:effectLst/>
              </a:rPr>
              <a:t>Health Equity and Chronic Multi-Morbidity in the United Kingdom</a:t>
            </a:r>
            <a:r>
              <a:rPr lang="en-US" sz="1500" dirty="0">
                <a:effectLst/>
              </a:rPr>
              <a:t>. London: The Stationery Office. </a:t>
            </a:r>
          </a:p>
          <a:p>
            <a:pPr>
              <a:buNone/>
            </a:pPr>
            <a:r>
              <a:rPr lang="en-US" sz="1500" dirty="0">
                <a:effectLst/>
              </a:rPr>
              <a:t>Royal College of General Practitioners (2025) </a:t>
            </a:r>
            <a:r>
              <a:rPr lang="en-US" sz="1500" i="1" dirty="0">
                <a:effectLst/>
              </a:rPr>
              <a:t>Socio-Occupational Stratification in Type 2 Diabetes Interventions</a:t>
            </a:r>
            <a:r>
              <a:rPr lang="en-US" sz="1500" dirty="0">
                <a:effectLst/>
              </a:rPr>
              <a:t>. London: RCGP.</a:t>
            </a:r>
          </a:p>
          <a:p>
            <a:pPr>
              <a:buNone/>
            </a:pPr>
            <a:r>
              <a:rPr lang="en-US" sz="1500" dirty="0">
                <a:effectLst/>
              </a:rPr>
              <a:t>Silverthorn, D.U. (2020) </a:t>
            </a:r>
            <a:r>
              <a:rPr lang="en-US" sz="1500" i="1" dirty="0">
                <a:effectLst/>
              </a:rPr>
              <a:t>Human Physiology: An Integrated Approach</a:t>
            </a:r>
            <a:r>
              <a:rPr lang="en-US" sz="1500" dirty="0">
                <a:effectLst/>
              </a:rPr>
              <a:t>. 8th </a:t>
            </a:r>
            <a:r>
              <a:rPr lang="en-US" sz="1500" dirty="0" err="1">
                <a:effectLst/>
              </a:rPr>
              <a:t>edn</a:t>
            </a:r>
            <a:r>
              <a:rPr lang="en-US" sz="1500" dirty="0">
                <a:effectLst/>
              </a:rPr>
              <a:t>. San Francisco: Pearson. </a:t>
            </a:r>
          </a:p>
          <a:p>
            <a:pPr>
              <a:buNone/>
            </a:pPr>
            <a:r>
              <a:rPr lang="en-US" sz="1500" dirty="0">
                <a:effectLst/>
              </a:rPr>
              <a:t>Stanfield, C.L. (2022) </a:t>
            </a:r>
            <a:r>
              <a:rPr lang="en-US" sz="1500" i="1" dirty="0">
                <a:effectLst/>
              </a:rPr>
              <a:t>Principles of Human Physiology</a:t>
            </a:r>
            <a:r>
              <a:rPr lang="en-US" sz="1500" dirty="0">
                <a:effectLst/>
              </a:rPr>
              <a:t>. 7th </a:t>
            </a:r>
            <a:r>
              <a:rPr lang="en-US" sz="1500" dirty="0" err="1">
                <a:effectLst/>
              </a:rPr>
              <a:t>edn</a:t>
            </a:r>
            <a:r>
              <a:rPr lang="en-US" sz="1500" dirty="0">
                <a:effectLst/>
              </a:rPr>
              <a:t>. Boston: Pearson. </a:t>
            </a:r>
          </a:p>
          <a:p>
            <a:pPr>
              <a:buNone/>
            </a:pPr>
            <a:r>
              <a:rPr lang="en-US" sz="1500" dirty="0">
                <a:effectLst/>
              </a:rPr>
              <a:t>World Health Organization (2024) </a:t>
            </a:r>
            <a:r>
              <a:rPr lang="en-US" sz="1500" i="1" dirty="0">
                <a:effectLst/>
              </a:rPr>
              <a:t>Integrated Care Pathways for Complex Metabolic Manifestations</a:t>
            </a:r>
            <a:r>
              <a:rPr lang="en-US" sz="1500" dirty="0">
                <a:effectLst/>
              </a:rPr>
              <a:t>. Geneva: World Health Organization.</a:t>
            </a:r>
          </a:p>
        </p:txBody>
      </p:sp>
      <p:sp>
        <p:nvSpPr>
          <p:cNvPr id="20" name="TextBox 19">
            <a:extLst>
              <a:ext uri="{FF2B5EF4-FFF2-40B4-BE49-F238E27FC236}">
                <a16:creationId xmlns:a16="http://schemas.microsoft.com/office/drawing/2014/main" id="{A38ED930-90B3-76AF-5736-25CF03538EB8}"/>
              </a:ext>
            </a:extLst>
          </p:cNvPr>
          <p:cNvSpPr txBox="1"/>
          <p:nvPr/>
        </p:nvSpPr>
        <p:spPr>
          <a:xfrm>
            <a:off x="406400" y="207219"/>
            <a:ext cx="6096000" cy="523220"/>
          </a:xfrm>
          <a:prstGeom prst="rect">
            <a:avLst/>
          </a:prstGeom>
          <a:noFill/>
        </p:spPr>
        <p:txBody>
          <a:bodyPr wrap="square">
            <a:spAutoFit/>
          </a:bodyPr>
          <a:lstStyle/>
          <a:p>
            <a:r>
              <a:rPr lang="en-US" sz="2800" b="1" dirty="0">
                <a:latin typeface="Abadi" panose="020B0604020104020204" pitchFamily="34" charset="0"/>
              </a:rPr>
              <a:t>References</a:t>
            </a:r>
          </a:p>
        </p:txBody>
      </p:sp>
    </p:spTree>
    <p:extLst>
      <p:ext uri="{BB962C8B-B14F-4D97-AF65-F5344CB8AC3E}">
        <p14:creationId xmlns:p14="http://schemas.microsoft.com/office/powerpoint/2010/main" val="529279411"/>
      </p:ext>
    </p:extLst>
  </p:cSld>
  <p:clrMapOvr>
    <a:masterClrMapping/>
  </p:clrMapOvr>
</p:sld>
</file>

<file path=ppt/theme/theme1.xml><?xml version="1.0" encoding="utf-8"?>
<a:theme xmlns:a="http://schemas.openxmlformats.org/drawingml/2006/main" name="Custom​​">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Light Presentation_win32_v5" id="{045A9B2F-7300-4673-816B-F1EB3C673B2C}" vid="{27F8BD87-6984-44CA-8D4F-354B20CB0C14}"/>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ef467671b99180ab52468d3c16d9ebc6">
  <xsd:schema xmlns:xsd="http://www.w3.org/2001/XMLSchema" xmlns:xs="http://www.w3.org/2001/XMLSchema" xmlns:p="http://schemas.microsoft.com/office/2006/metadata/properties" xmlns:ns3="c1d1778d-a818-455a-8cd4-46a2d86b45f1" targetNamespace="http://schemas.microsoft.com/office/2006/metadata/properties" ma:root="true" ma:fieldsID="2f066275d7b1eed4205147493345b90d"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69FB47-9A42-4D71-86A0-E9821382F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AD9BE2-6B3D-4616-B044-300A8177DEA5}">
  <ds:schemaRefs>
    <ds:schemaRef ds:uri="http://purl.org/dc/elements/1.1/"/>
    <ds:schemaRef ds:uri="http://purl.org/dc/dcmitype/"/>
    <ds:schemaRef ds:uri="http://schemas.openxmlformats.org/package/2006/metadata/core-properties"/>
    <ds:schemaRef ds:uri="http://purl.org/dc/terms/"/>
    <ds:schemaRef ds:uri="c1d1778d-a818-455a-8cd4-46a2d86b45f1"/>
    <ds:schemaRef ds:uri="http://schemas.microsoft.com/office/2006/metadata/properties"/>
    <ds:schemaRef ds:uri="http://www.w3.org/XML/1998/namespace"/>
    <ds:schemaRef ds:uri="http://schemas.microsoft.com/office/infopath/2007/PartnerControls"/>
    <ds:schemaRef ds:uri="http://schemas.microsoft.com/office/2006/documentManagement/types"/>
  </ds:schemaRefs>
</ds:datastoreItem>
</file>

<file path=customXml/itemProps3.xml><?xml version="1.0" encoding="utf-8"?>
<ds:datastoreItem xmlns:ds="http://schemas.openxmlformats.org/officeDocument/2006/customXml" ds:itemID="{45515263-A3DE-4193-B6AA-5C449C94519F}">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light</Template>
  <TotalTime>2258</TotalTime>
  <Words>3778</Words>
  <Application>Microsoft Office PowerPoint</Application>
  <PresentationFormat>Widescreen</PresentationFormat>
  <Paragraphs>204</Paragraphs>
  <Slides>16</Slides>
  <Notes>15</Notes>
  <HiddenSlides>0</HiddenSlides>
  <MMClips>15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等线</vt:lpstr>
      <vt:lpstr>Abadi</vt:lpstr>
      <vt:lpstr>-apple-system</vt:lpstr>
      <vt:lpstr>Aptos</vt:lpstr>
      <vt:lpstr>Arial</vt:lpstr>
      <vt:lpstr>Calibri</vt:lpstr>
      <vt:lpstr>Google Sans Text</vt:lpstr>
      <vt:lpstr>Posterama</vt:lpstr>
      <vt:lpstr>Posterama Text Black</vt:lpstr>
      <vt:lpstr>Posterama Text SemiBold</vt:lpstr>
      <vt:lpstr>Custom​​</vt:lpstr>
      <vt:lpstr>PowerPoint Presentation</vt:lpstr>
      <vt:lpstr>An Evidence-Based Holistic Care Plan and Pathophysiological Analysis for a Patient Navigating Type 2 Diabetes Mellitus   </vt:lpstr>
      <vt:lpstr>Introduction</vt:lpstr>
      <vt:lpstr>Introduction to the Fictional Patient</vt:lpstr>
      <vt:lpstr>Relevant Anatomy of the Endocrine System</vt:lpstr>
      <vt:lpstr>Physiology of the Endocrine System &amp; Homeostasis</vt:lpstr>
      <vt:lpstr>Pathophysiology of Type 2 Diabetes Mellitus</vt:lpstr>
      <vt:lpstr>Impact of the Condition on Body Function &amp; Quality of Life</vt:lpstr>
      <vt:lpstr>Modifiable and Non-Modifiable Risk Factors</vt:lpstr>
      <vt:lpstr>Clinical Assessment, Surveillance, and Monitoring Matrix</vt:lpstr>
      <vt:lpstr>Integrated, Evidence-Based Case Management Care Plan</vt:lpstr>
      <vt:lpstr>Health Promotion, Prevention, and Lifestyle Optimization</vt:lpstr>
      <vt:lpstr>Communication Dynamics, Empowerment, and Inter-Professional Collaboration</vt:lpstr>
      <vt:lpstr>Ethical, Professional, and Statutory Governance Foundations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GoldBar Studios</dc:creator>
  <cp:lastModifiedBy>Irene Baaba Quagraine (2434408)</cp:lastModifiedBy>
  <cp:revision>3</cp:revision>
  <dcterms:created xsi:type="dcterms:W3CDTF">2026-06-17T16:25:34Z</dcterms:created>
  <dcterms:modified xsi:type="dcterms:W3CDTF">2026-07-24T00:49:17Z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