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230" autoAdjust="0"/>
  </p:normalViewPr>
  <p:slideViewPr>
    <p:cSldViewPr>
      <p:cViewPr varScale="1">
        <p:scale>
          <a:sx n="72" d="100"/>
          <a:sy n="72" d="100"/>
        </p:scale>
        <p:origin x="132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038AF-78D7-4001-8A93-3495676D6186}" type="doc">
      <dgm:prSet loTypeId="urn:microsoft.com/office/officeart/2005/8/layout/vProcess5" loCatId="process" qsTypeId="urn:microsoft.com/office/officeart/2005/8/quickstyle/simple4" qsCatId="simple" csTypeId="urn:microsoft.com/office/officeart/2005/8/colors/accent1_2" csCatId="accent1" phldr="1"/>
      <dgm:spPr/>
    </dgm:pt>
    <dgm:pt modelId="{CFF21B8E-E36D-4EC3-A0CB-BC07293B0403}">
      <dgm:prSet phldrT="[Text]"/>
      <dgm:spPr>
        <a:ln w="19050">
          <a:solidFill>
            <a:schemeClr val="bg2">
              <a:lumMod val="10000"/>
            </a:schemeClr>
          </a:solidFill>
        </a:ln>
      </dgm:spPr>
      <dgm:t>
        <a:bodyPr/>
        <a:lstStyle/>
        <a:p>
          <a:r>
            <a:rPr lang="en-US" dirty="0">
              <a:solidFill>
                <a:schemeClr val="tx1"/>
              </a:solidFill>
            </a:rPr>
            <a:t>Secondary data</a:t>
          </a:r>
        </a:p>
      </dgm:t>
    </dgm:pt>
    <dgm:pt modelId="{31CDDCF2-4F88-4860-B03B-2C712C17E2C6}" type="parTrans" cxnId="{4FBE1FB0-4810-42BA-A160-B9617A0EF738}">
      <dgm:prSet/>
      <dgm:spPr/>
      <dgm:t>
        <a:bodyPr/>
        <a:lstStyle/>
        <a:p>
          <a:endParaRPr lang="en-US"/>
        </a:p>
      </dgm:t>
    </dgm:pt>
    <dgm:pt modelId="{CC4A3C64-3B88-4E8A-8928-2748AA30DF54}" type="sibTrans" cxnId="{4FBE1FB0-4810-42BA-A160-B9617A0EF738}">
      <dgm:prSet/>
      <dgm:spPr>
        <a:solidFill>
          <a:schemeClr val="bg2">
            <a:lumMod val="10000"/>
            <a:alpha val="90000"/>
          </a:schemeClr>
        </a:solidFill>
        <a:ln>
          <a:solidFill>
            <a:schemeClr val="bg2">
              <a:lumMod val="10000"/>
              <a:alpha val="90000"/>
            </a:schemeClr>
          </a:solidFill>
        </a:ln>
      </dgm:spPr>
      <dgm:t>
        <a:bodyPr/>
        <a:lstStyle/>
        <a:p>
          <a:endParaRPr lang="en-US"/>
        </a:p>
      </dgm:t>
    </dgm:pt>
    <dgm:pt modelId="{20FAADA9-6CD1-457D-A888-935B0AE5066F}">
      <dgm:prSet phldrT="[Text]"/>
      <dgm:spPr>
        <a:ln w="19050">
          <a:solidFill>
            <a:schemeClr val="bg2">
              <a:lumMod val="10000"/>
            </a:schemeClr>
          </a:solidFill>
        </a:ln>
      </dgm:spPr>
      <dgm:t>
        <a:bodyPr/>
        <a:lstStyle/>
        <a:p>
          <a:r>
            <a:rPr lang="en-US" dirty="0">
              <a:solidFill>
                <a:schemeClr val="tx1"/>
              </a:solidFill>
            </a:rPr>
            <a:t>Random sampling</a:t>
          </a:r>
        </a:p>
      </dgm:t>
    </dgm:pt>
    <dgm:pt modelId="{D38973D9-9193-4E2A-BA07-45E10F35E7C6}" type="parTrans" cxnId="{20B1771C-EFC6-4A71-8956-218B73983147}">
      <dgm:prSet/>
      <dgm:spPr/>
      <dgm:t>
        <a:bodyPr/>
        <a:lstStyle/>
        <a:p>
          <a:endParaRPr lang="en-US"/>
        </a:p>
      </dgm:t>
    </dgm:pt>
    <dgm:pt modelId="{5EE2F044-42B4-4948-9346-1FDE1FE1FF61}" type="sibTrans" cxnId="{20B1771C-EFC6-4A71-8956-218B73983147}">
      <dgm:prSet/>
      <dgm:spPr>
        <a:solidFill>
          <a:schemeClr val="bg2">
            <a:lumMod val="10000"/>
            <a:alpha val="90000"/>
          </a:schemeClr>
        </a:solidFill>
        <a:ln>
          <a:solidFill>
            <a:schemeClr val="bg2">
              <a:lumMod val="10000"/>
              <a:alpha val="90000"/>
            </a:schemeClr>
          </a:solidFill>
        </a:ln>
      </dgm:spPr>
      <dgm:t>
        <a:bodyPr/>
        <a:lstStyle/>
        <a:p>
          <a:endParaRPr lang="en-US"/>
        </a:p>
      </dgm:t>
    </dgm:pt>
    <dgm:pt modelId="{D5EEBAB4-C0E1-4F80-B9CF-6ECAD9B8C5C1}">
      <dgm:prSet phldrT="[Text]"/>
      <dgm:spPr>
        <a:ln w="19050">
          <a:solidFill>
            <a:schemeClr val="bg2">
              <a:lumMod val="10000"/>
            </a:schemeClr>
          </a:solidFill>
        </a:ln>
      </dgm:spPr>
      <dgm:t>
        <a:bodyPr/>
        <a:lstStyle/>
        <a:p>
          <a:r>
            <a:rPr lang="en-US" dirty="0">
              <a:solidFill>
                <a:schemeClr val="tx1"/>
              </a:solidFill>
            </a:rPr>
            <a:t>Boolean and Keyword technique</a:t>
          </a:r>
        </a:p>
      </dgm:t>
    </dgm:pt>
    <dgm:pt modelId="{774629B5-8C2A-42C0-B72D-D9446776296A}" type="parTrans" cxnId="{75DA1C1F-578A-4710-BD45-AD171EEBC640}">
      <dgm:prSet/>
      <dgm:spPr/>
      <dgm:t>
        <a:bodyPr/>
        <a:lstStyle/>
        <a:p>
          <a:endParaRPr lang="en-US"/>
        </a:p>
      </dgm:t>
    </dgm:pt>
    <dgm:pt modelId="{5C0F2EB9-8994-403B-80D0-64089758F01F}" type="sibTrans" cxnId="{75DA1C1F-578A-4710-BD45-AD171EEBC640}">
      <dgm:prSet/>
      <dgm:spPr/>
      <dgm:t>
        <a:bodyPr/>
        <a:lstStyle/>
        <a:p>
          <a:endParaRPr lang="en-US"/>
        </a:p>
      </dgm:t>
    </dgm:pt>
    <dgm:pt modelId="{3AE5987E-40A3-419A-9D85-0EB2BE97DA95}" type="pres">
      <dgm:prSet presAssocID="{822038AF-78D7-4001-8A93-3495676D6186}" presName="outerComposite" presStyleCnt="0">
        <dgm:presLayoutVars>
          <dgm:chMax val="5"/>
          <dgm:dir/>
          <dgm:resizeHandles val="exact"/>
        </dgm:presLayoutVars>
      </dgm:prSet>
      <dgm:spPr/>
    </dgm:pt>
    <dgm:pt modelId="{553311BE-EC54-4761-B679-BA9C7C775757}" type="pres">
      <dgm:prSet presAssocID="{822038AF-78D7-4001-8A93-3495676D6186}" presName="dummyMaxCanvas" presStyleCnt="0">
        <dgm:presLayoutVars/>
      </dgm:prSet>
      <dgm:spPr/>
    </dgm:pt>
    <dgm:pt modelId="{8CF708FC-27E2-4515-846F-9C21102F4331}" type="pres">
      <dgm:prSet presAssocID="{822038AF-78D7-4001-8A93-3495676D6186}" presName="ThreeNodes_1" presStyleLbl="node1" presStyleIdx="0" presStyleCnt="3">
        <dgm:presLayoutVars>
          <dgm:bulletEnabled val="1"/>
        </dgm:presLayoutVars>
      </dgm:prSet>
      <dgm:spPr>
        <a:prstGeom prst="homePlate">
          <a:avLst/>
        </a:prstGeom>
      </dgm:spPr>
    </dgm:pt>
    <dgm:pt modelId="{6A1815C8-333C-488A-80D0-E3768263FFE5}" type="pres">
      <dgm:prSet presAssocID="{822038AF-78D7-4001-8A93-3495676D6186}" presName="ThreeNodes_2" presStyleLbl="node1" presStyleIdx="1" presStyleCnt="3">
        <dgm:presLayoutVars>
          <dgm:bulletEnabled val="1"/>
        </dgm:presLayoutVars>
      </dgm:prSet>
      <dgm:spPr>
        <a:prstGeom prst="homePlate">
          <a:avLst/>
        </a:prstGeom>
      </dgm:spPr>
    </dgm:pt>
    <dgm:pt modelId="{633F2827-30BE-4741-A210-6E6DBA14CB6D}" type="pres">
      <dgm:prSet presAssocID="{822038AF-78D7-4001-8A93-3495676D6186}" presName="ThreeNodes_3" presStyleLbl="node1" presStyleIdx="2" presStyleCnt="3">
        <dgm:presLayoutVars>
          <dgm:bulletEnabled val="1"/>
        </dgm:presLayoutVars>
      </dgm:prSet>
      <dgm:spPr>
        <a:prstGeom prst="homePlate">
          <a:avLst/>
        </a:prstGeom>
      </dgm:spPr>
    </dgm:pt>
    <dgm:pt modelId="{A5118A95-EA8C-460D-85E2-039E80EAE7BD}" type="pres">
      <dgm:prSet presAssocID="{822038AF-78D7-4001-8A93-3495676D6186}" presName="ThreeConn_1-2" presStyleLbl="fgAccFollowNode1" presStyleIdx="0" presStyleCnt="2">
        <dgm:presLayoutVars>
          <dgm:bulletEnabled val="1"/>
        </dgm:presLayoutVars>
      </dgm:prSet>
      <dgm:spPr/>
    </dgm:pt>
    <dgm:pt modelId="{51711986-08AA-48D7-94C0-80D833ABD81A}" type="pres">
      <dgm:prSet presAssocID="{822038AF-78D7-4001-8A93-3495676D6186}" presName="ThreeConn_2-3" presStyleLbl="fgAccFollowNode1" presStyleIdx="1" presStyleCnt="2">
        <dgm:presLayoutVars>
          <dgm:bulletEnabled val="1"/>
        </dgm:presLayoutVars>
      </dgm:prSet>
      <dgm:spPr/>
    </dgm:pt>
    <dgm:pt modelId="{3BC12F72-DA5F-4375-9D59-16AE311F3358}" type="pres">
      <dgm:prSet presAssocID="{822038AF-78D7-4001-8A93-3495676D6186}" presName="ThreeNodes_1_text" presStyleLbl="node1" presStyleIdx="2" presStyleCnt="3">
        <dgm:presLayoutVars>
          <dgm:bulletEnabled val="1"/>
        </dgm:presLayoutVars>
      </dgm:prSet>
      <dgm:spPr>
        <a:prstGeom prst="homePlate">
          <a:avLst/>
        </a:prstGeom>
      </dgm:spPr>
    </dgm:pt>
    <dgm:pt modelId="{94E8D8EA-0F54-4099-9565-678AB5C74C60}" type="pres">
      <dgm:prSet presAssocID="{822038AF-78D7-4001-8A93-3495676D6186}" presName="ThreeNodes_2_text" presStyleLbl="node1" presStyleIdx="2" presStyleCnt="3">
        <dgm:presLayoutVars>
          <dgm:bulletEnabled val="1"/>
        </dgm:presLayoutVars>
      </dgm:prSet>
      <dgm:spPr/>
    </dgm:pt>
    <dgm:pt modelId="{AB7480FF-BAE8-4B3B-AF9A-DFEBF1BD4F65}" type="pres">
      <dgm:prSet presAssocID="{822038AF-78D7-4001-8A93-3495676D6186}" presName="ThreeNodes_3_text" presStyleLbl="node1" presStyleIdx="2" presStyleCnt="3">
        <dgm:presLayoutVars>
          <dgm:bulletEnabled val="1"/>
        </dgm:presLayoutVars>
      </dgm:prSet>
      <dgm:spPr/>
    </dgm:pt>
  </dgm:ptLst>
  <dgm:cxnLst>
    <dgm:cxn modelId="{91358A18-B303-42C1-A99E-7F7B2694F10C}" type="presOf" srcId="{20FAADA9-6CD1-457D-A888-935B0AE5066F}" destId="{6A1815C8-333C-488A-80D0-E3768263FFE5}" srcOrd="0" destOrd="0" presId="urn:microsoft.com/office/officeart/2005/8/layout/vProcess5"/>
    <dgm:cxn modelId="{20B1771C-EFC6-4A71-8956-218B73983147}" srcId="{822038AF-78D7-4001-8A93-3495676D6186}" destId="{20FAADA9-6CD1-457D-A888-935B0AE5066F}" srcOrd="1" destOrd="0" parTransId="{D38973D9-9193-4E2A-BA07-45E10F35E7C6}" sibTransId="{5EE2F044-42B4-4948-9346-1FDE1FE1FF61}"/>
    <dgm:cxn modelId="{75DA1C1F-578A-4710-BD45-AD171EEBC640}" srcId="{822038AF-78D7-4001-8A93-3495676D6186}" destId="{D5EEBAB4-C0E1-4F80-B9CF-6ECAD9B8C5C1}" srcOrd="2" destOrd="0" parTransId="{774629B5-8C2A-42C0-B72D-D9446776296A}" sibTransId="{5C0F2EB9-8994-403B-80D0-64089758F01F}"/>
    <dgm:cxn modelId="{142DB245-9E4F-4E8C-ABF4-A39B109DE886}" type="presOf" srcId="{D5EEBAB4-C0E1-4F80-B9CF-6ECAD9B8C5C1}" destId="{AB7480FF-BAE8-4B3B-AF9A-DFEBF1BD4F65}" srcOrd="1" destOrd="0" presId="urn:microsoft.com/office/officeart/2005/8/layout/vProcess5"/>
    <dgm:cxn modelId="{F6AB5C70-FA0D-4227-BEC9-93966C5BF39A}" type="presOf" srcId="{CFF21B8E-E36D-4EC3-A0CB-BC07293B0403}" destId="{8CF708FC-27E2-4515-846F-9C21102F4331}" srcOrd="0" destOrd="0" presId="urn:microsoft.com/office/officeart/2005/8/layout/vProcess5"/>
    <dgm:cxn modelId="{A0728278-843F-40C5-A3B5-4B1B3C87ADBA}" type="presOf" srcId="{CFF21B8E-E36D-4EC3-A0CB-BC07293B0403}" destId="{3BC12F72-DA5F-4375-9D59-16AE311F3358}" srcOrd="1" destOrd="0" presId="urn:microsoft.com/office/officeart/2005/8/layout/vProcess5"/>
    <dgm:cxn modelId="{E434E584-56CD-4947-9A22-C33BD9FE5907}" type="presOf" srcId="{822038AF-78D7-4001-8A93-3495676D6186}" destId="{3AE5987E-40A3-419A-9D85-0EB2BE97DA95}" srcOrd="0" destOrd="0" presId="urn:microsoft.com/office/officeart/2005/8/layout/vProcess5"/>
    <dgm:cxn modelId="{EA3E02AD-1DB5-4FA5-95AA-7ADCBDC88E17}" type="presOf" srcId="{20FAADA9-6CD1-457D-A888-935B0AE5066F}" destId="{94E8D8EA-0F54-4099-9565-678AB5C74C60}" srcOrd="1" destOrd="0" presId="urn:microsoft.com/office/officeart/2005/8/layout/vProcess5"/>
    <dgm:cxn modelId="{4FBE1FB0-4810-42BA-A160-B9617A0EF738}" srcId="{822038AF-78D7-4001-8A93-3495676D6186}" destId="{CFF21B8E-E36D-4EC3-A0CB-BC07293B0403}" srcOrd="0" destOrd="0" parTransId="{31CDDCF2-4F88-4860-B03B-2C712C17E2C6}" sibTransId="{CC4A3C64-3B88-4E8A-8928-2748AA30DF54}"/>
    <dgm:cxn modelId="{038878C6-9966-4D39-803E-37D2F79CE61D}" type="presOf" srcId="{CC4A3C64-3B88-4E8A-8928-2748AA30DF54}" destId="{A5118A95-EA8C-460D-85E2-039E80EAE7BD}" srcOrd="0" destOrd="0" presId="urn:microsoft.com/office/officeart/2005/8/layout/vProcess5"/>
    <dgm:cxn modelId="{94E8B1F0-3125-418C-9721-57EB16F19CC0}" type="presOf" srcId="{5EE2F044-42B4-4948-9346-1FDE1FE1FF61}" destId="{51711986-08AA-48D7-94C0-80D833ABD81A}" srcOrd="0" destOrd="0" presId="urn:microsoft.com/office/officeart/2005/8/layout/vProcess5"/>
    <dgm:cxn modelId="{F73AB0F6-5E8B-4641-B279-D5F01B997F12}" type="presOf" srcId="{D5EEBAB4-C0E1-4F80-B9CF-6ECAD9B8C5C1}" destId="{633F2827-30BE-4741-A210-6E6DBA14CB6D}" srcOrd="0" destOrd="0" presId="urn:microsoft.com/office/officeart/2005/8/layout/vProcess5"/>
    <dgm:cxn modelId="{D4AED46D-C5BD-4A50-A4E8-236AF7307B7E}" type="presParOf" srcId="{3AE5987E-40A3-419A-9D85-0EB2BE97DA95}" destId="{553311BE-EC54-4761-B679-BA9C7C775757}" srcOrd="0" destOrd="0" presId="urn:microsoft.com/office/officeart/2005/8/layout/vProcess5"/>
    <dgm:cxn modelId="{33803386-B89D-46F8-BEFA-28A20EA37BAF}" type="presParOf" srcId="{3AE5987E-40A3-419A-9D85-0EB2BE97DA95}" destId="{8CF708FC-27E2-4515-846F-9C21102F4331}" srcOrd="1" destOrd="0" presId="urn:microsoft.com/office/officeart/2005/8/layout/vProcess5"/>
    <dgm:cxn modelId="{C917300B-8376-49F2-BB5B-6346FDE71072}" type="presParOf" srcId="{3AE5987E-40A3-419A-9D85-0EB2BE97DA95}" destId="{6A1815C8-333C-488A-80D0-E3768263FFE5}" srcOrd="2" destOrd="0" presId="urn:microsoft.com/office/officeart/2005/8/layout/vProcess5"/>
    <dgm:cxn modelId="{41AF4C12-6C86-4215-BAF2-20E54EDA0E2A}" type="presParOf" srcId="{3AE5987E-40A3-419A-9D85-0EB2BE97DA95}" destId="{633F2827-30BE-4741-A210-6E6DBA14CB6D}" srcOrd="3" destOrd="0" presId="urn:microsoft.com/office/officeart/2005/8/layout/vProcess5"/>
    <dgm:cxn modelId="{4A267613-83D6-4F80-AA81-8DE8601D42C9}" type="presParOf" srcId="{3AE5987E-40A3-419A-9D85-0EB2BE97DA95}" destId="{A5118A95-EA8C-460D-85E2-039E80EAE7BD}" srcOrd="4" destOrd="0" presId="urn:microsoft.com/office/officeart/2005/8/layout/vProcess5"/>
    <dgm:cxn modelId="{41D76322-4065-4F5E-9FC1-549C6C9B9607}" type="presParOf" srcId="{3AE5987E-40A3-419A-9D85-0EB2BE97DA95}" destId="{51711986-08AA-48D7-94C0-80D833ABD81A}" srcOrd="5" destOrd="0" presId="urn:microsoft.com/office/officeart/2005/8/layout/vProcess5"/>
    <dgm:cxn modelId="{D4B547C8-C1BA-4871-AAC7-4AF6A4030F8D}" type="presParOf" srcId="{3AE5987E-40A3-419A-9D85-0EB2BE97DA95}" destId="{3BC12F72-DA5F-4375-9D59-16AE311F3358}" srcOrd="6" destOrd="0" presId="urn:microsoft.com/office/officeart/2005/8/layout/vProcess5"/>
    <dgm:cxn modelId="{C494303A-12E0-40E6-9BD8-5F099F286498}" type="presParOf" srcId="{3AE5987E-40A3-419A-9D85-0EB2BE97DA95}" destId="{94E8D8EA-0F54-4099-9565-678AB5C74C60}" srcOrd="7" destOrd="0" presId="urn:microsoft.com/office/officeart/2005/8/layout/vProcess5"/>
    <dgm:cxn modelId="{57B46BD6-AC96-4915-A160-32B9857615CF}" type="presParOf" srcId="{3AE5987E-40A3-419A-9D85-0EB2BE97DA95}" destId="{AB7480FF-BAE8-4B3B-AF9A-DFEBF1BD4F6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0E347D-BE70-482D-B271-C1B6A5238FC3}" type="doc">
      <dgm:prSet loTypeId="urn:microsoft.com/office/officeart/2005/8/layout/hList6" loCatId="list" qsTypeId="urn:microsoft.com/office/officeart/2005/8/quickstyle/3d1" qsCatId="3D" csTypeId="urn:microsoft.com/office/officeart/2005/8/colors/accent0_3" csCatId="mainScheme" phldr="1"/>
      <dgm:spPr/>
      <dgm:t>
        <a:bodyPr/>
        <a:lstStyle/>
        <a:p>
          <a:endParaRPr lang="en-US"/>
        </a:p>
      </dgm:t>
    </dgm:pt>
    <dgm:pt modelId="{72D4948F-7182-470D-8BEE-E23FE647D0B9}">
      <dgm:prSet phldrT="[Text]"/>
      <dgm:spPr/>
      <dgm:t>
        <a:bodyPr/>
        <a:lstStyle/>
        <a:p>
          <a:r>
            <a:rPr lang="en-US" b="1" dirty="0"/>
            <a:t>Exclusion criteria</a:t>
          </a:r>
        </a:p>
      </dgm:t>
    </dgm:pt>
    <dgm:pt modelId="{386425D1-9D43-4B9A-A2B9-376BC36394E0}" type="parTrans" cxnId="{BB11A5CB-0160-4AF2-B83D-F030FA976CB1}">
      <dgm:prSet/>
      <dgm:spPr/>
      <dgm:t>
        <a:bodyPr/>
        <a:lstStyle/>
        <a:p>
          <a:endParaRPr lang="en-US"/>
        </a:p>
      </dgm:t>
    </dgm:pt>
    <dgm:pt modelId="{5103FB81-C95D-4AAC-ACA7-22ED4AC274F6}" type="sibTrans" cxnId="{BB11A5CB-0160-4AF2-B83D-F030FA976CB1}">
      <dgm:prSet/>
      <dgm:spPr/>
      <dgm:t>
        <a:bodyPr/>
        <a:lstStyle/>
        <a:p>
          <a:endParaRPr lang="en-US"/>
        </a:p>
      </dgm:t>
    </dgm:pt>
    <dgm:pt modelId="{440DBC78-749A-4F47-B57F-434FFEC6A353}">
      <dgm:prSet phldrT="[Text]"/>
      <dgm:spPr/>
      <dgm:t>
        <a:bodyPr/>
        <a:lstStyle/>
        <a:p>
          <a:r>
            <a:rPr lang="en-US" dirty="0"/>
            <a:t>Access through paid subscription</a:t>
          </a:r>
        </a:p>
      </dgm:t>
    </dgm:pt>
    <dgm:pt modelId="{A231D012-C5F3-466A-AAD1-7DBAEA0BD904}" type="parTrans" cxnId="{B11EA9A4-6F76-4660-B8C7-0315206B5043}">
      <dgm:prSet/>
      <dgm:spPr/>
      <dgm:t>
        <a:bodyPr/>
        <a:lstStyle/>
        <a:p>
          <a:endParaRPr lang="en-US"/>
        </a:p>
      </dgm:t>
    </dgm:pt>
    <dgm:pt modelId="{83B13E01-F3FC-4E3C-A7F3-07113D628D36}" type="sibTrans" cxnId="{B11EA9A4-6F76-4660-B8C7-0315206B5043}">
      <dgm:prSet/>
      <dgm:spPr/>
      <dgm:t>
        <a:bodyPr/>
        <a:lstStyle/>
        <a:p>
          <a:endParaRPr lang="en-US"/>
        </a:p>
      </dgm:t>
    </dgm:pt>
    <dgm:pt modelId="{36880AFD-0AEA-48B1-9405-9208255B50D4}">
      <dgm:prSet phldrT="[Text]"/>
      <dgm:spPr/>
      <dgm:t>
        <a:bodyPr/>
        <a:lstStyle/>
        <a:p>
          <a:r>
            <a:rPr lang="en-US" dirty="0"/>
            <a:t>Absence of selected keywords</a:t>
          </a:r>
        </a:p>
      </dgm:t>
    </dgm:pt>
    <dgm:pt modelId="{01F69E0B-B8BC-48B4-A56A-46B7D355CE4E}" type="parTrans" cxnId="{59968A25-B9FE-414C-9D49-7A702346BCC5}">
      <dgm:prSet/>
      <dgm:spPr/>
      <dgm:t>
        <a:bodyPr/>
        <a:lstStyle/>
        <a:p>
          <a:endParaRPr lang="en-US"/>
        </a:p>
      </dgm:t>
    </dgm:pt>
    <dgm:pt modelId="{62A8F167-070D-46EA-8CDA-0F74A4B3F1D7}" type="sibTrans" cxnId="{59968A25-B9FE-414C-9D49-7A702346BCC5}">
      <dgm:prSet/>
      <dgm:spPr/>
      <dgm:t>
        <a:bodyPr/>
        <a:lstStyle/>
        <a:p>
          <a:endParaRPr lang="en-US"/>
        </a:p>
      </dgm:t>
    </dgm:pt>
    <dgm:pt modelId="{9C9B521C-1745-4A13-ADFE-B4542133997E}">
      <dgm:prSet phldrT="[Text]"/>
      <dgm:spPr/>
      <dgm:t>
        <a:bodyPr/>
        <a:lstStyle/>
        <a:p>
          <a:r>
            <a:rPr lang="en-US" dirty="0"/>
            <a:t>Date of publishing between 2018-2022</a:t>
          </a:r>
        </a:p>
      </dgm:t>
    </dgm:pt>
    <dgm:pt modelId="{BEF665BA-794A-440C-8093-2E1803F5E516}">
      <dgm:prSet phldrT="[Text]"/>
      <dgm:spPr/>
      <dgm:t>
        <a:bodyPr/>
        <a:lstStyle/>
        <a:p>
          <a:r>
            <a:rPr lang="en-US" dirty="0"/>
            <a:t>English language</a:t>
          </a:r>
        </a:p>
      </dgm:t>
    </dgm:pt>
    <dgm:pt modelId="{949357A9-58FC-4141-B6C1-7D49A43992DC}">
      <dgm:prSet phldrT="[Text]"/>
      <dgm:spPr/>
      <dgm:t>
        <a:bodyPr/>
        <a:lstStyle/>
        <a:p>
          <a:r>
            <a:rPr lang="en-US" b="1" dirty="0"/>
            <a:t>Inclusion criteria</a:t>
          </a:r>
        </a:p>
      </dgm:t>
    </dgm:pt>
    <dgm:pt modelId="{A7F80B1B-2306-44C5-99DD-4CF472AD5E69}" type="sibTrans" cxnId="{A080BAF0-0C7A-41BD-B7F6-22B349810B35}">
      <dgm:prSet/>
      <dgm:spPr/>
      <dgm:t>
        <a:bodyPr/>
        <a:lstStyle/>
        <a:p>
          <a:endParaRPr lang="en-US"/>
        </a:p>
      </dgm:t>
    </dgm:pt>
    <dgm:pt modelId="{7B9B5C7E-F3B4-4F3E-B12F-3BC94920C3C6}" type="parTrans" cxnId="{A080BAF0-0C7A-41BD-B7F6-22B349810B35}">
      <dgm:prSet/>
      <dgm:spPr/>
      <dgm:t>
        <a:bodyPr/>
        <a:lstStyle/>
        <a:p>
          <a:endParaRPr lang="en-US"/>
        </a:p>
      </dgm:t>
    </dgm:pt>
    <dgm:pt modelId="{2E4E7752-BCC9-4398-A798-FE0BEC95C812}" type="sibTrans" cxnId="{81BE0740-ABBC-47A6-9780-8945EA40D02C}">
      <dgm:prSet/>
      <dgm:spPr/>
      <dgm:t>
        <a:bodyPr/>
        <a:lstStyle/>
        <a:p>
          <a:endParaRPr lang="en-US"/>
        </a:p>
      </dgm:t>
    </dgm:pt>
    <dgm:pt modelId="{927F539B-A942-4126-9D9B-841EF055E1F9}" type="parTrans" cxnId="{81BE0740-ABBC-47A6-9780-8945EA40D02C}">
      <dgm:prSet/>
      <dgm:spPr/>
      <dgm:t>
        <a:bodyPr/>
        <a:lstStyle/>
        <a:p>
          <a:endParaRPr lang="en-US"/>
        </a:p>
      </dgm:t>
    </dgm:pt>
    <dgm:pt modelId="{314EE7D2-352D-4EB1-895C-2BEEA5A8A856}" type="sibTrans" cxnId="{679EBBF6-7F2D-474D-96E6-83DBDA27BAD0}">
      <dgm:prSet/>
      <dgm:spPr/>
      <dgm:t>
        <a:bodyPr/>
        <a:lstStyle/>
        <a:p>
          <a:endParaRPr lang="en-US"/>
        </a:p>
      </dgm:t>
    </dgm:pt>
    <dgm:pt modelId="{E3FC563C-2A5C-4D8E-A0A7-6776ECB2E727}" type="parTrans" cxnId="{679EBBF6-7F2D-474D-96E6-83DBDA27BAD0}">
      <dgm:prSet/>
      <dgm:spPr/>
      <dgm:t>
        <a:bodyPr/>
        <a:lstStyle/>
        <a:p>
          <a:endParaRPr lang="en-US"/>
        </a:p>
      </dgm:t>
    </dgm:pt>
    <dgm:pt modelId="{C85EB6D5-D849-41D2-A208-1E3DA2F1128A}" type="pres">
      <dgm:prSet presAssocID="{A30E347D-BE70-482D-B271-C1B6A5238FC3}" presName="Name0" presStyleCnt="0">
        <dgm:presLayoutVars>
          <dgm:dir/>
          <dgm:resizeHandles val="exact"/>
        </dgm:presLayoutVars>
      </dgm:prSet>
      <dgm:spPr/>
    </dgm:pt>
    <dgm:pt modelId="{9B85D267-F3C5-4D62-B741-78873237D23E}" type="pres">
      <dgm:prSet presAssocID="{949357A9-58FC-4141-B6C1-7D49A43992DC}" presName="node" presStyleLbl="node1" presStyleIdx="0" presStyleCnt="2">
        <dgm:presLayoutVars>
          <dgm:bulletEnabled val="1"/>
        </dgm:presLayoutVars>
      </dgm:prSet>
      <dgm:spPr/>
    </dgm:pt>
    <dgm:pt modelId="{497E15AB-EE0F-4B04-8866-BED3FBD58BDC}" type="pres">
      <dgm:prSet presAssocID="{A7F80B1B-2306-44C5-99DD-4CF472AD5E69}" presName="sibTrans" presStyleCnt="0"/>
      <dgm:spPr/>
    </dgm:pt>
    <dgm:pt modelId="{34F59AE5-80F3-4A60-9224-F1A7CEBDE2B7}" type="pres">
      <dgm:prSet presAssocID="{72D4948F-7182-470D-8BEE-E23FE647D0B9}" presName="node" presStyleLbl="node1" presStyleIdx="1" presStyleCnt="2" custLinFactNeighborX="42315" custLinFactNeighborY="0">
        <dgm:presLayoutVars>
          <dgm:bulletEnabled val="1"/>
        </dgm:presLayoutVars>
      </dgm:prSet>
      <dgm:spPr/>
    </dgm:pt>
  </dgm:ptLst>
  <dgm:cxnLst>
    <dgm:cxn modelId="{59968A25-B9FE-414C-9D49-7A702346BCC5}" srcId="{72D4948F-7182-470D-8BEE-E23FE647D0B9}" destId="{36880AFD-0AEA-48B1-9405-9208255B50D4}" srcOrd="1" destOrd="0" parTransId="{01F69E0B-B8BC-48B4-A56A-46B7D355CE4E}" sibTransId="{62A8F167-070D-46EA-8CDA-0F74A4B3F1D7}"/>
    <dgm:cxn modelId="{81BE0740-ABBC-47A6-9780-8945EA40D02C}" srcId="{949357A9-58FC-4141-B6C1-7D49A43992DC}" destId="{9C9B521C-1745-4A13-ADFE-B4542133997E}" srcOrd="1" destOrd="0" parTransId="{927F539B-A942-4126-9D9B-841EF055E1F9}" sibTransId="{2E4E7752-BCC9-4398-A798-FE0BEC95C812}"/>
    <dgm:cxn modelId="{CD249045-CC5E-448D-A2CA-8303E834F512}" type="presOf" srcId="{949357A9-58FC-4141-B6C1-7D49A43992DC}" destId="{9B85D267-F3C5-4D62-B741-78873237D23E}" srcOrd="0" destOrd="0" presId="urn:microsoft.com/office/officeart/2005/8/layout/hList6"/>
    <dgm:cxn modelId="{C4414C6E-D271-4AD4-9768-113951E33401}" type="presOf" srcId="{36880AFD-0AEA-48B1-9405-9208255B50D4}" destId="{34F59AE5-80F3-4A60-9224-F1A7CEBDE2B7}" srcOrd="0" destOrd="2" presId="urn:microsoft.com/office/officeart/2005/8/layout/hList6"/>
    <dgm:cxn modelId="{96D51F77-3F87-46E4-9E0F-2B1BEAE06A1A}" type="presOf" srcId="{A30E347D-BE70-482D-B271-C1B6A5238FC3}" destId="{C85EB6D5-D849-41D2-A208-1E3DA2F1128A}" srcOrd="0" destOrd="0" presId="urn:microsoft.com/office/officeart/2005/8/layout/hList6"/>
    <dgm:cxn modelId="{DEA07E85-ED2B-4778-9D31-8EE5F58F64D5}" type="presOf" srcId="{BEF665BA-794A-440C-8093-2E1803F5E516}" destId="{9B85D267-F3C5-4D62-B741-78873237D23E}" srcOrd="0" destOrd="1" presId="urn:microsoft.com/office/officeart/2005/8/layout/hList6"/>
    <dgm:cxn modelId="{B04FA489-9389-49E9-B856-64866A9DDF25}" type="presOf" srcId="{9C9B521C-1745-4A13-ADFE-B4542133997E}" destId="{9B85D267-F3C5-4D62-B741-78873237D23E}" srcOrd="0" destOrd="2" presId="urn:microsoft.com/office/officeart/2005/8/layout/hList6"/>
    <dgm:cxn modelId="{B11EA9A4-6F76-4660-B8C7-0315206B5043}" srcId="{72D4948F-7182-470D-8BEE-E23FE647D0B9}" destId="{440DBC78-749A-4F47-B57F-434FFEC6A353}" srcOrd="0" destOrd="0" parTransId="{A231D012-C5F3-466A-AAD1-7DBAEA0BD904}" sibTransId="{83B13E01-F3FC-4E3C-A7F3-07113D628D36}"/>
    <dgm:cxn modelId="{BB11A5CB-0160-4AF2-B83D-F030FA976CB1}" srcId="{A30E347D-BE70-482D-B271-C1B6A5238FC3}" destId="{72D4948F-7182-470D-8BEE-E23FE647D0B9}" srcOrd="1" destOrd="0" parTransId="{386425D1-9D43-4B9A-A2B9-376BC36394E0}" sibTransId="{5103FB81-C95D-4AAC-ACA7-22ED4AC274F6}"/>
    <dgm:cxn modelId="{1D76A7EA-11BE-455D-98A3-F6F27FE46DE5}" type="presOf" srcId="{72D4948F-7182-470D-8BEE-E23FE647D0B9}" destId="{34F59AE5-80F3-4A60-9224-F1A7CEBDE2B7}" srcOrd="0" destOrd="0" presId="urn:microsoft.com/office/officeart/2005/8/layout/hList6"/>
    <dgm:cxn modelId="{A080BAF0-0C7A-41BD-B7F6-22B349810B35}" srcId="{A30E347D-BE70-482D-B271-C1B6A5238FC3}" destId="{949357A9-58FC-4141-B6C1-7D49A43992DC}" srcOrd="0" destOrd="0" parTransId="{7B9B5C7E-F3B4-4F3E-B12F-3BC94920C3C6}" sibTransId="{A7F80B1B-2306-44C5-99DD-4CF472AD5E69}"/>
    <dgm:cxn modelId="{A867A9F2-A60F-4807-A9C3-E0E377156D0E}" type="presOf" srcId="{440DBC78-749A-4F47-B57F-434FFEC6A353}" destId="{34F59AE5-80F3-4A60-9224-F1A7CEBDE2B7}" srcOrd="0" destOrd="1" presId="urn:microsoft.com/office/officeart/2005/8/layout/hList6"/>
    <dgm:cxn modelId="{679EBBF6-7F2D-474D-96E6-83DBDA27BAD0}" srcId="{949357A9-58FC-4141-B6C1-7D49A43992DC}" destId="{BEF665BA-794A-440C-8093-2E1803F5E516}" srcOrd="0" destOrd="0" parTransId="{E3FC563C-2A5C-4D8E-A0A7-6776ECB2E727}" sibTransId="{314EE7D2-352D-4EB1-895C-2BEEA5A8A856}"/>
    <dgm:cxn modelId="{9D3F08D2-037B-4F21-AB1F-05F719724A97}" type="presParOf" srcId="{C85EB6D5-D849-41D2-A208-1E3DA2F1128A}" destId="{9B85D267-F3C5-4D62-B741-78873237D23E}" srcOrd="0" destOrd="0" presId="urn:microsoft.com/office/officeart/2005/8/layout/hList6"/>
    <dgm:cxn modelId="{45396C04-E191-4102-8FF0-48076EAE3310}" type="presParOf" srcId="{C85EB6D5-D849-41D2-A208-1E3DA2F1128A}" destId="{497E15AB-EE0F-4B04-8866-BED3FBD58BDC}" srcOrd="1" destOrd="0" presId="urn:microsoft.com/office/officeart/2005/8/layout/hList6"/>
    <dgm:cxn modelId="{6EB5F79D-9F35-4865-8142-5734C3A0FD0F}" type="presParOf" srcId="{C85EB6D5-D849-41D2-A208-1E3DA2F1128A}" destId="{34F59AE5-80F3-4A60-9224-F1A7CEBDE2B7}"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5E2FE8-38F2-47FA-9F80-76FCBAE1B32F}" type="doc">
      <dgm:prSet loTypeId="urn:microsoft.com/office/officeart/2005/8/layout/vList6" loCatId="list" qsTypeId="urn:microsoft.com/office/officeart/2005/8/quickstyle/simple5" qsCatId="simple" csTypeId="urn:microsoft.com/office/officeart/2005/8/colors/accent6_2" csCatId="accent6" phldr="1"/>
      <dgm:spPr/>
      <dgm:t>
        <a:bodyPr/>
        <a:lstStyle/>
        <a:p>
          <a:endParaRPr lang="en-US"/>
        </a:p>
      </dgm:t>
    </dgm:pt>
    <dgm:pt modelId="{991EAB73-D160-4CB1-B183-AE5AB7760ECE}">
      <dgm:prSet phldrT="[Text]" custT="1"/>
      <dgm:spPr/>
      <dgm:t>
        <a:bodyPr/>
        <a:lstStyle/>
        <a:p>
          <a:r>
            <a:rPr lang="en-US" sz="1500" b="1" dirty="0"/>
            <a:t>Strengths</a:t>
          </a:r>
        </a:p>
      </dgm:t>
    </dgm:pt>
    <dgm:pt modelId="{3D54255E-1783-4231-943D-38FE5485E9EE}" type="parTrans" cxnId="{E37A6A46-9F2D-441F-BD26-2F50444EA99E}">
      <dgm:prSet/>
      <dgm:spPr/>
      <dgm:t>
        <a:bodyPr/>
        <a:lstStyle/>
        <a:p>
          <a:endParaRPr lang="en-US"/>
        </a:p>
      </dgm:t>
    </dgm:pt>
    <dgm:pt modelId="{1F3226BD-2CFD-4C01-9D19-B462A92E1A4A}" type="sibTrans" cxnId="{E37A6A46-9F2D-441F-BD26-2F50444EA99E}">
      <dgm:prSet/>
      <dgm:spPr/>
      <dgm:t>
        <a:bodyPr/>
        <a:lstStyle/>
        <a:p>
          <a:endParaRPr lang="en-US"/>
        </a:p>
      </dgm:t>
    </dgm:pt>
    <dgm:pt modelId="{7E750DDE-ED82-4B20-AA16-7A10B72ADA01}">
      <dgm:prSet phldrT="[Text]"/>
      <dgm:spPr/>
      <dgm:t>
        <a:bodyPr/>
        <a:lstStyle/>
        <a:p>
          <a:r>
            <a:rPr lang="en-US" dirty="0"/>
            <a:t>Ensures clarity of identified variables</a:t>
          </a:r>
        </a:p>
      </dgm:t>
    </dgm:pt>
    <dgm:pt modelId="{F50D176D-399D-4BEA-99DF-342D6331AC63}" type="parTrans" cxnId="{307CCF3E-F062-4E5D-9D37-5491E69CA9D2}">
      <dgm:prSet/>
      <dgm:spPr/>
      <dgm:t>
        <a:bodyPr/>
        <a:lstStyle/>
        <a:p>
          <a:endParaRPr lang="en-US"/>
        </a:p>
      </dgm:t>
    </dgm:pt>
    <dgm:pt modelId="{749E2ABB-5895-43CB-A99A-5263F7BD3087}" type="sibTrans" cxnId="{307CCF3E-F062-4E5D-9D37-5491E69CA9D2}">
      <dgm:prSet/>
      <dgm:spPr/>
      <dgm:t>
        <a:bodyPr/>
        <a:lstStyle/>
        <a:p>
          <a:endParaRPr lang="en-US"/>
        </a:p>
      </dgm:t>
    </dgm:pt>
    <dgm:pt modelId="{FB74F548-7619-4542-9F03-EAE6A06C6E17}">
      <dgm:prSet phldrT="[Text]"/>
      <dgm:spPr/>
      <dgm:t>
        <a:bodyPr/>
        <a:lstStyle/>
        <a:p>
          <a:r>
            <a:rPr lang="en-US" dirty="0"/>
            <a:t>Thorough information regarding the topic</a:t>
          </a:r>
        </a:p>
      </dgm:t>
    </dgm:pt>
    <dgm:pt modelId="{3AD53462-F46E-4553-8FDC-06EF77581A4F}" type="parTrans" cxnId="{2F8EC186-0CF0-4B7F-B4C5-FD3A92605680}">
      <dgm:prSet/>
      <dgm:spPr/>
      <dgm:t>
        <a:bodyPr/>
        <a:lstStyle/>
        <a:p>
          <a:endParaRPr lang="en-US"/>
        </a:p>
      </dgm:t>
    </dgm:pt>
    <dgm:pt modelId="{432408FF-64BC-44E0-8A02-F2B836C1DBF3}" type="sibTrans" cxnId="{2F8EC186-0CF0-4B7F-B4C5-FD3A92605680}">
      <dgm:prSet/>
      <dgm:spPr/>
      <dgm:t>
        <a:bodyPr/>
        <a:lstStyle/>
        <a:p>
          <a:endParaRPr lang="en-US"/>
        </a:p>
      </dgm:t>
    </dgm:pt>
    <dgm:pt modelId="{58D810AD-AD2B-48CA-B8DA-4A2FFBEE7CEC}">
      <dgm:prSet phldrT="[Text]" custT="1"/>
      <dgm:spPr/>
      <dgm:t>
        <a:bodyPr/>
        <a:lstStyle/>
        <a:p>
          <a:r>
            <a:rPr lang="en-US" sz="1400" b="1" dirty="0"/>
            <a:t>Limitations</a:t>
          </a:r>
        </a:p>
      </dgm:t>
    </dgm:pt>
    <dgm:pt modelId="{1149EC89-0B8F-4BCF-A5AC-D796CD8186C0}" type="parTrans" cxnId="{DAE152C9-59DF-4E38-999B-2C1A7901C7F3}">
      <dgm:prSet/>
      <dgm:spPr/>
      <dgm:t>
        <a:bodyPr/>
        <a:lstStyle/>
        <a:p>
          <a:endParaRPr lang="en-US"/>
        </a:p>
      </dgm:t>
    </dgm:pt>
    <dgm:pt modelId="{C4CC5676-9B41-470F-A78C-D07AD8A53351}" type="sibTrans" cxnId="{DAE152C9-59DF-4E38-999B-2C1A7901C7F3}">
      <dgm:prSet/>
      <dgm:spPr/>
      <dgm:t>
        <a:bodyPr/>
        <a:lstStyle/>
        <a:p>
          <a:endParaRPr lang="en-US"/>
        </a:p>
      </dgm:t>
    </dgm:pt>
    <dgm:pt modelId="{F9C0D455-CCB7-43EB-A1B5-7915BFFEC064}">
      <dgm:prSet phldrT="[Text]"/>
      <dgm:spPr/>
      <dgm:t>
        <a:bodyPr/>
        <a:lstStyle/>
        <a:p>
          <a:r>
            <a:rPr lang="en-US" dirty="0"/>
            <a:t>Reduced in-depth analysis</a:t>
          </a:r>
        </a:p>
      </dgm:t>
    </dgm:pt>
    <dgm:pt modelId="{C0E41786-3B90-41E6-8F2C-7D05000BE458}" type="parTrans" cxnId="{5FBACFD0-B974-478C-BBE1-CF898FFC1A64}">
      <dgm:prSet/>
      <dgm:spPr/>
      <dgm:t>
        <a:bodyPr/>
        <a:lstStyle/>
        <a:p>
          <a:endParaRPr lang="en-US"/>
        </a:p>
      </dgm:t>
    </dgm:pt>
    <dgm:pt modelId="{F950D271-1F5E-44D2-9572-6DE91F6FBB10}" type="sibTrans" cxnId="{5FBACFD0-B974-478C-BBE1-CF898FFC1A64}">
      <dgm:prSet/>
      <dgm:spPr/>
      <dgm:t>
        <a:bodyPr/>
        <a:lstStyle/>
        <a:p>
          <a:endParaRPr lang="en-US"/>
        </a:p>
      </dgm:t>
    </dgm:pt>
    <dgm:pt modelId="{84842DD5-92E7-42FA-B65B-32D24AE8700E}">
      <dgm:prSet phldrT="[Text]"/>
      <dgm:spPr/>
      <dgm:t>
        <a:bodyPr/>
        <a:lstStyle/>
        <a:p>
          <a:r>
            <a:rPr lang="en-US" dirty="0"/>
            <a:t>Absence of latest data</a:t>
          </a:r>
        </a:p>
      </dgm:t>
    </dgm:pt>
    <dgm:pt modelId="{FCEC472A-7C45-4234-87C0-8687B2812CCD}" type="parTrans" cxnId="{4FBA66B3-A8F1-4086-A2DB-7D141EEC948C}">
      <dgm:prSet/>
      <dgm:spPr/>
      <dgm:t>
        <a:bodyPr/>
        <a:lstStyle/>
        <a:p>
          <a:endParaRPr lang="en-US"/>
        </a:p>
      </dgm:t>
    </dgm:pt>
    <dgm:pt modelId="{3AB17E8D-285F-4A5F-AD94-BA60481704F6}" type="sibTrans" cxnId="{4FBA66B3-A8F1-4086-A2DB-7D141EEC948C}">
      <dgm:prSet/>
      <dgm:spPr/>
      <dgm:t>
        <a:bodyPr/>
        <a:lstStyle/>
        <a:p>
          <a:endParaRPr lang="en-US"/>
        </a:p>
      </dgm:t>
    </dgm:pt>
    <dgm:pt modelId="{BB6B8656-8B2D-4F50-BAC0-48C599E5743C}" type="pres">
      <dgm:prSet presAssocID="{AE5E2FE8-38F2-47FA-9F80-76FCBAE1B32F}" presName="Name0" presStyleCnt="0">
        <dgm:presLayoutVars>
          <dgm:dir/>
          <dgm:animLvl val="lvl"/>
          <dgm:resizeHandles/>
        </dgm:presLayoutVars>
      </dgm:prSet>
      <dgm:spPr/>
    </dgm:pt>
    <dgm:pt modelId="{B865B772-95C6-416F-A15F-1F88D2CD80C1}" type="pres">
      <dgm:prSet presAssocID="{991EAB73-D160-4CB1-B183-AE5AB7760ECE}" presName="linNode" presStyleCnt="0"/>
      <dgm:spPr/>
    </dgm:pt>
    <dgm:pt modelId="{52B481E3-F3B9-43BB-9A27-DBA1E5A0CE78}" type="pres">
      <dgm:prSet presAssocID="{991EAB73-D160-4CB1-B183-AE5AB7760ECE}" presName="parentShp" presStyleLbl="node1" presStyleIdx="0" presStyleCnt="2" custScaleX="91667">
        <dgm:presLayoutVars>
          <dgm:bulletEnabled val="1"/>
        </dgm:presLayoutVars>
      </dgm:prSet>
      <dgm:spPr>
        <a:prstGeom prst="teardrop">
          <a:avLst/>
        </a:prstGeom>
      </dgm:spPr>
    </dgm:pt>
    <dgm:pt modelId="{6A47E457-D9FC-4519-BF04-9BE012196D75}" type="pres">
      <dgm:prSet presAssocID="{991EAB73-D160-4CB1-B183-AE5AB7760ECE}" presName="childShp" presStyleLbl="bgAccFollowNode1" presStyleIdx="0" presStyleCnt="2" custScaleY="83742">
        <dgm:presLayoutVars>
          <dgm:bulletEnabled val="1"/>
        </dgm:presLayoutVars>
      </dgm:prSet>
      <dgm:spPr/>
    </dgm:pt>
    <dgm:pt modelId="{FE344675-F973-4498-8DE8-9FB52AB5FDC1}" type="pres">
      <dgm:prSet presAssocID="{1F3226BD-2CFD-4C01-9D19-B462A92E1A4A}" presName="spacing" presStyleCnt="0"/>
      <dgm:spPr/>
    </dgm:pt>
    <dgm:pt modelId="{0F912E5E-927A-44D8-AC14-F548DB4D3DEE}" type="pres">
      <dgm:prSet presAssocID="{58D810AD-AD2B-48CA-B8DA-4A2FFBEE7CEC}" presName="linNode" presStyleCnt="0"/>
      <dgm:spPr/>
    </dgm:pt>
    <dgm:pt modelId="{78CE872A-E6FA-400A-95A8-5D644491ECA6}" type="pres">
      <dgm:prSet presAssocID="{58D810AD-AD2B-48CA-B8DA-4A2FFBEE7CEC}" presName="parentShp" presStyleLbl="node1" presStyleIdx="1" presStyleCnt="2" custScaleX="91667">
        <dgm:presLayoutVars>
          <dgm:bulletEnabled val="1"/>
        </dgm:presLayoutVars>
      </dgm:prSet>
      <dgm:spPr>
        <a:prstGeom prst="teardrop">
          <a:avLst/>
        </a:prstGeom>
      </dgm:spPr>
    </dgm:pt>
    <dgm:pt modelId="{E91653E5-F505-4078-A248-7CE7265F4133}" type="pres">
      <dgm:prSet presAssocID="{58D810AD-AD2B-48CA-B8DA-4A2FFBEE7CEC}" presName="childShp" presStyleLbl="bgAccFollowNode1" presStyleIdx="1" presStyleCnt="2" custScaleY="83742">
        <dgm:presLayoutVars>
          <dgm:bulletEnabled val="1"/>
        </dgm:presLayoutVars>
      </dgm:prSet>
      <dgm:spPr/>
    </dgm:pt>
  </dgm:ptLst>
  <dgm:cxnLst>
    <dgm:cxn modelId="{613B0A0F-810D-431D-92DB-70BB1D3F4725}" type="presOf" srcId="{AE5E2FE8-38F2-47FA-9F80-76FCBAE1B32F}" destId="{BB6B8656-8B2D-4F50-BAC0-48C599E5743C}" srcOrd="0" destOrd="0" presId="urn:microsoft.com/office/officeart/2005/8/layout/vList6"/>
    <dgm:cxn modelId="{4EF10813-00ED-4585-8B8D-E33A04786CA2}" type="presOf" srcId="{FB74F548-7619-4542-9F03-EAE6A06C6E17}" destId="{6A47E457-D9FC-4519-BF04-9BE012196D75}" srcOrd="0" destOrd="1" presId="urn:microsoft.com/office/officeart/2005/8/layout/vList6"/>
    <dgm:cxn modelId="{6F080F1A-1A6C-4B9B-9E1D-C28024CFECBF}" type="presOf" srcId="{F9C0D455-CCB7-43EB-A1B5-7915BFFEC064}" destId="{E91653E5-F505-4078-A248-7CE7265F4133}" srcOrd="0" destOrd="0" presId="urn:microsoft.com/office/officeart/2005/8/layout/vList6"/>
    <dgm:cxn modelId="{AD655422-8F24-4E51-A34E-8E6B4FF01E8A}" type="presOf" srcId="{7E750DDE-ED82-4B20-AA16-7A10B72ADA01}" destId="{6A47E457-D9FC-4519-BF04-9BE012196D75}" srcOrd="0" destOrd="0" presId="urn:microsoft.com/office/officeart/2005/8/layout/vList6"/>
    <dgm:cxn modelId="{307CCF3E-F062-4E5D-9D37-5491E69CA9D2}" srcId="{991EAB73-D160-4CB1-B183-AE5AB7760ECE}" destId="{7E750DDE-ED82-4B20-AA16-7A10B72ADA01}" srcOrd="0" destOrd="0" parTransId="{F50D176D-399D-4BEA-99DF-342D6331AC63}" sibTransId="{749E2ABB-5895-43CB-A99A-5263F7BD3087}"/>
    <dgm:cxn modelId="{E37A6A46-9F2D-441F-BD26-2F50444EA99E}" srcId="{AE5E2FE8-38F2-47FA-9F80-76FCBAE1B32F}" destId="{991EAB73-D160-4CB1-B183-AE5AB7760ECE}" srcOrd="0" destOrd="0" parTransId="{3D54255E-1783-4231-943D-38FE5485E9EE}" sibTransId="{1F3226BD-2CFD-4C01-9D19-B462A92E1A4A}"/>
    <dgm:cxn modelId="{664A6952-7DE6-40CD-BBB3-82D6875804F6}" type="presOf" srcId="{991EAB73-D160-4CB1-B183-AE5AB7760ECE}" destId="{52B481E3-F3B9-43BB-9A27-DBA1E5A0CE78}" srcOrd="0" destOrd="0" presId="urn:microsoft.com/office/officeart/2005/8/layout/vList6"/>
    <dgm:cxn modelId="{A7EB0F7B-5621-475D-931C-1CE600505527}" type="presOf" srcId="{84842DD5-92E7-42FA-B65B-32D24AE8700E}" destId="{E91653E5-F505-4078-A248-7CE7265F4133}" srcOrd="0" destOrd="1" presId="urn:microsoft.com/office/officeart/2005/8/layout/vList6"/>
    <dgm:cxn modelId="{2F8EC186-0CF0-4B7F-B4C5-FD3A92605680}" srcId="{991EAB73-D160-4CB1-B183-AE5AB7760ECE}" destId="{FB74F548-7619-4542-9F03-EAE6A06C6E17}" srcOrd="1" destOrd="0" parTransId="{3AD53462-F46E-4553-8FDC-06EF77581A4F}" sibTransId="{432408FF-64BC-44E0-8A02-F2B836C1DBF3}"/>
    <dgm:cxn modelId="{DCBF36AF-2D02-4C04-898B-637B1B02C678}" type="presOf" srcId="{58D810AD-AD2B-48CA-B8DA-4A2FFBEE7CEC}" destId="{78CE872A-E6FA-400A-95A8-5D644491ECA6}" srcOrd="0" destOrd="0" presId="urn:microsoft.com/office/officeart/2005/8/layout/vList6"/>
    <dgm:cxn modelId="{4FBA66B3-A8F1-4086-A2DB-7D141EEC948C}" srcId="{58D810AD-AD2B-48CA-B8DA-4A2FFBEE7CEC}" destId="{84842DD5-92E7-42FA-B65B-32D24AE8700E}" srcOrd="1" destOrd="0" parTransId="{FCEC472A-7C45-4234-87C0-8687B2812CCD}" sibTransId="{3AB17E8D-285F-4A5F-AD94-BA60481704F6}"/>
    <dgm:cxn modelId="{DAE152C9-59DF-4E38-999B-2C1A7901C7F3}" srcId="{AE5E2FE8-38F2-47FA-9F80-76FCBAE1B32F}" destId="{58D810AD-AD2B-48CA-B8DA-4A2FFBEE7CEC}" srcOrd="1" destOrd="0" parTransId="{1149EC89-0B8F-4BCF-A5AC-D796CD8186C0}" sibTransId="{C4CC5676-9B41-470F-A78C-D07AD8A53351}"/>
    <dgm:cxn modelId="{5FBACFD0-B974-478C-BBE1-CF898FFC1A64}" srcId="{58D810AD-AD2B-48CA-B8DA-4A2FFBEE7CEC}" destId="{F9C0D455-CCB7-43EB-A1B5-7915BFFEC064}" srcOrd="0" destOrd="0" parTransId="{C0E41786-3B90-41E6-8F2C-7D05000BE458}" sibTransId="{F950D271-1F5E-44D2-9572-6DE91F6FBB10}"/>
    <dgm:cxn modelId="{8DB43C6F-8F23-4B51-89DF-5ACCC3988519}" type="presParOf" srcId="{BB6B8656-8B2D-4F50-BAC0-48C599E5743C}" destId="{B865B772-95C6-416F-A15F-1F88D2CD80C1}" srcOrd="0" destOrd="0" presId="urn:microsoft.com/office/officeart/2005/8/layout/vList6"/>
    <dgm:cxn modelId="{BE80EC9E-E98B-4343-863C-C489001174C4}" type="presParOf" srcId="{B865B772-95C6-416F-A15F-1F88D2CD80C1}" destId="{52B481E3-F3B9-43BB-9A27-DBA1E5A0CE78}" srcOrd="0" destOrd="0" presId="urn:microsoft.com/office/officeart/2005/8/layout/vList6"/>
    <dgm:cxn modelId="{97A3D107-83A2-4140-9126-3AC688780ADF}" type="presParOf" srcId="{B865B772-95C6-416F-A15F-1F88D2CD80C1}" destId="{6A47E457-D9FC-4519-BF04-9BE012196D75}" srcOrd="1" destOrd="0" presId="urn:microsoft.com/office/officeart/2005/8/layout/vList6"/>
    <dgm:cxn modelId="{FFAB638E-7C6F-4F24-B4E9-A6202F853040}" type="presParOf" srcId="{BB6B8656-8B2D-4F50-BAC0-48C599E5743C}" destId="{FE344675-F973-4498-8DE8-9FB52AB5FDC1}" srcOrd="1" destOrd="0" presId="urn:microsoft.com/office/officeart/2005/8/layout/vList6"/>
    <dgm:cxn modelId="{4CCE65DC-0218-4C32-A0C7-7AD81A4C2CE5}" type="presParOf" srcId="{BB6B8656-8B2D-4F50-BAC0-48C599E5743C}" destId="{0F912E5E-927A-44D8-AC14-F548DB4D3DEE}" srcOrd="2" destOrd="0" presId="urn:microsoft.com/office/officeart/2005/8/layout/vList6"/>
    <dgm:cxn modelId="{F2BE1B56-1404-476B-8D78-CD71EFDD0E1E}" type="presParOf" srcId="{0F912E5E-927A-44D8-AC14-F548DB4D3DEE}" destId="{78CE872A-E6FA-400A-95A8-5D644491ECA6}" srcOrd="0" destOrd="0" presId="urn:microsoft.com/office/officeart/2005/8/layout/vList6"/>
    <dgm:cxn modelId="{4287A99C-4ECB-498E-A62B-2FC608AEC0D8}" type="presParOf" srcId="{0F912E5E-927A-44D8-AC14-F548DB4D3DEE}" destId="{E91653E5-F505-4078-A248-7CE7265F413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6DCFF1-BC03-4F4D-876A-6688C208134F}" type="doc">
      <dgm:prSet loTypeId="urn:microsoft.com/office/officeart/2005/8/layout/list1" loCatId="list" qsTypeId="urn:microsoft.com/office/officeart/2005/8/quickstyle/3d2#1" qsCatId="3D" csTypeId="urn:microsoft.com/office/officeart/2005/8/colors/colorful5" csCatId="colorful" phldr="1"/>
      <dgm:spPr/>
      <dgm:t>
        <a:bodyPr/>
        <a:lstStyle/>
        <a:p>
          <a:endParaRPr lang="en-US"/>
        </a:p>
      </dgm:t>
    </dgm:pt>
    <dgm:pt modelId="{434738F1-9978-42C0-914D-D687430880BD}">
      <dgm:prSet phldrT="[Text]" custT="1"/>
      <dgm:spPr/>
      <dgm:t>
        <a:bodyPr/>
        <a:lstStyle/>
        <a:p>
          <a:r>
            <a:rPr lang="en-US" sz="1200" b="1" dirty="0"/>
            <a:t>Guidance to cope with mental strength from the government</a:t>
          </a:r>
        </a:p>
      </dgm:t>
    </dgm:pt>
    <dgm:pt modelId="{4BC27306-02BA-4C19-AB41-D1D1810940F4}" type="parTrans" cxnId="{1FF0842C-67CE-4A48-AA22-82058F4F8033}">
      <dgm:prSet/>
      <dgm:spPr/>
      <dgm:t>
        <a:bodyPr/>
        <a:lstStyle/>
        <a:p>
          <a:endParaRPr lang="en-US"/>
        </a:p>
      </dgm:t>
    </dgm:pt>
    <dgm:pt modelId="{00D8D204-42A8-4B89-855D-9AE8A0E33AEE}" type="sibTrans" cxnId="{1FF0842C-67CE-4A48-AA22-82058F4F8033}">
      <dgm:prSet/>
      <dgm:spPr/>
      <dgm:t>
        <a:bodyPr/>
        <a:lstStyle/>
        <a:p>
          <a:endParaRPr lang="en-US"/>
        </a:p>
      </dgm:t>
    </dgm:pt>
    <dgm:pt modelId="{C205B896-A724-417E-ADA8-51DAACBE05FE}">
      <dgm:prSet phldrT="[Text]" custT="1"/>
      <dgm:spPr/>
      <dgm:t>
        <a:bodyPr/>
        <a:lstStyle/>
        <a:p>
          <a:r>
            <a:rPr lang="en-US" sz="1200" b="1" dirty="0"/>
            <a:t>Engagement of parents</a:t>
          </a:r>
        </a:p>
      </dgm:t>
    </dgm:pt>
    <dgm:pt modelId="{7DB19245-F36C-48AA-96F0-652B1C1D1EC5}" type="parTrans" cxnId="{E82F1635-842D-4698-81CB-B81AD5B2C65E}">
      <dgm:prSet/>
      <dgm:spPr/>
      <dgm:t>
        <a:bodyPr/>
        <a:lstStyle/>
        <a:p>
          <a:endParaRPr lang="en-US"/>
        </a:p>
      </dgm:t>
    </dgm:pt>
    <dgm:pt modelId="{7479A636-0620-41DC-807D-C5EDC1176560}" type="sibTrans" cxnId="{E82F1635-842D-4698-81CB-B81AD5B2C65E}">
      <dgm:prSet/>
      <dgm:spPr/>
      <dgm:t>
        <a:bodyPr/>
        <a:lstStyle/>
        <a:p>
          <a:endParaRPr lang="en-US"/>
        </a:p>
      </dgm:t>
    </dgm:pt>
    <dgm:pt modelId="{005E3A80-6F54-42BC-ACA7-499CE780F45F}">
      <dgm:prSet phldrT="[Text]" custT="1"/>
      <dgm:spPr/>
      <dgm:t>
        <a:bodyPr/>
        <a:lstStyle/>
        <a:p>
          <a:r>
            <a:rPr lang="en-US" sz="1200" b="1" dirty="0"/>
            <a:t>Development of coping mechanism among young population</a:t>
          </a:r>
        </a:p>
      </dgm:t>
    </dgm:pt>
    <dgm:pt modelId="{578E4883-9FEE-4370-B471-72A6A5D1C4A1}" type="parTrans" cxnId="{C24B5290-3C19-468A-8962-23E8B4C9C839}">
      <dgm:prSet/>
      <dgm:spPr/>
      <dgm:t>
        <a:bodyPr/>
        <a:lstStyle/>
        <a:p>
          <a:endParaRPr lang="en-US"/>
        </a:p>
      </dgm:t>
    </dgm:pt>
    <dgm:pt modelId="{6053FA9E-56CD-4DD1-B6CE-3AE157B59AA2}" type="sibTrans" cxnId="{C24B5290-3C19-468A-8962-23E8B4C9C839}">
      <dgm:prSet/>
      <dgm:spPr/>
      <dgm:t>
        <a:bodyPr/>
        <a:lstStyle/>
        <a:p>
          <a:endParaRPr lang="en-US"/>
        </a:p>
      </dgm:t>
    </dgm:pt>
    <dgm:pt modelId="{C4FA45AE-726A-4239-9267-0C202391A79A}" type="pres">
      <dgm:prSet presAssocID="{5C6DCFF1-BC03-4F4D-876A-6688C208134F}" presName="linear" presStyleCnt="0">
        <dgm:presLayoutVars>
          <dgm:dir/>
          <dgm:animLvl val="lvl"/>
          <dgm:resizeHandles val="exact"/>
        </dgm:presLayoutVars>
      </dgm:prSet>
      <dgm:spPr/>
    </dgm:pt>
    <dgm:pt modelId="{17F412F2-6926-47D2-BBAF-F1D301C00988}" type="pres">
      <dgm:prSet presAssocID="{434738F1-9978-42C0-914D-D687430880BD}" presName="parentLin" presStyleCnt="0"/>
      <dgm:spPr/>
    </dgm:pt>
    <dgm:pt modelId="{6B2C8D22-7B49-4281-8A36-4DB306D3B331}" type="pres">
      <dgm:prSet presAssocID="{434738F1-9978-42C0-914D-D687430880BD}" presName="parentLeftMargin" presStyleLbl="node1" presStyleIdx="0" presStyleCnt="3"/>
      <dgm:spPr/>
    </dgm:pt>
    <dgm:pt modelId="{5B9079CA-99F5-4A7E-A598-985B019604F6}" type="pres">
      <dgm:prSet presAssocID="{434738F1-9978-42C0-914D-D687430880BD}" presName="parentText" presStyleLbl="node1" presStyleIdx="0" presStyleCnt="3" custScaleX="121559" custScaleY="534141">
        <dgm:presLayoutVars>
          <dgm:chMax val="0"/>
          <dgm:bulletEnabled val="1"/>
        </dgm:presLayoutVars>
      </dgm:prSet>
      <dgm:spPr>
        <a:prstGeom prst="notchedRightArrow">
          <a:avLst/>
        </a:prstGeom>
      </dgm:spPr>
    </dgm:pt>
    <dgm:pt modelId="{512E2D01-439B-4EBB-8E37-B75DF9EC2440}" type="pres">
      <dgm:prSet presAssocID="{434738F1-9978-42C0-914D-D687430880BD}" presName="negativeSpace" presStyleCnt="0"/>
      <dgm:spPr/>
    </dgm:pt>
    <dgm:pt modelId="{10197732-F48F-4448-8234-CC86729F7528}" type="pres">
      <dgm:prSet presAssocID="{434738F1-9978-42C0-914D-D687430880BD}" presName="childText" presStyleLbl="conFgAcc1" presStyleIdx="0" presStyleCnt="3">
        <dgm:presLayoutVars>
          <dgm:bulletEnabled val="1"/>
        </dgm:presLayoutVars>
      </dgm:prSet>
      <dgm:spPr/>
    </dgm:pt>
    <dgm:pt modelId="{CA7E6F23-274F-4363-A841-E024696FEF22}" type="pres">
      <dgm:prSet presAssocID="{00D8D204-42A8-4B89-855D-9AE8A0E33AEE}" presName="spaceBetweenRectangles" presStyleCnt="0"/>
      <dgm:spPr/>
    </dgm:pt>
    <dgm:pt modelId="{7EC723B4-53AA-43E2-AFC8-37251176E757}" type="pres">
      <dgm:prSet presAssocID="{C205B896-A724-417E-ADA8-51DAACBE05FE}" presName="parentLin" presStyleCnt="0"/>
      <dgm:spPr/>
    </dgm:pt>
    <dgm:pt modelId="{3CE6FF74-8690-419F-9FFC-1E8528E1786D}" type="pres">
      <dgm:prSet presAssocID="{C205B896-A724-417E-ADA8-51DAACBE05FE}" presName="parentLeftMargin" presStyleLbl="node1" presStyleIdx="0" presStyleCnt="3"/>
      <dgm:spPr/>
    </dgm:pt>
    <dgm:pt modelId="{C7149C0B-F46B-40D8-AD1C-34E9D1CBCC0E}" type="pres">
      <dgm:prSet presAssocID="{C205B896-A724-417E-ADA8-51DAACBE05FE}" presName="parentText" presStyleLbl="node1" presStyleIdx="1" presStyleCnt="3" custScaleX="121559" custScaleY="513659">
        <dgm:presLayoutVars>
          <dgm:chMax val="0"/>
          <dgm:bulletEnabled val="1"/>
        </dgm:presLayoutVars>
      </dgm:prSet>
      <dgm:spPr>
        <a:prstGeom prst="notchedRightArrow">
          <a:avLst/>
        </a:prstGeom>
      </dgm:spPr>
    </dgm:pt>
    <dgm:pt modelId="{F3F7313B-336A-4E71-8681-AE0C2916C734}" type="pres">
      <dgm:prSet presAssocID="{C205B896-A724-417E-ADA8-51DAACBE05FE}" presName="negativeSpace" presStyleCnt="0"/>
      <dgm:spPr/>
    </dgm:pt>
    <dgm:pt modelId="{899E9A96-3D97-4D18-A12F-5E43B629EA1F}" type="pres">
      <dgm:prSet presAssocID="{C205B896-A724-417E-ADA8-51DAACBE05FE}" presName="childText" presStyleLbl="conFgAcc1" presStyleIdx="1" presStyleCnt="3">
        <dgm:presLayoutVars>
          <dgm:bulletEnabled val="1"/>
        </dgm:presLayoutVars>
      </dgm:prSet>
      <dgm:spPr/>
    </dgm:pt>
    <dgm:pt modelId="{4853DB30-3123-47B7-B501-F4535987F777}" type="pres">
      <dgm:prSet presAssocID="{7479A636-0620-41DC-807D-C5EDC1176560}" presName="spaceBetweenRectangles" presStyleCnt="0"/>
      <dgm:spPr/>
    </dgm:pt>
    <dgm:pt modelId="{532D1F46-BD2A-416D-BFC6-4027A1DBC2CF}" type="pres">
      <dgm:prSet presAssocID="{005E3A80-6F54-42BC-ACA7-499CE780F45F}" presName="parentLin" presStyleCnt="0"/>
      <dgm:spPr/>
    </dgm:pt>
    <dgm:pt modelId="{6859DD8F-3938-41C5-A590-E8E3FE7EC6C8}" type="pres">
      <dgm:prSet presAssocID="{005E3A80-6F54-42BC-ACA7-499CE780F45F}" presName="parentLeftMargin" presStyleLbl="node1" presStyleIdx="1" presStyleCnt="3"/>
      <dgm:spPr/>
    </dgm:pt>
    <dgm:pt modelId="{93CD6337-D8D2-4C40-A174-4169F93DED3D}" type="pres">
      <dgm:prSet presAssocID="{005E3A80-6F54-42BC-ACA7-499CE780F45F}" presName="parentText" presStyleLbl="node1" presStyleIdx="2" presStyleCnt="3" custScaleX="120569" custScaleY="523461">
        <dgm:presLayoutVars>
          <dgm:chMax val="0"/>
          <dgm:bulletEnabled val="1"/>
        </dgm:presLayoutVars>
      </dgm:prSet>
      <dgm:spPr>
        <a:prstGeom prst="notchedRightArrow">
          <a:avLst/>
        </a:prstGeom>
      </dgm:spPr>
    </dgm:pt>
    <dgm:pt modelId="{3EC4D327-5D11-4CCA-A0C2-276AD72133ED}" type="pres">
      <dgm:prSet presAssocID="{005E3A80-6F54-42BC-ACA7-499CE780F45F}" presName="negativeSpace" presStyleCnt="0"/>
      <dgm:spPr/>
    </dgm:pt>
    <dgm:pt modelId="{B5828E49-DA7B-4A86-BFE2-24E3E260795D}" type="pres">
      <dgm:prSet presAssocID="{005E3A80-6F54-42BC-ACA7-499CE780F45F}" presName="childText" presStyleLbl="conFgAcc1" presStyleIdx="2" presStyleCnt="3">
        <dgm:presLayoutVars>
          <dgm:bulletEnabled val="1"/>
        </dgm:presLayoutVars>
      </dgm:prSet>
      <dgm:spPr/>
    </dgm:pt>
  </dgm:ptLst>
  <dgm:cxnLst>
    <dgm:cxn modelId="{7FC97501-0419-44EA-AB7B-418EE3133CE5}" type="presOf" srcId="{C205B896-A724-417E-ADA8-51DAACBE05FE}" destId="{C7149C0B-F46B-40D8-AD1C-34E9D1CBCC0E}" srcOrd="1" destOrd="0" presId="urn:microsoft.com/office/officeart/2005/8/layout/list1"/>
    <dgm:cxn modelId="{CC9CC506-BC00-41AD-8443-410C63C4E4DD}" type="presOf" srcId="{C205B896-A724-417E-ADA8-51DAACBE05FE}" destId="{3CE6FF74-8690-419F-9FFC-1E8528E1786D}" srcOrd="0" destOrd="0" presId="urn:microsoft.com/office/officeart/2005/8/layout/list1"/>
    <dgm:cxn modelId="{1FF0842C-67CE-4A48-AA22-82058F4F8033}" srcId="{5C6DCFF1-BC03-4F4D-876A-6688C208134F}" destId="{434738F1-9978-42C0-914D-D687430880BD}" srcOrd="0" destOrd="0" parTransId="{4BC27306-02BA-4C19-AB41-D1D1810940F4}" sibTransId="{00D8D204-42A8-4B89-855D-9AE8A0E33AEE}"/>
    <dgm:cxn modelId="{E82F1635-842D-4698-81CB-B81AD5B2C65E}" srcId="{5C6DCFF1-BC03-4F4D-876A-6688C208134F}" destId="{C205B896-A724-417E-ADA8-51DAACBE05FE}" srcOrd="1" destOrd="0" parTransId="{7DB19245-F36C-48AA-96F0-652B1C1D1EC5}" sibTransId="{7479A636-0620-41DC-807D-C5EDC1176560}"/>
    <dgm:cxn modelId="{72074249-426B-4FF7-AE39-0B3EA152DEE4}" type="presOf" srcId="{5C6DCFF1-BC03-4F4D-876A-6688C208134F}" destId="{C4FA45AE-726A-4239-9267-0C202391A79A}" srcOrd="0" destOrd="0" presId="urn:microsoft.com/office/officeart/2005/8/layout/list1"/>
    <dgm:cxn modelId="{C24B5290-3C19-468A-8962-23E8B4C9C839}" srcId="{5C6DCFF1-BC03-4F4D-876A-6688C208134F}" destId="{005E3A80-6F54-42BC-ACA7-499CE780F45F}" srcOrd="2" destOrd="0" parTransId="{578E4883-9FEE-4370-B471-72A6A5D1C4A1}" sibTransId="{6053FA9E-56CD-4DD1-B6CE-3AE157B59AA2}"/>
    <dgm:cxn modelId="{89555192-4129-43FC-89B2-E6BFA4E0DF3E}" type="presOf" srcId="{005E3A80-6F54-42BC-ACA7-499CE780F45F}" destId="{93CD6337-D8D2-4C40-A174-4169F93DED3D}" srcOrd="1" destOrd="0" presId="urn:microsoft.com/office/officeart/2005/8/layout/list1"/>
    <dgm:cxn modelId="{03002A9D-33E5-4F1F-89A5-C7BD5496DCD0}" type="presOf" srcId="{434738F1-9978-42C0-914D-D687430880BD}" destId="{5B9079CA-99F5-4A7E-A598-985B019604F6}" srcOrd="1" destOrd="0" presId="urn:microsoft.com/office/officeart/2005/8/layout/list1"/>
    <dgm:cxn modelId="{D9011DA6-4AFC-4B38-B577-86A97F36C10C}" type="presOf" srcId="{434738F1-9978-42C0-914D-D687430880BD}" destId="{6B2C8D22-7B49-4281-8A36-4DB306D3B331}" srcOrd="0" destOrd="0" presId="urn:microsoft.com/office/officeart/2005/8/layout/list1"/>
    <dgm:cxn modelId="{0A05D2CB-36EE-4B2F-A26C-312F60233FA0}" type="presOf" srcId="{005E3A80-6F54-42BC-ACA7-499CE780F45F}" destId="{6859DD8F-3938-41C5-A590-E8E3FE7EC6C8}" srcOrd="0" destOrd="0" presId="urn:microsoft.com/office/officeart/2005/8/layout/list1"/>
    <dgm:cxn modelId="{38DD43F2-D2B3-4CAC-82C7-7C9980E60786}" type="presParOf" srcId="{C4FA45AE-726A-4239-9267-0C202391A79A}" destId="{17F412F2-6926-47D2-BBAF-F1D301C00988}" srcOrd="0" destOrd="0" presId="urn:microsoft.com/office/officeart/2005/8/layout/list1"/>
    <dgm:cxn modelId="{BD4E7362-71C3-4A9F-A667-4ECDA8DF9E45}" type="presParOf" srcId="{17F412F2-6926-47D2-BBAF-F1D301C00988}" destId="{6B2C8D22-7B49-4281-8A36-4DB306D3B331}" srcOrd="0" destOrd="0" presId="urn:microsoft.com/office/officeart/2005/8/layout/list1"/>
    <dgm:cxn modelId="{9EAC4713-8675-4B7F-A968-C34D55E51A8E}" type="presParOf" srcId="{17F412F2-6926-47D2-BBAF-F1D301C00988}" destId="{5B9079CA-99F5-4A7E-A598-985B019604F6}" srcOrd="1" destOrd="0" presId="urn:microsoft.com/office/officeart/2005/8/layout/list1"/>
    <dgm:cxn modelId="{E6E82A92-9AC4-415F-9980-D396FF197CA4}" type="presParOf" srcId="{C4FA45AE-726A-4239-9267-0C202391A79A}" destId="{512E2D01-439B-4EBB-8E37-B75DF9EC2440}" srcOrd="1" destOrd="0" presId="urn:microsoft.com/office/officeart/2005/8/layout/list1"/>
    <dgm:cxn modelId="{31C06EB2-E0F4-41EE-B3F1-D760BFC68193}" type="presParOf" srcId="{C4FA45AE-726A-4239-9267-0C202391A79A}" destId="{10197732-F48F-4448-8234-CC86729F7528}" srcOrd="2" destOrd="0" presId="urn:microsoft.com/office/officeart/2005/8/layout/list1"/>
    <dgm:cxn modelId="{8D40F452-A558-46D9-ADA7-409E02F2880E}" type="presParOf" srcId="{C4FA45AE-726A-4239-9267-0C202391A79A}" destId="{CA7E6F23-274F-4363-A841-E024696FEF22}" srcOrd="3" destOrd="0" presId="urn:microsoft.com/office/officeart/2005/8/layout/list1"/>
    <dgm:cxn modelId="{B310E186-9098-4C19-BD03-7026B603B096}" type="presParOf" srcId="{C4FA45AE-726A-4239-9267-0C202391A79A}" destId="{7EC723B4-53AA-43E2-AFC8-37251176E757}" srcOrd="4" destOrd="0" presId="urn:microsoft.com/office/officeart/2005/8/layout/list1"/>
    <dgm:cxn modelId="{6BD72603-1EA2-4519-8E81-F7886845BE92}" type="presParOf" srcId="{7EC723B4-53AA-43E2-AFC8-37251176E757}" destId="{3CE6FF74-8690-419F-9FFC-1E8528E1786D}" srcOrd="0" destOrd="0" presId="urn:microsoft.com/office/officeart/2005/8/layout/list1"/>
    <dgm:cxn modelId="{DAE18FA9-1033-472A-8FE3-3E429549F80F}" type="presParOf" srcId="{7EC723B4-53AA-43E2-AFC8-37251176E757}" destId="{C7149C0B-F46B-40D8-AD1C-34E9D1CBCC0E}" srcOrd="1" destOrd="0" presId="urn:microsoft.com/office/officeart/2005/8/layout/list1"/>
    <dgm:cxn modelId="{D5E96DAD-4D93-49AE-B916-7664666D2269}" type="presParOf" srcId="{C4FA45AE-726A-4239-9267-0C202391A79A}" destId="{F3F7313B-336A-4E71-8681-AE0C2916C734}" srcOrd="5" destOrd="0" presId="urn:microsoft.com/office/officeart/2005/8/layout/list1"/>
    <dgm:cxn modelId="{7C12F713-51B8-4A05-95C2-600E89F0CA15}" type="presParOf" srcId="{C4FA45AE-726A-4239-9267-0C202391A79A}" destId="{899E9A96-3D97-4D18-A12F-5E43B629EA1F}" srcOrd="6" destOrd="0" presId="urn:microsoft.com/office/officeart/2005/8/layout/list1"/>
    <dgm:cxn modelId="{89E1A776-5180-44CF-8335-B0D6E9BCB6DE}" type="presParOf" srcId="{C4FA45AE-726A-4239-9267-0C202391A79A}" destId="{4853DB30-3123-47B7-B501-F4535987F777}" srcOrd="7" destOrd="0" presId="urn:microsoft.com/office/officeart/2005/8/layout/list1"/>
    <dgm:cxn modelId="{8F922A69-5FB0-48A5-917E-4350903DEF74}" type="presParOf" srcId="{C4FA45AE-726A-4239-9267-0C202391A79A}" destId="{532D1F46-BD2A-416D-BFC6-4027A1DBC2CF}" srcOrd="8" destOrd="0" presId="urn:microsoft.com/office/officeart/2005/8/layout/list1"/>
    <dgm:cxn modelId="{AFAE8FD9-1FD9-4F9D-8B17-D6846F2AAC2C}" type="presParOf" srcId="{532D1F46-BD2A-416D-BFC6-4027A1DBC2CF}" destId="{6859DD8F-3938-41C5-A590-E8E3FE7EC6C8}" srcOrd="0" destOrd="0" presId="urn:microsoft.com/office/officeart/2005/8/layout/list1"/>
    <dgm:cxn modelId="{BF77E2CF-3B61-482B-9D79-17D9CA7961F6}" type="presParOf" srcId="{532D1F46-BD2A-416D-BFC6-4027A1DBC2CF}" destId="{93CD6337-D8D2-4C40-A174-4169F93DED3D}" srcOrd="1" destOrd="0" presId="urn:microsoft.com/office/officeart/2005/8/layout/list1"/>
    <dgm:cxn modelId="{37303DBC-5893-4E45-BCA7-7753FD5C3CA1}" type="presParOf" srcId="{C4FA45AE-726A-4239-9267-0C202391A79A}" destId="{3EC4D327-5D11-4CCA-A0C2-276AD72133ED}" srcOrd="9" destOrd="0" presId="urn:microsoft.com/office/officeart/2005/8/layout/list1"/>
    <dgm:cxn modelId="{6084A4A6-41B7-42B7-B472-A81DAC4FCB2F}" type="presParOf" srcId="{C4FA45AE-726A-4239-9267-0C202391A79A}" destId="{B5828E49-DA7B-4A86-BFE2-24E3E260795D}"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708FC-27E2-4515-846F-9C21102F4331}">
      <dsp:nvSpPr>
        <dsp:cNvPr id="0" name=""/>
        <dsp:cNvSpPr/>
      </dsp:nvSpPr>
      <dsp:spPr>
        <a:xfrm>
          <a:off x="0" y="0"/>
          <a:ext cx="2732503" cy="1219200"/>
        </a:xfrm>
        <a:prstGeom prst="homePlate">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w="19050">
          <a:solidFill>
            <a:schemeClr val="bg2">
              <a:lumMod val="10000"/>
            </a:schemeClr>
          </a:solid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Secondary data</a:t>
          </a:r>
        </a:p>
      </dsp:txBody>
      <dsp:txXfrm>
        <a:off x="0" y="0"/>
        <a:ext cx="1183509" cy="1219200"/>
      </dsp:txXfrm>
    </dsp:sp>
    <dsp:sp modelId="{6A1815C8-333C-488A-80D0-E3768263FFE5}">
      <dsp:nvSpPr>
        <dsp:cNvPr id="0" name=""/>
        <dsp:cNvSpPr/>
      </dsp:nvSpPr>
      <dsp:spPr>
        <a:xfrm>
          <a:off x="241103" y="1422399"/>
          <a:ext cx="2732503" cy="1219200"/>
        </a:xfrm>
        <a:prstGeom prst="homePlate">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w="19050">
          <a:solidFill>
            <a:schemeClr val="bg2">
              <a:lumMod val="10000"/>
            </a:schemeClr>
          </a:solid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Random sampling</a:t>
          </a:r>
        </a:p>
      </dsp:txBody>
      <dsp:txXfrm>
        <a:off x="276812" y="1458108"/>
        <a:ext cx="1627502" cy="1147782"/>
      </dsp:txXfrm>
    </dsp:sp>
    <dsp:sp modelId="{633F2827-30BE-4741-A210-6E6DBA14CB6D}">
      <dsp:nvSpPr>
        <dsp:cNvPr id="0" name=""/>
        <dsp:cNvSpPr/>
      </dsp:nvSpPr>
      <dsp:spPr>
        <a:xfrm>
          <a:off x="482206" y="2844799"/>
          <a:ext cx="2732503" cy="1219200"/>
        </a:xfrm>
        <a:prstGeom prst="homePlate">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w="19050">
          <a:solidFill>
            <a:schemeClr val="bg2">
              <a:lumMod val="10000"/>
            </a:schemeClr>
          </a:solid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tx1"/>
              </a:solidFill>
            </a:rPr>
            <a:t>Boolean and Keyword technique</a:t>
          </a:r>
        </a:p>
      </dsp:txBody>
      <dsp:txXfrm>
        <a:off x="517915" y="2880508"/>
        <a:ext cx="1627502" cy="1147782"/>
      </dsp:txXfrm>
    </dsp:sp>
    <dsp:sp modelId="{A5118A95-EA8C-460D-85E2-039E80EAE7BD}">
      <dsp:nvSpPr>
        <dsp:cNvPr id="0" name=""/>
        <dsp:cNvSpPr/>
      </dsp:nvSpPr>
      <dsp:spPr>
        <a:xfrm>
          <a:off x="1940023" y="924560"/>
          <a:ext cx="792480" cy="792480"/>
        </a:xfrm>
        <a:prstGeom prst="downArrow">
          <a:avLst>
            <a:gd name="adj1" fmla="val 55000"/>
            <a:gd name="adj2" fmla="val 45000"/>
          </a:avLst>
        </a:prstGeom>
        <a:solidFill>
          <a:schemeClr val="bg2">
            <a:lumMod val="10000"/>
            <a:alpha val="90000"/>
          </a:schemeClr>
        </a:solidFill>
        <a:ln w="9525" cap="flat" cmpd="sng" algn="ctr">
          <a:solidFill>
            <a:schemeClr val="bg2">
              <a:lumMod val="10000"/>
              <a:alpha val="9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118331" y="924560"/>
        <a:ext cx="435864" cy="596341"/>
      </dsp:txXfrm>
    </dsp:sp>
    <dsp:sp modelId="{51711986-08AA-48D7-94C0-80D833ABD81A}">
      <dsp:nvSpPr>
        <dsp:cNvPr id="0" name=""/>
        <dsp:cNvSpPr/>
      </dsp:nvSpPr>
      <dsp:spPr>
        <a:xfrm>
          <a:off x="2181126" y="2338832"/>
          <a:ext cx="792480" cy="792480"/>
        </a:xfrm>
        <a:prstGeom prst="downArrow">
          <a:avLst>
            <a:gd name="adj1" fmla="val 55000"/>
            <a:gd name="adj2" fmla="val 45000"/>
          </a:avLst>
        </a:prstGeom>
        <a:solidFill>
          <a:schemeClr val="bg2">
            <a:lumMod val="10000"/>
            <a:alpha val="90000"/>
          </a:schemeClr>
        </a:solidFill>
        <a:ln w="9525" cap="flat" cmpd="sng" algn="ctr">
          <a:solidFill>
            <a:schemeClr val="bg2">
              <a:lumMod val="10000"/>
              <a:alpha val="9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359434" y="2338832"/>
        <a:ext cx="435864" cy="5963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5D267-F3C5-4D62-B741-78873237D23E}">
      <dsp:nvSpPr>
        <dsp:cNvPr id="0" name=""/>
        <dsp:cNvSpPr/>
      </dsp:nvSpPr>
      <dsp:spPr>
        <a:xfrm rot="16200000">
          <a:off x="-998050" y="1000195"/>
          <a:ext cx="4064000" cy="2063609"/>
        </a:xfrm>
        <a:prstGeom prst="flowChartManualOperation">
          <a:avLst/>
        </a:prstGeom>
        <a:gradFill rotWithShape="0">
          <a:gsLst>
            <a:gs pos="0">
              <a:schemeClr val="dk2">
                <a:hueOff val="0"/>
                <a:satOff val="0"/>
                <a:lumOff val="0"/>
                <a:alphaOff val="0"/>
                <a:shade val="15000"/>
                <a:satMod val="180000"/>
              </a:schemeClr>
            </a:gs>
            <a:gs pos="50000">
              <a:schemeClr val="dk2">
                <a:hueOff val="0"/>
                <a:satOff val="0"/>
                <a:lumOff val="0"/>
                <a:alphaOff val="0"/>
                <a:shade val="45000"/>
                <a:satMod val="170000"/>
              </a:schemeClr>
            </a:gs>
            <a:gs pos="70000">
              <a:schemeClr val="dk2">
                <a:hueOff val="0"/>
                <a:satOff val="0"/>
                <a:lumOff val="0"/>
                <a:alphaOff val="0"/>
                <a:tint val="99000"/>
                <a:shade val="65000"/>
                <a:satMod val="155000"/>
              </a:schemeClr>
            </a:gs>
            <a:gs pos="100000">
              <a:schemeClr val="dk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6556" bIns="0" numCol="1" spcCol="1270" anchor="t" anchorCtr="0">
          <a:noAutofit/>
        </a:bodyPr>
        <a:lstStyle/>
        <a:p>
          <a:pPr marL="0" lvl="0" indent="0" algn="l" defTabSz="1155700">
            <a:lnSpc>
              <a:spcPct val="90000"/>
            </a:lnSpc>
            <a:spcBef>
              <a:spcPct val="0"/>
            </a:spcBef>
            <a:spcAft>
              <a:spcPct val="35000"/>
            </a:spcAft>
            <a:buNone/>
          </a:pPr>
          <a:r>
            <a:rPr lang="en-US" sz="2600" b="1" kern="1200" dirty="0"/>
            <a:t>Inclusion criteria</a:t>
          </a:r>
        </a:p>
        <a:p>
          <a:pPr marL="228600" lvl="1" indent="-228600" algn="l" defTabSz="889000">
            <a:lnSpc>
              <a:spcPct val="90000"/>
            </a:lnSpc>
            <a:spcBef>
              <a:spcPct val="0"/>
            </a:spcBef>
            <a:spcAft>
              <a:spcPct val="15000"/>
            </a:spcAft>
            <a:buChar char="•"/>
          </a:pPr>
          <a:r>
            <a:rPr lang="en-US" sz="2000" kern="1200" dirty="0"/>
            <a:t>English language</a:t>
          </a:r>
        </a:p>
        <a:p>
          <a:pPr marL="228600" lvl="1" indent="-228600" algn="l" defTabSz="889000">
            <a:lnSpc>
              <a:spcPct val="90000"/>
            </a:lnSpc>
            <a:spcBef>
              <a:spcPct val="0"/>
            </a:spcBef>
            <a:spcAft>
              <a:spcPct val="15000"/>
            </a:spcAft>
            <a:buChar char="•"/>
          </a:pPr>
          <a:r>
            <a:rPr lang="en-US" sz="2000" kern="1200" dirty="0"/>
            <a:t>Date of publishing between 2018-2022</a:t>
          </a:r>
        </a:p>
      </dsp:txBody>
      <dsp:txXfrm rot="5400000">
        <a:off x="2145" y="812800"/>
        <a:ext cx="2063609" cy="2438400"/>
      </dsp:txXfrm>
    </dsp:sp>
    <dsp:sp modelId="{34F59AE5-80F3-4A60-9224-F1A7CEBDE2B7}">
      <dsp:nvSpPr>
        <dsp:cNvPr id="0" name=""/>
        <dsp:cNvSpPr/>
      </dsp:nvSpPr>
      <dsp:spPr>
        <a:xfrm rot="16200000">
          <a:off x="1222475" y="1000195"/>
          <a:ext cx="4064000" cy="2063609"/>
        </a:xfrm>
        <a:prstGeom prst="flowChartManualOperation">
          <a:avLst/>
        </a:prstGeom>
        <a:gradFill rotWithShape="0">
          <a:gsLst>
            <a:gs pos="0">
              <a:schemeClr val="dk2">
                <a:hueOff val="0"/>
                <a:satOff val="0"/>
                <a:lumOff val="0"/>
                <a:alphaOff val="0"/>
                <a:shade val="15000"/>
                <a:satMod val="180000"/>
              </a:schemeClr>
            </a:gs>
            <a:gs pos="50000">
              <a:schemeClr val="dk2">
                <a:hueOff val="0"/>
                <a:satOff val="0"/>
                <a:lumOff val="0"/>
                <a:alphaOff val="0"/>
                <a:shade val="45000"/>
                <a:satMod val="170000"/>
              </a:schemeClr>
            </a:gs>
            <a:gs pos="70000">
              <a:schemeClr val="dk2">
                <a:hueOff val="0"/>
                <a:satOff val="0"/>
                <a:lumOff val="0"/>
                <a:alphaOff val="0"/>
                <a:tint val="99000"/>
                <a:shade val="65000"/>
                <a:satMod val="155000"/>
              </a:schemeClr>
            </a:gs>
            <a:gs pos="100000">
              <a:schemeClr val="dk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0" tIns="0" rIns="166556" bIns="0" numCol="1" spcCol="1270" anchor="t" anchorCtr="0">
          <a:noAutofit/>
        </a:bodyPr>
        <a:lstStyle/>
        <a:p>
          <a:pPr marL="0" lvl="0" indent="0" algn="l" defTabSz="1155700">
            <a:lnSpc>
              <a:spcPct val="90000"/>
            </a:lnSpc>
            <a:spcBef>
              <a:spcPct val="0"/>
            </a:spcBef>
            <a:spcAft>
              <a:spcPct val="35000"/>
            </a:spcAft>
            <a:buNone/>
          </a:pPr>
          <a:r>
            <a:rPr lang="en-US" sz="2600" b="1" kern="1200" dirty="0"/>
            <a:t>Exclusion criteria</a:t>
          </a:r>
        </a:p>
        <a:p>
          <a:pPr marL="228600" lvl="1" indent="-228600" algn="l" defTabSz="889000">
            <a:lnSpc>
              <a:spcPct val="90000"/>
            </a:lnSpc>
            <a:spcBef>
              <a:spcPct val="0"/>
            </a:spcBef>
            <a:spcAft>
              <a:spcPct val="15000"/>
            </a:spcAft>
            <a:buChar char="•"/>
          </a:pPr>
          <a:r>
            <a:rPr lang="en-US" sz="2000" kern="1200" dirty="0"/>
            <a:t>Access through paid subscription</a:t>
          </a:r>
        </a:p>
        <a:p>
          <a:pPr marL="228600" lvl="1" indent="-228600" algn="l" defTabSz="889000">
            <a:lnSpc>
              <a:spcPct val="90000"/>
            </a:lnSpc>
            <a:spcBef>
              <a:spcPct val="0"/>
            </a:spcBef>
            <a:spcAft>
              <a:spcPct val="15000"/>
            </a:spcAft>
            <a:buChar char="•"/>
          </a:pPr>
          <a:r>
            <a:rPr lang="en-US" sz="2000" kern="1200" dirty="0"/>
            <a:t>Absence of selected keywords</a:t>
          </a:r>
        </a:p>
      </dsp:txBody>
      <dsp:txXfrm rot="5400000">
        <a:off x="2222670" y="812800"/>
        <a:ext cx="2063609" cy="2438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7E457-D9FC-4519-BF04-9BE012196D75}">
      <dsp:nvSpPr>
        <dsp:cNvPr id="0" name=""/>
        <dsp:cNvSpPr/>
      </dsp:nvSpPr>
      <dsp:spPr>
        <a:xfrm>
          <a:off x="1643076" y="157773"/>
          <a:ext cx="2571768" cy="1620211"/>
        </a:xfrm>
        <a:prstGeom prst="rightArrow">
          <a:avLst>
            <a:gd name="adj1" fmla="val 75000"/>
            <a:gd name="adj2" fmla="val 50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Ensures clarity of identified variables</a:t>
          </a:r>
        </a:p>
        <a:p>
          <a:pPr marL="171450" lvl="1" indent="-171450" algn="l" defTabSz="711200">
            <a:lnSpc>
              <a:spcPct val="90000"/>
            </a:lnSpc>
            <a:spcBef>
              <a:spcPct val="0"/>
            </a:spcBef>
            <a:spcAft>
              <a:spcPct val="15000"/>
            </a:spcAft>
            <a:buChar char="•"/>
          </a:pPr>
          <a:r>
            <a:rPr lang="en-US" sz="1600" kern="1200" dirty="0"/>
            <a:t>Thorough information regarding the topic</a:t>
          </a:r>
        </a:p>
      </dsp:txBody>
      <dsp:txXfrm>
        <a:off x="1643076" y="360299"/>
        <a:ext cx="1964189" cy="1215159"/>
      </dsp:txXfrm>
    </dsp:sp>
    <dsp:sp modelId="{52B481E3-F3B9-43BB-9A27-DBA1E5A0CE78}">
      <dsp:nvSpPr>
        <dsp:cNvPr id="0" name=""/>
        <dsp:cNvSpPr/>
      </dsp:nvSpPr>
      <dsp:spPr>
        <a:xfrm>
          <a:off x="71435" y="496"/>
          <a:ext cx="1571641" cy="1934765"/>
        </a:xfrm>
        <a:prstGeom prst="teardrop">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6">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Strengths</a:t>
          </a:r>
        </a:p>
      </dsp:txBody>
      <dsp:txXfrm>
        <a:off x="301596" y="283836"/>
        <a:ext cx="1111319" cy="1368085"/>
      </dsp:txXfrm>
    </dsp:sp>
    <dsp:sp modelId="{E91653E5-F505-4078-A248-7CE7265F4133}">
      <dsp:nvSpPr>
        <dsp:cNvPr id="0" name=""/>
        <dsp:cNvSpPr/>
      </dsp:nvSpPr>
      <dsp:spPr>
        <a:xfrm>
          <a:off x="1643076" y="2286015"/>
          <a:ext cx="2571768" cy="1620211"/>
        </a:xfrm>
        <a:prstGeom prst="rightArrow">
          <a:avLst>
            <a:gd name="adj1" fmla="val 75000"/>
            <a:gd name="adj2" fmla="val 50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dirty="0"/>
            <a:t>Reduced in-depth analysis</a:t>
          </a:r>
        </a:p>
        <a:p>
          <a:pPr marL="171450" lvl="1" indent="-171450" algn="l" defTabSz="711200">
            <a:lnSpc>
              <a:spcPct val="90000"/>
            </a:lnSpc>
            <a:spcBef>
              <a:spcPct val="0"/>
            </a:spcBef>
            <a:spcAft>
              <a:spcPct val="15000"/>
            </a:spcAft>
            <a:buChar char="•"/>
          </a:pPr>
          <a:r>
            <a:rPr lang="en-US" sz="1600" kern="1200" dirty="0"/>
            <a:t>Absence of latest data</a:t>
          </a:r>
        </a:p>
      </dsp:txBody>
      <dsp:txXfrm>
        <a:off x="1643076" y="2488541"/>
        <a:ext cx="1964189" cy="1215159"/>
      </dsp:txXfrm>
    </dsp:sp>
    <dsp:sp modelId="{78CE872A-E6FA-400A-95A8-5D644491ECA6}">
      <dsp:nvSpPr>
        <dsp:cNvPr id="0" name=""/>
        <dsp:cNvSpPr/>
      </dsp:nvSpPr>
      <dsp:spPr>
        <a:xfrm>
          <a:off x="71435" y="2128738"/>
          <a:ext cx="1571641" cy="1934765"/>
        </a:xfrm>
        <a:prstGeom prst="teardrop">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accent6">
              <a:hueOff val="0"/>
              <a:satOff val="0"/>
              <a:lumOff val="0"/>
              <a:alphaOff val="0"/>
              <a:satMod val="30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1" kern="1200" dirty="0"/>
            <a:t>Limitations</a:t>
          </a:r>
        </a:p>
      </dsp:txBody>
      <dsp:txXfrm>
        <a:off x="301596" y="2412078"/>
        <a:ext cx="1111319" cy="13680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97732-F48F-4448-8234-CC86729F7528}">
      <dsp:nvSpPr>
        <dsp:cNvPr id="0" name=""/>
        <dsp:cNvSpPr/>
      </dsp:nvSpPr>
      <dsp:spPr>
        <a:xfrm>
          <a:off x="0" y="1151522"/>
          <a:ext cx="4095736" cy="2016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B9079CA-99F5-4A7E-A598-985B019604F6}">
      <dsp:nvSpPr>
        <dsp:cNvPr id="0" name=""/>
        <dsp:cNvSpPr/>
      </dsp:nvSpPr>
      <dsp:spPr>
        <a:xfrm>
          <a:off x="204586" y="8175"/>
          <a:ext cx="3481711" cy="1261427"/>
        </a:xfrm>
        <a:prstGeom prst="notchedRightArrow">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8366" tIns="0" rIns="108366" bIns="0" numCol="1" spcCol="1270" anchor="ctr" anchorCtr="0">
          <a:noAutofit/>
        </a:bodyPr>
        <a:lstStyle/>
        <a:p>
          <a:pPr marL="0" lvl="0" indent="0" algn="l" defTabSz="533400">
            <a:lnSpc>
              <a:spcPct val="90000"/>
            </a:lnSpc>
            <a:spcBef>
              <a:spcPct val="0"/>
            </a:spcBef>
            <a:spcAft>
              <a:spcPct val="35000"/>
            </a:spcAft>
            <a:buNone/>
          </a:pPr>
          <a:r>
            <a:rPr lang="en-US" sz="1200" b="1" kern="1200" dirty="0"/>
            <a:t>Guidance to cope with mental strength from the government</a:t>
          </a:r>
        </a:p>
      </dsp:txBody>
      <dsp:txXfrm>
        <a:off x="519943" y="323532"/>
        <a:ext cx="2850997" cy="630713"/>
      </dsp:txXfrm>
    </dsp:sp>
    <dsp:sp modelId="{899E9A96-3D97-4D18-A12F-5E43B629EA1F}">
      <dsp:nvSpPr>
        <dsp:cNvPr id="0" name=""/>
        <dsp:cNvSpPr/>
      </dsp:nvSpPr>
      <dsp:spPr>
        <a:xfrm>
          <a:off x="0" y="2491299"/>
          <a:ext cx="4095736" cy="201600"/>
        </a:xfrm>
        <a:prstGeom prst="rect">
          <a:avLst/>
        </a:prstGeom>
        <a:solidFill>
          <a:schemeClr val="lt1">
            <a:alpha val="90000"/>
            <a:hueOff val="0"/>
            <a:satOff val="0"/>
            <a:lumOff val="0"/>
            <a:alphaOff val="0"/>
          </a:schemeClr>
        </a:solidFill>
        <a:ln w="9525" cap="flat" cmpd="sng" algn="ctr">
          <a:solidFill>
            <a:schemeClr val="accent5">
              <a:hueOff val="3359278"/>
              <a:satOff val="4740"/>
              <a:lumOff val="-588"/>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C7149C0B-F46B-40D8-AD1C-34E9D1CBCC0E}">
      <dsp:nvSpPr>
        <dsp:cNvPr id="0" name=""/>
        <dsp:cNvSpPr/>
      </dsp:nvSpPr>
      <dsp:spPr>
        <a:xfrm>
          <a:off x="204586" y="1396322"/>
          <a:ext cx="3481711" cy="1213057"/>
        </a:xfrm>
        <a:prstGeom prst="notchedRightArrow">
          <a:avLst/>
        </a:prstGeom>
        <a:gradFill rotWithShape="0">
          <a:gsLst>
            <a:gs pos="0">
              <a:schemeClr val="accent5">
                <a:hueOff val="3359278"/>
                <a:satOff val="4740"/>
                <a:lumOff val="-588"/>
                <a:alphaOff val="0"/>
                <a:shade val="15000"/>
                <a:satMod val="180000"/>
              </a:schemeClr>
            </a:gs>
            <a:gs pos="50000">
              <a:schemeClr val="accent5">
                <a:hueOff val="3359278"/>
                <a:satOff val="4740"/>
                <a:lumOff val="-588"/>
                <a:alphaOff val="0"/>
                <a:shade val="45000"/>
                <a:satMod val="170000"/>
              </a:schemeClr>
            </a:gs>
            <a:gs pos="70000">
              <a:schemeClr val="accent5">
                <a:hueOff val="3359278"/>
                <a:satOff val="4740"/>
                <a:lumOff val="-588"/>
                <a:alphaOff val="0"/>
                <a:tint val="99000"/>
                <a:shade val="65000"/>
                <a:satMod val="155000"/>
              </a:schemeClr>
            </a:gs>
            <a:gs pos="100000">
              <a:schemeClr val="accent5">
                <a:hueOff val="3359278"/>
                <a:satOff val="4740"/>
                <a:lumOff val="-588"/>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8366" tIns="0" rIns="108366" bIns="0" numCol="1" spcCol="1270" anchor="ctr" anchorCtr="0">
          <a:noAutofit/>
        </a:bodyPr>
        <a:lstStyle/>
        <a:p>
          <a:pPr marL="0" lvl="0" indent="0" algn="l" defTabSz="533400">
            <a:lnSpc>
              <a:spcPct val="90000"/>
            </a:lnSpc>
            <a:spcBef>
              <a:spcPct val="0"/>
            </a:spcBef>
            <a:spcAft>
              <a:spcPct val="35000"/>
            </a:spcAft>
            <a:buNone/>
          </a:pPr>
          <a:r>
            <a:rPr lang="en-US" sz="1200" b="1" kern="1200" dirty="0"/>
            <a:t>Engagement of parents</a:t>
          </a:r>
        </a:p>
      </dsp:txBody>
      <dsp:txXfrm>
        <a:off x="507850" y="1699586"/>
        <a:ext cx="2875183" cy="606529"/>
      </dsp:txXfrm>
    </dsp:sp>
    <dsp:sp modelId="{B5828E49-DA7B-4A86-BFE2-24E3E260795D}">
      <dsp:nvSpPr>
        <dsp:cNvPr id="0" name=""/>
        <dsp:cNvSpPr/>
      </dsp:nvSpPr>
      <dsp:spPr>
        <a:xfrm>
          <a:off x="0" y="3854224"/>
          <a:ext cx="4095736" cy="201600"/>
        </a:xfrm>
        <a:prstGeom prst="rect">
          <a:avLst/>
        </a:prstGeom>
        <a:solidFill>
          <a:schemeClr val="lt1">
            <a:alpha val="90000"/>
            <a:hueOff val="0"/>
            <a:satOff val="0"/>
            <a:lumOff val="0"/>
            <a:alphaOff val="0"/>
          </a:schemeClr>
        </a:solidFill>
        <a:ln w="9525" cap="flat" cmpd="sng" algn="ctr">
          <a:solidFill>
            <a:schemeClr val="accent5">
              <a:hueOff val="6718555"/>
              <a:satOff val="9479"/>
              <a:lumOff val="-1176"/>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3CD6337-D8D2-4C40-A174-4169F93DED3D}">
      <dsp:nvSpPr>
        <dsp:cNvPr id="0" name=""/>
        <dsp:cNvSpPr/>
      </dsp:nvSpPr>
      <dsp:spPr>
        <a:xfrm>
          <a:off x="204586" y="2736099"/>
          <a:ext cx="3453355" cy="1236205"/>
        </a:xfrm>
        <a:prstGeom prst="notchedRightArrow">
          <a:avLst/>
        </a:prstGeom>
        <a:gradFill rotWithShape="0">
          <a:gsLst>
            <a:gs pos="0">
              <a:schemeClr val="accent5">
                <a:hueOff val="6718555"/>
                <a:satOff val="9479"/>
                <a:lumOff val="-1176"/>
                <a:alphaOff val="0"/>
                <a:shade val="15000"/>
                <a:satMod val="180000"/>
              </a:schemeClr>
            </a:gs>
            <a:gs pos="50000">
              <a:schemeClr val="accent5">
                <a:hueOff val="6718555"/>
                <a:satOff val="9479"/>
                <a:lumOff val="-1176"/>
                <a:alphaOff val="0"/>
                <a:shade val="45000"/>
                <a:satMod val="170000"/>
              </a:schemeClr>
            </a:gs>
            <a:gs pos="70000">
              <a:schemeClr val="accent5">
                <a:hueOff val="6718555"/>
                <a:satOff val="9479"/>
                <a:lumOff val="-1176"/>
                <a:alphaOff val="0"/>
                <a:tint val="99000"/>
                <a:shade val="65000"/>
                <a:satMod val="155000"/>
              </a:schemeClr>
            </a:gs>
            <a:gs pos="100000">
              <a:schemeClr val="accent5">
                <a:hueOff val="6718555"/>
                <a:satOff val="9479"/>
                <a:lumOff val="-1176"/>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8366" tIns="0" rIns="108366" bIns="0" numCol="1" spcCol="1270" anchor="ctr" anchorCtr="0">
          <a:noAutofit/>
        </a:bodyPr>
        <a:lstStyle/>
        <a:p>
          <a:pPr marL="0" lvl="0" indent="0" algn="l" defTabSz="533400">
            <a:lnSpc>
              <a:spcPct val="90000"/>
            </a:lnSpc>
            <a:spcBef>
              <a:spcPct val="0"/>
            </a:spcBef>
            <a:spcAft>
              <a:spcPct val="35000"/>
            </a:spcAft>
            <a:buNone/>
          </a:pPr>
          <a:r>
            <a:rPr lang="en-US" sz="1200" b="1" kern="1200" dirty="0"/>
            <a:t>Development of coping mechanism among young population</a:t>
          </a:r>
        </a:p>
      </dsp:txBody>
      <dsp:txXfrm>
        <a:off x="513637" y="3045150"/>
        <a:ext cx="2835253" cy="6181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2E29F8-9EAA-4575-A501-30C77F162125}" type="datetimeFigureOut">
              <a:rPr lang="en-US" smtClean="0"/>
              <a:pPr/>
              <a:t>9/9/2022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4B3A8F-8D00-4942-8DEE-E170A8A58B5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B3A8F-8D00-4942-8DEE-E170A8A58B58}" type="slidenum">
              <a:rPr lang="en-US" smtClean="0"/>
              <a:pPr/>
              <a:t>1</a:t>
            </a:fld>
            <a:endParaRPr lang="en-US"/>
          </a:p>
        </p:txBody>
      </p:sp>
    </p:spTree>
    <p:extLst>
      <p:ext uri="{BB962C8B-B14F-4D97-AF65-F5344CB8AC3E}">
        <p14:creationId xmlns:p14="http://schemas.microsoft.com/office/powerpoint/2010/main" val="839766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Effects of Covid-19 pandemic are severe across the world. Norms related to the cause such as social distancing, and lockdown results in depression, stress, and anxiety among all. Young population is more affected due to constant fear of infection, and death of loved ones. Also, lack of freedom affects their mental health (United Nations, 2021).</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aim of the research is to analyse the repercussions of Covid-19 pandemic on the mental health of the young population in the UK. The objectives are related to the assessment of the effects of the pandemic on the mental health of the young population in the UK, analysis of the factors fuelling the issues, and to find recommendations for improving the situation.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data collection method used for this research was a secondary data collection method. Relevant articles from Google Scholar and </a:t>
            </a:r>
            <a:r>
              <a:rPr lang="en-GB" sz="1200" kern="1200" dirty="0" err="1">
                <a:solidFill>
                  <a:schemeClr val="tx1"/>
                </a:solidFill>
                <a:latin typeface="+mn-lt"/>
                <a:ea typeface="+mn-ea"/>
                <a:cs typeface="+mn-cs"/>
              </a:rPr>
              <a:t>ProQuest</a:t>
            </a:r>
            <a:r>
              <a:rPr lang="en-GB" sz="1200" kern="1200" dirty="0">
                <a:solidFill>
                  <a:schemeClr val="tx1"/>
                </a:solidFill>
                <a:latin typeface="+mn-lt"/>
                <a:ea typeface="+mn-ea"/>
                <a:cs typeface="+mn-cs"/>
              </a:rPr>
              <a:t> were collected. The ethical factors were thoroughly considered to avoid legal issues. Random sampling was used to collect the journals from the databases (</a:t>
            </a:r>
            <a:r>
              <a:rPr lang="en-GB" sz="1200" kern="1200" dirty="0" err="1">
                <a:solidFill>
                  <a:schemeClr val="tx1"/>
                </a:solidFill>
                <a:latin typeface="+mn-lt"/>
                <a:ea typeface="+mn-ea"/>
                <a:cs typeface="+mn-cs"/>
              </a:rPr>
              <a:t>Sarstedt</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Boolean and keyword techniques were used to identify key articles for the research. 11 articles were finalised from 20 after filtration of the data.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Systematic review was used to analyse the data (Kraus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All the selected articles were analysed and summarised in tabular form. Methodologies used for each of the researches were identified as well. Effective themes were identified based on the titles of the research articles. The Boolean ‘AND’ was used to identify the peer-viewed research articles. Moreover, effective keywords were helpful to identify the topic of concern, which were assessed using a content analysis technique.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A4B3A8F-8D00-4942-8DEE-E170A8A58B58}"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Niedzwiedz</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(2021) demonstrates the growing concern towards the change in behaviour of the people during Pandemic is mainly due to the lockdown provision established by the governing bodies in the UK. After the analysis it has been found that psychological distress has increased within the 1-month span of lockdown and it has affected most precisely women and the young population of the United Kingdom. The amount of smoking has declined considerably whereas the level of drinking has increased. Effective measures are taken up by the government in order to overcome these challenges faced by the young population in the country. </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article is concerned with identifying the effects of Pandemic on the “mental health” and well being of the young population and children. It represents that the imposition of lockdown on the people by the government has created both positive and negative repercussions on the children and young population in the UK. Positive outcomes result in bringing out the creativity level and providing an opportunity for the people to improve their skills and learn new things. Along with that developing relationships with parents that improved the mental well being of the children and the young section. Moreover, parents also got the opportunities to spend time with their children which improve relationships (Savage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On the other hand, restricting the premise of home and not making any social interaction reduced the social skills of people and the introduction of online learning affected the educational setting of students and their learning process.</a:t>
            </a:r>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peer-reviewed articles published in English were considered as the inclusion criteria of the research. Moreover, articles related to the pandemic were included as well. The year of publication was from 2018 to 2022, which carries the latest updates on the effects of the pandemic on the young people. Articles published in other languages were excluded, along with the ones requiring paid subscription. Furthermore, articles with the lack of selected keywords were rejected as well.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Young generation in the UK is affected by economic and social factors as well. It has been observed that youngsters belonging to different communities such as LGBTQ+ are facing issues as well. Even though the psychological stress was prevalent among all young populations in the UK before the spread of the pandemic, the recent restrictions have amplified those (John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2021). Stress, depression, and anxiety are the most found mental health conditions among the young population in the nation. Moreover, other factors include disruption in sleep, loneliness, suicidal tendencies and self-harm are rapidly increasing among the young generation. Savage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identified that relations with parents play a huge role affecting the mental health of youngsters. On the other hand, the pandemic has also caused positive effects on the mental health of the young population, as it provides them the opportunities to develop their creativity and skills to prosper in the future (</a:t>
            </a:r>
            <a:r>
              <a:rPr lang="en-GB" sz="1200" kern="1200" dirty="0" err="1">
                <a:solidFill>
                  <a:schemeClr val="tx1"/>
                </a:solidFill>
                <a:latin typeface="+mn-lt"/>
                <a:ea typeface="+mn-ea"/>
                <a:cs typeface="+mn-cs"/>
              </a:rPr>
              <a:t>Comunian</a:t>
            </a:r>
            <a:r>
              <a:rPr lang="en-GB" sz="1200" kern="1200" dirty="0">
                <a:solidFill>
                  <a:schemeClr val="tx1"/>
                </a:solidFill>
                <a:latin typeface="+mn-lt"/>
                <a:ea typeface="+mn-ea"/>
                <a:cs typeface="+mn-cs"/>
              </a:rPr>
              <a:t> and England, 2020). Systematic review has been highly effective to identify and analyse these factors.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secondary research allows us to get clarification on the factors related to the topic. Moreover, the analysis ensures effective findings and assessment of the identified variables throughout the research. On the other hand, the articles included in the research are all based on primary research, which shows the influence of this technique. As per the ideas of Wagner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(2019), a mixed research approach can help in analysing both opinions of others and extracting personal opinion. Thus, the strength of the research is it includes detailed information regarding certain variables relevant to the topic. However, the lack of primary data minimises the depth of the findings.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study concludes the factor that essential</a:t>
            </a:r>
            <a:r>
              <a:rPr lang="en-GB" sz="1200" kern="1200" baseline="0" dirty="0">
                <a:solidFill>
                  <a:schemeClr val="tx1"/>
                </a:solidFill>
                <a:latin typeface="+mn-lt"/>
                <a:ea typeface="+mn-ea"/>
                <a:cs typeface="+mn-cs"/>
              </a:rPr>
              <a:t> relationships with parents are significant for improving the lives of young population in the UK. Proactive relations can help in reducing the mental stress and issues they face while they experience various social and environmental changes happening in their </a:t>
            </a:r>
            <a:r>
              <a:rPr lang="en-GB" sz="1200" kern="1200" baseline="0">
                <a:solidFill>
                  <a:schemeClr val="tx1"/>
                </a:solidFill>
                <a:latin typeface="+mn-lt"/>
                <a:ea typeface="+mn-ea"/>
                <a:cs typeface="+mn-cs"/>
              </a:rPr>
              <a:t>immediate surroundings.</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Providing guidance to cope with mental health from the government is highly significant for the young population. Parents, along with the youngsters should be capable of the issues they face during the pandemic. Regular discussions with parents can be fruitful as well, as it can help in understanding the emotional conditions of the young population (Grogan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2022). Moreover, the development of coping skills to overcome stressful situations is to be taught to the young people. It can help them to mitigate their problems on their own.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A4B3A8F-8D00-4942-8DEE-E170A8A58B58}"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3F08E03-BDA6-4FBC-9CBC-AABFF840AA0A}" type="datetimeFigureOut">
              <a:rPr lang="en-US" smtClean="0"/>
              <a:pPr/>
              <a:t>9/9/2022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AC388BA-4517-4188-8EA4-2771D5B4E37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3F08E03-BDA6-4FBC-9CBC-AABFF840AA0A}" type="datetimeFigureOut">
              <a:rPr lang="en-US" smtClean="0"/>
              <a:pPr/>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388BA-4517-4188-8EA4-2771D5B4E371}"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3F08E03-BDA6-4FBC-9CBC-AABFF840AA0A}" type="datetimeFigureOut">
              <a:rPr lang="en-US" smtClean="0"/>
              <a:pPr/>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388BA-4517-4188-8EA4-2771D5B4E371}"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3F08E03-BDA6-4FBC-9CBC-AABFF840AA0A}" type="datetimeFigureOut">
              <a:rPr lang="en-US" smtClean="0"/>
              <a:pPr/>
              <a:t>9/9/2022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C388BA-4517-4188-8EA4-2771D5B4E371}"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3F08E03-BDA6-4FBC-9CBC-AABFF840AA0A}" type="datetimeFigureOut">
              <a:rPr lang="en-US" smtClean="0"/>
              <a:pPr/>
              <a:t>9/9/2022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C388BA-4517-4188-8EA4-2771D5B4E37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3F08E03-BDA6-4FBC-9CBC-AABFF840AA0A}" type="datetimeFigureOut">
              <a:rPr lang="en-US" smtClean="0"/>
              <a:pPr/>
              <a:t>9/9/2022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C388BA-4517-4188-8EA4-2771D5B4E371}"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F08E03-BDA6-4FBC-9CBC-AABFF840AA0A}" type="datetimeFigureOut">
              <a:rPr lang="en-US" smtClean="0"/>
              <a:pPr/>
              <a:t>9/9/2022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C388BA-4517-4188-8EA4-2771D5B4E37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93F08E03-BDA6-4FBC-9CBC-AABFF840AA0A}" type="datetimeFigureOut">
              <a:rPr lang="en-US" smtClean="0"/>
              <a:pPr/>
              <a:t>9/9/2022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C388BA-4517-4188-8EA4-2771D5B4E37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3F08E03-BDA6-4FBC-9CBC-AABFF840AA0A}" type="datetimeFigureOut">
              <a:rPr lang="en-US" smtClean="0"/>
              <a:pPr/>
              <a:t>9/9/2022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AC388BA-4517-4188-8EA4-2771D5B4E37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3F08E03-BDA6-4FBC-9CBC-AABFF840AA0A}" type="datetimeFigureOut">
              <a:rPr lang="en-US" smtClean="0"/>
              <a:pPr/>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388BA-4517-4188-8EA4-2771D5B4E37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3F08E03-BDA6-4FBC-9CBC-AABFF840AA0A}" type="datetimeFigureOut">
              <a:rPr lang="en-US" smtClean="0"/>
              <a:pPr/>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388BA-4517-4188-8EA4-2771D5B4E37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3F08E03-BDA6-4FBC-9CBC-AABFF840AA0A}" type="datetimeFigureOut">
              <a:rPr lang="en-US" smtClean="0"/>
              <a:pPr/>
              <a:t>9/9/2022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AC388BA-4517-4188-8EA4-2771D5B4E37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ASSESSMENT 2: VIVA VOCE</a:t>
            </a:r>
            <a:endParaRPr lang="en-US" dirty="0"/>
          </a:p>
        </p:txBody>
      </p:sp>
      <p:sp>
        <p:nvSpPr>
          <p:cNvPr id="3" name="Subtitle 2"/>
          <p:cNvSpPr>
            <a:spLocks noGrp="1"/>
          </p:cNvSpPr>
          <p:nvPr>
            <p:ph type="subTitle" idx="1"/>
          </p:nvPr>
        </p:nvSpPr>
        <p:spPr/>
        <p:txBody>
          <a:bodyPr/>
          <a:lstStyle/>
          <a:p>
            <a:r>
              <a:rPr lang="en-US" dirty="0"/>
              <a:t>INTRODUCTION TO RESEARCH</a:t>
            </a:r>
          </a:p>
          <a:p>
            <a:endParaRPr lang="en-US" dirty="0"/>
          </a:p>
        </p:txBody>
      </p:sp>
      <p:pic>
        <p:nvPicPr>
          <p:cNvPr id="4" name="Picture 3">
            <a:extLst>
              <a:ext uri="{FF2B5EF4-FFF2-40B4-BE49-F238E27FC236}">
                <a16:creationId xmlns:a16="http://schemas.microsoft.com/office/drawing/2014/main" id="{777FB072-126A-43CE-9B79-10D8BFD2397F}"/>
              </a:ext>
            </a:extLst>
          </p:cNvPr>
          <p:cNvPicPr>
            <a:picLocks noChangeAspect="1"/>
          </p:cNvPicPr>
          <p:nvPr/>
        </p:nvPicPr>
        <p:blipFill>
          <a:blip r:embed="rId3"/>
          <a:stretch>
            <a:fillRect/>
          </a:stretch>
        </p:blipFill>
        <p:spPr>
          <a:xfrm>
            <a:off x="467544" y="404664"/>
            <a:ext cx="2651990" cy="1164437"/>
          </a:xfrm>
          <a:prstGeom prst="rect">
            <a:avLst/>
          </a:prstGeom>
        </p:spPr>
      </p:pic>
      <p:pic>
        <p:nvPicPr>
          <p:cNvPr id="10" name="Picture 9">
            <a:extLst>
              <a:ext uri="{FF2B5EF4-FFF2-40B4-BE49-F238E27FC236}">
                <a16:creationId xmlns:a16="http://schemas.microsoft.com/office/drawing/2014/main" id="{03B03B40-0398-446E-A7AC-EBC458067026}"/>
              </a:ext>
            </a:extLst>
          </p:cNvPr>
          <p:cNvPicPr>
            <a:picLocks noChangeAspect="1"/>
          </p:cNvPicPr>
          <p:nvPr/>
        </p:nvPicPr>
        <p:blipFill>
          <a:blip r:embed="rId4"/>
          <a:stretch>
            <a:fillRect/>
          </a:stretch>
        </p:blipFill>
        <p:spPr>
          <a:xfrm>
            <a:off x="4427984" y="4188336"/>
            <a:ext cx="5730240" cy="105460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1357298"/>
            <a:ext cx="4543428" cy="4525963"/>
          </a:xfrm>
        </p:spPr>
        <p:txBody>
          <a:bodyPr>
            <a:normAutofit/>
          </a:bodyPr>
          <a:lstStyle/>
          <a:p>
            <a:pPr lvl="0"/>
            <a:r>
              <a:rPr lang="en-GB" sz="2400" dirty="0"/>
              <a:t>Severe Covid-19 pandemic effects </a:t>
            </a:r>
            <a:endParaRPr lang="en-US" sz="2400" dirty="0"/>
          </a:p>
          <a:p>
            <a:pPr lvl="0"/>
            <a:r>
              <a:rPr lang="en-GB" sz="2400" dirty="0"/>
              <a:t>Social distancing, and lockdown results in depression, stress, and anxiety</a:t>
            </a:r>
            <a:endParaRPr lang="en-US" sz="2400" dirty="0"/>
          </a:p>
          <a:p>
            <a:pPr lvl="0"/>
            <a:r>
              <a:rPr lang="en-GB" sz="2400" dirty="0"/>
              <a:t>Lack of freedom affects mental health of young population (United Nations, 2021)</a:t>
            </a:r>
            <a:endParaRPr lang="en-US" sz="2400" dirty="0"/>
          </a:p>
        </p:txBody>
      </p:sp>
      <p:sp>
        <p:nvSpPr>
          <p:cNvPr id="2" name="Title 1"/>
          <p:cNvSpPr>
            <a:spLocks noGrp="1"/>
          </p:cNvSpPr>
          <p:nvPr>
            <p:ph type="title"/>
          </p:nvPr>
        </p:nvSpPr>
        <p:spPr/>
        <p:txBody>
          <a:bodyPr>
            <a:normAutofit/>
          </a:bodyPr>
          <a:lstStyle/>
          <a:p>
            <a:r>
              <a:rPr lang="en-GB" b="1" dirty="0"/>
              <a:t>Introduction</a:t>
            </a:r>
            <a:endParaRPr lang="en-US" dirty="0"/>
          </a:p>
        </p:txBody>
      </p:sp>
      <p:sp>
        <p:nvSpPr>
          <p:cNvPr id="3072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0721" name="image1.png"/>
          <p:cNvPicPr>
            <a:picLocks noChangeAspect="1" noChangeArrowheads="1"/>
          </p:cNvPicPr>
          <p:nvPr/>
        </p:nvPicPr>
        <p:blipFill>
          <a:blip r:embed="rId3"/>
          <a:srcRect/>
          <a:stretch>
            <a:fillRect/>
          </a:stretch>
        </p:blipFill>
        <p:spPr bwMode="auto">
          <a:xfrm>
            <a:off x="4786314" y="1214422"/>
            <a:ext cx="3987789" cy="3603625"/>
          </a:xfrm>
          <a:prstGeom prst="rect">
            <a:avLst/>
          </a:prstGeom>
          <a:noFill/>
        </p:spPr>
      </p:pic>
      <p:sp>
        <p:nvSpPr>
          <p:cNvPr id="30723" name="Rectangle 3"/>
          <p:cNvSpPr>
            <a:spLocks noChangeArrowheads="1"/>
          </p:cNvSpPr>
          <p:nvPr/>
        </p:nvSpPr>
        <p:spPr bwMode="auto">
          <a:xfrm rot="10800000" flipV="1">
            <a:off x="4786314" y="4977553"/>
            <a:ext cx="4000528"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effectLst/>
                <a:latin typeface="Arial" pitchFamily="34" charset="0"/>
                <a:ea typeface="Arial" pitchFamily="34" charset="0"/>
                <a:cs typeface="Arial" pitchFamily="34" charset="0"/>
              </a:rPr>
              <a:t>Figure 1: Effect of corona virus crisis on young people's mental health in the UK in 2020</a:t>
            </a:r>
            <a:endParaRPr kumimoji="0" lang="en-US" sz="1200" b="0" i="0" u="none" strike="noStrike" cap="none" normalizeH="0" baseline="0" dirty="0">
              <a:ln>
                <a:noFill/>
              </a:ln>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effectLst/>
                <a:latin typeface="Arial" pitchFamily="34" charset="0"/>
                <a:ea typeface="Arial" pitchFamily="34" charset="0"/>
                <a:cs typeface="Arial" pitchFamily="34" charset="0"/>
              </a:rPr>
              <a:t>(Source: Stewart, 2020)</a:t>
            </a:r>
            <a:endParaRPr kumimoji="0" lang="en-GB" sz="1200" b="0" i="0" u="none" strike="noStrike" cap="none" normalizeH="0" baseline="0" dirty="0">
              <a:ln>
                <a:noFill/>
              </a:ln>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GB" sz="2400" dirty="0"/>
              <a:t>Aim: To analyse the repercussions of Covid-19 pandemic on the mental health of the young population in the UK</a:t>
            </a:r>
            <a:endParaRPr lang="en-US" sz="2400" dirty="0"/>
          </a:p>
          <a:p>
            <a:pPr lvl="0"/>
            <a:r>
              <a:rPr lang="en-GB" sz="2400" dirty="0"/>
              <a:t>Objectives:</a:t>
            </a:r>
            <a:endParaRPr lang="en-US" sz="2400" dirty="0"/>
          </a:p>
          <a:p>
            <a:pPr lvl="0"/>
            <a:r>
              <a:rPr lang="en-GB" sz="2400" dirty="0"/>
              <a:t>Assessment of effects of the pandemic on the mental health of the young population in the UK</a:t>
            </a:r>
            <a:endParaRPr lang="en-US" sz="2400" dirty="0"/>
          </a:p>
          <a:p>
            <a:pPr lvl="0"/>
            <a:r>
              <a:rPr lang="en-GB" sz="2400" dirty="0"/>
              <a:t>Analysis of the factors fuelling the mental issues</a:t>
            </a:r>
            <a:endParaRPr lang="en-US" sz="2400" dirty="0"/>
          </a:p>
          <a:p>
            <a:pPr lvl="0"/>
            <a:r>
              <a:rPr lang="en-GB" sz="2400" dirty="0"/>
              <a:t>Recommendations for improving the situation</a:t>
            </a:r>
            <a:endParaRPr lang="en-US" sz="2400" dirty="0"/>
          </a:p>
        </p:txBody>
      </p:sp>
      <p:sp>
        <p:nvSpPr>
          <p:cNvPr id="2" name="Title 1"/>
          <p:cNvSpPr>
            <a:spLocks noGrp="1"/>
          </p:cNvSpPr>
          <p:nvPr>
            <p:ph type="title"/>
          </p:nvPr>
        </p:nvSpPr>
        <p:spPr/>
        <p:txBody>
          <a:bodyPr>
            <a:normAutofit/>
          </a:bodyPr>
          <a:lstStyle/>
          <a:p>
            <a:r>
              <a:rPr lang="en-GB" b="1" dirty="0"/>
              <a:t>Aims and objectives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8992" y="1071546"/>
            <a:ext cx="5715008" cy="4525963"/>
          </a:xfrm>
        </p:spPr>
        <p:txBody>
          <a:bodyPr>
            <a:noAutofit/>
          </a:bodyPr>
          <a:lstStyle/>
          <a:p>
            <a:pPr lvl="0"/>
            <a:r>
              <a:rPr lang="en-GB" sz="2400" dirty="0"/>
              <a:t>Secondary data collection technique was used using Google Scholar and </a:t>
            </a:r>
            <a:r>
              <a:rPr lang="en-GB" sz="2400" dirty="0" err="1"/>
              <a:t>ProQuest</a:t>
            </a:r>
            <a:endParaRPr lang="en-US" sz="2400" dirty="0"/>
          </a:p>
          <a:p>
            <a:pPr lvl="0"/>
            <a:r>
              <a:rPr lang="en-GB" sz="2400" dirty="0"/>
              <a:t>Random sampling was used to collect relevant data (</a:t>
            </a:r>
            <a:r>
              <a:rPr lang="en-GB" sz="2400" dirty="0" err="1"/>
              <a:t>Sarstedt</a:t>
            </a:r>
            <a:r>
              <a:rPr lang="en-GB" sz="2400" dirty="0"/>
              <a:t> </a:t>
            </a:r>
            <a:r>
              <a:rPr lang="en-GB" sz="2400" i="1" dirty="0"/>
              <a:t>et al</a:t>
            </a:r>
            <a:r>
              <a:rPr lang="en-GB" sz="2400" dirty="0"/>
              <a:t>. 2018)</a:t>
            </a:r>
            <a:endParaRPr lang="en-US" sz="2400" dirty="0"/>
          </a:p>
          <a:p>
            <a:pPr lvl="0"/>
            <a:r>
              <a:rPr lang="en-GB" sz="2400" dirty="0"/>
              <a:t>Ethics were thoroughly followed</a:t>
            </a:r>
            <a:endParaRPr lang="en-US" sz="2400" dirty="0"/>
          </a:p>
          <a:p>
            <a:pPr lvl="0"/>
            <a:r>
              <a:rPr lang="en-GB" sz="2400" dirty="0"/>
              <a:t>Boolean and keyword techniques were used to identify key articles for the research</a:t>
            </a:r>
          </a:p>
          <a:p>
            <a:pPr lvl="0"/>
            <a:r>
              <a:rPr lang="en-GB" sz="2400" dirty="0"/>
              <a:t>Systematic review was used to analyse data (Kraus </a:t>
            </a:r>
            <a:r>
              <a:rPr lang="en-GB" sz="2400" i="1" dirty="0"/>
              <a:t>et al</a:t>
            </a:r>
            <a:r>
              <a:rPr lang="en-GB" sz="2400" dirty="0"/>
              <a:t>. 2020)</a:t>
            </a:r>
            <a:endParaRPr lang="en-US" sz="2400" dirty="0"/>
          </a:p>
          <a:p>
            <a:pPr lvl="0"/>
            <a:r>
              <a:rPr lang="en-GB" sz="2400" dirty="0"/>
              <a:t>Methodologies used for each method was noted</a:t>
            </a:r>
            <a:endParaRPr lang="en-US" sz="2400" dirty="0"/>
          </a:p>
          <a:p>
            <a:pPr lvl="0"/>
            <a:r>
              <a:rPr lang="en-GB" sz="2400" dirty="0"/>
              <a:t>Content analysis method was used to understand the data</a:t>
            </a:r>
            <a:endParaRPr lang="en-US" sz="2400" dirty="0"/>
          </a:p>
        </p:txBody>
      </p:sp>
      <p:sp>
        <p:nvSpPr>
          <p:cNvPr id="2" name="Title 1"/>
          <p:cNvSpPr>
            <a:spLocks noGrp="1"/>
          </p:cNvSpPr>
          <p:nvPr>
            <p:ph type="title"/>
          </p:nvPr>
        </p:nvSpPr>
        <p:spPr>
          <a:xfrm>
            <a:off x="285720" y="0"/>
            <a:ext cx="8229600" cy="1143000"/>
          </a:xfrm>
        </p:spPr>
        <p:txBody>
          <a:bodyPr>
            <a:normAutofit fontScale="90000"/>
          </a:bodyPr>
          <a:lstStyle/>
          <a:p>
            <a:r>
              <a:rPr lang="en-GB" b="1" dirty="0"/>
              <a:t>Data collection and analysis methods</a:t>
            </a:r>
            <a:endParaRPr lang="en-US" dirty="0"/>
          </a:p>
        </p:txBody>
      </p:sp>
      <p:graphicFrame>
        <p:nvGraphicFramePr>
          <p:cNvPr id="4" name="Diagram 3"/>
          <p:cNvGraphicFramePr/>
          <p:nvPr/>
        </p:nvGraphicFramePr>
        <p:xfrm>
          <a:off x="214282" y="1428736"/>
          <a:ext cx="321471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5500694" cy="4525963"/>
          </a:xfrm>
        </p:spPr>
        <p:txBody>
          <a:bodyPr>
            <a:noAutofit/>
          </a:bodyPr>
          <a:lstStyle/>
          <a:p>
            <a:pPr lvl="0"/>
            <a:r>
              <a:rPr lang="en-GB" sz="2000" dirty="0"/>
              <a:t>Some articles used in the systematic review in a tabular form are provided below:</a:t>
            </a:r>
          </a:p>
          <a:p>
            <a:pPr lvl="0"/>
            <a:r>
              <a:rPr lang="en-GB" sz="2000" dirty="0"/>
              <a:t>Savage, M.J., James, R., </a:t>
            </a:r>
            <a:r>
              <a:rPr lang="en-GB" sz="2000" dirty="0" err="1"/>
              <a:t>Magistro</a:t>
            </a:r>
            <a:r>
              <a:rPr lang="en-GB" sz="2000" dirty="0"/>
              <a:t>, D., Donaldson, J., Healy, L.C., </a:t>
            </a:r>
            <a:r>
              <a:rPr lang="en-GB" sz="2000" dirty="0" err="1"/>
              <a:t>Nevill</a:t>
            </a:r>
            <a:r>
              <a:rPr lang="en-GB" sz="2000" dirty="0"/>
              <a:t>, M. and </a:t>
            </a:r>
            <a:r>
              <a:rPr lang="en-GB" sz="2000" dirty="0" err="1"/>
              <a:t>Hennis</a:t>
            </a:r>
            <a:r>
              <a:rPr lang="en-GB" sz="2000" dirty="0"/>
              <a:t>, P.J., 2020. mental health and movement behaviour during the COVID-19 pandemic in UK university students: Prospective cohort study. </a:t>
            </a:r>
            <a:r>
              <a:rPr lang="en-GB" sz="2000" i="1" dirty="0"/>
              <a:t>mental health and Physical Activity</a:t>
            </a:r>
            <a:r>
              <a:rPr lang="en-GB" sz="2000" dirty="0"/>
              <a:t>, </a:t>
            </a:r>
            <a:r>
              <a:rPr lang="en-GB" sz="2000" i="1" dirty="0"/>
              <a:t>19</a:t>
            </a:r>
            <a:r>
              <a:rPr lang="en-GB" sz="2000" dirty="0"/>
              <a:t>, p.100357.</a:t>
            </a:r>
          </a:p>
          <a:p>
            <a:r>
              <a:rPr lang="en-GB" sz="2000" dirty="0" err="1"/>
              <a:t>Niedzwiedz</a:t>
            </a:r>
            <a:r>
              <a:rPr lang="en-GB" sz="2000" dirty="0"/>
              <a:t>, C.L., Green, M.J., </a:t>
            </a:r>
            <a:r>
              <a:rPr lang="en-GB" sz="2000" dirty="0" err="1"/>
              <a:t>Benzeval</a:t>
            </a:r>
            <a:r>
              <a:rPr lang="en-GB" sz="2000" dirty="0"/>
              <a:t>, M., Campbell, D., Craig, P., </a:t>
            </a:r>
            <a:r>
              <a:rPr lang="en-GB" sz="2000" dirty="0" err="1"/>
              <a:t>Demou</a:t>
            </a:r>
            <a:r>
              <a:rPr lang="en-GB" sz="2000" dirty="0"/>
              <a:t>, E., Leyland, A., Pearce, A., Thomson, R., Whitley, E. and </a:t>
            </a:r>
            <a:r>
              <a:rPr lang="en-GB" sz="2000" dirty="0" err="1"/>
              <a:t>Katikireddi</a:t>
            </a:r>
            <a:r>
              <a:rPr lang="en-GB" sz="2000" dirty="0"/>
              <a:t>, S.V., 2021. mental health and health behaviours before and during the initial phase of the COVID-19 lockdown: longitudinal analyses of the UK Household Longitudinal Study. </a:t>
            </a:r>
            <a:r>
              <a:rPr lang="en-GB" sz="2000" i="1" dirty="0"/>
              <a:t>J </a:t>
            </a:r>
            <a:r>
              <a:rPr lang="en-GB" sz="2000" i="1" dirty="0" err="1"/>
              <a:t>Epidemiol</a:t>
            </a:r>
            <a:r>
              <a:rPr lang="en-GB" sz="2000" i="1" dirty="0"/>
              <a:t> Community Health</a:t>
            </a:r>
            <a:r>
              <a:rPr lang="en-GB" sz="2000" dirty="0"/>
              <a:t>, </a:t>
            </a:r>
            <a:r>
              <a:rPr lang="en-GB" sz="2000" i="1" dirty="0"/>
              <a:t>75</a:t>
            </a:r>
            <a:r>
              <a:rPr lang="en-GB" sz="2000" dirty="0"/>
              <a:t>(3), pp.224-231. </a:t>
            </a:r>
            <a:endParaRPr lang="en-US" sz="2000" dirty="0"/>
          </a:p>
        </p:txBody>
      </p:sp>
      <p:sp>
        <p:nvSpPr>
          <p:cNvPr id="2" name="Title 1"/>
          <p:cNvSpPr>
            <a:spLocks noGrp="1"/>
          </p:cNvSpPr>
          <p:nvPr>
            <p:ph type="title"/>
          </p:nvPr>
        </p:nvSpPr>
        <p:spPr>
          <a:xfrm>
            <a:off x="214282" y="-142900"/>
            <a:ext cx="8229600" cy="1143000"/>
          </a:xfrm>
        </p:spPr>
        <p:txBody>
          <a:bodyPr>
            <a:normAutofit/>
          </a:bodyPr>
          <a:lstStyle/>
          <a:p>
            <a:r>
              <a:rPr lang="en-GB" b="1" dirty="0"/>
              <a:t>Systematic review</a:t>
            </a:r>
            <a:endParaRPr lang="en-US" dirty="0"/>
          </a:p>
        </p:txBody>
      </p:sp>
      <p:pic>
        <p:nvPicPr>
          <p:cNvPr id="1027" name="Picture 3"/>
          <p:cNvPicPr>
            <a:picLocks noChangeAspect="1" noChangeArrowheads="1"/>
          </p:cNvPicPr>
          <p:nvPr/>
        </p:nvPicPr>
        <p:blipFill>
          <a:blip r:embed="rId3"/>
          <a:srcRect/>
          <a:stretch>
            <a:fillRect/>
          </a:stretch>
        </p:blipFill>
        <p:spPr bwMode="auto">
          <a:xfrm>
            <a:off x="5429256" y="785794"/>
            <a:ext cx="3571900" cy="600075"/>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a:srcRect/>
          <a:stretch>
            <a:fillRect/>
          </a:stretch>
        </p:blipFill>
        <p:spPr bwMode="auto">
          <a:xfrm>
            <a:off x="5429256" y="1357298"/>
            <a:ext cx="3571900" cy="4210050"/>
          </a:xfrm>
          <a:prstGeom prst="rect">
            <a:avLst/>
          </a:prstGeom>
          <a:noFill/>
          <a:ln w="9525">
            <a:noFill/>
            <a:miter lim="800000"/>
            <a:headEnd/>
            <a:tailEnd/>
          </a:ln>
          <a:effectLst/>
        </p:spPr>
      </p:pic>
      <p:sp>
        <p:nvSpPr>
          <p:cNvPr id="8" name="Rectangle 3"/>
          <p:cNvSpPr>
            <a:spLocks noChangeArrowheads="1"/>
          </p:cNvSpPr>
          <p:nvPr/>
        </p:nvSpPr>
        <p:spPr bwMode="auto">
          <a:xfrm rot="10800000" flipV="1">
            <a:off x="5143472" y="5950225"/>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effectLst/>
                <a:latin typeface="Arial" pitchFamily="34" charset="0"/>
                <a:ea typeface="Arial" pitchFamily="34" charset="0"/>
                <a:cs typeface="Arial" pitchFamily="34" charset="0"/>
              </a:rPr>
              <a:t>Figure 2: Systemati</a:t>
            </a:r>
            <a:r>
              <a:rPr lang="en-GB" sz="1200" b="1" dirty="0">
                <a:latin typeface="Arial" pitchFamily="34" charset="0"/>
                <a:ea typeface="Arial" pitchFamily="34" charset="0"/>
                <a:cs typeface="Arial" pitchFamily="34" charset="0"/>
              </a:rPr>
              <a:t>c review sample</a:t>
            </a:r>
            <a:endParaRPr kumimoji="0" lang="en-US" sz="1200" b="0" i="0" u="none" strike="noStrike" cap="none" normalizeH="0" baseline="0" dirty="0">
              <a:ln>
                <a:noFill/>
              </a:ln>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effectLst/>
                <a:latin typeface="Arial" pitchFamily="34" charset="0"/>
                <a:ea typeface="Arial" pitchFamily="34" charset="0"/>
                <a:cs typeface="Arial" pitchFamily="34" charset="0"/>
              </a:rPr>
              <a:t>(Source: Learner)</a:t>
            </a:r>
            <a:endParaRPr kumimoji="0" lang="en-GB" sz="1200" b="0" i="0" u="none" strike="noStrike" cap="none" normalizeH="0" baseline="0" dirty="0">
              <a:ln>
                <a:noFill/>
              </a:ln>
              <a:effectLst/>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00562" y="1481328"/>
            <a:ext cx="4186238" cy="4525963"/>
          </a:xfrm>
        </p:spPr>
        <p:txBody>
          <a:bodyPr>
            <a:normAutofit/>
          </a:bodyPr>
          <a:lstStyle/>
          <a:p>
            <a:pPr lvl="0"/>
            <a:r>
              <a:rPr lang="en-GB" sz="2400" dirty="0"/>
              <a:t>English language, year of publication was from 2018 to 2022</a:t>
            </a:r>
            <a:endParaRPr lang="en-US" sz="2400" dirty="0"/>
          </a:p>
          <a:p>
            <a:pPr lvl="0"/>
            <a:r>
              <a:rPr lang="en-GB" sz="2400" dirty="0"/>
              <a:t>Articles were peer-reviewed</a:t>
            </a:r>
            <a:endParaRPr lang="en-US" sz="2400" dirty="0"/>
          </a:p>
          <a:p>
            <a:pPr lvl="0"/>
            <a:r>
              <a:rPr lang="en-GB" sz="2400" dirty="0"/>
              <a:t>Articles requiring paid subscription for access were excluded</a:t>
            </a:r>
            <a:endParaRPr lang="en-US" sz="2400" dirty="0"/>
          </a:p>
          <a:p>
            <a:pPr lvl="0"/>
            <a:r>
              <a:rPr lang="en-GB" sz="2400" dirty="0"/>
              <a:t>Journals with the lack of selected keywords were rejected as well</a:t>
            </a:r>
            <a:endParaRPr lang="en-US" sz="2400" dirty="0"/>
          </a:p>
        </p:txBody>
      </p:sp>
      <p:sp>
        <p:nvSpPr>
          <p:cNvPr id="2" name="Title 1"/>
          <p:cNvSpPr>
            <a:spLocks noGrp="1"/>
          </p:cNvSpPr>
          <p:nvPr>
            <p:ph type="title"/>
          </p:nvPr>
        </p:nvSpPr>
        <p:spPr/>
        <p:txBody>
          <a:bodyPr>
            <a:normAutofit/>
          </a:bodyPr>
          <a:lstStyle/>
          <a:p>
            <a:r>
              <a:rPr lang="en-GB" b="1" dirty="0"/>
              <a:t>Inclusion and exclusion criteria</a:t>
            </a:r>
            <a:endParaRPr lang="en-US" dirty="0"/>
          </a:p>
        </p:txBody>
      </p:sp>
      <p:graphicFrame>
        <p:nvGraphicFramePr>
          <p:cNvPr id="4" name="Diagram 3"/>
          <p:cNvGraphicFramePr/>
          <p:nvPr/>
        </p:nvGraphicFramePr>
        <p:xfrm>
          <a:off x="285720" y="1428736"/>
          <a:ext cx="428628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GB" sz="2400" dirty="0"/>
              <a:t>Covid-19 pandemic causes stress, depression, and anxiety among the young population in the UK</a:t>
            </a:r>
            <a:endParaRPr lang="en-US" sz="2400" dirty="0"/>
          </a:p>
          <a:p>
            <a:pPr lvl="0"/>
            <a:r>
              <a:rPr lang="en-GB" sz="2400" dirty="0"/>
              <a:t>Other factors raising the issues are disruption in sleep, loneliness, suicidal tendencies and self-harm (John </a:t>
            </a:r>
            <a:r>
              <a:rPr lang="en-GB" sz="2400" i="1" dirty="0"/>
              <a:t>et al. </a:t>
            </a:r>
            <a:r>
              <a:rPr lang="en-GB" sz="2400" dirty="0"/>
              <a:t>2021)</a:t>
            </a:r>
            <a:endParaRPr lang="en-US" sz="2400" dirty="0"/>
          </a:p>
          <a:p>
            <a:pPr lvl="0"/>
            <a:r>
              <a:rPr lang="en-GB" sz="2400" dirty="0"/>
              <a:t>Relations with parents can be beneficial for their growth and improvement (Savage </a:t>
            </a:r>
            <a:r>
              <a:rPr lang="en-GB" sz="2400" i="1" dirty="0"/>
              <a:t>et al</a:t>
            </a:r>
            <a:r>
              <a:rPr lang="en-GB" sz="2400" dirty="0"/>
              <a:t>. 2020)</a:t>
            </a:r>
            <a:endParaRPr lang="en-US" sz="2400" dirty="0"/>
          </a:p>
          <a:p>
            <a:pPr lvl="0"/>
            <a:r>
              <a:rPr lang="en-GB" sz="2400" dirty="0"/>
              <a:t>Positive effects of the pandemic include alleviation of creativity among them</a:t>
            </a:r>
            <a:endParaRPr lang="en-US" sz="2400" dirty="0"/>
          </a:p>
        </p:txBody>
      </p:sp>
      <p:sp>
        <p:nvSpPr>
          <p:cNvPr id="2" name="Title 1"/>
          <p:cNvSpPr>
            <a:spLocks noGrp="1"/>
          </p:cNvSpPr>
          <p:nvPr>
            <p:ph type="title"/>
          </p:nvPr>
        </p:nvSpPr>
        <p:spPr/>
        <p:txBody>
          <a:bodyPr>
            <a:normAutofit/>
          </a:bodyPr>
          <a:lstStyle/>
          <a:p>
            <a:r>
              <a:rPr lang="en-GB" b="1" dirty="0"/>
              <a:t>Key findings of the research</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57752" y="1428736"/>
            <a:ext cx="4114800" cy="4525963"/>
          </a:xfrm>
        </p:spPr>
        <p:txBody>
          <a:bodyPr>
            <a:normAutofit fontScale="92500"/>
          </a:bodyPr>
          <a:lstStyle/>
          <a:p>
            <a:pPr lvl="0"/>
            <a:r>
              <a:rPr lang="en-GB" sz="2400" dirty="0"/>
              <a:t>Secondary research ensures clarity of all variables related to the topic</a:t>
            </a:r>
            <a:endParaRPr lang="en-US" sz="2400" dirty="0"/>
          </a:p>
          <a:p>
            <a:pPr lvl="0"/>
            <a:r>
              <a:rPr lang="en-GB" sz="2400" dirty="0"/>
              <a:t>Thorough information regarding the factors</a:t>
            </a:r>
            <a:endParaRPr lang="en-US" sz="2400" dirty="0"/>
          </a:p>
          <a:p>
            <a:pPr lvl="0"/>
            <a:r>
              <a:rPr lang="en-GB" sz="2400" dirty="0"/>
              <a:t>Lack of primary data reduces the depth of the research outcomes</a:t>
            </a:r>
            <a:endParaRPr lang="en-US" sz="2400" dirty="0"/>
          </a:p>
          <a:p>
            <a:pPr lvl="0"/>
            <a:r>
              <a:rPr lang="en-GB" sz="2400" dirty="0"/>
              <a:t>Mixed method can be suitable to create an in-depth analysis of a research (Wagner </a:t>
            </a:r>
            <a:r>
              <a:rPr lang="en-GB" sz="2400" i="1" dirty="0"/>
              <a:t>et al. </a:t>
            </a:r>
            <a:r>
              <a:rPr lang="en-GB" sz="2400" dirty="0"/>
              <a:t>2019)</a:t>
            </a:r>
            <a:endParaRPr lang="en-US" sz="2400" dirty="0"/>
          </a:p>
        </p:txBody>
      </p:sp>
      <p:sp>
        <p:nvSpPr>
          <p:cNvPr id="2" name="Title 1"/>
          <p:cNvSpPr>
            <a:spLocks noGrp="1"/>
          </p:cNvSpPr>
          <p:nvPr>
            <p:ph type="title"/>
          </p:nvPr>
        </p:nvSpPr>
        <p:spPr/>
        <p:txBody>
          <a:bodyPr>
            <a:normAutofit fontScale="90000"/>
          </a:bodyPr>
          <a:lstStyle/>
          <a:p>
            <a:r>
              <a:rPr lang="en-GB" b="1" dirty="0"/>
              <a:t>Strengths and limitations of the research</a:t>
            </a:r>
            <a:endParaRPr lang="en-US" dirty="0"/>
          </a:p>
        </p:txBody>
      </p:sp>
      <p:graphicFrame>
        <p:nvGraphicFramePr>
          <p:cNvPr id="4" name="Diagram 3"/>
          <p:cNvGraphicFramePr/>
          <p:nvPr/>
        </p:nvGraphicFramePr>
        <p:xfrm>
          <a:off x="214282" y="1428736"/>
          <a:ext cx="428628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1481328"/>
            <a:ext cx="4500594" cy="4525963"/>
          </a:xfrm>
        </p:spPr>
        <p:txBody>
          <a:bodyPr>
            <a:noAutofit/>
          </a:bodyPr>
          <a:lstStyle/>
          <a:p>
            <a:pPr lvl="0"/>
            <a:r>
              <a:rPr lang="en-GB" sz="2400" dirty="0"/>
              <a:t>Study concludes the importance of parental involvement in the lives of young population for their improved mental health </a:t>
            </a:r>
          </a:p>
          <a:p>
            <a:pPr lvl="0"/>
            <a:r>
              <a:rPr lang="en-GB" sz="2400" dirty="0"/>
              <a:t>Guidance to cope with mental health from the government</a:t>
            </a:r>
            <a:endParaRPr lang="en-US" sz="2400" dirty="0"/>
          </a:p>
          <a:p>
            <a:pPr lvl="0"/>
            <a:r>
              <a:rPr lang="en-GB" sz="2400" dirty="0"/>
              <a:t>Parents should engage with their children</a:t>
            </a:r>
            <a:endParaRPr lang="en-US" sz="2400" dirty="0"/>
          </a:p>
          <a:p>
            <a:r>
              <a:rPr lang="en-GB" sz="2400" dirty="0"/>
              <a:t>Development of coping skills and teaching them to release stress can be effective</a:t>
            </a:r>
            <a:endParaRPr lang="en-US" sz="2400" dirty="0"/>
          </a:p>
        </p:txBody>
      </p:sp>
      <p:sp>
        <p:nvSpPr>
          <p:cNvPr id="2" name="Title 1"/>
          <p:cNvSpPr>
            <a:spLocks noGrp="1"/>
          </p:cNvSpPr>
          <p:nvPr>
            <p:ph type="title"/>
          </p:nvPr>
        </p:nvSpPr>
        <p:spPr/>
        <p:txBody>
          <a:bodyPr>
            <a:normAutofit fontScale="90000"/>
          </a:bodyPr>
          <a:lstStyle/>
          <a:p>
            <a:r>
              <a:rPr lang="en-GB" b="1" dirty="0"/>
              <a:t>Conclusion and Recommendations</a:t>
            </a:r>
            <a:endParaRPr lang="en-US" dirty="0"/>
          </a:p>
        </p:txBody>
      </p:sp>
      <p:graphicFrame>
        <p:nvGraphicFramePr>
          <p:cNvPr id="4" name="Diagram 3"/>
          <p:cNvGraphicFramePr/>
          <p:nvPr/>
        </p:nvGraphicFramePr>
        <p:xfrm>
          <a:off x="4786314" y="1357298"/>
          <a:ext cx="409573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829196"/>
          </a:xfrm>
        </p:spPr>
        <p:txBody>
          <a:bodyPr>
            <a:normAutofit fontScale="55000" lnSpcReduction="20000"/>
          </a:bodyPr>
          <a:lstStyle/>
          <a:p>
            <a:r>
              <a:rPr lang="en-GB" dirty="0" err="1"/>
              <a:t>Comunian</a:t>
            </a:r>
            <a:r>
              <a:rPr lang="en-GB" dirty="0"/>
              <a:t>, R. and England, L., 2020. Creative and cultural work without filters: Covid-19 and exposed precarity in the creative economy. </a:t>
            </a:r>
            <a:r>
              <a:rPr lang="en-GB" i="1" dirty="0"/>
              <a:t>Cultural Trends</a:t>
            </a:r>
            <a:r>
              <a:rPr lang="en-GB" dirty="0"/>
              <a:t>, </a:t>
            </a:r>
            <a:r>
              <a:rPr lang="en-GB" i="1" dirty="0"/>
              <a:t>29</a:t>
            </a:r>
            <a:r>
              <a:rPr lang="en-GB" dirty="0"/>
              <a:t>(2), pp.112-128.</a:t>
            </a:r>
            <a:endParaRPr lang="en-US" dirty="0"/>
          </a:p>
          <a:p>
            <a:r>
              <a:rPr lang="en-GB" dirty="0"/>
              <a:t>Grogan, S., Walker, L., </a:t>
            </a:r>
            <a:r>
              <a:rPr lang="en-GB" dirty="0" err="1"/>
              <a:t>McChesney</a:t>
            </a:r>
            <a:r>
              <a:rPr lang="en-GB" dirty="0"/>
              <a:t>, G., Gee, I., Gough, B. and Cordero, M.I., 2022. How has COVID-19 lockdown impacted smoking? A thematic analysis of written accounts from UK smokers. </a:t>
            </a:r>
            <a:r>
              <a:rPr lang="en-GB" i="1" dirty="0"/>
              <a:t>Psychology &amp; Health</a:t>
            </a:r>
            <a:r>
              <a:rPr lang="en-GB" dirty="0"/>
              <a:t>, </a:t>
            </a:r>
            <a:r>
              <a:rPr lang="en-GB" i="1" dirty="0"/>
              <a:t>37</a:t>
            </a:r>
            <a:r>
              <a:rPr lang="en-GB" dirty="0"/>
              <a:t>(1), pp.17-33.</a:t>
            </a:r>
            <a:endParaRPr lang="en-US" dirty="0"/>
          </a:p>
          <a:p>
            <a:r>
              <a:rPr lang="en-GB" dirty="0"/>
              <a:t>John, A., Lee, S.C., Solomon, S., </a:t>
            </a:r>
            <a:r>
              <a:rPr lang="en-GB" dirty="0" err="1"/>
              <a:t>Crepaz-Keay</a:t>
            </a:r>
            <a:r>
              <a:rPr lang="en-GB" dirty="0"/>
              <a:t>, D., </a:t>
            </a:r>
            <a:r>
              <a:rPr lang="en-GB" dirty="0" err="1"/>
              <a:t>McDaid</a:t>
            </a:r>
            <a:r>
              <a:rPr lang="en-GB" dirty="0"/>
              <a:t>, S., Morton, A., Davidson, G., Van </a:t>
            </a:r>
            <a:r>
              <a:rPr lang="en-GB" dirty="0" err="1"/>
              <a:t>Bortel</a:t>
            </a:r>
            <a:r>
              <a:rPr lang="en-GB" dirty="0"/>
              <a:t>, T. and </a:t>
            </a:r>
            <a:r>
              <a:rPr lang="en-GB" dirty="0" err="1"/>
              <a:t>Kousoulis</a:t>
            </a:r>
            <a:r>
              <a:rPr lang="en-GB" dirty="0"/>
              <a:t>, A.A., 2021. Loneliness, coping, suicidal thoughts and self-harm during the COVID-19 pandemic: a repeat cross-sectional UK population survey. </a:t>
            </a:r>
            <a:r>
              <a:rPr lang="en-GB" i="1" dirty="0"/>
              <a:t>BMJ open</a:t>
            </a:r>
            <a:r>
              <a:rPr lang="en-GB" dirty="0"/>
              <a:t>, </a:t>
            </a:r>
            <a:r>
              <a:rPr lang="en-GB" i="1" dirty="0"/>
              <a:t>11</a:t>
            </a:r>
            <a:r>
              <a:rPr lang="en-GB" dirty="0"/>
              <a:t>(12), p.e048123.</a:t>
            </a:r>
            <a:endParaRPr lang="en-US" dirty="0"/>
          </a:p>
          <a:p>
            <a:r>
              <a:rPr lang="en-GB" dirty="0"/>
              <a:t>Kraus, S., </a:t>
            </a:r>
            <a:r>
              <a:rPr lang="en-GB" dirty="0" err="1"/>
              <a:t>Breier</a:t>
            </a:r>
            <a:r>
              <a:rPr lang="en-GB" dirty="0"/>
              <a:t>, M. and </a:t>
            </a:r>
            <a:r>
              <a:rPr lang="en-GB" dirty="0" err="1"/>
              <a:t>Dasí-Rodríguez</a:t>
            </a:r>
            <a:r>
              <a:rPr lang="en-GB" dirty="0"/>
              <a:t>, S., 2020. The art of crafting a systematic literature review in entrepreneurship research.</a:t>
            </a:r>
            <a:r>
              <a:rPr lang="en-GB" i="1" dirty="0"/>
              <a:t> International Entrepreneurship and Management Journal, 16</a:t>
            </a:r>
            <a:r>
              <a:rPr lang="en-GB" dirty="0"/>
              <a:t>(3), pp.1023-1042.</a:t>
            </a:r>
            <a:endParaRPr lang="en-US" dirty="0"/>
          </a:p>
          <a:p>
            <a:r>
              <a:rPr lang="en-GB" dirty="0" err="1"/>
              <a:t>Sarstedt</a:t>
            </a:r>
            <a:r>
              <a:rPr lang="en-GB" dirty="0"/>
              <a:t>, M., </a:t>
            </a:r>
            <a:r>
              <a:rPr lang="en-GB" dirty="0" err="1"/>
              <a:t>Bengart</a:t>
            </a:r>
            <a:r>
              <a:rPr lang="en-GB" dirty="0"/>
              <a:t>, P., </a:t>
            </a:r>
            <a:r>
              <a:rPr lang="en-GB" dirty="0" err="1"/>
              <a:t>Shaltoni</a:t>
            </a:r>
            <a:r>
              <a:rPr lang="en-GB" dirty="0"/>
              <a:t>, A.M. and Lehmann, S., 2018. The use of sampling methods in advertising research: A gap between theory and practice. </a:t>
            </a:r>
            <a:r>
              <a:rPr lang="en-GB" i="1" dirty="0"/>
              <a:t>International Journal of Advertising, 37</a:t>
            </a:r>
            <a:r>
              <a:rPr lang="en-GB" dirty="0"/>
              <a:t>(4), pp.650-663.</a:t>
            </a:r>
            <a:endParaRPr lang="en-US" dirty="0"/>
          </a:p>
          <a:p>
            <a:r>
              <a:rPr lang="en-GB" dirty="0"/>
              <a:t>Savage, M.J., James, R., </a:t>
            </a:r>
            <a:r>
              <a:rPr lang="en-GB" dirty="0" err="1"/>
              <a:t>Magistro</a:t>
            </a:r>
            <a:r>
              <a:rPr lang="en-GB" dirty="0"/>
              <a:t>, D., Donaldson, J., Healy, L.C., </a:t>
            </a:r>
            <a:r>
              <a:rPr lang="en-GB" dirty="0" err="1"/>
              <a:t>Nevill</a:t>
            </a:r>
            <a:r>
              <a:rPr lang="en-GB" dirty="0"/>
              <a:t>, M. and </a:t>
            </a:r>
            <a:r>
              <a:rPr lang="en-GB" dirty="0" err="1"/>
              <a:t>Hennis</a:t>
            </a:r>
            <a:r>
              <a:rPr lang="en-GB" dirty="0"/>
              <a:t>, P.J., 2020. mental health and movement behaviour during the COVID-19 pandemic in UK university students: Prospective cohort study. </a:t>
            </a:r>
            <a:r>
              <a:rPr lang="en-GB" i="1" dirty="0"/>
              <a:t>mental health and Physical Activity</a:t>
            </a:r>
            <a:r>
              <a:rPr lang="en-GB" dirty="0"/>
              <a:t>, </a:t>
            </a:r>
            <a:r>
              <a:rPr lang="en-GB" i="1" dirty="0"/>
              <a:t>19</a:t>
            </a:r>
            <a:r>
              <a:rPr lang="en-GB" dirty="0"/>
              <a:t>, p.100357.</a:t>
            </a:r>
            <a:endParaRPr lang="en-US" dirty="0"/>
          </a:p>
          <a:p>
            <a:r>
              <a:rPr lang="en-GB" dirty="0"/>
              <a:t>Wagner, C., </a:t>
            </a:r>
            <a:r>
              <a:rPr lang="en-GB" dirty="0" err="1"/>
              <a:t>Kawulich</a:t>
            </a:r>
            <a:r>
              <a:rPr lang="en-GB" dirty="0"/>
              <a:t>, B. and Garner, M., 2019. A mixed research synthesis of literature on teaching qualitative research methods. </a:t>
            </a:r>
            <a:r>
              <a:rPr lang="en-GB" i="1" dirty="0"/>
              <a:t>SAGE Open</a:t>
            </a:r>
            <a:r>
              <a:rPr lang="en-GB" dirty="0"/>
              <a:t>, </a:t>
            </a:r>
            <a:r>
              <a:rPr lang="en-GB" i="1" dirty="0"/>
              <a:t>9</a:t>
            </a:r>
            <a:r>
              <a:rPr lang="en-GB" dirty="0"/>
              <a:t>(3), p.2158244019861488.</a:t>
            </a:r>
            <a:endParaRPr lang="en-US" dirty="0"/>
          </a:p>
        </p:txBody>
      </p:sp>
      <p:sp>
        <p:nvSpPr>
          <p:cNvPr id="2" name="Title 1"/>
          <p:cNvSpPr>
            <a:spLocks noGrp="1"/>
          </p:cNvSpPr>
          <p:nvPr>
            <p:ph type="title"/>
          </p:nvPr>
        </p:nvSpPr>
        <p:spPr/>
        <p:txBody>
          <a:bodyPr>
            <a:normAutofit/>
          </a:bodyPr>
          <a:lstStyle/>
          <a:p>
            <a:r>
              <a:rPr lang="en-GB"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7" ma:contentTypeDescription="Create a new document." ma:contentTypeScope="" ma:versionID="46a1df10f7cfd2d8a218e7bf285e34a6">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afecd86921add4a79e2be187607efb88"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70F6A0-A27D-4DCF-B12D-1FADEB6B4F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EF0F9D-2392-42EB-A727-24D48BE3F68C}">
  <ds:schemaRefs>
    <ds:schemaRef ds:uri="http://schemas.microsoft.com/sharepoint/v3/contenttype/forms"/>
  </ds:schemaRefs>
</ds:datastoreItem>
</file>

<file path=customXml/itemProps3.xml><?xml version="1.0" encoding="utf-8"?>
<ds:datastoreItem xmlns:ds="http://schemas.openxmlformats.org/officeDocument/2006/customXml" ds:itemID="{82355F5F-D638-4C20-A86E-6B1F912645AF}">
  <ds:schemaRefs>
    <ds:schemaRef ds:uri="86807d6d-212c-47c2-9ccb-06e47adbafa4"/>
    <ds:schemaRef ds:uri="http://purl.org/dc/terms/"/>
    <ds:schemaRef ds:uri="http://purl.org/dc/dcmitype/"/>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b0eec7eb-90c5-4dfa-b4c7-29fb51310a2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Concourse</Template>
  <TotalTime>51</TotalTime>
  <Words>2147</Words>
  <Application>Microsoft Office PowerPoint</Application>
  <PresentationFormat>On-screen Show (4:3)</PresentationFormat>
  <Paragraphs>95</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Verdana</vt:lpstr>
      <vt:lpstr>Wingdings 2</vt:lpstr>
      <vt:lpstr>Wingdings 3</vt:lpstr>
      <vt:lpstr>Concourse</vt:lpstr>
      <vt:lpstr>ASSESSMENT 2: VIVA VOCE</vt:lpstr>
      <vt:lpstr>Introduction</vt:lpstr>
      <vt:lpstr>Aims and objectives</vt:lpstr>
      <vt:lpstr>Data collection and analysis methods</vt:lpstr>
      <vt:lpstr>Systematic review</vt:lpstr>
      <vt:lpstr>Inclusion and exclusion criteria</vt:lpstr>
      <vt:lpstr>Key findings of the research</vt:lpstr>
      <vt:lpstr>Strengths and limitations of the research</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Windows User</dc:creator>
  <cp:lastModifiedBy>Jessica Onyemaechi Nmadume (2008179)</cp:lastModifiedBy>
  <cp:revision>6</cp:revision>
  <dcterms:created xsi:type="dcterms:W3CDTF">2022-08-31T11:15:07Z</dcterms:created>
  <dcterms:modified xsi:type="dcterms:W3CDTF">2022-09-09T13:05:31Z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